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4"/>
  </p:notesMasterIdLst>
  <p:handoutMasterIdLst>
    <p:handoutMasterId r:id="rId25"/>
  </p:handoutMasterIdLst>
  <p:sldIdLst>
    <p:sldId id="3288" r:id="rId2"/>
    <p:sldId id="3367" r:id="rId3"/>
    <p:sldId id="3394" r:id="rId4"/>
    <p:sldId id="3379" r:id="rId5"/>
    <p:sldId id="3372" r:id="rId6"/>
    <p:sldId id="3371" r:id="rId7"/>
    <p:sldId id="3395" r:id="rId8"/>
    <p:sldId id="3374" r:id="rId9"/>
    <p:sldId id="3375" r:id="rId10"/>
    <p:sldId id="3373" r:id="rId11"/>
    <p:sldId id="3377" r:id="rId12"/>
    <p:sldId id="3381" r:id="rId13"/>
    <p:sldId id="3388" r:id="rId14"/>
    <p:sldId id="3384" r:id="rId15"/>
    <p:sldId id="3387" r:id="rId16"/>
    <p:sldId id="3393" r:id="rId17"/>
    <p:sldId id="3396" r:id="rId18"/>
    <p:sldId id="3385" r:id="rId19"/>
    <p:sldId id="3383" r:id="rId20"/>
    <p:sldId id="3382" r:id="rId21"/>
    <p:sldId id="3392" r:id="rId22"/>
    <p:sldId id="3391" r:id="rId23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172" autoAdjust="0"/>
  </p:normalViewPr>
  <p:slideViewPr>
    <p:cSldViewPr>
      <p:cViewPr varScale="1">
        <p:scale>
          <a:sx n="133" d="100"/>
          <a:sy n="133" d="100"/>
        </p:scale>
        <p:origin x="-816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835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05219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0746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17426" y="1904431"/>
            <a:ext cx="638212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08</a:t>
            </a:r>
            <a:r>
              <a:rPr lang="zh-CN" altLang="en-US" sz="3600" b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炼字（一）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2A0D109-9046-4E9D-8D3F-A50C669D6A0F}"/>
              </a:ext>
            </a:extLst>
          </p:cNvPr>
          <p:cNvSpPr/>
          <p:nvPr/>
        </p:nvSpPr>
        <p:spPr>
          <a:xfrm>
            <a:off x="261442" y="48431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数量词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4005B48-988A-471F-A4CC-938B347DFEF0}"/>
              </a:ext>
            </a:extLst>
          </p:cNvPr>
          <p:cNvSpPr/>
          <p:nvPr/>
        </p:nvSpPr>
        <p:spPr>
          <a:xfrm>
            <a:off x="335323" y="686291"/>
            <a:ext cx="648072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 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曲江二者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一片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飞花减却春，风飘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正愁人。且看欲尽花经眼，莫厌伤多酒入唇。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江上小堂巢翡翠，苑边高冢卧麒麟。细推物理须行乐，何用浮名绊此身。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512FACD-9E55-42CF-9DF4-D24F4864C151}"/>
              </a:ext>
            </a:extLst>
          </p:cNvPr>
          <p:cNvSpPr/>
          <p:nvPr/>
        </p:nvSpPr>
        <p:spPr>
          <a:xfrm>
            <a:off x="335323" y="1836761"/>
            <a:ext cx="619725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落下一片花瓣都要减掉一层春色，而今，万点飘坠，落花纷纷，更使人烦恼愁闷。通过描写一片飞花，春残之殆，风飘万点，春残欲尽的残春景色，抒发诗人满腹的怨愁。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472AE14-7A75-4BC7-B0C7-BCB94B902C32}"/>
              </a:ext>
            </a:extLst>
          </p:cNvPr>
          <p:cNvSpPr/>
          <p:nvPr/>
        </p:nvSpPr>
        <p:spPr>
          <a:xfrm>
            <a:off x="233301" y="2898590"/>
            <a:ext cx="6336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许浑 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自楞伽寺晨起泛舟道中有怀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碧树苍苍茂苑东，佳期迢递路何穷。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一声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山鸟曙云外，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水萤秋草中。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门掩竹斋微有月，棹移兰渚淡无风。欲知此路堪惆怅，菱叶蓼花连故宫。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66C3C16-1A7E-4A4E-9856-474394E6873C}"/>
              </a:ext>
            </a:extLst>
          </p:cNvPr>
          <p:cNvSpPr/>
          <p:nvPr/>
        </p:nvSpPr>
        <p:spPr>
          <a:xfrm>
            <a:off x="335323" y="4006586"/>
            <a:ext cx="6234682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一鸣一栖，一闻一见，入微地描述了清晨景色，别具一番赏心悦目的风韵。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112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3C56F86-099F-4012-B691-614C421226D5}"/>
              </a:ext>
            </a:extLst>
          </p:cNvPr>
          <p:cNvSpPr/>
          <p:nvPr/>
        </p:nvSpPr>
        <p:spPr>
          <a:xfrm>
            <a:off x="333450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叠词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62EDEB2-804D-40F7-B03A-D7C6E3829E3B}"/>
              </a:ext>
            </a:extLst>
          </p:cNvPr>
          <p:cNvSpPr/>
          <p:nvPr/>
        </p:nvSpPr>
        <p:spPr>
          <a:xfrm>
            <a:off x="261442" y="857713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叠词作用不外两种：可以使描写更加生动形象，思想感情表达更加绵密曲折；音节流美，增强语言的音乐美、修辞美。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C463207-4285-457F-B2E2-6DABE2F380EB}"/>
              </a:ext>
            </a:extLst>
          </p:cNvPr>
          <p:cNvSpPr/>
          <p:nvPr/>
        </p:nvSpPr>
        <p:spPr>
          <a:xfrm>
            <a:off x="405458" y="1664149"/>
            <a:ext cx="6048672" cy="795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张仲素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春闺思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袅袅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城边柳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青青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陌上桑 。提笼忘采叶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昨夜梦渔阳。</a:t>
            </a:r>
          </a:p>
        </p:txBody>
      </p:sp>
      <p:sp>
        <p:nvSpPr>
          <p:cNvPr id="5" name="矩形 4"/>
          <p:cNvSpPr/>
          <p:nvPr/>
        </p:nvSpPr>
        <p:spPr>
          <a:xfrm>
            <a:off x="212102" y="2502414"/>
            <a:ext cx="6366548" cy="198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“袅袅”写出柳条依人的意态，“青青”是柔桑逗人的颜色，这两个叠词又渲染出融和骀荡的无边春意。这就组成一幅村女采桑图：“蚕生春三月，春柳正含绿。女儿采春桑，歌吹当春曲”（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采桑度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真可谓“无字处皆具义”（王夫之）。于是，这两句不仅是一般地写景，还给女主人公的怀思提供了典型环境：城边千万丝杨柳，会勾起送人的往事；而青青的柔桑，会使人联想到“昼夜常怀丝（思）”的春蚕，则思妇眼中之景无非难堪之离情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244984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6B75FA6-414C-4342-B2BF-B7665BBB9204}"/>
              </a:ext>
            </a:extLst>
          </p:cNvPr>
          <p:cNvSpPr/>
          <p:nvPr/>
        </p:nvSpPr>
        <p:spPr>
          <a:xfrm>
            <a:off x="203175" y="844094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有些拟声词就属于叠词，因为其出现频率很高，特单列一条。作用：不仅给读者以听觉的感受，还能引发视觉、触觉的感受，使人如闻其声、如见其景、如临其境。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0368B0E-BAEB-4347-93AF-B7EB9FC5A625}"/>
              </a:ext>
            </a:extLst>
          </p:cNvPr>
          <p:cNvSpPr/>
          <p:nvPr/>
        </p:nvSpPr>
        <p:spPr>
          <a:xfrm>
            <a:off x="558412" y="2017783"/>
            <a:ext cx="58326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风急天高猿啸哀，渚清沙白鸟飞回。无边落木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萧萧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下，不尽长江滚滚来。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万里悲秋常作客，百年多病独登台。艰难苦恨繁霜鬓，潦倒新停浊酒杯。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0BB46AF-64DD-4DC9-B32C-BF3DDEB6B78A}"/>
              </a:ext>
            </a:extLst>
          </p:cNvPr>
          <p:cNvSpPr/>
          <p:nvPr/>
        </p:nvSpPr>
        <p:spPr>
          <a:xfrm>
            <a:off x="117426" y="48431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拟声词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175" y="3223594"/>
            <a:ext cx="6187885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“萧萧” 状落叶飘落之声，使人联想到落木窸窣之声，同时让人联想时光易逝之感。</a:t>
            </a:r>
          </a:p>
        </p:txBody>
      </p:sp>
    </p:spTree>
    <p:extLst>
      <p:ext uri="{BB962C8B-B14F-4D97-AF65-F5344CB8AC3E}">
        <p14:creationId xmlns:p14="http://schemas.microsoft.com/office/powerpoint/2010/main" xmlns="" val="229653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21DBDD6-0D5E-43AA-B5E9-3053EA6701AE}"/>
              </a:ext>
            </a:extLst>
          </p:cNvPr>
          <p:cNvSpPr/>
          <p:nvPr/>
        </p:nvSpPr>
        <p:spPr>
          <a:xfrm>
            <a:off x="261442" y="628328"/>
            <a:ext cx="5976664" cy="3443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李煜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帘外雨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，春意阑珊。罗衾不耐五更寒。梦里不知身是客，一晌贪欢。   独自莫凭栏，无限江山，别时容易见时难。流水落花春去也，天上人间。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潺潺，形容雨声。唐柳宗元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雨中赠仙人山贾山人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诗：“寒江夜雨声潺潺，晓云遮尽仙人山。”明高启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四月朔日休沐雨中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诗：“送春风雨苦潺潺”。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223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670FC18-81C3-4EAB-AC09-709D09B87CC1}"/>
              </a:ext>
            </a:extLst>
          </p:cNvPr>
          <p:cNvSpPr/>
          <p:nvPr/>
        </p:nvSpPr>
        <p:spPr>
          <a:xfrm>
            <a:off x="189434" y="504051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颜色词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765811E-248C-4DFF-B87A-4DAAEEE951C2}"/>
              </a:ext>
            </a:extLst>
          </p:cNvPr>
          <p:cNvSpPr/>
          <p:nvPr/>
        </p:nvSpPr>
        <p:spPr>
          <a:xfrm>
            <a:off x="261442" y="1132384"/>
            <a:ext cx="6192688" cy="3635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颜色一般表现心情，增强描写的色彩感和画面感，渲染气氛。欣赏时，或抓住能表现色彩组合的字眼，体会诗歌的浓郁的画意与鲜明的节奏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绝句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两个黄鹂鸣翠柳，一行白鹭上青天。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黄、翠、白、青四种颜色，点缀得错落有致，而且由点到线，向着无限的空间延伸，画面静中有动，富有鲜明的立体节奏感。</a:t>
            </a:r>
          </a:p>
        </p:txBody>
      </p:sp>
    </p:spTree>
    <p:extLst>
      <p:ext uri="{BB962C8B-B14F-4D97-AF65-F5344CB8AC3E}">
        <p14:creationId xmlns:p14="http://schemas.microsoft.com/office/powerpoint/2010/main" xmlns="" val="113148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02E1AD-A654-429D-BEAF-AA2827709944}"/>
              </a:ext>
            </a:extLst>
          </p:cNvPr>
          <p:cNvSpPr/>
          <p:nvPr/>
        </p:nvSpPr>
        <p:spPr>
          <a:xfrm>
            <a:off x="189434" y="700336"/>
            <a:ext cx="64087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或抓住能表现鲜明对比色彩的字眼，体会诗歌感情色彩的浓度：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一剪梅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舟过吴江 蒋捷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一片春愁待酒浇。江上舟摇。楼上帘招。秋娘度与泰娘娇。风又飘飘。雨又萧萧。    何日归家洗客袍。银字笙调。心字香烧。流光容易把人抛。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了樱桃。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了芭蕉。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红与绿道出了蒋捷感叹时序匆匆，春光易逝的这份儿“着色的思绪”。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2908325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02E1AD-A654-429D-BEAF-AA2827709944}"/>
              </a:ext>
            </a:extLst>
          </p:cNvPr>
          <p:cNvSpPr/>
          <p:nvPr/>
        </p:nvSpPr>
        <p:spPr>
          <a:xfrm>
            <a:off x="189434" y="484312"/>
            <a:ext cx="6408712" cy="1558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就是抓住单一色彩表现的词也能体会到诗人的浓情：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北宋  贺铸    绿罗裙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东风柳陌长，闭月花房小。应念画眉人，拂镜啼新晓。伤心南浦波，回首青门道。记得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罗裙，处处怜芳草。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26" y="2042431"/>
            <a:ext cx="6480720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离已久，可思而不可近，可念而不可即，唯分别时身穿绿罗裙的倩影，最为醒目，最为亲切。羁旅生涯中，每逢随处可见的芳草绿荫，总会产生一种特殊的亲切感，仿佛那荫荫碧草，就是她那身着绿罗裙的可爱身影，飘飘荡荡，幻化而成。春天的芳草，时时都有，处处可见，所以，这种对恋人深刻的眷恋感，似乎时时处处，都能得倾注，获得满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428777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850" y="501626"/>
            <a:ext cx="435205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采用巧妙的移情手法，借助于绿色这一特殊的色彩，将现实中的人与自然中的景紧密结合起来，使遥远的空间与悠久的时间借助于想像的翅膀相连结，作者对恋人的思念，亦似乎借助于随处可见的芳草绿荫，得到了一种充分的心理满足。然想像归想像，现实归现实，两者毕竟不是一回事。作者相思的苦痛透过这种貌似轻松的洒脱语而愈显强烈，这也正是这首词的艺术魅力的体现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CC587DA-BE22-4B6F-83FD-1D8D1734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2140496"/>
            <a:ext cx="216230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78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46BCAA-3E09-4559-B035-1DF53DB1AD18}"/>
              </a:ext>
            </a:extLst>
          </p:cNvPr>
          <p:cNvSpPr/>
          <p:nvPr/>
        </p:nvSpPr>
        <p:spPr>
          <a:xfrm>
            <a:off x="189434" y="412304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意象组合的名词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390F078-57E2-47C2-A180-5400C7E5EBCB}"/>
              </a:ext>
            </a:extLst>
          </p:cNvPr>
          <p:cNvSpPr/>
          <p:nvPr/>
        </p:nvSpPr>
        <p:spPr>
          <a:xfrm>
            <a:off x="117426" y="873895"/>
            <a:ext cx="655272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能形成多个具有特定意义的意象及多个意象叠加的现象，能营造出特定的意境，可以帮助我们理解作者的思想感情。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38296F-60E7-4837-B57C-0577FC83948E}"/>
              </a:ext>
            </a:extLst>
          </p:cNvPr>
          <p:cNvSpPr/>
          <p:nvPr/>
        </p:nvSpPr>
        <p:spPr>
          <a:xfrm>
            <a:off x="405458" y="2013407"/>
            <a:ext cx="62646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天净沙  秋思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马致远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枯藤老树昏鸦，小桥流水人家，古道西风瘦马。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夕阳西下，断肠人在天涯。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F32BC88-3112-4F16-A3E5-96AB9A50CCB2}"/>
              </a:ext>
            </a:extLst>
          </p:cNvPr>
          <p:cNvSpPr/>
          <p:nvPr/>
        </p:nvSpPr>
        <p:spPr>
          <a:xfrm>
            <a:off x="295214" y="3508648"/>
            <a:ext cx="6336704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由名词组成的意象组合而成一种孤寂的氛围，表达了诗人的愁绪。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46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0E6CDD-6519-4F98-B80C-5374F269A10D}"/>
              </a:ext>
            </a:extLst>
          </p:cNvPr>
          <p:cNvSpPr/>
          <p:nvPr/>
        </p:nvSpPr>
        <p:spPr>
          <a:xfrm>
            <a:off x="405458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诗眼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DF70C2B-EE91-4E4E-95D1-15F8F603A9E5}"/>
              </a:ext>
            </a:extLst>
          </p:cNvPr>
          <p:cNvSpPr/>
          <p:nvPr/>
        </p:nvSpPr>
        <p:spPr>
          <a:xfrm>
            <a:off x="363444" y="959797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所谓“诗眼”，是指一句诗或一首诗中最精炼传神的一个字，既一句诗或一首诗中最能表现情感意味、精神内涵的字。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9174B6A-4FC7-4E7B-AE8D-F34EBBCE0AB1}"/>
              </a:ext>
            </a:extLst>
          </p:cNvPr>
          <p:cNvSpPr/>
          <p:nvPr/>
        </p:nvSpPr>
        <p:spPr>
          <a:xfrm>
            <a:off x="261442" y="1896947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(2003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全国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阅读下面一首唐诗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过香积寺          王维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不知香积寺，数里入云峰。古木无人径，深山何处钟。    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泉声咽危石，日色冷青松。薄暮空潭曲，安禅制毒龙。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A3CDC61-5372-48D2-A38A-27A9378D3723}"/>
              </a:ext>
            </a:extLst>
          </p:cNvPr>
          <p:cNvSpPr/>
          <p:nvPr/>
        </p:nvSpPr>
        <p:spPr>
          <a:xfrm>
            <a:off x="301630" y="3580656"/>
            <a:ext cx="619268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古人评诗时常用 “诗眼”的说法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所谓“诗眼”往往是指一句诗中最精炼传神的一个字。你认为这首诗第三联两句中的“诗眼”分别是哪一个字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为什么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请结合全诗简要赏析。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275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163DB3-0A18-4B55-B682-A18F56DB0CB3}"/>
              </a:ext>
            </a:extLst>
          </p:cNvPr>
          <p:cNvSpPr/>
          <p:nvPr/>
        </p:nvSpPr>
        <p:spPr>
          <a:xfrm>
            <a:off x="189434" y="472610"/>
            <a:ext cx="6408712" cy="448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典例赏析</a:t>
            </a:r>
            <a:endParaRPr lang="en-US" altLang="zh-CN" sz="1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相传，苏东坡与苏小妹及诗友黄山谷一起论诗，互相题试。小妹说出：在“轻风、细柳、淡月、梅花”中，要哥哥从中各加一字，说出诗眼。苏东坡当即道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“轻风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摇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细柳，淡月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映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梅花。”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不料苏小妹却评之为“下品”。苏东坡认真地思索后，得意地说：“有了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‘轻风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舞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细柳，淡月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隐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梅花。’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”小妹微笑道：“好是好了，但仍不属上品。”一旁的黄山谷忍不住了，问道：“依小妹的高见呢？”苏小妹便念了起来：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轻风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扶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细柳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，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淡月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失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梅花。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轻风”徐来，“细柳”动态不显，怎能配得上这类较露的动词呢？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400" b="1" dirty="0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BF1C9DD-0B2E-42DD-A048-68ED95E5CE8C}"/>
              </a:ext>
            </a:extLst>
          </p:cNvPr>
          <p:cNvSpPr/>
          <p:nvPr/>
        </p:nvSpPr>
        <p:spPr>
          <a:xfrm>
            <a:off x="189434" y="556320"/>
            <a:ext cx="6480720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诗眼”分别是“咽”和 “冷” 。山中的流泉由于岩石的阻拦，发出低吟，仿佛呜咽之声。照在青松上的日色，由于山林幽暗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似乎显得阴冷 。“咽”和 “冷” 两字绘声绘色，精练传神地显示出山中幽静孤寂的意境。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442" y="2257559"/>
            <a:ext cx="626469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咽”字在这里下得极为准确、生动：山中危石耸立，流泉自然不能轻快地流淌，只能在嶙峋的岩石间艰难地穿行，仿佛痛苦地发出幽咽之声。诗人用“冷”来形容“日色”，岂不谬哉？然而仔细玩味，这个“冷”字实在太妙了。夕阳西下，昏黄的余晖涂抹在一片幽深的松林上，这情状，岂能不“冷”？</a:t>
            </a:r>
          </a:p>
        </p:txBody>
      </p:sp>
    </p:spTree>
    <p:extLst>
      <p:ext uri="{BB962C8B-B14F-4D97-AF65-F5344CB8AC3E}">
        <p14:creationId xmlns:p14="http://schemas.microsoft.com/office/powerpoint/2010/main" xmlns="" val="141528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27D8872-6383-4C9B-A368-33F1DA483A5B}"/>
              </a:ext>
            </a:extLst>
          </p:cNvPr>
          <p:cNvSpPr/>
          <p:nvPr/>
        </p:nvSpPr>
        <p:spPr>
          <a:xfrm>
            <a:off x="189434" y="412304"/>
            <a:ext cx="374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关注四类语言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DB273F4-E512-46F0-A561-11F7A5EC379E}"/>
              </a:ext>
            </a:extLst>
          </p:cNvPr>
          <p:cNvSpPr/>
          <p:nvPr/>
        </p:nvSpPr>
        <p:spPr>
          <a:xfrm>
            <a:off x="117426" y="899295"/>
            <a:ext cx="6742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从内容的角度可以分为：意象语言、情感语言、象征语言、特定称谓语言。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67F24BD-9183-4B36-A0CC-895C1BB59F47}"/>
              </a:ext>
            </a:extLst>
          </p:cNvPr>
          <p:cNvSpPr/>
          <p:nvPr/>
        </p:nvSpPr>
        <p:spPr>
          <a:xfrm>
            <a:off x="140098" y="1867509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、意象语言：诸如松、竹、梅、菊一类事物。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EFC1722-73F0-4515-82FE-D432E9027784}"/>
              </a:ext>
            </a:extLst>
          </p:cNvPr>
          <p:cNvSpPr/>
          <p:nvPr/>
        </p:nvSpPr>
        <p:spPr>
          <a:xfrm>
            <a:off x="166962" y="2274826"/>
            <a:ext cx="62880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、情感语言：“悲”“孤”等词语能直接表露感情，如“万里悲秋常做客”。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DE281B5-E185-4C1F-88B5-2F66A038F9C3}"/>
              </a:ext>
            </a:extLst>
          </p:cNvPr>
          <p:cNvSpPr/>
          <p:nvPr/>
        </p:nvSpPr>
        <p:spPr>
          <a:xfrm>
            <a:off x="140868" y="3171188"/>
            <a:ext cx="628801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、象征语言：有些是某些诗句本身含有一定象征意义，有些是全诗常通过具体事物来说理，即说理诗。如“居高声自远，非是藉秋风”（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蝉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虞世南）。</a:t>
            </a:r>
          </a:p>
        </p:txBody>
      </p:sp>
    </p:spTree>
    <p:extLst>
      <p:ext uri="{BB962C8B-B14F-4D97-AF65-F5344CB8AC3E}">
        <p14:creationId xmlns:p14="http://schemas.microsoft.com/office/powerpoint/2010/main" xmlns="" val="340918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ADAC697-1226-4B83-85BC-8B2AFB3E7BAA}"/>
              </a:ext>
            </a:extLst>
          </p:cNvPr>
          <p:cNvSpPr/>
          <p:nvPr/>
        </p:nvSpPr>
        <p:spPr>
          <a:xfrm>
            <a:off x="261442" y="700336"/>
            <a:ext cx="4536504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、特定称谓语言：如“秋水”指眼睛，“盗泉”旧时常喻不义之财 “鸿雁”指书信。它们大多源于典故或前人诗文，这方面需要平时加强课外阅读，提高文化修养。如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永遇乐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京口北固亭怀古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中霍去病“封狼居胥山，禅于姑衍”的故事，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长亭送别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中的“淋漓襟袖啼红泪，比司马青衫更湿”中明显化用了白居易的诗句。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4C14313-03B4-4201-B465-30E7D5070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938" y="628328"/>
            <a:ext cx="2038348" cy="3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671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163DB3-0A18-4B55-B682-A18F56DB0CB3}"/>
              </a:ext>
            </a:extLst>
          </p:cNvPr>
          <p:cNvSpPr/>
          <p:nvPr/>
        </p:nvSpPr>
        <p:spPr>
          <a:xfrm>
            <a:off x="117426" y="628328"/>
            <a:ext cx="6552728" cy="3287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“摇”、“舞”也不合情理）唯有“扶”字才恰到好处，与“轻”、“细”相宜，显得和谐，并且又把风人格化了，形象地描绘出轻风徐来，柳枝拂然的柔态，给人以一种柔美之感。下句中添“映”、“隐”也欠贴切。试想，恬静的月亮已经辉满大地，梅花自然没有白天那么显眼。在月光照映下，也就黯然失色了。这样，好一个“失”字，就勾画了月色和梅花相互交融的情景，增强了这一首诗的感染力。真是一字生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90016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7CE9E3C-EF74-4971-A2D7-9EEE8A470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34" y="700336"/>
            <a:ext cx="6427540" cy="340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042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6C01C73-0E66-455D-B89F-F9C6DA14C4F0}"/>
              </a:ext>
            </a:extLst>
          </p:cNvPr>
          <p:cNvSpPr/>
          <p:nvPr/>
        </p:nvSpPr>
        <p:spPr>
          <a:xfrm>
            <a:off x="198904" y="534198"/>
            <a:ext cx="6192688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王安石 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京口瓜洲一水间，钟山只隔数重山。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春风又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江南岸，明月何时照我还。 </a:t>
            </a:r>
            <a:endParaRPr lang="zh-CN" altLang="en-US" sz="1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4A81605-F0B4-4F44-B9B9-AFB38DFC078B}"/>
              </a:ext>
            </a:extLst>
          </p:cNvPr>
          <p:cNvSpPr/>
          <p:nvPr/>
        </p:nvSpPr>
        <p:spPr>
          <a:xfrm>
            <a:off x="225861" y="1882324"/>
            <a:ext cx="6364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“绿”字化静为动，色彩感和动态感，给人视觉上的形象美。</a:t>
            </a:r>
            <a:endParaRPr lang="zh-CN" altLang="en-US" sz="16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195EE11-0486-4032-9595-67ECF1584270}"/>
              </a:ext>
            </a:extLst>
          </p:cNvPr>
          <p:cNvSpPr/>
          <p:nvPr/>
        </p:nvSpPr>
        <p:spPr>
          <a:xfrm>
            <a:off x="253574" y="2290744"/>
            <a:ext cx="6467846" cy="170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宋祁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东城渐觉风光好。縠皱波纹迎客棹。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绿杨烟外晓寒轻，红杏枝头春意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浮生长恨欢娱少。肯爱千金轻一笑。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为君持酒劝斜阳，且向花间留晚照。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386E298-132E-4876-A1E8-284FCFFB0093}"/>
              </a:ext>
            </a:extLst>
          </p:cNvPr>
          <p:cNvSpPr/>
          <p:nvPr/>
        </p:nvSpPr>
        <p:spPr>
          <a:xfrm>
            <a:off x="207505" y="3655651"/>
            <a:ext cx="6559983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采用拟人修辞手法，一个“闹”字把诗人心头感到蓬勃的春意写了出来。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442" y="396315"/>
            <a:ext cx="1991251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24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220B73F-D497-4BF8-90A1-FB9EE9EF881A}"/>
              </a:ext>
            </a:extLst>
          </p:cNvPr>
          <p:cNvSpPr/>
          <p:nvPr/>
        </p:nvSpPr>
        <p:spPr>
          <a:xfrm>
            <a:off x="260959" y="336679"/>
            <a:ext cx="6336704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周邦彦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莺雏，雨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梅子，午阴嘉树清圆。地卑山近，衣润费炉烟。人静乌鸢自乐，小桥外、新绿溅溅。凭栏久，黄芦苦竹，拟泛九江船。年年。如社燕，     年年。如社燕，飘流瀚海，来寄修椽。且莫思身外，长近尊前。憔悴江南倦客，不堪听、急管繁弦。歌筵畔，先安簟枕，容我醉时眠。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FE8C89-6D6B-4EBF-BC40-5E81F8FE5149}"/>
              </a:ext>
            </a:extLst>
          </p:cNvPr>
          <p:cNvSpPr/>
          <p:nvPr/>
        </p:nvSpPr>
        <p:spPr>
          <a:xfrm>
            <a:off x="265077" y="2932584"/>
            <a:ext cx="6526138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南的初夏，风“老”莺雏，雨“肥”梅子。想那黄口雏鸟从昂首待哺的娇憨，慢慢丰了一身羽毛，再到展翅离巢，不是一天一日的时光，更待其中亲鸟的艰劳，形态种种，时日漫漫，到后来只得了一个“老”字，当真浓酽醉人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40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FE8C89-6D6B-4EBF-BC40-5E81F8FE5149}"/>
              </a:ext>
            </a:extLst>
          </p:cNvPr>
          <p:cNvSpPr/>
          <p:nvPr/>
        </p:nvSpPr>
        <p:spPr>
          <a:xfrm>
            <a:off x="238733" y="2725056"/>
            <a:ext cx="6526138" cy="337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C985384-2861-41B1-B203-D5C4CBAAB07D}"/>
              </a:ext>
            </a:extLst>
          </p:cNvPr>
          <p:cNvSpPr/>
          <p:nvPr/>
        </p:nvSpPr>
        <p:spPr>
          <a:xfrm>
            <a:off x="369454" y="556320"/>
            <a:ext cx="435648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们的思想就在“老”字中徜徉，不留神便过足了几月的时光。又一个雨“肥”梅子。又经了几场雨呢？那该是从“小雨纤纤风细细”，到“拂堤杨柳醉春烟”，到“一枝红杏出墙来”，再到“花褪残红青杏小”，最后还是在雨里丰肥。写出了动态，写出了形态，想那梅子从青青小小的羞涩，到黄黄肥肥的圆甜，那黄中晕红的丰润，怎不叫人垂涎！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4AA8689-AB59-4697-B5CB-1BE6B6AAE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684" y="1636440"/>
            <a:ext cx="1903187" cy="2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49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001C0D8-D0CF-4BC5-A2CA-0D8EEDE0A0CD}"/>
              </a:ext>
            </a:extLst>
          </p:cNvPr>
          <p:cNvSpPr/>
          <p:nvPr/>
        </p:nvSpPr>
        <p:spPr>
          <a:xfrm>
            <a:off x="189434" y="484312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形容词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F779BDC-BB06-4162-9809-7D21375EB908}"/>
              </a:ext>
            </a:extLst>
          </p:cNvPr>
          <p:cNvSpPr/>
          <p:nvPr/>
        </p:nvSpPr>
        <p:spPr>
          <a:xfrm>
            <a:off x="117426" y="926853"/>
            <a:ext cx="6495404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形容词不仅可以从形、声、色、光等方面点出事物的特点，而且还可以传递作者的感情。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AB9A3A1-713B-4EFC-8A61-56B2271D7C16}"/>
              </a:ext>
            </a:extLst>
          </p:cNvPr>
          <p:cNvSpPr/>
          <p:nvPr/>
        </p:nvSpPr>
        <p:spPr>
          <a:xfrm>
            <a:off x="549474" y="200423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早发白帝城 李白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朝辞白帝彩云间，千里江陵一日还。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两岸猿声啼不住，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舟已过万重山</a:t>
            </a:r>
            <a:endParaRPr lang="zh-CN" altLang="en-US" sz="1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374F1E5-C6C5-47F5-A461-FDCC26EC1165}"/>
              </a:ext>
            </a:extLst>
          </p:cNvPr>
          <p:cNvSpPr/>
          <p:nvPr/>
        </p:nvSpPr>
        <p:spPr>
          <a:xfrm>
            <a:off x="132110" y="3515337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“轻”是轻快之意，诗人遇赦，飞舟东下，一个“轻”字联结虚实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实写船行速度快，虚写乘舟人心情轻快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别有一番意蕴。</a:t>
            </a:r>
          </a:p>
        </p:txBody>
      </p:sp>
    </p:spTree>
    <p:extLst>
      <p:ext uri="{BB962C8B-B14F-4D97-AF65-F5344CB8AC3E}">
        <p14:creationId xmlns:p14="http://schemas.microsoft.com/office/powerpoint/2010/main" xmlns="" val="107219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0E15CD3-3468-4394-9FD7-AE7A1F5D0605}"/>
              </a:ext>
            </a:extLst>
          </p:cNvPr>
          <p:cNvSpPr/>
          <p:nvPr/>
        </p:nvSpPr>
        <p:spPr>
          <a:xfrm>
            <a:off x="161528" y="487781"/>
            <a:ext cx="3556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副词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041BFA-0967-4F79-8078-E711EB125490}"/>
              </a:ext>
            </a:extLst>
          </p:cNvPr>
          <p:cNvSpPr/>
          <p:nvPr/>
        </p:nvSpPr>
        <p:spPr>
          <a:xfrm>
            <a:off x="161528" y="949446"/>
            <a:ext cx="6480720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副词常用来限制、修饰动词、形容词，以表示程度、范围、时间等意义。巧妙地使用副词，常能使诗歌的内容变得深刻。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E2597D2-4B3E-4C89-AD97-25691B251500}"/>
              </a:ext>
            </a:extLst>
          </p:cNvPr>
          <p:cNvSpPr/>
          <p:nvPr/>
        </p:nvSpPr>
        <p:spPr>
          <a:xfrm>
            <a:off x="169509" y="1640260"/>
            <a:ext cx="6464757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闺怨 王昌龄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闺中少妇不知愁，春日凝妆上翠楼。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见陌头杨柳色，悔教夫婿觅封侯。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FE8C89-6D6B-4EBF-BC40-5E81F8FE5149}"/>
              </a:ext>
            </a:extLst>
          </p:cNvPr>
          <p:cNvSpPr/>
          <p:nvPr/>
        </p:nvSpPr>
        <p:spPr>
          <a:xfrm>
            <a:off x="192305" y="2428528"/>
            <a:ext cx="65261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字写出了少妇见到杨柳后忽然触发的联想和心理变化。杨柳在古代人的心目中，不仅仅是“春色”的代替物，同时，它又是友人别离时相赠的礼物，古人很早便有折柳相赠的习俗。因为那迷茫和朦胧的杨花柳絮和人的离愁别绪有着某种内在的相似。故少妇见到春风拂动下的杨柳，一定会联想很多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　一瞬间的联想之后，少妇心中那沉积已久的幽怨、离愁和遗憾便一下子强烈起来，变得一发而不可收。“悔教夫婿觅封侯”便成为自然流淌出的情感。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27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2859</Words>
  <Application>Microsoft Office PowerPoint</Application>
  <PresentationFormat>自定义</PresentationFormat>
  <Paragraphs>99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2019-01-03T03:50:11Z</dcterms:created>
  <dcterms:modified xsi:type="dcterms:W3CDTF">2019-02-20T07:32:09Z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