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950" r:id="rId2"/>
    <p:sldId id="949" r:id="rId3"/>
    <p:sldId id="979" r:id="rId4"/>
    <p:sldId id="825" r:id="rId5"/>
    <p:sldId id="920" r:id="rId6"/>
    <p:sldId id="921" r:id="rId7"/>
    <p:sldId id="922" r:id="rId8"/>
    <p:sldId id="1049" r:id="rId9"/>
    <p:sldId id="1050" r:id="rId10"/>
    <p:sldId id="1051" r:id="rId11"/>
    <p:sldId id="1078" r:id="rId12"/>
    <p:sldId id="978" r:id="rId13"/>
    <p:sldId id="993" r:id="rId14"/>
    <p:sldId id="994" r:id="rId15"/>
    <p:sldId id="995" r:id="rId16"/>
    <p:sldId id="1056" r:id="rId17"/>
    <p:sldId id="1057" r:id="rId18"/>
    <p:sldId id="1088" r:id="rId19"/>
    <p:sldId id="1089" r:id="rId20"/>
    <p:sldId id="1090" r:id="rId21"/>
    <p:sldId id="1091" r:id="rId22"/>
    <p:sldId id="1092" r:id="rId23"/>
    <p:sldId id="1093" r:id="rId24"/>
    <p:sldId id="1094" r:id="rId25"/>
    <p:sldId id="1095" r:id="rId26"/>
    <p:sldId id="1096" r:id="rId27"/>
    <p:sldId id="1097" r:id="rId28"/>
    <p:sldId id="1098" r:id="rId29"/>
    <p:sldId id="1099" r:id="rId30"/>
    <p:sldId id="1100" r:id="rId31"/>
    <p:sldId id="1101" r:id="rId32"/>
    <p:sldId id="1084" r:id="rId33"/>
    <p:sldId id="1085" r:id="rId34"/>
    <p:sldId id="1102" r:id="rId35"/>
    <p:sldId id="1103" r:id="rId36"/>
    <p:sldId id="1086" r:id="rId37"/>
    <p:sldId id="1104" r:id="rId38"/>
    <p:sldId id="1087" r:id="rId39"/>
    <p:sldId id="1105" r:id="rId40"/>
    <p:sldId id="1106" r:id="rId41"/>
    <p:sldId id="1107" r:id="rId42"/>
    <p:sldId id="1108" r:id="rId43"/>
    <p:sldId id="1109" r:id="rId44"/>
    <p:sldId id="1110" r:id="rId45"/>
    <p:sldId id="1111" r:id="rId46"/>
    <p:sldId id="1112" r:id="rId47"/>
    <p:sldId id="1113" r:id="rId48"/>
    <p:sldId id="1114" r:id="rId49"/>
    <p:sldId id="1115" r:id="rId50"/>
    <p:sldId id="1116" r:id="rId51"/>
    <p:sldId id="1117" r:id="rId52"/>
    <p:sldId id="1119" r:id="rId53"/>
    <p:sldId id="1120" r:id="rId54"/>
    <p:sldId id="1121" r:id="rId55"/>
    <p:sldId id="1122" r:id="rId56"/>
    <p:sldId id="1126" r:id="rId57"/>
    <p:sldId id="1123" r:id="rId58"/>
    <p:sldId id="1125" r:id="rId59"/>
    <p:sldId id="1127" r:id="rId60"/>
    <p:sldId id="977" r:id="rId6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86" d="100"/>
          <a:sy n="86" d="100"/>
        </p:scale>
        <p:origin x="-446" y="-8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slide" Target="slide59.xml"/><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5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1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6"/>
          <a:stretch/>
        </p:blipFill>
        <p:spPr bwMode="auto">
          <a:xfrm>
            <a:off x="0" y="-26590"/>
            <a:ext cx="12190413" cy="688990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组合 13"/>
          <p:cNvGrpSpPr/>
          <p:nvPr/>
        </p:nvGrpSpPr>
        <p:grpSpPr>
          <a:xfrm>
            <a:off x="0" y="3717826"/>
            <a:ext cx="12192000" cy="1537200"/>
            <a:chOff x="0" y="3717826"/>
            <a:chExt cx="12192000" cy="1537200"/>
          </a:xfrm>
        </p:grpSpPr>
        <p:grpSp>
          <p:nvGrpSpPr>
            <p:cNvPr id="15" name="组合 14"/>
            <p:cNvGrpSpPr/>
            <p:nvPr/>
          </p:nvGrpSpPr>
          <p:grpSpPr>
            <a:xfrm>
              <a:off x="0" y="3796898"/>
              <a:ext cx="12192000" cy="1375395"/>
              <a:chOff x="-1524000" y="2705990"/>
              <a:chExt cx="12192000" cy="1375395"/>
            </a:xfrm>
          </p:grpSpPr>
          <p:cxnSp>
            <p:nvCxnSpPr>
              <p:cNvPr id="27" name="直接连接符 26"/>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1524000" y="2705990"/>
                <a:ext cx="12192000" cy="1375395"/>
                <a:chOff x="-1524000" y="2705990"/>
                <a:chExt cx="12192000" cy="1375395"/>
              </a:xfrm>
            </p:grpSpPr>
            <p:sp>
              <p:nvSpPr>
                <p:cNvPr id="29" name="矩形 28"/>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 name="矩形 15"/>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3" name="标题 2"/>
          <p:cNvSpPr txBox="1">
            <a:spLocks/>
          </p:cNvSpPr>
          <p:nvPr/>
        </p:nvSpPr>
        <p:spPr>
          <a:xfrm>
            <a:off x="2989492" y="442614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800" kern="100" dirty="0">
                <a:latin typeface="Times New Roman"/>
                <a:ea typeface="微软雅黑" pitchFamily="34" charset="-122"/>
              </a:rPr>
              <a:t>专题一　掌握关键的整体阅读能力</a:t>
            </a:r>
          </a:p>
        </p:txBody>
      </p:sp>
      <p:sp>
        <p:nvSpPr>
          <p:cNvPr id="18" name="矩形 17"/>
          <p:cNvSpPr/>
          <p:nvPr/>
        </p:nvSpPr>
        <p:spPr>
          <a:xfrm>
            <a:off x="2989492" y="3914800"/>
            <a:ext cx="9025228" cy="430887"/>
          </a:xfrm>
          <a:prstGeom prst="rect">
            <a:avLst/>
          </a:prstGeom>
        </p:spPr>
        <p:txBody>
          <a:bodyPr wrap="none">
            <a:spAutoFit/>
          </a:bodyPr>
          <a:lstStyle/>
          <a:p>
            <a:pPr defTabSz="914400">
              <a:spcBef>
                <a:spcPct val="20000"/>
              </a:spcBef>
            </a:pPr>
            <a:r>
              <a:rPr lang="zh-CN" altLang="zh-CN" sz="2200" dirty="0">
                <a:solidFill>
                  <a:schemeClr val="tx1">
                    <a:lumMod val="65000"/>
                    <a:lumOff val="35000"/>
                  </a:schemeClr>
                </a:solidFill>
                <a:latin typeface="Times New Roman" pitchFamily="18" charset="0"/>
                <a:ea typeface="微软雅黑"/>
                <a:cs typeface="Times New Roman" pitchFamily="18" charset="0"/>
              </a:rPr>
              <a:t>第二章　文学类文本阅读</a:t>
            </a:r>
            <a:r>
              <a:rPr lang="en-US" altLang="zh-CN" sz="2200" dirty="0">
                <a:solidFill>
                  <a:schemeClr val="tx1">
                    <a:lumMod val="65000"/>
                    <a:lumOff val="35000"/>
                  </a:schemeClr>
                </a:solidFill>
                <a:latin typeface="Times New Roman" pitchFamily="18" charset="0"/>
                <a:ea typeface="微软雅黑"/>
                <a:cs typeface="Times New Roman" pitchFamily="18" charset="0"/>
              </a:rPr>
              <a:t>·</a:t>
            </a:r>
            <a:r>
              <a:rPr lang="zh-CN" altLang="zh-CN" sz="2200" dirty="0">
                <a:solidFill>
                  <a:schemeClr val="tx1">
                    <a:lumMod val="65000"/>
                    <a:lumOff val="35000"/>
                  </a:schemeClr>
                </a:solidFill>
                <a:latin typeface="Times New Roman" pitchFamily="18" charset="0"/>
                <a:ea typeface="微软雅黑"/>
                <a:cs typeface="Times New Roman" pitchFamily="18" charset="0"/>
              </a:rPr>
              <a:t>散文</a:t>
            </a:r>
            <a:r>
              <a:rPr lang="zh-CN" altLang="zh-CN" sz="2200" dirty="0" smtClean="0">
                <a:solidFill>
                  <a:schemeClr val="tx1">
                    <a:lumMod val="65000"/>
                    <a:lumOff val="35000"/>
                  </a:schemeClr>
                </a:solidFill>
                <a:latin typeface="Times New Roman" pitchFamily="18" charset="0"/>
                <a:ea typeface="微软雅黑"/>
                <a:cs typeface="Times New Roman" pitchFamily="18" charset="0"/>
              </a:rPr>
              <a:t>阅读</a:t>
            </a:r>
            <a:r>
              <a:rPr lang="en-US" altLang="zh-CN" sz="2200" dirty="0" smtClean="0">
                <a:solidFill>
                  <a:schemeClr val="tx1">
                    <a:lumMod val="65000"/>
                    <a:lumOff val="35000"/>
                  </a:schemeClr>
                </a:solidFill>
                <a:latin typeface="Times New Roman" pitchFamily="18" charset="0"/>
                <a:ea typeface="微软雅黑"/>
                <a:cs typeface="Times New Roman" pitchFamily="18" charset="0"/>
              </a:rPr>
              <a:t>——</a:t>
            </a:r>
            <a:r>
              <a:rPr lang="zh-CN" altLang="en-US" sz="2200" dirty="0" smtClean="0">
                <a:solidFill>
                  <a:schemeClr val="tx1">
                    <a:lumMod val="65000"/>
                    <a:lumOff val="35000"/>
                  </a:schemeClr>
                </a:solidFill>
                <a:latin typeface="Times New Roman" pitchFamily="18" charset="0"/>
                <a:ea typeface="微软雅黑"/>
                <a:cs typeface="Times New Roman" pitchFamily="18" charset="0"/>
              </a:rPr>
              <a:t>基于理解与感悟的审美鉴赏阅读</a:t>
            </a:r>
            <a:endParaRPr lang="zh-CN" altLang="en-US" sz="22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23918" y="54943"/>
            <a:ext cx="11718806" cy="6625575"/>
          </a:xfrm>
          <a:prstGeom prst="rect">
            <a:avLst/>
          </a:prstGeom>
        </p:spPr>
        <p:txBody>
          <a:bodyPr wrap="square" lIns="121898" tIns="60948" rIns="121898" bIns="60948">
            <a:spAutoFit/>
          </a:bodyPr>
          <a:lstStyle/>
          <a:p>
            <a:pPr indent="720000" algn="just">
              <a:lnSpc>
                <a:spcPct val="140000"/>
              </a:lnSpc>
              <a:spcAft>
                <a:spcPts val="0"/>
              </a:spcAft>
            </a:pPr>
            <a:r>
              <a:rPr lang="en-US" altLang="zh-CN" sz="2800" kern="100" dirty="0" smtClean="0">
                <a:latin typeface="Times New Roman"/>
                <a:ea typeface="华文细黑"/>
                <a:cs typeface="Courier New"/>
              </a:rPr>
              <a:t>(4)</a:t>
            </a:r>
            <a:r>
              <a:rPr lang="zh-CN" altLang="zh-CN" sz="2800" kern="100" dirty="0" smtClean="0">
                <a:latin typeface="Times New Roman"/>
                <a:ea typeface="华文细黑"/>
                <a:cs typeface="Times New Roman"/>
              </a:rPr>
              <a:t>语言美妙，风格各异</a:t>
            </a:r>
            <a:endParaRPr lang="zh-CN" altLang="zh-CN" sz="1050" kern="100" dirty="0" smtClean="0">
              <a:latin typeface="宋体"/>
              <a:cs typeface="Courier New"/>
            </a:endParaRPr>
          </a:p>
          <a:p>
            <a:pPr indent="720000" algn="just">
              <a:lnSpc>
                <a:spcPct val="140000"/>
              </a:lnSpc>
              <a:spcAft>
                <a:spcPts val="0"/>
              </a:spcAft>
            </a:pPr>
            <a:r>
              <a:rPr lang="zh-CN" altLang="zh-CN" sz="2800" kern="100" dirty="0" smtClean="0">
                <a:latin typeface="Times New Roman"/>
                <a:ea typeface="华文细黑"/>
                <a:cs typeface="Times New Roman"/>
              </a:rPr>
              <a:t>写景散文不仅语言美妙，还风格各异。每个作家都有自己独特的语言风格，如朱自清的清新真挚、巴金的含蓄深沉、黄河浪的活泼轻灵等。</a:t>
            </a:r>
            <a:endParaRPr lang="zh-CN" altLang="zh-CN" sz="1050" kern="100" dirty="0" smtClean="0">
              <a:latin typeface="宋体"/>
              <a:cs typeface="Courier New"/>
            </a:endParaRPr>
          </a:p>
          <a:p>
            <a:pPr indent="720000" algn="just">
              <a:lnSpc>
                <a:spcPct val="140000"/>
              </a:lnSpc>
              <a:spcAft>
                <a:spcPts val="0"/>
              </a:spcAft>
            </a:pPr>
            <a:r>
              <a:rPr lang="en-US" altLang="zh-CN" sz="2800" kern="100" dirty="0" smtClean="0">
                <a:latin typeface="Times New Roman"/>
                <a:ea typeface="华文细黑"/>
                <a:cs typeface="Courier New"/>
              </a:rPr>
              <a:t>(5)</a:t>
            </a:r>
            <a:r>
              <a:rPr lang="zh-CN" altLang="zh-CN" sz="2800" kern="100" dirty="0" smtClean="0">
                <a:latin typeface="Times New Roman"/>
                <a:ea typeface="华文细黑"/>
                <a:cs typeface="Times New Roman"/>
              </a:rPr>
              <a:t>运用多种表达技巧</a:t>
            </a:r>
            <a:endParaRPr lang="zh-CN" altLang="zh-CN" sz="1050" kern="100" dirty="0" smtClean="0">
              <a:latin typeface="宋体"/>
              <a:cs typeface="Courier New"/>
            </a:endParaRPr>
          </a:p>
          <a:p>
            <a:pPr indent="720000" algn="just">
              <a:lnSpc>
                <a:spcPct val="140000"/>
              </a:lnSpc>
              <a:spcAft>
                <a:spcPts val="0"/>
              </a:spcAft>
            </a:pP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运用比喻、拟人、夸张等多种修辞手法，使得景物特征更加突出。例如：对比法。把两个相对或相反的景物，或者一景一物的两个不同方面并列写，形成反差对比，目的是突出作者所要描述的景色。再如：拟人法。为了达到更好的表达效果，作者把所描述的景物直接当作人来叙述，赋予其动作、行为、语言等，来反映景物的变化运动过程。</a:t>
            </a:r>
            <a:endParaRPr lang="zh-CN" altLang="zh-CN" sz="1050" kern="100" dirty="0" smtClean="0">
              <a:latin typeface="宋体"/>
              <a:cs typeface="Courier New"/>
            </a:endParaRPr>
          </a:p>
          <a:p>
            <a:pPr indent="720000" algn="just">
              <a:lnSpc>
                <a:spcPct val="14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动静结合，交相辉映。</a:t>
            </a:r>
            <a:endParaRPr lang="zh-CN" altLang="zh-CN" sz="1050" kern="100" dirty="0" smtClean="0">
              <a:latin typeface="宋体"/>
              <a:cs typeface="Courier New"/>
            </a:endParaRPr>
          </a:p>
          <a:p>
            <a:pPr indent="720000" algn="just">
              <a:lnSpc>
                <a:spcPct val="140000"/>
              </a:lnSpc>
              <a:spcAft>
                <a:spcPts val="0"/>
              </a:spcAft>
            </a:pPr>
            <a:r>
              <a:rPr lang="en-US" altLang="zh-CN" sz="2800" kern="100" dirty="0" smtClean="0">
                <a:latin typeface="宋体"/>
                <a:ea typeface="华文细黑"/>
                <a:cs typeface="Times New Roman"/>
              </a:rPr>
              <a:t>③</a:t>
            </a:r>
            <a:r>
              <a:rPr lang="zh-CN" altLang="zh-CN" sz="2800" kern="100" spc="-100" dirty="0" smtClean="0">
                <a:latin typeface="Times New Roman"/>
                <a:ea typeface="华文细黑"/>
                <a:cs typeface="Times New Roman"/>
              </a:rPr>
              <a:t>写景顺序</a:t>
            </a:r>
            <a:r>
              <a:rPr lang="zh-CN" altLang="zh-CN" sz="2800" kern="100" spc="-600" dirty="0" smtClean="0">
                <a:latin typeface="Times New Roman"/>
                <a:ea typeface="华文细黑"/>
                <a:cs typeface="Times New Roman"/>
              </a:rPr>
              <a:t>：</a:t>
            </a:r>
            <a:r>
              <a:rPr lang="zh-CN" altLang="zh-CN" sz="2800" kern="100" spc="-100" dirty="0" smtClean="0">
                <a:latin typeface="Times New Roman"/>
                <a:ea typeface="华文细黑"/>
                <a:cs typeface="Times New Roman"/>
              </a:rPr>
              <a:t>空间顺序</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时间顺序</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观察的先后顺序</a:t>
            </a:r>
            <a:r>
              <a:rPr lang="zh-CN" altLang="zh-CN" sz="2800" kern="100" spc="-600" dirty="0">
                <a:latin typeface="Times New Roman"/>
                <a:ea typeface="华文细黑"/>
                <a:cs typeface="Times New Roman"/>
              </a:rPr>
              <a:t>、</a:t>
            </a:r>
            <a:r>
              <a:rPr lang="zh-CN" altLang="zh-CN" sz="2800" kern="100" spc="-100" dirty="0" smtClean="0">
                <a:latin typeface="Times New Roman"/>
                <a:ea typeface="华文细黑"/>
                <a:cs typeface="Times New Roman"/>
              </a:rPr>
              <a:t>按景物的类别来写。</a:t>
            </a:r>
            <a:endParaRPr lang="zh-CN" altLang="zh-CN" sz="1050" kern="100" spc="-100" dirty="0">
              <a:effectLst/>
              <a:latin typeface="宋体"/>
              <a:cs typeface="Courier New"/>
            </a:endParaRPr>
          </a:p>
        </p:txBody>
      </p:sp>
    </p:spTree>
    <p:extLst>
      <p:ext uri="{BB962C8B-B14F-4D97-AF65-F5344CB8AC3E}">
        <p14:creationId xmlns:p14="http://schemas.microsoft.com/office/powerpoint/2010/main" val="24246523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2968" y="121618"/>
            <a:ext cx="11718806" cy="662557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哲思文化类散文</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哲思文化类散文以种种形象来参与生命的真理，从而揭露万物之间的永恒相似，它因其深邃性，给我们一种透过现象深入本质的、震撼性的审美效果。</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达到与人的思想性情相通、灵气往来的境界，使读者获得理性的醒悟和精神的畅快。</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哲思文化类散文经过联想，拥有丰富的内涵，把自然、社会、人生多个角度进行了融合。</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哲思文化类散文寓含了生活情感的思想，蘸满了审美情感的汁液。</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语言生动、形象，运用多种修辞手法，文学色彩浓厚。</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088242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考场散文的整体阅读</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6" descr="C:\Users\Administrator\Desktop\2.12\u=993444843,391315614&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0835" t="712" r="9770"/>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1365" y="390154"/>
            <a:ext cx="11100909"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一、考场散文整体阅读的要求和方法</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考场阅读与平时阅读有所不同，一般分为两步：第一步是整体阅读，第二步是带题阅读。第一步的整体阅读至关重要，直接影响下一步带题阅读乃至准确答题的成败。整体阅读的要求在于：快速阅读，整体把握。</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考场散文阅读是一种快速的精阅读，区别于平时的浏览或慢品。它要求能用</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分钟左右的时间把一篇千字文读两遍。这是考生必须练就的本领，只有在平时有意识地训练快速阅读，方能在考场上方寸不乱，成竹在胸。</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6204" y="69801"/>
            <a:ext cx="11551650" cy="6686935"/>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快速阅读要善于抓标题、开头、结尾及意蕴深刻处，同时圈点勾画出自己认为重要的段落和语句。</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快速阅读的目的是在做题前整体把握文章。一篇文章是一个有机的整体。读一篇文章如果没有着眼于全篇的目光，没有整体把握的意识，其结果只能是事倍功半。只有整体把握了全文，将文章的骨骼、精髓看得透彻、明白，才能把命题人的命题指向、意图看得清楚、明晰，才能快速而准确地答题。</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所谓整体把握，就是要把握整体文意和思路层次。简单地说就是两个问题：</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内容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文章写了什么？基本把握文章内容和作者的写作意图。</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形式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文章是怎么写的？把握文章的结构层次和作者是如何展开思路的。</a:t>
            </a:r>
            <a:endParaRPr lang="zh-CN" altLang="zh-CN" sz="1050" kern="100" dirty="0">
              <a:effectLst/>
              <a:latin typeface="宋体"/>
              <a:cs typeface="Courier New"/>
            </a:endParaRPr>
          </a:p>
        </p:txBody>
      </p:sp>
    </p:spTree>
    <p:extLst>
      <p:ext uri="{BB962C8B-B14F-4D97-AF65-F5344CB8AC3E}">
        <p14:creationId xmlns:p14="http://schemas.microsoft.com/office/powerpoint/2010/main" val="9050882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373" y="117426"/>
            <a:ext cx="11374157"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latin typeface="Times New Roman"/>
                <a:ea typeface="华文细黑"/>
                <a:cs typeface="Times New Roman"/>
              </a:rPr>
              <a:t>快速阅读、整体把握思路层次的方法有：</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寻找关键词句，画出各段落中的中心句、首括句、尾结句，在文章结构上起过渡、连续作用的词语、句子、段落，以及画龙点睛的句子，再将关键词句串联起来，从而把握文章的思路。</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捕捉文中体现时间、空间、人物、事件、情感的语句，从而把握文章的脉络思路。</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逐段归纳要点，把各段要点合并起来思考，不仅能把握文意，还能找出文章的思路脉络。</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根据文体特征来理清思路结构。不同形式的散文，它的思路结构是不同的。根据文体特征，也能较快地理清文章的脉络。</a:t>
            </a:r>
            <a:endParaRPr lang="zh-CN" altLang="zh-CN" sz="1050" kern="100" dirty="0">
              <a:effectLst/>
              <a:latin typeface="宋体"/>
              <a:cs typeface="Courier New"/>
            </a:endParaRPr>
          </a:p>
        </p:txBody>
      </p:sp>
    </p:spTree>
    <p:extLst>
      <p:ext uri="{BB962C8B-B14F-4D97-AF65-F5344CB8AC3E}">
        <p14:creationId xmlns:p14="http://schemas.microsoft.com/office/powerpoint/2010/main" val="12156034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98" y="414537"/>
            <a:ext cx="11374157"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latin typeface="Times New Roman"/>
                <a:ea typeface="华文细黑"/>
                <a:cs typeface="Times New Roman"/>
              </a:rPr>
              <a:t>快速阅读、整体把握文意的方法有：</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关注标题，揣摩文意。</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标题往往蕴含一些重要的信息，有时甚至集中反映文章意旨。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观察首尾，整合信息。</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文章首尾，往往会有意无意地表现或流露出作者的表达意图或情感倾向。阅读时要把开头和结尾联系起来思考，揣摩作者的想法从什么地方开始，到什么地方结束。如首尾一致，就要总结一下相同点在哪里；如首尾落差较大，就要想想作者的感受和想法为什么会发生变化。这样，文章的整体意思就容易为我们所捕捉了。</a:t>
            </a:r>
            <a:endParaRPr lang="zh-CN" altLang="zh-CN" sz="1050" kern="100" dirty="0">
              <a:effectLst/>
              <a:latin typeface="宋体"/>
              <a:cs typeface="Courier New"/>
            </a:endParaRPr>
          </a:p>
        </p:txBody>
      </p:sp>
    </p:spTree>
    <p:extLst>
      <p:ext uri="{BB962C8B-B14F-4D97-AF65-F5344CB8AC3E}">
        <p14:creationId xmlns:p14="http://schemas.microsoft.com/office/powerpoint/2010/main" val="29992553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98" y="737187"/>
            <a:ext cx="11374157"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扫描全文反复出现的关键词句和作者议论抒情的语句。</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文中反复出现的关键词句和作者议论抒情的语句，往往与文章的中心主旨有联系，有时就是文章的中心。找到这样的词语、句子，文章的整体意思就容易捕捉了。</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概括内容和主旨。</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阅读时能够逐段逐层地归纳内容要点，在此基础上分析作者对人、事、景、物的感悟和观点态度，进而把握全文主旨。</a:t>
            </a:r>
            <a:endParaRPr lang="zh-CN" altLang="zh-CN" sz="1050" kern="100" dirty="0">
              <a:effectLst/>
              <a:latin typeface="宋体"/>
              <a:cs typeface="Courier New"/>
            </a:endParaRPr>
          </a:p>
        </p:txBody>
      </p:sp>
    </p:spTree>
    <p:extLst>
      <p:ext uri="{BB962C8B-B14F-4D97-AF65-F5344CB8AC3E}">
        <p14:creationId xmlns:p14="http://schemas.microsoft.com/office/powerpoint/2010/main" val="25617058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0898" y="2366630"/>
            <a:ext cx="7416824" cy="2595069"/>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半　局</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张晓风</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大家都叫他杜公</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虽然那时候他才三十几岁。</a:t>
            </a:r>
            <a:endParaRPr lang="zh-CN" altLang="zh-CN" sz="1050" kern="100" dirty="0">
              <a:effectLst/>
              <a:latin typeface="宋体"/>
              <a:cs typeface="Courier New"/>
            </a:endParaRPr>
          </a:p>
        </p:txBody>
      </p:sp>
      <p:sp>
        <p:nvSpPr>
          <p:cNvPr id="5" name="矩形 4"/>
          <p:cNvSpPr/>
          <p:nvPr/>
        </p:nvSpPr>
        <p:spPr>
          <a:xfrm>
            <a:off x="8332787" y="2366630"/>
            <a:ext cx="3753416" cy="1930337"/>
          </a:xfrm>
          <a:prstGeom prst="rect">
            <a:avLst/>
          </a:prstGeom>
        </p:spPr>
        <p:txBody>
          <a:bodyPr wrap="square">
            <a:spAutoFit/>
          </a:bodyPr>
          <a:lstStyle/>
          <a:p>
            <a:pPr>
              <a:lnSpc>
                <a:spcPct val="150000"/>
              </a:lnSpc>
              <a:spcAft>
                <a:spcPts val="0"/>
              </a:spcAft>
            </a:pPr>
            <a:r>
              <a:rPr lang="zh-CN" altLang="zh-CN" sz="2800" kern="100" dirty="0">
                <a:latin typeface="Times New Roman"/>
                <a:ea typeface="楷体_GB2312" pitchFamily="49" charset="-122"/>
                <a:cs typeface="Times New Roman"/>
              </a:rPr>
              <a:t>第一步：关注标题</a:t>
            </a:r>
            <a:endParaRPr lang="zh-CN" altLang="zh-CN" sz="1050" kern="100" dirty="0">
              <a:latin typeface="宋体"/>
              <a:ea typeface="楷体_GB2312" pitchFamily="49" charset="-122"/>
              <a:cs typeface="Courier New"/>
            </a:endParaRPr>
          </a:p>
          <a:p>
            <a:pPr>
              <a:lnSpc>
                <a:spcPct val="150000"/>
              </a:lnSpc>
              <a:spcAft>
                <a:spcPts val="0"/>
              </a:spcAft>
            </a:pPr>
            <a:r>
              <a:rPr lang="zh-CN" altLang="zh-CN" sz="2800" kern="100" dirty="0">
                <a:latin typeface="Times New Roman"/>
                <a:ea typeface="楷体_GB2312" pitchFamily="49" charset="-122"/>
                <a:cs typeface="Times New Roman"/>
              </a:rPr>
              <a:t>标题是个棋语，用在写人散文中肯定有暗喻。</a:t>
            </a:r>
            <a:endParaRPr lang="zh-CN" altLang="zh-CN" sz="1050" kern="100" dirty="0">
              <a:effectLst/>
              <a:latin typeface="宋体"/>
              <a:ea typeface="楷体_GB2312" pitchFamily="49" charset="-122"/>
              <a:cs typeface="Courier New"/>
            </a:endParaRPr>
          </a:p>
        </p:txBody>
      </p:sp>
      <p:sp>
        <p:nvSpPr>
          <p:cNvPr id="6" name="矩形 5"/>
          <p:cNvSpPr/>
          <p:nvPr/>
        </p:nvSpPr>
        <p:spPr>
          <a:xfrm>
            <a:off x="390898" y="125583"/>
            <a:ext cx="11374157"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二、整体阅读示例</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写人叙事散文</a:t>
            </a:r>
            <a:endParaRPr lang="zh-CN" altLang="zh-CN" sz="105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effectLst/>
              <a:latin typeface="宋体"/>
              <a:cs typeface="Courier New"/>
            </a:endParaRPr>
          </a:p>
        </p:txBody>
      </p:sp>
      <p:cxnSp>
        <p:nvCxnSpPr>
          <p:cNvPr id="7" name="直接连接符 6"/>
          <p:cNvCxnSpPr/>
          <p:nvPr/>
        </p:nvCxnSpPr>
        <p:spPr>
          <a:xfrm>
            <a:off x="8183438" y="2161860"/>
            <a:ext cx="0" cy="469772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7196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923" y="64468"/>
            <a:ext cx="7951840" cy="6727996"/>
          </a:xfrm>
          <a:prstGeom prst="rect">
            <a:avLst/>
          </a:prstGeom>
        </p:spPr>
        <p:txBody>
          <a:bodyPr wrap="square">
            <a:spAutoFit/>
          </a:bodyPr>
          <a:lstStyle/>
          <a:p>
            <a:pPr indent="714375" algn="just">
              <a:lnSpc>
                <a:spcPct val="140000"/>
              </a:lnSpc>
              <a:spcAft>
                <a:spcPts val="0"/>
              </a:spcAft>
            </a:pPr>
            <a:r>
              <a:rPr lang="zh-CN" altLang="zh-CN" sz="2800" kern="100" dirty="0">
                <a:latin typeface="Times New Roman"/>
                <a:ea typeface="华文细黑"/>
                <a:cs typeface="Times New Roman"/>
              </a:rPr>
              <a:t>他和我有十几年之久在一个学校里，很多时候甚至是在一间办公室里</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但是我不喜欢说他是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说他是朋友吗？我始终不敢将他列入朋友类。</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他这人毛病甚多，带棱带刺，在办公室里对他敬而远之的人不少，就连我自己，跟他也不是没有斗过嘴，使过气，但我</a:t>
            </a:r>
            <a:r>
              <a:rPr lang="zh-CN" altLang="zh-CN" sz="2800" kern="100" dirty="0">
                <a:solidFill>
                  <a:srgbClr val="0000FF"/>
                </a:solidFill>
                <a:latin typeface="Times New Roman"/>
                <a:ea typeface="华文细黑"/>
                <a:cs typeface="Times New Roman"/>
              </a:rPr>
              <a:t>惊奇我真的一直尊敬他</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喜欢他</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那时候我刚毕业，在中文系里做助教，他是讲师，三系合用一个办公室，成天人来人往的，</a:t>
            </a:r>
            <a:r>
              <a:rPr lang="zh-CN" altLang="zh-CN" sz="2800" u="wavyHeavy" kern="100" dirty="0">
                <a:uFill>
                  <a:solidFill>
                    <a:srgbClr val="FF0000"/>
                  </a:solidFill>
                </a:uFill>
                <a:latin typeface="Times New Roman"/>
                <a:ea typeface="华文细黑"/>
                <a:cs typeface="Times New Roman"/>
              </a:rPr>
              <a:t>他每次从单身宿舍跑来，进了门就嚷：</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我来</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言不及义</a:t>
            </a:r>
            <a:r>
              <a:rPr lang="en-US" altLang="zh-CN" sz="2800" u="wavyHeavy" kern="100" dirty="0">
                <a:uFill>
                  <a:solidFill>
                    <a:srgbClr val="FF0000"/>
                  </a:solidFill>
                </a:uFill>
                <a:latin typeface="宋体"/>
                <a:ea typeface="华文细黑"/>
                <a:cs typeface="Times New Roman"/>
              </a:rPr>
              <a:t>’</a:t>
            </a:r>
            <a:r>
              <a:rPr lang="zh-CN" altLang="zh-CN" sz="2800" u="wavyHeavy" kern="100" dirty="0">
                <a:uFill>
                  <a:solidFill>
                    <a:srgbClr val="FF0000"/>
                  </a:solidFill>
                </a:uFill>
                <a:latin typeface="Times New Roman"/>
                <a:ea typeface="华文细黑"/>
                <a:cs typeface="Times New Roman"/>
              </a:rPr>
              <a:t>啦！</a:t>
            </a:r>
            <a:r>
              <a:rPr lang="en-US" altLang="zh-CN" sz="2800" u="wavyHeavy" kern="100" dirty="0">
                <a:uFill>
                  <a:solidFill>
                    <a:srgbClr val="FF0000"/>
                  </a:solidFill>
                </a:uFill>
                <a:latin typeface="宋体"/>
                <a:ea typeface="华文细黑"/>
                <a:cs typeface="Times New Roman"/>
              </a:rPr>
              <a:t>”</a:t>
            </a:r>
            <a:endParaRPr lang="zh-CN" altLang="zh-CN" sz="1050" u="wavyHeavy" kern="100" dirty="0">
              <a:effectLst/>
              <a:uFill>
                <a:solidFill>
                  <a:srgbClr val="FF0000"/>
                </a:solidFill>
              </a:uFill>
              <a:latin typeface="宋体"/>
              <a:cs typeface="Courier New"/>
            </a:endParaRPr>
          </a:p>
        </p:txBody>
      </p:sp>
      <p:sp>
        <p:nvSpPr>
          <p:cNvPr id="5" name="矩形 4"/>
          <p:cNvSpPr/>
          <p:nvPr/>
        </p:nvSpPr>
        <p:spPr>
          <a:xfrm>
            <a:off x="8332787" y="189434"/>
            <a:ext cx="3753416" cy="3018327"/>
          </a:xfrm>
          <a:prstGeom prst="rect">
            <a:avLst/>
          </a:prstGeom>
        </p:spPr>
        <p:txBody>
          <a:bodyPr wrap="square">
            <a:spAutoFit/>
          </a:bodyPr>
          <a:lstStyle/>
          <a:p>
            <a:pPr algn="just">
              <a:lnSpc>
                <a:spcPct val="140000"/>
              </a:lnSpc>
              <a:spcAft>
                <a:spcPts val="0"/>
              </a:spcAft>
            </a:pPr>
            <a:r>
              <a:rPr lang="zh-CN" altLang="zh-CN" sz="2800" kern="100" dirty="0">
                <a:latin typeface="Times New Roman"/>
                <a:ea typeface="楷体_GB2312" pitchFamily="49" charset="-122"/>
                <a:cs typeface="Times New Roman"/>
              </a:rPr>
              <a:t>第二步：圈点批注</a:t>
            </a:r>
            <a:endParaRPr lang="zh-CN" altLang="zh-CN" sz="1050" kern="100" dirty="0">
              <a:latin typeface="宋体"/>
              <a:ea typeface="楷体_GB2312" pitchFamily="49" charset="-122"/>
              <a:cs typeface="Courier New"/>
            </a:endParaRPr>
          </a:p>
          <a:p>
            <a:pPr algn="just">
              <a:lnSpc>
                <a:spcPct val="140000"/>
              </a:lnSpc>
              <a:spcAft>
                <a:spcPts val="0"/>
              </a:spcAft>
            </a:pPr>
            <a:r>
              <a:rPr lang="zh-CN" altLang="zh-CN" sz="2800" kern="100" dirty="0">
                <a:latin typeface="Times New Roman"/>
                <a:ea typeface="楷体_GB2312" pitchFamily="49" charset="-122"/>
                <a:cs typeface="Times New Roman"/>
              </a:rPr>
              <a:t>表明</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我</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对杜公的情感态度，</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惊奇</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真的</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一直</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交代了</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敬</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喜</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之深。</a:t>
            </a:r>
            <a:endParaRPr lang="zh-CN" altLang="zh-CN" sz="1050" kern="100" dirty="0">
              <a:effectLst/>
              <a:latin typeface="宋体"/>
              <a:ea typeface="楷体_GB2312" pitchFamily="49" charset="-122"/>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05437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散文文体知识</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考场散文的整体阅读</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5289" y="539596"/>
            <a:ext cx="7873109" cy="3970318"/>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他的喉咙似乎曾因开刀受伤，非常沙哑，猛听起来简直有点凶恶，细听之下才发觉句句珠玑，令人绝倒。后来我读到唐太宗论魏征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那个凶凶的、逼人的魏征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，却说其人</a:t>
            </a:r>
            <a:r>
              <a:rPr lang="en-US" altLang="zh-CN" sz="2800" kern="100" dirty="0">
                <a:latin typeface="宋体"/>
                <a:ea typeface="华文细黑"/>
                <a:cs typeface="Times New Roman"/>
              </a:rPr>
              <a:t>“</a:t>
            </a:r>
            <a:r>
              <a:rPr lang="zh-CN" altLang="zh-CN" sz="2800" kern="100" dirty="0">
                <a:solidFill>
                  <a:srgbClr val="0000FF"/>
                </a:solidFill>
                <a:latin typeface="Times New Roman"/>
                <a:ea typeface="华文细黑"/>
                <a:cs typeface="Times New Roman"/>
              </a:rPr>
              <a:t>妩媚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，几乎跳起来，这字形容杜公太好了。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虽然杜公</a:t>
            </a:r>
            <a:r>
              <a:rPr lang="zh-CN" altLang="zh-CN" sz="2800" kern="100" dirty="0">
                <a:solidFill>
                  <a:srgbClr val="0000FF"/>
                </a:solidFill>
                <a:latin typeface="Times New Roman"/>
                <a:ea typeface="华文细黑"/>
                <a:cs typeface="Times New Roman"/>
              </a:rPr>
              <a:t>粗眉毛</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瞪凸眼</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嘎嗓子</a:t>
            </a:r>
            <a:r>
              <a:rPr lang="zh-CN" altLang="zh-CN" sz="2800" kern="100" dirty="0">
                <a:latin typeface="Times New Roman"/>
                <a:ea typeface="华文细黑"/>
                <a:cs typeface="Times New Roman"/>
              </a:rPr>
              <a:t>，而且还不时</a:t>
            </a:r>
            <a:r>
              <a:rPr lang="zh-CN" altLang="zh-CN" sz="2800" kern="100" dirty="0">
                <a:solidFill>
                  <a:srgbClr val="0000FF"/>
                </a:solidFill>
                <a:latin typeface="Times New Roman"/>
                <a:ea typeface="华文细黑"/>
                <a:cs typeface="Times New Roman"/>
              </a:rPr>
              <a:t>骂人</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8351369" y="894412"/>
            <a:ext cx="3716253" cy="1948739"/>
          </a:xfrm>
          <a:prstGeom prst="rect">
            <a:avLst/>
          </a:prstGeom>
        </p:spPr>
        <p:txBody>
          <a:bodyPr wrap="square">
            <a:spAutoFit/>
          </a:bodyPr>
          <a:lstStyle/>
          <a:p>
            <a:pPr algn="just">
              <a:lnSpc>
                <a:spcPct val="150000"/>
              </a:lnSpc>
              <a:spcAft>
                <a:spcPts val="0"/>
              </a:spcAft>
            </a:pPr>
            <a:r>
              <a:rPr lang="zh-CN" altLang="zh-CN" sz="2800" kern="100" dirty="0">
                <a:latin typeface="Times New Roman" pitchFamily="18" charset="0"/>
                <a:ea typeface="楷体_GB2312" pitchFamily="49" charset="-122"/>
                <a:cs typeface="Times New Roman"/>
              </a:rPr>
              <a:t>点明了杜公性格中的可爱。</a:t>
            </a:r>
            <a:endParaRPr lang="zh-CN" altLang="zh-CN" sz="1050" kern="100" dirty="0">
              <a:latin typeface="Times New Roman" pitchFamily="18" charset="0"/>
              <a:ea typeface="楷体_GB2312" pitchFamily="49" charset="-122"/>
              <a:cs typeface="Courier New"/>
            </a:endParaRPr>
          </a:p>
          <a:p>
            <a:pPr algn="just">
              <a:lnSpc>
                <a:spcPct val="150000"/>
              </a:lnSpc>
              <a:spcAft>
                <a:spcPts val="0"/>
              </a:spcAft>
            </a:pPr>
            <a:r>
              <a:rPr lang="zh-CN" altLang="zh-CN" sz="2800" kern="100" dirty="0">
                <a:latin typeface="Times New Roman" pitchFamily="18" charset="0"/>
                <a:ea typeface="楷体_GB2312" pitchFamily="49" charset="-122"/>
                <a:cs typeface="Times New Roman"/>
              </a:rPr>
              <a:t>外凶内善。</a:t>
            </a:r>
            <a:endParaRPr lang="zh-CN" altLang="zh-CN" sz="1050" kern="100" dirty="0">
              <a:effectLst/>
              <a:latin typeface="Times New Roman" pitchFamily="18" charset="0"/>
              <a:ea typeface="楷体_GB2312" pitchFamily="49" charset="-122"/>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24218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5300"/>
            <a:ext cx="7873109" cy="6727996"/>
          </a:xfrm>
          <a:prstGeom prst="rect">
            <a:avLst/>
          </a:prstGeom>
        </p:spPr>
        <p:txBody>
          <a:bodyPr wrap="square">
            <a:spAutoFit/>
          </a:bodyPr>
          <a:lstStyle/>
          <a:p>
            <a:pPr indent="714375" algn="just">
              <a:lnSpc>
                <a:spcPct val="140000"/>
              </a:lnSpc>
              <a:spcAft>
                <a:spcPts val="0"/>
              </a:spcAft>
            </a:pPr>
            <a:r>
              <a:rPr lang="zh-CN" altLang="zh-CN" sz="2800" kern="100" dirty="0">
                <a:latin typeface="Times New Roman"/>
                <a:ea typeface="华文细黑"/>
                <a:cs typeface="Times New Roman"/>
              </a:rPr>
              <a:t>他住的屋子</a:t>
            </a:r>
            <a:r>
              <a:rPr lang="zh-CN" altLang="zh-CN" sz="2800" kern="100" dirty="0">
                <a:solidFill>
                  <a:srgbClr val="0000FF"/>
                </a:solidFill>
                <a:latin typeface="Times New Roman"/>
                <a:ea typeface="华文细黑"/>
                <a:cs typeface="Times New Roman"/>
              </a:rPr>
              <a:t>极小</a:t>
            </a:r>
            <a:r>
              <a:rPr lang="zh-CN" altLang="zh-CN" sz="2800" kern="100" dirty="0">
                <a:latin typeface="Times New Roman"/>
                <a:ea typeface="华文细黑"/>
                <a:cs typeface="Times New Roman"/>
              </a:rPr>
              <a:t>，大约是四个半榻榻米，宿舍</a:t>
            </a:r>
            <a:r>
              <a:rPr lang="zh-CN" altLang="zh-CN" sz="2800" kern="100" dirty="0">
                <a:solidFill>
                  <a:srgbClr val="0000FF"/>
                </a:solidFill>
                <a:latin typeface="Times New Roman"/>
                <a:ea typeface="华文细黑"/>
                <a:cs typeface="Times New Roman"/>
              </a:rPr>
              <a:t>人又杂</a:t>
            </a:r>
            <a:r>
              <a:rPr lang="zh-CN" altLang="zh-CN" sz="2800" kern="100" dirty="0">
                <a:latin typeface="Times New Roman"/>
                <a:ea typeface="华文细黑"/>
                <a:cs typeface="Times New Roman"/>
              </a:rPr>
              <a:t>，他种了</a:t>
            </a:r>
            <a:r>
              <a:rPr lang="zh-CN" altLang="zh-CN" sz="2800" kern="100" dirty="0">
                <a:solidFill>
                  <a:srgbClr val="0000FF"/>
                </a:solidFill>
                <a:latin typeface="Times New Roman"/>
                <a:ea typeface="华文细黑"/>
                <a:cs typeface="Times New Roman"/>
              </a:rPr>
              <a:t>许多盆盆罐罐的昙花</a:t>
            </a:r>
            <a:r>
              <a:rPr lang="zh-CN" altLang="zh-CN" sz="2800" kern="100" dirty="0">
                <a:latin typeface="Times New Roman"/>
                <a:ea typeface="华文细黑"/>
                <a:cs typeface="Times New Roman"/>
              </a:rPr>
              <a:t>，不时邀我们请赏，夏天招待桂花绿豆汤、郁李，冬天是腊八粥或猪腿肉红煨干鱿鱼加粉丝。我一直以为他对昙花深感兴趣，后来才弄清楚，原来他只是想用那些多刺的盆盆罐罐围满走廊，好让闲杂人等不能在他窗外聊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穷教员要为自己创造读书环境真难。</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这房子倒可以叫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不畏斋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他自嘲道，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四十、五十而无闻焉，其亦不足畏也</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孔夫子说的。</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
        <p:nvSpPr>
          <p:cNvPr id="5" name="矩形 4"/>
          <p:cNvSpPr/>
          <p:nvPr/>
        </p:nvSpPr>
        <p:spPr>
          <a:xfrm>
            <a:off x="8351369" y="405458"/>
            <a:ext cx="3716253" cy="624530"/>
          </a:xfrm>
          <a:prstGeom prst="rect">
            <a:avLst/>
          </a:prstGeom>
        </p:spPr>
        <p:txBody>
          <a:bodyPr wrap="square">
            <a:spAutoFit/>
          </a:bodyPr>
          <a:lstStyle/>
          <a:p>
            <a:pPr algn="just">
              <a:lnSpc>
                <a:spcPct val="140000"/>
              </a:lnSpc>
              <a:spcAft>
                <a:spcPts val="0"/>
              </a:spcAft>
            </a:pPr>
            <a:r>
              <a:rPr lang="zh-CN" altLang="zh-CN" sz="2800" kern="100" dirty="0">
                <a:latin typeface="Times New Roman"/>
                <a:ea typeface="楷体_GB2312" pitchFamily="49" charset="-122"/>
                <a:cs typeface="Times New Roman"/>
              </a:rPr>
              <a:t>侧面描写。</a:t>
            </a:r>
            <a:endParaRPr lang="zh-CN" altLang="zh-CN" sz="1050" kern="100" dirty="0">
              <a:effectLst/>
              <a:latin typeface="Times New Roman" pitchFamily="18" charset="0"/>
              <a:ea typeface="楷体_GB2312" pitchFamily="49" charset="-122"/>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2179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197100"/>
            <a:ext cx="7873109" cy="6555641"/>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他那一年已过了四十岁了。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杜公</a:t>
            </a:r>
            <a:r>
              <a:rPr lang="zh-CN" altLang="zh-CN" sz="2800" kern="100" dirty="0">
                <a:solidFill>
                  <a:srgbClr val="0000FF"/>
                </a:solidFill>
                <a:latin typeface="Times New Roman"/>
                <a:ea typeface="华文细黑"/>
                <a:cs typeface="Times New Roman"/>
              </a:rPr>
              <a:t>能写字</a:t>
            </a:r>
            <a:r>
              <a:rPr lang="zh-CN" altLang="zh-CN" sz="2800" kern="100" dirty="0">
                <a:latin typeface="Times New Roman"/>
                <a:ea typeface="华文细黑"/>
                <a:cs typeface="Times New Roman"/>
              </a:rPr>
              <a:t>，也</a:t>
            </a:r>
            <a:r>
              <a:rPr lang="zh-CN" altLang="zh-CN" sz="2800" kern="100" dirty="0">
                <a:solidFill>
                  <a:srgbClr val="0000FF"/>
                </a:solidFill>
                <a:latin typeface="Times New Roman"/>
                <a:ea typeface="华文细黑"/>
                <a:cs typeface="Times New Roman"/>
              </a:rPr>
              <a:t>能作诗</a:t>
            </a:r>
            <a:r>
              <a:rPr lang="zh-CN" altLang="zh-CN" sz="2800" kern="100" dirty="0">
                <a:latin typeface="Times New Roman"/>
                <a:ea typeface="华文细黑"/>
                <a:cs typeface="Times New Roman"/>
              </a:rPr>
              <a:t>，他随写随掷，不自珍惜，却喜欢以米芾自居</a:t>
            </a:r>
            <a:r>
              <a:rPr lang="zh-CN" altLang="zh-CN" sz="2800" kern="100" dirty="0" smtClean="0">
                <a:latin typeface="Times New Roman"/>
                <a:ea typeface="华文细黑"/>
                <a:cs typeface="Times New Roman"/>
              </a:rPr>
              <a:t>。</a:t>
            </a:r>
            <a:r>
              <a:rPr lang="zh-CN" altLang="zh-CN" sz="2800" kern="100" dirty="0" smtClean="0">
                <a:solidFill>
                  <a:srgbClr val="FF0000"/>
                </a:solidFill>
                <a:latin typeface="Times New Roman"/>
                <a:ea typeface="华文细黑"/>
                <a:cs typeface="Times New Roman"/>
              </a:rPr>
              <a:t> </a:t>
            </a:r>
            <a:endParaRPr lang="en-US" altLang="zh-CN" sz="2800" kern="100" dirty="0" smtClean="0">
              <a:solidFill>
                <a:srgbClr val="FF0000"/>
              </a:solidFill>
              <a:latin typeface="Times New Roman"/>
              <a:ea typeface="华文细黑"/>
              <a:cs typeface="Times New Roman"/>
            </a:endParaRPr>
          </a:p>
          <a:p>
            <a:pPr indent="714375"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米南宫哪，简直是米南宫哪！</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杜公</a:t>
            </a:r>
            <a:r>
              <a:rPr lang="zh-CN" altLang="zh-CN" sz="2800" kern="100" dirty="0">
                <a:solidFill>
                  <a:srgbClr val="0000FF"/>
                </a:solidFill>
                <a:latin typeface="Times New Roman"/>
                <a:ea typeface="华文细黑"/>
                <a:cs typeface="Times New Roman"/>
              </a:rPr>
              <a:t>爱憎分明</a:t>
            </a:r>
            <a:r>
              <a:rPr lang="zh-CN" altLang="zh-CN" sz="2800" kern="100" dirty="0">
                <a:latin typeface="Times New Roman"/>
                <a:ea typeface="华文细黑"/>
                <a:cs typeface="Times New Roman"/>
              </a:rPr>
              <a:t>，看到不顺眼的人或事他非爆出来不可。有一次他极讨厌的一个人调到别处去了，后来得意洋洋地穿了新机关的制服回来，他不露声色地说：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这是制服吗？</a:t>
            </a:r>
            <a:r>
              <a:rPr lang="en-US" altLang="zh-CN" sz="2800" kern="100" dirty="0" smtClean="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那人愈加得意。</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这是制帽？</a:t>
            </a:r>
            <a:r>
              <a:rPr lang="en-US" altLang="zh-CN" sz="2800" kern="100" dirty="0" smtClean="0">
                <a:latin typeface="宋体"/>
                <a:ea typeface="华文细黑"/>
                <a:cs typeface="Times New Roman"/>
              </a:rPr>
              <a:t>”</a:t>
            </a:r>
            <a:endParaRPr lang="zh-CN" altLang="zh-CN" sz="1050" kern="100" dirty="0">
              <a:latin typeface="宋体"/>
              <a:cs typeface="Courier New"/>
            </a:endParaRPr>
          </a:p>
        </p:txBody>
      </p:sp>
      <p:sp>
        <p:nvSpPr>
          <p:cNvPr id="5" name="矩形 4"/>
          <p:cNvSpPr/>
          <p:nvPr/>
        </p:nvSpPr>
        <p:spPr>
          <a:xfrm>
            <a:off x="8351369" y="1063055"/>
            <a:ext cx="3716253" cy="623761"/>
          </a:xfrm>
          <a:prstGeom prst="rect">
            <a:avLst/>
          </a:prstGeom>
        </p:spPr>
        <p:txBody>
          <a:bodyPr wrap="square">
            <a:spAutoFit/>
          </a:bodyPr>
          <a:lstStyle/>
          <a:p>
            <a:pPr indent="85725" algn="just">
              <a:lnSpc>
                <a:spcPct val="140000"/>
              </a:lnSpc>
            </a:pPr>
            <a:r>
              <a:rPr lang="zh-CN" altLang="zh-CN" sz="2800" kern="100" dirty="0">
                <a:latin typeface="Times New Roman"/>
                <a:ea typeface="楷体_GB2312" pitchFamily="49" charset="-122"/>
                <a:cs typeface="Times New Roman"/>
              </a:rPr>
              <a:t>多才多艺。</a:t>
            </a: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51369" y="3052032"/>
            <a:ext cx="3716253" cy="623761"/>
          </a:xfrm>
          <a:prstGeom prst="rect">
            <a:avLst/>
          </a:prstGeom>
        </p:spPr>
        <p:txBody>
          <a:bodyPr wrap="square">
            <a:spAutoFit/>
          </a:bodyPr>
          <a:lstStyle/>
          <a:p>
            <a:pPr indent="85725" algn="just">
              <a:lnSpc>
                <a:spcPct val="140000"/>
              </a:lnSpc>
            </a:pPr>
            <a:r>
              <a:rPr lang="zh-CN" altLang="zh-CN" sz="2800" kern="100" dirty="0">
                <a:latin typeface="Times New Roman"/>
                <a:ea typeface="楷体_GB2312" pitchFamily="49" charset="-122"/>
                <a:cs typeface="Times New Roman"/>
              </a:rPr>
              <a:t>这四字立人魂魄。</a:t>
            </a:r>
          </a:p>
        </p:txBody>
      </p:sp>
    </p:spTree>
    <p:extLst>
      <p:ext uri="{BB962C8B-B14F-4D97-AF65-F5344CB8AC3E}">
        <p14:creationId xmlns:p14="http://schemas.microsoft.com/office/powerpoint/2010/main" val="1554697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621482"/>
            <a:ext cx="7873109" cy="4616648"/>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这是制鞋？</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那个不学无术的家伙始终没有悟过来制鞋、制帽是指丧服的意思。</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杜公谈起恋爱，差不多变了一个人，</a:t>
            </a:r>
            <a:r>
              <a:rPr lang="zh-CN" altLang="zh-CN" sz="2800" kern="100" dirty="0">
                <a:solidFill>
                  <a:srgbClr val="0000FF"/>
                </a:solidFill>
                <a:latin typeface="Times New Roman"/>
                <a:ea typeface="华文细黑"/>
                <a:cs typeface="Times New Roman"/>
              </a:rPr>
              <a:t>风趣</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狡黠</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热情洋溢</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83609" y="4077866"/>
            <a:ext cx="3716253" cy="656077"/>
          </a:xfrm>
          <a:prstGeom prst="rect">
            <a:avLst/>
          </a:prstGeom>
        </p:spPr>
        <p:txBody>
          <a:bodyPr wrap="square">
            <a:spAutoFit/>
          </a:bodyPr>
          <a:lstStyle/>
          <a:p>
            <a:pPr>
              <a:lnSpc>
                <a:spcPct val="150000"/>
              </a:lnSpc>
              <a:spcAft>
                <a:spcPts val="0"/>
              </a:spcAft>
            </a:pPr>
            <a:r>
              <a:rPr lang="zh-CN" altLang="zh-CN" sz="2800" kern="100" dirty="0">
                <a:latin typeface="Times New Roman"/>
                <a:ea typeface="楷体_GB2312" pitchFamily="49" charset="-122"/>
                <a:cs typeface="Times New Roman"/>
              </a:rPr>
              <a:t>谈恋爱时的表现。</a:t>
            </a:r>
          </a:p>
        </p:txBody>
      </p:sp>
    </p:spTree>
    <p:extLst>
      <p:ext uri="{BB962C8B-B14F-4D97-AF65-F5344CB8AC3E}">
        <p14:creationId xmlns:p14="http://schemas.microsoft.com/office/powerpoint/2010/main" val="35325119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81649"/>
            <a:ext cx="7873109" cy="5180393"/>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他要我带一张英文小纸条回去给那女孩，上面这样写：</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请你来看一张全世界最美丽的图画，</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会让你心跳加速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呼吸急促</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小宝</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我们都这样叫她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和我想不通他哪里弄来一张这种图画，及至跑去一看，原来是他为小宝加洗的照片</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8003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81649"/>
            <a:ext cx="7873109" cy="5180393"/>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他又去买些粗铁丝，用槌子把它锤成烤叉，带我们去内双溪烤肉。也不知他哪里学来那么多稀奇古怪的本领，问他，他也只神秘地学着孔子的口吻说：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吾多能鄙事。</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 </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从一切的理由看，跟杜公结婚是不合理性的</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好在爱情不讲究理性，所以后来他们还是结婚了。他的女儿取名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杜可名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，真是取得好</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443914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694191"/>
            <a:ext cx="7873109" cy="3887731"/>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后来就听说他病了，医生已放弃开刀，杜公是何等聪明的人，他立刻什么都明白了，倒是小宝，他一直不让她知道。我和另外两个女同事去看他，我知道那是我最后一次看他了。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对于那些英年早逝弃我而去的朋友，我的情绪与其说是</a:t>
            </a:r>
            <a:r>
              <a:rPr lang="zh-CN" altLang="zh-CN" sz="2800" kern="100" dirty="0">
                <a:solidFill>
                  <a:srgbClr val="0000FF"/>
                </a:solidFill>
                <a:latin typeface="Times New Roman"/>
                <a:ea typeface="华文细黑"/>
                <a:cs typeface="Times New Roman"/>
              </a:rPr>
              <a:t>悲哀</a:t>
            </a:r>
            <a:r>
              <a:rPr lang="zh-CN" altLang="zh-CN" sz="2800" kern="100" dirty="0">
                <a:latin typeface="Times New Roman"/>
                <a:ea typeface="华文细黑"/>
                <a:cs typeface="Times New Roman"/>
              </a:rPr>
              <a:t>，不如说是</a:t>
            </a:r>
            <a:r>
              <a:rPr lang="zh-CN" altLang="zh-CN" sz="2800" kern="100" dirty="0">
                <a:solidFill>
                  <a:srgbClr val="0000FF"/>
                </a:solidFill>
                <a:latin typeface="Times New Roman"/>
                <a:ea typeface="华文细黑"/>
                <a:cs typeface="Times New Roman"/>
              </a:rPr>
              <a:t>愤怒</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3357786"/>
            <a:ext cx="3716253" cy="1302408"/>
          </a:xfrm>
          <a:prstGeom prst="rect">
            <a:avLst/>
          </a:prstGeom>
        </p:spPr>
        <p:txBody>
          <a:bodyPr wrap="square">
            <a:spAutoFit/>
          </a:bodyPr>
          <a:lstStyle/>
          <a:p>
            <a:pPr algn="just">
              <a:lnSpc>
                <a:spcPct val="150000"/>
              </a:lnSpc>
              <a:spcAft>
                <a:spcPts val="0"/>
              </a:spcAft>
            </a:pP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我</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的愤怒，怒天妒英才。</a:t>
            </a:r>
            <a:endParaRPr lang="zh-CN" altLang="zh-CN" sz="1050" kern="100" dirty="0">
              <a:latin typeface="宋体"/>
              <a:ea typeface="楷体_GB2312" pitchFamily="49" charset="-122"/>
              <a:cs typeface="Courier New"/>
            </a:endParaRPr>
          </a:p>
        </p:txBody>
      </p:sp>
    </p:spTree>
    <p:extLst>
      <p:ext uri="{BB962C8B-B14F-4D97-AF65-F5344CB8AC3E}">
        <p14:creationId xmlns:p14="http://schemas.microsoft.com/office/powerpoint/2010/main" val="3014742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520" y="772463"/>
            <a:ext cx="7641561" cy="4534062"/>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正好像一群孩子，在广场上做游戏，大家才刚弄清楚游戏规则，才刚明白游戏的好玩之处，并且刚找好自己的那一伙，其中一人却不声不响地半局而退了，你一时怎能不愕然得手足无措，甚至觉得被什么人骗了一场似的愤怒！</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满场的孩子仍在游戏，属于你的游伴却不见了！</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1404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3887731"/>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他于八月十四日去世了，享年五十二岁，孤女九岁，他在病榻上自拟的挽联是这样的：</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天道还好，国族必有前途，惟劫难方殷，先死亦佳，勉无深恶大罪，可以笑谢兹世；</a:t>
            </a:r>
            <a:r>
              <a:rPr lang="zh-CN" altLang="zh-CN" sz="2800" kern="100" dirty="0">
                <a:latin typeface="宋体"/>
                <a:ea typeface="Times New Roman"/>
                <a:cs typeface="Courier New"/>
              </a:rPr>
              <a:t> </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人间多苦，事功早摒奢望，已庸碌一生，幸存何益，忍抛孤嫠弱息，未免愧对私心。</a:t>
            </a:r>
            <a:r>
              <a:rPr lang="en-US" altLang="zh-CN" sz="2800" kern="100" dirty="0" smtClean="0">
                <a:latin typeface="宋体"/>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3637813"/>
            <a:ext cx="3716253" cy="65607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自评。</a:t>
            </a:r>
          </a:p>
        </p:txBody>
      </p:sp>
    </p:spTree>
    <p:extLst>
      <p:ext uri="{BB962C8B-B14F-4D97-AF65-F5344CB8AC3E}">
        <p14:creationId xmlns:p14="http://schemas.microsoft.com/office/powerpoint/2010/main" val="282464679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3887731"/>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但写得尤好的则是代女儿挽父的白话联：</a:t>
            </a:r>
            <a:r>
              <a:rPr lang="zh-CN" altLang="zh-CN" sz="2800" kern="100" dirty="0">
                <a:latin typeface="宋体"/>
                <a:ea typeface="Times New Roman"/>
                <a:cs typeface="Courier New"/>
              </a:rPr>
              <a:t> </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爸爸说要陪我直到结婚生了娃娃，而今怎教我立刻无处追寻，您怎舍得这个女儿；</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女儿只有把对您那份孝敬都给妈妈，以后希望您梦中常来看顾，我好多喊几声爸爸。</a:t>
            </a:r>
            <a:r>
              <a:rPr lang="en-US" altLang="zh-CN" sz="2800" kern="100" dirty="0" smtClean="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读来五内翻涌。</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2917733"/>
            <a:ext cx="3716253" cy="656077"/>
          </a:xfrm>
          <a:prstGeom prst="rect">
            <a:avLst/>
          </a:prstGeom>
        </p:spPr>
        <p:txBody>
          <a:bodyPr wrap="square">
            <a:spAutoFit/>
          </a:bodyPr>
          <a:lstStyle/>
          <a:p>
            <a:pPr algn="just">
              <a:lnSpc>
                <a:spcPct val="150000"/>
              </a:lnSpc>
            </a:pPr>
            <a:r>
              <a:rPr lang="zh-CN" altLang="zh-CN" sz="2800" kern="100" dirty="0">
                <a:latin typeface="Times New Roman"/>
                <a:ea typeface="楷体_GB2312" pitchFamily="49" charset="-122"/>
                <a:cs typeface="Times New Roman"/>
              </a:rPr>
              <a:t>特殊遗嘱令人唏嘘。</a:t>
            </a:r>
          </a:p>
        </p:txBody>
      </p:sp>
    </p:spTree>
    <p:extLst>
      <p:ext uri="{BB962C8B-B14F-4D97-AF65-F5344CB8AC3E}">
        <p14:creationId xmlns:p14="http://schemas.microsoft.com/office/powerpoint/2010/main" val="37659720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C:\Users\Administrator\Desktop\2.12\u=993444843,391315614&amp;fm=27&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l="10835" t="712" r="9770"/>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散文文体知识</a:t>
            </a:r>
            <a:endParaRPr lang="zh-CN" altLang="en-US" sz="4000" spc="100" dirty="0">
              <a:solidFill>
                <a:srgbClr val="0070C0"/>
              </a:solidFill>
              <a:latin typeface="Arial Black"/>
              <a:ea typeface="微软雅黑"/>
            </a:endParaRP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3323987"/>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也许因为没有参加他的葬礼，感觉上我几乎一直欺骗自己他还活着，尤其每有一篇自己比较满意的作品，我总想起他来，他那人读文章</a:t>
            </a:r>
            <a:r>
              <a:rPr lang="zh-CN" altLang="zh-CN" sz="2800" kern="100" dirty="0">
                <a:solidFill>
                  <a:srgbClr val="0000FF"/>
                </a:solidFill>
                <a:latin typeface="Times New Roman"/>
                <a:ea typeface="华文细黑"/>
                <a:cs typeface="Times New Roman"/>
              </a:rPr>
              <a:t>严苛万分</a:t>
            </a:r>
            <a:r>
              <a:rPr lang="zh-CN" altLang="zh-CN" sz="2800" kern="100" dirty="0">
                <a:latin typeface="Times New Roman"/>
                <a:ea typeface="华文细黑"/>
                <a:cs typeface="Times New Roman"/>
              </a:rPr>
              <a:t>，轻易</a:t>
            </a:r>
            <a:r>
              <a:rPr lang="zh-CN" altLang="zh-CN" sz="2800" kern="100" dirty="0">
                <a:solidFill>
                  <a:srgbClr val="0000FF"/>
                </a:solidFill>
                <a:latin typeface="Times New Roman"/>
                <a:ea typeface="华文细黑"/>
                <a:cs typeface="Times New Roman"/>
              </a:rPr>
              <a:t>不下一字褒语</a:t>
            </a:r>
            <a:r>
              <a:rPr lang="zh-CN" altLang="zh-CN" sz="2800" kern="100" dirty="0">
                <a:latin typeface="Times New Roman"/>
                <a:ea typeface="华文细黑"/>
                <a:cs typeface="Times New Roman"/>
              </a:rPr>
              <a:t>，能被他击节赞美一句，是令人快乐得要晕倒的事</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981522"/>
            <a:ext cx="3716253" cy="130240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与上文</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爱憎分明</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遥相呼应。</a:t>
            </a:r>
            <a:endParaRPr lang="zh-CN" altLang="zh-CN" sz="1050" kern="100" dirty="0">
              <a:latin typeface="宋体"/>
              <a:ea typeface="楷体_GB2312" pitchFamily="49" charset="-122"/>
              <a:cs typeface="Courier New"/>
            </a:endParaRPr>
          </a:p>
        </p:txBody>
      </p:sp>
    </p:spTree>
    <p:extLst>
      <p:ext uri="{BB962C8B-B14F-4D97-AF65-F5344CB8AC3E}">
        <p14:creationId xmlns:p14="http://schemas.microsoft.com/office/powerpoint/2010/main" val="354597177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4534831"/>
          </a:xfrm>
          <a:prstGeom prst="rect">
            <a:avLst/>
          </a:prstGeom>
        </p:spPr>
        <p:txBody>
          <a:bodyPr wrap="square">
            <a:spAutoFit/>
          </a:bodyPr>
          <a:lstStyle/>
          <a:p>
            <a:pPr indent="714375" algn="just">
              <a:lnSpc>
                <a:spcPct val="150000"/>
              </a:lnSpc>
              <a:spcAft>
                <a:spcPts val="0"/>
              </a:spcAft>
            </a:pPr>
            <a:r>
              <a:rPr lang="zh-CN" altLang="zh-CN" sz="2800" kern="100" dirty="0">
                <a:latin typeface="Times New Roman"/>
                <a:ea typeface="华文细黑"/>
                <a:cs typeface="Times New Roman"/>
              </a:rPr>
              <a:t>每想起一次，就怅然久之，有时我自己也惊讶，他活着的时候，我们一年也不见几面，何以他死了我会如此嗒然若丧呢？我想起有一次看到一副对联，似乎是江兆申先生写的：</a:t>
            </a:r>
            <a:r>
              <a:rPr lang="zh-CN" altLang="zh-CN" sz="2800" kern="100" dirty="0">
                <a:latin typeface="宋体"/>
                <a:ea typeface="Times New Roman"/>
                <a:cs typeface="Courier New"/>
              </a:rPr>
              <a:t> </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相见亦无事，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不来常思君。</a:t>
            </a:r>
            <a:r>
              <a:rPr lang="en-US" altLang="zh-CN" sz="2800" kern="100" dirty="0">
                <a:latin typeface="Times New Roman"/>
                <a:ea typeface="华文细黑"/>
                <a:cs typeface="Courier New"/>
              </a:rPr>
              <a:t>                                          </a:t>
            </a:r>
            <a:endParaRPr lang="en-US" altLang="zh-CN" sz="2800" kern="100" dirty="0" smtClean="0">
              <a:latin typeface="Times New Roman"/>
              <a:ea typeface="华文细黑"/>
              <a:cs typeface="Courier New"/>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选自张晓风作品，有删节</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355617" y="1048238"/>
            <a:ext cx="3716253" cy="1949508"/>
          </a:xfrm>
          <a:prstGeom prst="rect">
            <a:avLst/>
          </a:prstGeom>
        </p:spPr>
        <p:txBody>
          <a:bodyPr wrap="square">
            <a:spAutoFit/>
          </a:bodyPr>
          <a:lstStyle/>
          <a:p>
            <a:pPr>
              <a:lnSpc>
                <a:spcPct val="150000"/>
              </a:lnSpc>
            </a:pPr>
            <a:r>
              <a:rPr lang="zh-CN" altLang="zh-CN" sz="2800" kern="100" dirty="0">
                <a:latin typeface="Times New Roman"/>
                <a:ea typeface="楷体_GB2312" pitchFamily="49" charset="-122"/>
                <a:cs typeface="Times New Roman"/>
              </a:rPr>
              <a:t>借对联表达对杜公的哀思，交往时心灵的契合相通。</a:t>
            </a:r>
          </a:p>
        </p:txBody>
      </p:sp>
    </p:spTree>
    <p:extLst>
      <p:ext uri="{BB962C8B-B14F-4D97-AF65-F5344CB8AC3E}">
        <p14:creationId xmlns:p14="http://schemas.microsoft.com/office/powerpoint/2010/main" val="25081220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64011"/>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第一步：关注标题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第二步：圈点批注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圈画出文中关键词句，稍加批注</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这两步可在边读边画中完成，内容详见上文旁批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第三步：理出思路</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237623" y="403959"/>
            <a:ext cx="11718806"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spc="-100" dirty="0">
                <a:solidFill>
                  <a:srgbClr val="C00000"/>
                </a:solidFill>
                <a:latin typeface="Times New Roman"/>
                <a:ea typeface="华文细黑"/>
                <a:cs typeface="Times New Roman"/>
              </a:rPr>
              <a:t>本文以作者与杜公交往为线索，回忆了与他交往的人生片段：从开头至</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不时骂人</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，回忆初次认识他</a:t>
            </a:r>
            <a:r>
              <a:rPr lang="en-US" altLang="zh-CN" sz="2800" kern="100" spc="-100" dirty="0">
                <a:solidFill>
                  <a:srgbClr val="C00000"/>
                </a:solidFill>
                <a:latin typeface="Times New Roman"/>
                <a:ea typeface="华文细黑"/>
                <a:cs typeface="Courier New"/>
              </a:rPr>
              <a:t>——</a:t>
            </a:r>
            <a:r>
              <a:rPr lang="zh-CN" altLang="zh-CN" sz="2800" kern="100" spc="-100" dirty="0">
                <a:solidFill>
                  <a:srgbClr val="C00000"/>
                </a:solidFill>
                <a:latin typeface="Times New Roman"/>
                <a:ea typeface="华文细黑"/>
                <a:cs typeface="Times New Roman"/>
              </a:rPr>
              <a:t>外表有点凶，其实很</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妩媚</a:t>
            </a:r>
            <a:r>
              <a:rPr lang="en-US" altLang="zh-CN" sz="2800" kern="100" spc="-100" dirty="0">
                <a:solidFill>
                  <a:srgbClr val="C00000"/>
                </a:solidFill>
                <a:latin typeface="宋体"/>
                <a:ea typeface="华文细黑"/>
                <a:cs typeface="Times New Roman"/>
              </a:rPr>
              <a:t>”</a:t>
            </a:r>
            <a:r>
              <a:rPr lang="zh-CN" altLang="zh-CN" sz="2800" kern="100" spc="-100" dirty="0">
                <a:solidFill>
                  <a:srgbClr val="C00000"/>
                </a:solidFill>
                <a:latin typeface="Times New Roman"/>
                <a:ea typeface="华文细黑"/>
                <a:cs typeface="Times New Roman"/>
              </a:rPr>
              <a:t>；</a:t>
            </a:r>
            <a:endParaRPr lang="en-US" altLang="zh-CN" sz="2800" kern="100" spc="-100" dirty="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他住的屋子极小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米南宫哪，简直是米南宫哪！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，回忆他给自己屋子取名，进一步写其率真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杜公爱憎分明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指丧服的意思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，写他生活中的爱憎分明</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杜公谈起恋爱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真是取得好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恋爱故事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，突出其风趣、狡黠、热情洋溢</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后来就听说他病了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是令人快乐得要晕倒的事</a:t>
            </a:r>
            <a:r>
              <a:rPr lang="en-US" altLang="zh-CN" sz="2800" kern="100" dirty="0">
                <a:solidFill>
                  <a:srgbClr val="C00000"/>
                </a:solidFill>
                <a:latin typeface="宋体"/>
                <a:ea typeface="华文细黑"/>
                <a:cs typeface="Times New Roman"/>
              </a:rPr>
              <a:t>”</a:t>
            </a:r>
            <a:r>
              <a:rPr lang="zh-CN" altLang="zh-CN" sz="2800" kern="100" spc="-6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写他病逝</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最后</a:t>
            </a:r>
            <a:r>
              <a:rPr lang="zh-CN" altLang="zh-CN" sz="2800" kern="100" dirty="0">
                <a:solidFill>
                  <a:srgbClr val="C00000"/>
                </a:solidFill>
                <a:latin typeface="Times New Roman"/>
                <a:ea typeface="华文细黑"/>
                <a:cs typeface="Times New Roman"/>
              </a:rPr>
              <a:t>一段，以对联作结，表达对他的哀思和尊敬。</a:t>
            </a:r>
            <a:endParaRPr lang="zh-CN" altLang="zh-CN" sz="1050" kern="100" dirty="0">
              <a:effectLst/>
              <a:latin typeface="宋体"/>
              <a:cs typeface="Courier New"/>
            </a:endParaRPr>
          </a:p>
        </p:txBody>
      </p:sp>
    </p:spTree>
    <p:extLst>
      <p:ext uri="{BB962C8B-B14F-4D97-AF65-F5344CB8AC3E}">
        <p14:creationId xmlns:p14="http://schemas.microsoft.com/office/powerpoint/2010/main" val="4151517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animEffect transition="in" filter="blinds(horizontal)">
                                      <p:cBhvr>
                                        <p:cTn id="23" dur="750"/>
                                        <p:tgtEl>
                                          <p:spTgt spid="15">
                                            <p:txEl>
                                              <p:pRg st="4" end="4"/>
                                            </p:txEl>
                                          </p:spTgt>
                                        </p:tgtEl>
                                      </p:cBhvr>
                                    </p:animEffect>
                                  </p:childTnLst>
                                </p:cTn>
                              </p:par>
                            </p:childTnLst>
                          </p:cTn>
                        </p:par>
                        <p:par>
                          <p:cTn id="24" fill="hold">
                            <p:stCondLst>
                              <p:cond delay="3750"/>
                            </p:stCondLst>
                            <p:childTnLst>
                              <p:par>
                                <p:cTn id="25" presetID="3" presetClass="entr" presetSubtype="10" fill="hold" nodeType="afterEffect">
                                  <p:stCondLst>
                                    <p:cond delay="0"/>
                                  </p:stCondLst>
                                  <p:childTnLst>
                                    <p:set>
                                      <p:cBhvr>
                                        <p:cTn id="26" dur="1" fill="hold">
                                          <p:stCondLst>
                                            <p:cond delay="0"/>
                                          </p:stCondLst>
                                        </p:cTn>
                                        <p:tgtEl>
                                          <p:spTgt spid="15">
                                            <p:txEl>
                                              <p:pRg st="5" end="5"/>
                                            </p:txEl>
                                          </p:spTgt>
                                        </p:tgtEl>
                                        <p:attrNameLst>
                                          <p:attrName>style.visibility</p:attrName>
                                        </p:attrNameLst>
                                      </p:cBhvr>
                                      <p:to>
                                        <p:strVal val="visible"/>
                                      </p:to>
                                    </p:set>
                                    <p:animEffect transition="in" filter="blinds(horizontal)">
                                      <p:cBhvr>
                                        <p:cTn id="27" dur="75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658214"/>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第四步：</a:t>
            </a:r>
            <a:r>
              <a:rPr lang="zh-CN" altLang="zh-CN" sz="2800" kern="100">
                <a:latin typeface="Times New Roman"/>
                <a:ea typeface="华文细黑"/>
                <a:cs typeface="Times New Roman"/>
              </a:rPr>
              <a:t>概括</a:t>
            </a:r>
            <a:r>
              <a:rPr lang="zh-CN" altLang="zh-CN" sz="2800" kern="100" smtClean="0">
                <a:latin typeface="Times New Roman"/>
                <a:ea typeface="华文细黑"/>
                <a:cs typeface="Times New Roman"/>
              </a:rPr>
              <a:t>主旨</a:t>
            </a:r>
            <a:endParaRPr lang="zh-CN" altLang="zh-CN" sz="1050" kern="100" dirty="0">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522310"/>
            <a:ext cx="11385581"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本文通过回忆与杜公交往的重要片段，赞美了他风趣幽默、爱憎分明、热情友善、爱心深沉的美好人格，为他英年早逝感到惋惜，抒发了对他的深深的怀念之情。</a:t>
            </a:r>
            <a:endParaRPr lang="zh-CN" altLang="zh-CN" sz="1050" kern="100" dirty="0">
              <a:effectLst/>
              <a:latin typeface="宋体"/>
              <a:cs typeface="Courier New"/>
            </a:endParaRPr>
          </a:p>
        </p:txBody>
      </p:sp>
    </p:spTree>
    <p:extLst>
      <p:ext uri="{BB962C8B-B14F-4D97-AF65-F5344CB8AC3E}">
        <p14:creationId xmlns:p14="http://schemas.microsoft.com/office/powerpoint/2010/main" val="23911803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752922"/>
            <a:ext cx="1116124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文中</a:t>
            </a:r>
            <a:r>
              <a:rPr lang="en-US" altLang="zh-CN" sz="2800" kern="100" dirty="0">
                <a:latin typeface="宋体"/>
                <a:ea typeface="华文细黑"/>
                <a:cs typeface="Times New Roman"/>
              </a:rPr>
              <a:t>①②</a:t>
            </a:r>
            <a:r>
              <a:rPr lang="zh-CN" altLang="zh-CN" sz="2800" kern="100" dirty="0">
                <a:latin typeface="Times New Roman"/>
                <a:ea typeface="华文细黑"/>
                <a:cs typeface="Times New Roman"/>
              </a:rPr>
              <a:t>两处破折号的用法是一样的，都表示语意的跳跃、转换。</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作者和杜公明明是相知相重、生死不舍的朋友，开篇却说始终</a:t>
            </a:r>
            <a:r>
              <a:rPr lang="zh-CN" altLang="zh-CN" sz="2800" kern="100" dirty="0" smtClean="0">
                <a:latin typeface="Times New Roman"/>
                <a:ea typeface="华文细黑"/>
                <a:cs typeface="Times New Roman"/>
              </a:rPr>
              <a:t>不敢</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将他</a:t>
            </a:r>
            <a:r>
              <a:rPr lang="zh-CN" altLang="zh-CN" sz="2800" kern="100" dirty="0">
                <a:latin typeface="Times New Roman"/>
                <a:ea typeface="华文细黑"/>
                <a:cs typeface="Times New Roman"/>
              </a:rPr>
              <a:t>列入朋友类，主要是出于敬意。</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文章结尾处引用的对联意味深长，意在表明真正的朋友不在于</a:t>
            </a:r>
            <a:r>
              <a:rPr lang="zh-CN" altLang="zh-CN" sz="2800" kern="100" dirty="0" smtClean="0">
                <a:latin typeface="Times New Roman"/>
                <a:ea typeface="华文细黑"/>
                <a:cs typeface="Times New Roman"/>
              </a:rPr>
              <a:t>平时</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是否</a:t>
            </a:r>
            <a:r>
              <a:rPr lang="zh-CN" altLang="zh-CN" sz="2800" kern="100" dirty="0">
                <a:latin typeface="Times New Roman"/>
                <a:ea typeface="华文细黑"/>
                <a:cs typeface="Times New Roman"/>
              </a:rPr>
              <a:t>亲密，而在于心灵的契合相通。</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文章主要通过语言、动作、神态、心理描写的方法表现杜公的性格</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抒发</a:t>
            </a:r>
            <a:r>
              <a:rPr lang="zh-CN" altLang="zh-CN" sz="2800" kern="100" dirty="0">
                <a:latin typeface="Times New Roman"/>
                <a:ea typeface="华文细黑"/>
                <a:cs typeface="Times New Roman"/>
              </a:rPr>
              <a:t>了作者对他的怀念之情。</a:t>
            </a:r>
            <a:endParaRPr lang="zh-CN" altLang="zh-CN" sz="105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TextBox 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393812" y="4720620"/>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9" name="矩形 8"/>
          <p:cNvSpPr/>
          <p:nvPr/>
        </p:nvSpPr>
        <p:spPr>
          <a:xfrm>
            <a:off x="550591" y="5950074"/>
            <a:ext cx="5400600"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项没有心理描写</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2154457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8" grpId="0"/>
      <p:bldP spid="8" grpId="1"/>
      <p:bldP spid="9" grpId="0"/>
      <p:bldP spid="9"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549474"/>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请概括杜公的性格特点并结合全文简要分析。</a:t>
            </a:r>
            <a:endParaRPr lang="zh-CN" altLang="zh-CN" sz="1050" kern="100" dirty="0">
              <a:effectLst/>
              <a:latin typeface="宋体"/>
              <a:cs typeface="Courier New"/>
            </a:endParaRPr>
          </a:p>
        </p:txBody>
      </p:sp>
      <p:sp>
        <p:nvSpPr>
          <p:cNvPr id="3" name="TextBox 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237623" y="442059"/>
            <a:ext cx="11718806"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风趣幽默，率直洒脱。说自己说话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言不及义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，给宿舍取名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不畏斋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，恋爱时设计骗女友，给自己写挽联。</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勤奋好学，才华出众。用多刺的盆盆罐罐围满宿舍走廊，为自己创造读书环境；善于引经据典，连女儿的名字都取自《道德经》；能写字，作诗，作联。</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刚正不阿，爱憎分明。看到不顺眼的人或事非爆出来不可。读文章严苛万分，轻易不下一字褒语。</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热情友善，爱心深沉。常请朋友去宿舍赏花，热情招待。生重病瞒着爱妻，临终前代女儿拟挽联，实际是劝谕女儿在爸爸去世后要好好孝敬妈妈。</a:t>
            </a:r>
            <a:endParaRPr lang="zh-CN" altLang="zh-CN" sz="1050" kern="100" dirty="0">
              <a:effectLst/>
              <a:latin typeface="宋体"/>
              <a:cs typeface="Courier New"/>
            </a:endParaRPr>
          </a:p>
        </p:txBody>
      </p:sp>
    </p:spTree>
    <p:extLst>
      <p:ext uri="{BB962C8B-B14F-4D97-AF65-F5344CB8AC3E}">
        <p14:creationId xmlns:p14="http://schemas.microsoft.com/office/powerpoint/2010/main" val="2661417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782" y="477466"/>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请阐释标题的内涵。</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7782" y="1269554"/>
            <a:ext cx="11385581"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标题一语双关，字面上，指孩子们在广场上做游戏，其中一人玩到半局就离开了；文字背后，指杜公英年早逝，没和大家一起更久地享受生命的快乐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深切地表达了作者的惋惜和怀念之情。</a:t>
            </a:r>
            <a:endParaRPr lang="zh-CN" altLang="zh-CN" sz="1050" kern="100" dirty="0">
              <a:effectLst/>
              <a:latin typeface="宋体"/>
              <a:cs typeface="Courier New"/>
            </a:endParaRPr>
          </a:p>
        </p:txBody>
      </p:sp>
    </p:spTree>
    <p:extLst>
      <p:ext uri="{BB962C8B-B14F-4D97-AF65-F5344CB8AC3E}">
        <p14:creationId xmlns:p14="http://schemas.microsoft.com/office/powerpoint/2010/main" val="41515175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90898" y="2366630"/>
            <a:ext cx="7416824" cy="3970318"/>
          </a:xfrm>
          <a:prstGeom prst="rect">
            <a:avLst/>
          </a:prstGeom>
        </p:spPr>
        <p:txBody>
          <a:bodyPr wrap="square">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在母语的屋檐下</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彭　程</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少年时代的伙伴自大洋彼岸归来探亲，多年未见，把盏竟夜长谈。我们聊到故乡种种情形，特别谈到了家乡方言，兴之所至，后来两人干脆用家乡话谈起来。</a:t>
            </a:r>
            <a:endParaRPr lang="zh-CN" altLang="zh-CN" sz="1050" kern="100" dirty="0">
              <a:effectLst/>
              <a:latin typeface="宋体"/>
              <a:cs typeface="Courier New"/>
            </a:endParaRPr>
          </a:p>
        </p:txBody>
      </p:sp>
      <p:sp>
        <p:nvSpPr>
          <p:cNvPr id="5" name="矩形 4"/>
          <p:cNvSpPr/>
          <p:nvPr/>
        </p:nvSpPr>
        <p:spPr>
          <a:xfrm>
            <a:off x="8332787" y="2366630"/>
            <a:ext cx="3753416" cy="2677656"/>
          </a:xfrm>
          <a:prstGeom prst="rect">
            <a:avLst/>
          </a:prstGeom>
        </p:spPr>
        <p:txBody>
          <a:bodyPr wrap="square">
            <a:spAutoFit/>
          </a:bodyPr>
          <a:lstStyle/>
          <a:p>
            <a:pPr>
              <a:lnSpc>
                <a:spcPct val="150000"/>
              </a:lnSpc>
              <a:spcAft>
                <a:spcPts val="0"/>
              </a:spcAft>
            </a:pPr>
            <a:r>
              <a:rPr lang="zh-CN" altLang="zh-CN" sz="2800" kern="100" dirty="0">
                <a:latin typeface="Times New Roman"/>
                <a:ea typeface="楷体_GB2312" pitchFamily="49" charset="-122"/>
                <a:cs typeface="Times New Roman"/>
              </a:rPr>
              <a:t>第一步：关注标题</a:t>
            </a:r>
            <a:endParaRPr lang="zh-CN" altLang="zh-CN" sz="1050" kern="100" dirty="0">
              <a:latin typeface="宋体"/>
              <a:ea typeface="楷体_GB2312" pitchFamily="49" charset="-122"/>
              <a:cs typeface="Courier New"/>
            </a:endParaRPr>
          </a:p>
          <a:p>
            <a:pPr>
              <a:lnSpc>
                <a:spcPct val="150000"/>
              </a:lnSpc>
            </a:pPr>
            <a:r>
              <a:rPr lang="zh-CN" altLang="zh-CN" sz="2800" kern="100" dirty="0">
                <a:latin typeface="Times New Roman"/>
                <a:ea typeface="楷体_GB2312" pitchFamily="49" charset="-122"/>
                <a:cs typeface="Times New Roman"/>
              </a:rPr>
              <a:t>标题点明写作对象，而且用了比喻，突出了母语的庇护功能。</a:t>
            </a:r>
            <a:endParaRPr lang="zh-CN" altLang="zh-CN" sz="1050" kern="100" dirty="0">
              <a:effectLst/>
              <a:latin typeface="宋体"/>
              <a:ea typeface="楷体_GB2312" pitchFamily="49" charset="-122"/>
              <a:cs typeface="Courier New"/>
            </a:endParaRPr>
          </a:p>
        </p:txBody>
      </p:sp>
      <p:sp>
        <p:nvSpPr>
          <p:cNvPr id="6" name="矩形 5"/>
          <p:cNvSpPr/>
          <p:nvPr/>
        </p:nvSpPr>
        <p:spPr>
          <a:xfrm>
            <a:off x="390898" y="125583"/>
            <a:ext cx="11374157" cy="1415748"/>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哲思文化类散文</a:t>
            </a:r>
            <a:endParaRPr lang="zh-CN" altLang="zh-CN" sz="1050" b="1" kern="100" dirty="0">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(2016·</a:t>
            </a:r>
            <a:r>
              <a:rPr lang="zh-CN" altLang="zh-CN" sz="2800" b="1" kern="100" dirty="0">
                <a:latin typeface="Times New Roman"/>
                <a:ea typeface="华文细黑"/>
                <a:cs typeface="Times New Roman"/>
              </a:rPr>
              <a:t>天津改编</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阅读下面的文字，完成文后题目。</a:t>
            </a:r>
            <a:endParaRPr lang="zh-CN" altLang="zh-CN" sz="1050" b="1" kern="100" dirty="0">
              <a:effectLst/>
              <a:latin typeface="宋体"/>
              <a:cs typeface="Courier New"/>
            </a:endParaRPr>
          </a:p>
        </p:txBody>
      </p:sp>
      <p:cxnSp>
        <p:nvCxnSpPr>
          <p:cNvPr id="7" name="直接连接符 6"/>
          <p:cNvCxnSpPr/>
          <p:nvPr/>
        </p:nvCxnSpPr>
        <p:spPr>
          <a:xfrm>
            <a:off x="8183438" y="2161860"/>
            <a:ext cx="0" cy="4697728"/>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87458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05139" y="128247"/>
            <a:ext cx="1097220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一、散文概念</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散文概念有广狭之说。在古代指的是一切不押韵的文章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古代无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散文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名称，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散文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这个名称是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时期才有的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；在现代，广义的散文指的是与诗歌、小说、戏剧并列的文学体裁，是一种自由灵活、短小精悍、表现真人真事真情的文体，这一概念广为公众所接受。狭义的散文专指抒情散文。</a:t>
            </a:r>
            <a:endParaRPr lang="zh-CN" altLang="zh-CN" sz="1050" kern="100" dirty="0">
              <a:latin typeface="宋体"/>
              <a:cs typeface="Courier New"/>
            </a:endParaRPr>
          </a:p>
          <a:p>
            <a:pPr indent="714375" algn="just">
              <a:lnSpc>
                <a:spcPct val="150000"/>
              </a:lnSpc>
            </a:pPr>
            <a:r>
              <a:rPr lang="zh-CN" altLang="zh-CN" sz="2800" b="1" kern="100" dirty="0">
                <a:solidFill>
                  <a:srgbClr val="0000FF"/>
                </a:solidFill>
                <a:latin typeface="Times New Roman"/>
                <a:ea typeface="华文细黑"/>
                <a:cs typeface="Times New Roman"/>
              </a:rPr>
              <a:t>二、散文的文体特征</a:t>
            </a:r>
          </a:p>
          <a:p>
            <a:pPr indent="714375">
              <a:lnSpc>
                <a:spcPct val="150000"/>
              </a:lnSpc>
            </a:pPr>
            <a:r>
              <a:rPr lang="en-US" altLang="zh-CN" sz="2800" b="1" kern="100" dirty="0">
                <a:latin typeface="Times New Roman"/>
                <a:ea typeface="华文细黑"/>
              </a:rPr>
              <a:t>1.</a:t>
            </a:r>
            <a:r>
              <a:rPr lang="zh-CN" altLang="zh-CN" sz="2800" b="1" kern="100" dirty="0">
                <a:latin typeface="Times New Roman"/>
                <a:ea typeface="华文细黑"/>
                <a:cs typeface="Times New Roman"/>
              </a:rPr>
              <a:t>形散而神不散。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主要是说散文取材十分广泛自由，不受时间和空间的限制，表现手法不拘一格，可以叙述事件的发展，可以描写人物形象，可以托物抒情，</a:t>
            </a:r>
            <a:r>
              <a:rPr lang="zh-CN" altLang="zh-CN" sz="2800" kern="100" dirty="0" smtClean="0">
                <a:latin typeface="Times New Roman"/>
                <a:ea typeface="华文细黑"/>
                <a:cs typeface="Times New Roman"/>
              </a:rPr>
              <a:t>可以</a:t>
            </a:r>
            <a:r>
              <a:rPr lang="zh-CN" altLang="zh-CN" sz="2800" kern="100" dirty="0">
                <a:latin typeface="Times New Roman"/>
                <a:ea typeface="华文细黑"/>
                <a:cs typeface="Times New Roman"/>
              </a:rPr>
              <a:t>发表议论</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而且作者</a:t>
            </a:r>
            <a:r>
              <a:rPr lang="zh-CN" altLang="zh-CN" sz="2800" kern="100" dirty="0" smtClean="0">
                <a:latin typeface="Times New Roman"/>
                <a:ea typeface="华文细黑"/>
                <a:cs typeface="Times New Roman"/>
              </a:rPr>
              <a:t>可</a:t>
            </a:r>
            <a:r>
              <a:rPr lang="zh-CN" altLang="zh-CN" sz="2800" kern="100" dirty="0">
                <a:latin typeface="Times New Roman"/>
                <a:ea typeface="华文细黑"/>
                <a:cs typeface="Times New Roman"/>
              </a:rPr>
              <a:t>以</a:t>
            </a:r>
            <a:r>
              <a:rPr lang="zh-CN" altLang="zh-CN" sz="2800" kern="100" dirty="0" smtClean="0">
                <a:latin typeface="Times New Roman"/>
                <a:ea typeface="华文细黑"/>
                <a:cs typeface="Times New Roman"/>
              </a:rPr>
              <a:t>根据</a:t>
            </a:r>
            <a:endParaRPr lang="en-US" altLang="zh-CN" sz="2800" kern="100" dirty="0">
              <a:latin typeface="Times New Roman"/>
              <a:ea typeface="华文细黑"/>
              <a:cs typeface="Times New Roman"/>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65923" y="267367"/>
            <a:ext cx="7951840" cy="5909310"/>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本来以为这么多年不使用，很多方言都已忘记，不料却在此时鲜明地复活了。恍惚中，甚至忆起了听到这些话时的具体情境，眼前浮现出了说话人的模样。友人感慨：真过瘾。</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在一种语言中浸润得深入长久，才有资格进入它的内部，感知它的种种</a:t>
            </a:r>
            <a:r>
              <a:rPr lang="zh-CN" altLang="zh-CN" sz="2800" kern="100" dirty="0">
                <a:solidFill>
                  <a:srgbClr val="0000FF"/>
                </a:solidFill>
                <a:latin typeface="Times New Roman"/>
                <a:ea typeface="华文细黑"/>
                <a:cs typeface="Times New Roman"/>
              </a:rPr>
              <a:t>微妙</a:t>
            </a:r>
            <a:r>
              <a:rPr lang="zh-CN" altLang="zh-CN" sz="2800" kern="100" dirty="0">
                <a:latin typeface="Times New Roman"/>
                <a:ea typeface="华文细黑"/>
                <a:cs typeface="Times New Roman"/>
              </a:rPr>
              <a:t>和</a:t>
            </a:r>
            <a:r>
              <a:rPr lang="zh-CN" altLang="zh-CN" sz="2800" kern="100" dirty="0">
                <a:solidFill>
                  <a:srgbClr val="0000FF"/>
                </a:solidFill>
                <a:latin typeface="Times New Roman"/>
                <a:ea typeface="华文细黑"/>
                <a:cs typeface="Times New Roman"/>
              </a:rPr>
              <a:t>玄奥</a:t>
            </a:r>
            <a:r>
              <a:rPr lang="zh-CN" altLang="zh-CN" sz="2800" kern="100" dirty="0">
                <a:latin typeface="Times New Roman"/>
                <a:ea typeface="华文细黑"/>
                <a:cs typeface="Times New Roman"/>
              </a:rPr>
              <a:t>，那些羽毛上的光色一样的波动，青瓷上的釉彩一般的韵味。几乎只有母语，我们从牙牙学语时就亲吻的语言，才应允我们做到这一点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8332787" y="261442"/>
            <a:ext cx="3595067" cy="332398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第二步：圈点批注</a:t>
            </a:r>
            <a:endParaRPr lang="zh-CN" altLang="zh-CN" sz="1050" kern="100" dirty="0">
              <a:latin typeface="宋体"/>
              <a:ea typeface="楷体_GB2312" pitchFamily="49" charset="-122"/>
              <a:cs typeface="Courier New"/>
            </a:endParaRPr>
          </a:p>
          <a:p>
            <a:pPr algn="just">
              <a:lnSpc>
                <a:spcPct val="150000"/>
              </a:lnSpc>
              <a:spcAft>
                <a:spcPts val="0"/>
              </a:spcAft>
            </a:pPr>
            <a:r>
              <a:rPr lang="en-US" altLang="zh-CN" sz="2800" kern="100" dirty="0">
                <a:latin typeface="宋体"/>
                <a:ea typeface="楷体_GB2312" pitchFamily="49" charset="-122"/>
                <a:cs typeface="Times New Roman"/>
              </a:rPr>
              <a:t>①②</a:t>
            </a:r>
            <a:r>
              <a:rPr lang="zh-CN" altLang="zh-CN" sz="2800" kern="100" dirty="0">
                <a:latin typeface="Times New Roman"/>
                <a:ea typeface="楷体_GB2312" pitchFamily="49" charset="-122"/>
                <a:cs typeface="Times New Roman"/>
              </a:rPr>
              <a:t>两段写友人</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海归</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用家乡话长谈获得满足感，引出下文关于母语的议论。</a:t>
            </a:r>
            <a:endParaRPr lang="zh-CN" altLang="zh-CN" sz="1050" kern="100" dirty="0">
              <a:effectLst/>
              <a:latin typeface="宋体"/>
              <a:ea typeface="楷体_GB2312" pitchFamily="49" charset="-122"/>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332787" y="4365898"/>
            <a:ext cx="3595067" cy="656077"/>
          </a:xfrm>
          <a:prstGeom prst="rect">
            <a:avLst/>
          </a:prstGeom>
        </p:spPr>
        <p:txBody>
          <a:bodyPr wrap="square">
            <a:spAutoFit/>
          </a:bodyPr>
          <a:lstStyle/>
          <a:p>
            <a:pPr>
              <a:lnSpc>
                <a:spcPct val="150000"/>
              </a:lnSpc>
              <a:spcAft>
                <a:spcPts val="0"/>
              </a:spcAft>
            </a:pPr>
            <a:r>
              <a:rPr lang="zh-CN" altLang="zh-CN" sz="2800" kern="100" dirty="0">
                <a:latin typeface="Times New Roman"/>
                <a:ea typeface="楷体_GB2312" pitchFamily="49" charset="-122"/>
                <a:cs typeface="Times New Roman"/>
              </a:rPr>
              <a:t>母语的特点一。</a:t>
            </a:r>
          </a:p>
        </p:txBody>
      </p:sp>
    </p:spTree>
    <p:extLst>
      <p:ext uri="{BB962C8B-B14F-4D97-AF65-F5344CB8AC3E}">
        <p14:creationId xmlns:p14="http://schemas.microsoft.com/office/powerpoint/2010/main" val="340047699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44265" y="539596"/>
            <a:ext cx="7795157" cy="4534062"/>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关于母语，英文里的一个说法，最有情感温度，也最能准确地贴近本质：</a:t>
            </a:r>
            <a:r>
              <a:rPr lang="en-US" altLang="zh-CN" sz="2800" kern="100" dirty="0">
                <a:latin typeface="Times New Roman"/>
                <a:ea typeface="华文细黑"/>
                <a:cs typeface="Courier New"/>
              </a:rPr>
              <a:t>mother tongue</a:t>
            </a:r>
            <a:r>
              <a:rPr lang="zh-CN" altLang="zh-CN" sz="2800" kern="100" dirty="0">
                <a:latin typeface="Times New Roman"/>
                <a:ea typeface="华文细黑"/>
                <a:cs typeface="Times New Roman"/>
              </a:rPr>
              <a:t>。直译就是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妈妈的舌头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a:t>
            </a:r>
            <a:r>
              <a:rPr lang="zh-CN" altLang="zh-CN" sz="2800" kern="100" dirty="0">
                <a:solidFill>
                  <a:srgbClr val="0000FF"/>
                </a:solidFill>
                <a:latin typeface="Times New Roman"/>
                <a:ea typeface="华文细黑"/>
                <a:cs typeface="Times New Roman"/>
              </a:rPr>
              <a:t>妈妈舌头上发出的声音</a:t>
            </a:r>
            <a:r>
              <a:rPr lang="zh-CN" altLang="zh-CN" sz="2800" kern="100" dirty="0">
                <a:latin typeface="Times New Roman"/>
                <a:ea typeface="华文细黑"/>
                <a:cs typeface="Times New Roman"/>
              </a:rPr>
              <a:t>，是</a:t>
            </a:r>
            <a:r>
              <a:rPr lang="zh-CN" altLang="zh-CN" sz="2800" kern="100" dirty="0">
                <a:solidFill>
                  <a:srgbClr val="0000FF"/>
                </a:solidFill>
                <a:latin typeface="Times New Roman"/>
                <a:ea typeface="华文细黑"/>
                <a:cs typeface="Times New Roman"/>
              </a:rPr>
              <a:t>生命降临时听到的最初的声音</a:t>
            </a:r>
            <a:r>
              <a:rPr lang="zh-CN" altLang="zh-CN" sz="2800" kern="100" dirty="0">
                <a:latin typeface="Times New Roman"/>
                <a:ea typeface="华文细黑"/>
                <a:cs typeface="Times New Roman"/>
              </a:rPr>
              <a:t>，</a:t>
            </a:r>
            <a:r>
              <a:rPr lang="zh-CN" altLang="zh-CN" sz="2800" kern="100" dirty="0">
                <a:solidFill>
                  <a:srgbClr val="0000FF"/>
                </a:solidFill>
                <a:latin typeface="Times New Roman"/>
                <a:ea typeface="华文细黑"/>
                <a:cs typeface="Times New Roman"/>
              </a:rPr>
              <a:t>浸润着爱的声音</a:t>
            </a:r>
            <a:r>
              <a:rPr lang="zh-CN" altLang="zh-CN" sz="2800" kern="100" dirty="0">
                <a:latin typeface="Times New Roman"/>
                <a:ea typeface="华文细黑"/>
                <a:cs typeface="Times New Roman"/>
              </a:rPr>
              <a:t>。多么深邃动人的诗意！在母语的呼唤、吟唱和诵读中，我们张开眼睛，看到万物，理解生活，认识生命</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8351369" y="894412"/>
            <a:ext cx="3716253" cy="656077"/>
          </a:xfrm>
          <a:prstGeom prst="rect">
            <a:avLst/>
          </a:prstGeom>
        </p:spPr>
        <p:txBody>
          <a:bodyPr wrap="square">
            <a:spAutoFit/>
          </a:bodyPr>
          <a:lstStyle/>
          <a:p>
            <a:pPr algn="just">
              <a:lnSpc>
                <a:spcPct val="150000"/>
              </a:lnSpc>
              <a:spcAft>
                <a:spcPts val="0"/>
              </a:spcAft>
            </a:pPr>
            <a:r>
              <a:rPr lang="zh-CN" altLang="zh-CN" sz="2800" kern="100" dirty="0">
                <a:latin typeface="Times New Roman" pitchFamily="18" charset="0"/>
                <a:ea typeface="楷体_GB2312" pitchFamily="49" charset="-122"/>
                <a:cs typeface="Times New Roman"/>
              </a:rPr>
              <a:t>母语的特点二。</a:t>
            </a: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352954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0221" y="339375"/>
            <a:ext cx="7873109" cy="5826723"/>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⑤</a:t>
            </a:r>
            <a:r>
              <a:rPr lang="zh-CN" altLang="zh-CN" sz="2800" kern="100" dirty="0">
                <a:solidFill>
                  <a:srgbClr val="0000FF"/>
                </a:solidFill>
                <a:latin typeface="Times New Roman"/>
                <a:ea typeface="华文细黑"/>
                <a:cs typeface="Times New Roman"/>
              </a:rPr>
              <a:t>诗作为浓缩提炼过的语言</a:t>
            </a:r>
            <a:r>
              <a:rPr lang="zh-CN" altLang="zh-CN" sz="2800" kern="100" dirty="0">
                <a:latin typeface="Times New Roman"/>
                <a:ea typeface="华文细黑"/>
                <a:cs typeface="Times New Roman"/>
              </a:rPr>
              <a:t>，是</a:t>
            </a:r>
            <a:r>
              <a:rPr lang="zh-CN" altLang="zh-CN" sz="2800" kern="100" dirty="0">
                <a:solidFill>
                  <a:srgbClr val="0000FF"/>
                </a:solidFill>
                <a:latin typeface="Times New Roman"/>
                <a:ea typeface="华文细黑"/>
                <a:cs typeface="Times New Roman"/>
              </a:rPr>
              <a:t>语言的极致</a:t>
            </a:r>
            <a:r>
              <a:rPr lang="zh-CN" altLang="zh-CN" sz="2800" kern="100" dirty="0">
                <a:latin typeface="Times New Roman"/>
                <a:ea typeface="华文细黑"/>
                <a:cs typeface="Times New Roman"/>
              </a:rPr>
              <a:t>。它可以作为标尺，衡量一个人对一种语言熟悉和理解的程度。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眼看他起高楼，眼看他宴宾客，眼看他楼坍了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，说的是世事沧桑，人生无常。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而今识尽愁滋味，欲说还休。欲说还休，却道天凉好个秋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，说的是心绪流转，昨日迢遥。没有历史文化为之打底，没有人生经历作为铺垫，就难以深入地感受和理解其间的沉痛和哀伤，无奈和迷茫。它们宜于意会，难以言传</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p:nvPr/>
        </p:nvSpPr>
        <p:spPr>
          <a:xfrm>
            <a:off x="8351369" y="645793"/>
            <a:ext cx="3716253" cy="623761"/>
          </a:xfrm>
          <a:prstGeom prst="rect">
            <a:avLst/>
          </a:prstGeom>
        </p:spPr>
        <p:txBody>
          <a:bodyPr wrap="square">
            <a:spAutoFit/>
          </a:bodyPr>
          <a:lstStyle/>
          <a:p>
            <a:pPr algn="just">
              <a:lnSpc>
                <a:spcPct val="140000"/>
              </a:lnSpc>
            </a:pPr>
            <a:r>
              <a:rPr lang="zh-CN" altLang="zh-CN" sz="2800" kern="100" dirty="0">
                <a:latin typeface="Times New Roman"/>
                <a:ea typeface="楷体_GB2312" pitchFamily="49" charset="-122"/>
                <a:cs typeface="Times New Roman"/>
              </a:rPr>
              <a:t>母语的特点三。</a:t>
            </a: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573295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622183"/>
            <a:ext cx="7873109" cy="3887731"/>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每一种</a:t>
            </a:r>
            <a:r>
              <a:rPr lang="zh-CN" altLang="zh-CN" sz="2800" kern="100" dirty="0">
                <a:solidFill>
                  <a:srgbClr val="0000FF"/>
                </a:solidFill>
                <a:latin typeface="Times New Roman"/>
                <a:ea typeface="华文细黑"/>
                <a:cs typeface="Times New Roman"/>
              </a:rPr>
              <a:t>语言</a:t>
            </a:r>
            <a:r>
              <a:rPr lang="zh-CN" altLang="zh-CN" sz="2800" kern="100" dirty="0">
                <a:latin typeface="Times New Roman"/>
                <a:ea typeface="华文细黑"/>
                <a:cs typeface="Times New Roman"/>
              </a:rPr>
              <a:t>都</a:t>
            </a:r>
            <a:r>
              <a:rPr lang="zh-CN" altLang="zh-CN" sz="2800" kern="100" dirty="0">
                <a:solidFill>
                  <a:srgbClr val="0000FF"/>
                </a:solidFill>
                <a:latin typeface="Times New Roman"/>
                <a:ea typeface="华文细黑"/>
                <a:cs typeface="Times New Roman"/>
              </a:rPr>
              <a:t>连接</a:t>
            </a:r>
            <a:r>
              <a:rPr lang="zh-CN" altLang="zh-CN" sz="2800" kern="100" dirty="0">
                <a:latin typeface="Times New Roman"/>
                <a:ea typeface="华文细黑"/>
                <a:cs typeface="Times New Roman"/>
              </a:rPr>
              <a:t>着一种</a:t>
            </a:r>
            <a:r>
              <a:rPr lang="zh-CN" altLang="zh-CN" sz="2800" kern="100" dirty="0">
                <a:solidFill>
                  <a:srgbClr val="0000FF"/>
                </a:solidFill>
                <a:latin typeface="Times New Roman"/>
                <a:ea typeface="华文细黑"/>
                <a:cs typeface="Times New Roman"/>
              </a:rPr>
              <a:t>文化</a:t>
            </a:r>
            <a:r>
              <a:rPr lang="zh-CN" altLang="zh-CN" sz="2800" kern="100" dirty="0">
                <a:latin typeface="Times New Roman"/>
                <a:ea typeface="华文细黑"/>
                <a:cs typeface="Times New Roman"/>
              </a:rPr>
              <a:t>，通向一种共同的记忆。文化有着自己的</a:t>
            </a:r>
            <a:r>
              <a:rPr lang="zh-CN" altLang="zh-CN" sz="2800" kern="100" dirty="0">
                <a:solidFill>
                  <a:srgbClr val="0000FF"/>
                </a:solidFill>
                <a:latin typeface="Times New Roman"/>
                <a:ea typeface="华文细黑"/>
                <a:cs typeface="Times New Roman"/>
              </a:rPr>
              <a:t>基因</a:t>
            </a:r>
            <a:r>
              <a:rPr lang="zh-CN" altLang="zh-CN" sz="2800" kern="100" dirty="0">
                <a:latin typeface="Times New Roman"/>
                <a:ea typeface="华文细黑"/>
                <a:cs typeface="Times New Roman"/>
              </a:rPr>
              <a:t>，被封存在作为载体和符号的特有的语言中。仿佛一千零一夜的故事中，阿里巴巴的山洞里，藏着稀世的</a:t>
            </a:r>
            <a:r>
              <a:rPr lang="zh-CN" altLang="zh-CN" sz="2800" kern="100" dirty="0">
                <a:solidFill>
                  <a:srgbClr val="0000FF"/>
                </a:solidFill>
                <a:latin typeface="Times New Roman"/>
                <a:ea typeface="华文细黑"/>
                <a:cs typeface="Times New Roman"/>
              </a:rPr>
              <a:t>珍宝</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en-US" altLang="zh-CN" sz="2800" kern="100" dirty="0" smtClean="0">
                <a:latin typeface="宋体"/>
                <a:ea typeface="华文细黑"/>
                <a:cs typeface="Times New Roman"/>
              </a:rPr>
              <a:t>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芝麻开门吧！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咒语念起，山洞石门訇然敞开，堆积的珠宝浮光跃彩。</a:t>
            </a:r>
            <a:endParaRPr lang="zh-CN" altLang="zh-CN" sz="1050" kern="100" dirty="0">
              <a:effectLst/>
              <a:latin typeface="宋体"/>
              <a:cs typeface="Courier New"/>
            </a:endParaRPr>
          </a:p>
        </p:txBody>
      </p:sp>
      <p:sp>
        <p:nvSpPr>
          <p:cNvPr id="5" name="矩形 4"/>
          <p:cNvSpPr/>
          <p:nvPr/>
        </p:nvSpPr>
        <p:spPr>
          <a:xfrm>
            <a:off x="8327454" y="837506"/>
            <a:ext cx="3643028" cy="1384995"/>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母语因连着文化的基因</a:t>
            </a:r>
            <a:r>
              <a:rPr lang="zh-CN" altLang="zh-CN" sz="2800" kern="100" spc="-600" dirty="0">
                <a:latin typeface="Times New Roman"/>
                <a:ea typeface="楷体_GB2312" pitchFamily="49" charset="-122"/>
                <a:cs typeface="Times New Roman"/>
              </a:rPr>
              <a:t>，</a:t>
            </a:r>
            <a:r>
              <a:rPr lang="zh-CN" altLang="zh-CN" sz="2800" kern="100" dirty="0">
                <a:latin typeface="Times New Roman"/>
                <a:ea typeface="楷体_GB2312" pitchFamily="49" charset="-122"/>
                <a:cs typeface="Times New Roman"/>
              </a:rPr>
              <a:t>极其宝贵</a:t>
            </a:r>
            <a:r>
              <a:rPr lang="zh-CN" altLang="zh-CN" sz="2800" kern="100" spc="-600" dirty="0">
                <a:latin typeface="Times New Roman"/>
                <a:ea typeface="楷体_GB2312" pitchFamily="49" charset="-122"/>
                <a:cs typeface="Times New Roman"/>
              </a:rPr>
              <a:t>，</a:t>
            </a:r>
            <a:r>
              <a:rPr lang="zh-CN" altLang="zh-CN" sz="2800" kern="100" dirty="0">
                <a:latin typeface="Times New Roman"/>
                <a:ea typeface="楷体_GB2312" pitchFamily="49" charset="-122"/>
                <a:cs typeface="Times New Roman"/>
              </a:rPr>
              <a:t>特点四。</a:t>
            </a: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18699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19166"/>
            <a:ext cx="7873109" cy="5180393"/>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但洞察和把握一种语言的奥秘，不需要咒语。时间是最重要的条件。在一种语言中沉浸得足够久了，自然就会了解其</a:t>
            </a:r>
            <a:r>
              <a:rPr lang="zh-CN" altLang="zh-CN" sz="2800" kern="100" dirty="0">
                <a:solidFill>
                  <a:srgbClr val="0000FF"/>
                </a:solidFill>
                <a:latin typeface="Times New Roman"/>
                <a:ea typeface="华文细黑"/>
                <a:cs typeface="Times New Roman"/>
              </a:rPr>
              <a:t>精妙</a:t>
            </a:r>
            <a:r>
              <a:rPr lang="zh-CN" altLang="zh-CN" sz="2800" kern="100" dirty="0">
                <a:latin typeface="Times New Roman"/>
                <a:ea typeface="华文细黑"/>
                <a:cs typeface="Times New Roman"/>
              </a:rPr>
              <a:t>。有如窖藏老酒，被时光层层堆叠，然后醇香。瓜熟蒂落，风生水起，到了一定的时候，语言中的神秘和魅惑，次第显影。音调的升降平仄中，笔画的横竖撇捺里，有花朵摇曳的姿态，水波被风吹拂出的纹路，阳光下明媚的笑容，暗夜里隐忍的啜泣</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83609" y="909514"/>
            <a:ext cx="3716253" cy="656077"/>
          </a:xfrm>
          <a:prstGeom prst="rect">
            <a:avLst/>
          </a:prstGeom>
        </p:spPr>
        <p:txBody>
          <a:bodyPr wrap="square">
            <a:spAutoFit/>
          </a:bodyPr>
          <a:lstStyle/>
          <a:p>
            <a:pPr>
              <a:lnSpc>
                <a:spcPct val="150000"/>
              </a:lnSpc>
              <a:spcAft>
                <a:spcPts val="0"/>
              </a:spcAft>
            </a:pPr>
            <a:r>
              <a:rPr lang="zh-CN" altLang="zh-CN" sz="2800" kern="100" dirty="0">
                <a:latin typeface="Times New Roman"/>
                <a:ea typeface="楷体_GB2312" pitchFamily="49" charset="-122"/>
                <a:cs typeface="Times New Roman"/>
              </a:rPr>
              <a:t>母语的特点五。</a:t>
            </a:r>
          </a:p>
        </p:txBody>
      </p:sp>
    </p:spTree>
    <p:extLst>
      <p:ext uri="{BB962C8B-B14F-4D97-AF65-F5344CB8AC3E}">
        <p14:creationId xmlns:p14="http://schemas.microsoft.com/office/powerpoint/2010/main" val="219088344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81649"/>
            <a:ext cx="7873109" cy="4534062"/>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⑨</a:t>
            </a:r>
            <a:r>
              <a:rPr lang="zh-CN" altLang="zh-CN" sz="2800" u="wavyHeavy" kern="100" dirty="0">
                <a:uFill>
                  <a:solidFill>
                    <a:srgbClr val="FF0000"/>
                  </a:solidFill>
                </a:uFill>
                <a:latin typeface="Times New Roman"/>
                <a:ea typeface="华文细黑"/>
                <a:cs typeface="Times New Roman"/>
              </a:rPr>
              <a:t>对绝大多数人来说，只有母语，才有这样的魅力和魄力，承担和覆盖。</a:t>
            </a:r>
            <a:r>
              <a:rPr lang="zh-CN" altLang="zh-CN" sz="2800" kern="100" dirty="0">
                <a:latin typeface="Times New Roman"/>
                <a:ea typeface="华文细黑"/>
                <a:cs typeface="Times New Roman"/>
              </a:rPr>
              <a:t>日升月落，春秋代序；昼夜不舍的流水，亘古沉默的荒野；鹰隼呼啸着射向天空，羊群蠕动成地上的云团；一颗从眼角滑落的泪珠有怎样的哀怨，一声自喉咙迸发的呐喊有怎样的愤懑。一切，都被母语捕捉和绾结，表达和诉说</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909514"/>
            <a:ext cx="3716253" cy="1302408"/>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该句极具概括性，开启下文六段内容。</a:t>
            </a:r>
          </a:p>
        </p:txBody>
      </p:sp>
    </p:spTree>
    <p:extLst>
      <p:ext uri="{BB962C8B-B14F-4D97-AF65-F5344CB8AC3E}">
        <p14:creationId xmlns:p14="http://schemas.microsoft.com/office/powerpoint/2010/main" val="405399159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481649"/>
            <a:ext cx="7873109" cy="3887731"/>
          </a:xfrm>
          <a:prstGeom prst="rect">
            <a:avLst/>
          </a:prstGeom>
        </p:spPr>
        <p:txBody>
          <a:bodyPr wrap="square">
            <a:spAutoFit/>
          </a:bodyPr>
          <a:lstStyle/>
          <a:p>
            <a:pPr indent="714375" algn="just">
              <a:lnSpc>
                <a:spcPct val="150000"/>
              </a:lnSpc>
              <a:spcAft>
                <a:spcPts val="0"/>
              </a:spcAft>
            </a:pPr>
            <a:r>
              <a:rPr lang="en-US" altLang="zh-CN" sz="2800" kern="100" dirty="0">
                <a:latin typeface="宋体"/>
                <a:ea typeface="华文细黑"/>
                <a:cs typeface="Times New Roman"/>
              </a:rPr>
              <a:t>⑩</a:t>
            </a:r>
            <a:r>
              <a:rPr lang="zh-CN" altLang="zh-CN" sz="2800" kern="100" dirty="0">
                <a:latin typeface="Times New Roman"/>
                <a:ea typeface="华文细黑"/>
                <a:cs typeface="Times New Roman"/>
              </a:rPr>
              <a:t>我</a:t>
            </a:r>
            <a:r>
              <a:rPr lang="zh-CN" altLang="zh-CN" sz="2800" kern="100" dirty="0">
                <a:solidFill>
                  <a:srgbClr val="0000FF"/>
                </a:solidFill>
                <a:latin typeface="Times New Roman"/>
                <a:ea typeface="华文细黑"/>
                <a:cs typeface="Times New Roman"/>
              </a:rPr>
              <a:t>骄傲</a:t>
            </a:r>
            <a:r>
              <a:rPr lang="zh-CN" altLang="zh-CN" sz="2800" kern="100" dirty="0">
                <a:latin typeface="Times New Roman"/>
                <a:ea typeface="华文细黑"/>
                <a:cs typeface="Times New Roman"/>
              </a:rPr>
              <a:t>于自己母语的强大的</a:t>
            </a:r>
            <a:r>
              <a:rPr lang="zh-CN" altLang="zh-CN" sz="2800" kern="100" dirty="0">
                <a:solidFill>
                  <a:srgbClr val="0000FF"/>
                </a:solidFill>
                <a:latin typeface="Times New Roman"/>
                <a:ea typeface="华文细黑"/>
                <a:cs typeface="Times New Roman"/>
              </a:rPr>
              <a:t>生命力</a:t>
            </a:r>
            <a:r>
              <a:rPr lang="zh-CN" altLang="zh-CN" sz="2800" kern="100" dirty="0">
                <a:latin typeface="Times New Roman"/>
                <a:ea typeface="华文细黑"/>
                <a:cs typeface="Times New Roman"/>
              </a:rPr>
              <a:t>。五千年的漫长历史，灾祸连绵，兵燹不绝，而一个个方块汉字，就是一块块砖石，当它们排列衔接时，便仿佛垒砌了一个广阔而坚固的壁垒，牢牢</a:t>
            </a:r>
            <a:r>
              <a:rPr lang="zh-CN" altLang="zh-CN" sz="2800" kern="100" dirty="0">
                <a:solidFill>
                  <a:srgbClr val="0000FF"/>
                </a:solidFill>
                <a:latin typeface="Times New Roman"/>
                <a:ea typeface="华文细黑"/>
                <a:cs typeface="Times New Roman"/>
              </a:rPr>
              <a:t>守卫</a:t>
            </a:r>
            <a:r>
              <a:rPr lang="zh-CN" altLang="zh-CN" sz="2800" kern="100" dirty="0">
                <a:latin typeface="Times New Roman"/>
                <a:ea typeface="华文细黑"/>
                <a:cs typeface="Times New Roman"/>
              </a:rPr>
              <a:t>了一种古老的文化，</a:t>
            </a:r>
            <a:r>
              <a:rPr lang="zh-CN" altLang="zh-CN" sz="2800" kern="100" dirty="0">
                <a:solidFill>
                  <a:srgbClr val="0000FF"/>
                </a:solidFill>
                <a:latin typeface="Times New Roman"/>
                <a:ea typeface="华文细黑"/>
                <a:cs typeface="Times New Roman"/>
              </a:rPr>
              <a:t>庇护</a:t>
            </a:r>
            <a:r>
              <a:rPr lang="zh-CN" altLang="zh-CN" sz="2800" kern="100" dirty="0">
                <a:latin typeface="Times New Roman"/>
                <a:ea typeface="华文细黑"/>
                <a:cs typeface="Times New Roman"/>
              </a:rPr>
              <a:t>了一代代呼吸沐浴着它的气息的亿兆的灵魂。</a:t>
            </a:r>
            <a:endParaRPr lang="zh-CN" altLang="zh-CN" sz="105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9" y="909514"/>
            <a:ext cx="3716253" cy="2595839"/>
          </a:xfrm>
          <a:prstGeom prst="rect">
            <a:avLst/>
          </a:prstGeom>
        </p:spPr>
        <p:txBody>
          <a:bodyPr wrap="square">
            <a:spAutoFit/>
          </a:bodyPr>
          <a:lstStyle/>
          <a:p>
            <a:pPr algn="just">
              <a:lnSpc>
                <a:spcPct val="150000"/>
              </a:lnSpc>
              <a:spcAft>
                <a:spcPts val="0"/>
              </a:spcAft>
            </a:pP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骄傲</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，作者的</a:t>
            </a:r>
            <a:r>
              <a:rPr lang="en-US" altLang="zh-CN" sz="2800" kern="100" dirty="0">
                <a:latin typeface="宋体"/>
                <a:ea typeface="楷体_GB2312" pitchFamily="49" charset="-122"/>
                <a:cs typeface="Times New Roman"/>
              </a:rPr>
              <a:t>“</a:t>
            </a:r>
            <a:r>
              <a:rPr lang="zh-CN" altLang="zh-CN" sz="2800" kern="100" dirty="0">
                <a:latin typeface="Times New Roman"/>
                <a:ea typeface="楷体_GB2312" pitchFamily="49" charset="-122"/>
                <a:cs typeface="Times New Roman"/>
              </a:rPr>
              <a:t>情语</a:t>
            </a:r>
            <a:r>
              <a:rPr lang="en-US" altLang="zh-CN" sz="2800" kern="100" dirty="0">
                <a:latin typeface="宋体"/>
                <a:ea typeface="楷体_GB2312" pitchFamily="49" charset="-122"/>
                <a:cs typeface="Times New Roman"/>
              </a:rPr>
              <a:t>”</a:t>
            </a:r>
            <a:r>
              <a:rPr lang="zh-CN" altLang="zh-CN" sz="2800" kern="100" dirty="0" smtClean="0">
                <a:latin typeface="Times New Roman"/>
                <a:ea typeface="楷体_GB2312" pitchFamily="49" charset="-122"/>
                <a:cs typeface="Times New Roman"/>
              </a:rPr>
              <a:t>。</a:t>
            </a:r>
            <a:endParaRPr lang="en-US" altLang="zh-CN" sz="2800" kern="100" dirty="0" smtClean="0">
              <a:latin typeface="Times New Roman"/>
              <a:ea typeface="楷体_GB2312" pitchFamily="49" charset="-122"/>
              <a:cs typeface="Times New Roman"/>
            </a:endParaRPr>
          </a:p>
          <a:p>
            <a:pPr algn="just">
              <a:lnSpc>
                <a:spcPct val="150000"/>
              </a:lnSpc>
              <a:spcAft>
                <a:spcPts val="0"/>
              </a:spcAft>
            </a:pPr>
            <a:r>
              <a:rPr lang="zh-CN" altLang="zh-CN" sz="2800" kern="100" dirty="0" smtClean="0">
                <a:latin typeface="Times New Roman"/>
                <a:ea typeface="楷体_GB2312" pitchFamily="49" charset="-122"/>
                <a:cs typeface="Times New Roman"/>
              </a:rPr>
              <a:t>母语</a:t>
            </a:r>
            <a:r>
              <a:rPr lang="zh-CN" altLang="zh-CN" sz="2800" kern="100" dirty="0">
                <a:latin typeface="Times New Roman"/>
                <a:ea typeface="楷体_GB2312" pitchFamily="49" charset="-122"/>
                <a:cs typeface="Times New Roman"/>
              </a:rPr>
              <a:t>的守卫、庇护意义。</a:t>
            </a:r>
            <a:r>
              <a:rPr lang="en-US" altLang="zh-CN" sz="2800" kern="100" dirty="0">
                <a:latin typeface="Times New Roman"/>
                <a:ea typeface="楷体_GB2312" pitchFamily="49" charset="-122"/>
                <a:cs typeface="Courier New"/>
              </a:rPr>
              <a:t>(</a:t>
            </a:r>
            <a:r>
              <a:rPr lang="zh-CN" altLang="zh-CN" sz="2800" kern="100" dirty="0">
                <a:latin typeface="Times New Roman"/>
                <a:ea typeface="楷体_GB2312" pitchFamily="49" charset="-122"/>
                <a:cs typeface="Times New Roman"/>
              </a:rPr>
              <a:t>国家角度</a:t>
            </a:r>
            <a:r>
              <a:rPr lang="en-US" altLang="zh-CN" sz="2800" kern="100" dirty="0">
                <a:latin typeface="Times New Roman"/>
                <a:ea typeface="楷体_GB2312" pitchFamily="49" charset="-122"/>
                <a:cs typeface="Courier New"/>
              </a:rPr>
              <a:t>)</a:t>
            </a:r>
            <a:endParaRPr lang="zh-CN" altLang="zh-CN" sz="1050" kern="100" dirty="0">
              <a:effectLst/>
              <a:latin typeface="宋体"/>
              <a:ea typeface="楷体_GB2312" pitchFamily="49" charset="-122"/>
              <a:cs typeface="Courier New"/>
            </a:endParaRPr>
          </a:p>
        </p:txBody>
      </p:sp>
    </p:spTree>
    <p:extLst>
      <p:ext uri="{BB962C8B-B14F-4D97-AF65-F5344CB8AC3E}">
        <p14:creationId xmlns:p14="http://schemas.microsoft.com/office/powerpoint/2010/main" val="141624453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694191"/>
            <a:ext cx="7873109" cy="5262979"/>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⑪</a:t>
            </a:r>
            <a:r>
              <a:rPr lang="zh-CN" altLang="zh-CN" sz="2800" kern="100" dirty="0">
                <a:latin typeface="Times New Roman"/>
                <a:ea typeface="华文细黑"/>
                <a:cs typeface="Times New Roman"/>
              </a:rPr>
              <a:t>童年在农村度过，记事不久的年龄，有一年夏天，大人在睡午觉，我独自走出屋门到外面玩，追着一只蹦蹦跳跳的兔子，不小心走远了，一直走进村外一片茂密的树林中，迷路了，害怕得大哭。但四周没有人听到，只好在林子里乱走。过了好久，终于从树干的缝隙间，望见了村头一户人家的屋檐</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just">
              <a:lnSpc>
                <a:spcPct val="150000"/>
              </a:lnSpc>
              <a:spcAft>
                <a:spcPts val="0"/>
              </a:spcAft>
            </a:pPr>
            <a:r>
              <a:rPr lang="zh-CN" altLang="zh-CN" sz="2800" kern="100" dirty="0">
                <a:latin typeface="宋体"/>
                <a:ea typeface="MS Mincho"/>
                <a:cs typeface="MS Mincho"/>
              </a:rPr>
              <a:t>⑫</a:t>
            </a:r>
            <a:r>
              <a:rPr lang="zh-CN" altLang="zh-CN" sz="2800" kern="100" dirty="0">
                <a:latin typeface="Times New Roman"/>
                <a:ea typeface="华文细黑"/>
                <a:cs typeface="Times New Roman"/>
              </a:rPr>
              <a:t>一颗悬空的心倏地落地了</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43726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5520" y="772463"/>
            <a:ext cx="7641561" cy="4534062"/>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⑬</a:t>
            </a:r>
            <a:r>
              <a:rPr lang="zh-CN" altLang="zh-CN" sz="2800" kern="100" dirty="0">
                <a:latin typeface="Times New Roman"/>
                <a:ea typeface="华文细黑"/>
                <a:cs typeface="Times New Roman"/>
              </a:rPr>
              <a:t>对于长期漂泊在外的人，母语熟悉的音调，带给他的正应该是这样的一种</a:t>
            </a:r>
            <a:r>
              <a:rPr lang="zh-CN" altLang="zh-CN" sz="2800" kern="100" dirty="0">
                <a:solidFill>
                  <a:srgbClr val="0000FF"/>
                </a:solidFill>
                <a:latin typeface="Times New Roman"/>
                <a:ea typeface="华文细黑"/>
                <a:cs typeface="Times New Roman"/>
              </a:rPr>
              <a:t>返归家园之感</a:t>
            </a:r>
            <a:r>
              <a:rPr lang="zh-CN" altLang="zh-CN" sz="2800" kern="100" dirty="0">
                <a:latin typeface="Times New Roman"/>
                <a:ea typeface="华文细黑"/>
                <a:cs typeface="Times New Roman"/>
              </a:rPr>
              <a:t>。一个汉语的子民，寄居他乡，母语便是故乡的方言土语；置身异国，母语便是方块的中文汉字。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官秩加身应谬得，乡音到耳是真归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，故乡的语言，母语的最为具体直观的形式，甚至关联到了</a:t>
            </a:r>
            <a:r>
              <a:rPr lang="zh-CN" altLang="zh-CN" sz="2800" kern="100" dirty="0">
                <a:solidFill>
                  <a:srgbClr val="0000FF"/>
                </a:solidFill>
                <a:latin typeface="Times New Roman"/>
                <a:ea typeface="华文细黑"/>
                <a:cs typeface="Times New Roman"/>
              </a:rPr>
              <a:t>存在</a:t>
            </a:r>
            <a:r>
              <a:rPr lang="zh-CN" altLang="zh-CN" sz="2800" kern="100" dirty="0">
                <a:latin typeface="Times New Roman"/>
                <a:ea typeface="华文细黑"/>
                <a:cs typeface="Times New Roman"/>
              </a:rPr>
              <a:t>的确凿感。</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8283608" y="1046497"/>
            <a:ext cx="3716253" cy="130317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母语关联到家园、存在。</a:t>
            </a:r>
            <a:r>
              <a:rPr lang="en-US" altLang="zh-CN" sz="2800" kern="100" dirty="0">
                <a:latin typeface="Times New Roman"/>
                <a:ea typeface="楷体_GB2312" pitchFamily="49" charset="-122"/>
                <a:cs typeface="Times New Roman"/>
              </a:rPr>
              <a:t>(</a:t>
            </a:r>
            <a:r>
              <a:rPr lang="zh-CN" altLang="zh-CN" sz="2800" kern="100" dirty="0">
                <a:latin typeface="Times New Roman"/>
                <a:ea typeface="楷体_GB2312" pitchFamily="49" charset="-122"/>
                <a:cs typeface="Times New Roman"/>
              </a:rPr>
              <a:t>个人角度</a:t>
            </a:r>
            <a:r>
              <a:rPr lang="en-US" altLang="zh-CN" sz="2800" kern="100" dirty="0">
                <a:latin typeface="Times New Roman"/>
                <a:ea typeface="楷体_GB2312" pitchFamily="49" charset="-122"/>
                <a:cs typeface="Times New Roman"/>
              </a:rPr>
              <a:t>)</a:t>
            </a:r>
            <a:endParaRPr lang="zh-CN" altLang="zh-CN" sz="2800" kern="100" dirty="0">
              <a:latin typeface="Times New Roman"/>
              <a:ea typeface="楷体_GB2312" pitchFamily="49" charset="-122"/>
              <a:cs typeface="Times New Roman"/>
            </a:endParaRPr>
          </a:p>
        </p:txBody>
      </p:sp>
    </p:spTree>
    <p:extLst>
      <p:ext uri="{BB962C8B-B14F-4D97-AF65-F5344CB8AC3E}">
        <p14:creationId xmlns:p14="http://schemas.microsoft.com/office/powerpoint/2010/main" val="222910798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4534062"/>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⑭</a:t>
            </a:r>
            <a:r>
              <a:rPr lang="zh-CN" altLang="zh-CN" sz="2800" kern="100" dirty="0">
                <a:latin typeface="Times New Roman"/>
                <a:ea typeface="华文细黑"/>
                <a:cs typeface="Times New Roman"/>
              </a:rPr>
              <a:t>因为时时相与，反而熟视无睹。</a:t>
            </a:r>
            <a:r>
              <a:rPr lang="zh-CN" altLang="zh-CN" sz="2800" u="heavy" kern="100" dirty="0">
                <a:latin typeface="Times New Roman"/>
                <a:ea typeface="华文细黑"/>
                <a:cs typeface="Times New Roman"/>
              </a:rPr>
              <a:t>就像对于一尾悠然游弋的鱼儿，水的环抱和裹挟是自然而然的，不需要去意识和诘问的。但一当因某种缘故离开了那个环境，就会感受到置身盛夏沙漠中般的窒息。被拘禁于全然陌生的语言中，一个人也仿佛涸辙之鲋，最渴望母语的濡沫。那亲切的音节声调，是一股直透心底的清凉水流</a:t>
            </a:r>
            <a:r>
              <a:rPr lang="zh-CN" altLang="zh-CN" sz="2800" u="heavy" kern="100" dirty="0" smtClean="0">
                <a:latin typeface="Times New Roman"/>
                <a:ea typeface="华文细黑"/>
                <a:cs typeface="Times New Roman"/>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081987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5344" y="405458"/>
            <a:ext cx="11192741"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内容需要自由调整、随意变化。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神不散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主要是从散文的立意方面说的，即散文所要表达的主题必须明确而集中，无论散文的内容多么广泛，表现手法多么灵活，无不是为更好地表现主题服务的。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为了做到形散而神不散，散文在选材上应注意材料与中心思想的内在联系，在结构上应借助一定的线索把材料贯穿成一个有机的整体。散文中常见的线索有：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以含有深刻意义或象征意义的事物为线索；</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以作品中的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为线索，由于写的都是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的所见所闻所思所感，侃侃而谈，自由畅达，使读者觉得更加真实可信，亲切感人。</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1025" y="119889"/>
            <a:ext cx="7873109" cy="6656181"/>
          </a:xfrm>
          <a:prstGeom prst="rect">
            <a:avLst/>
          </a:prstGeom>
        </p:spPr>
        <p:txBody>
          <a:bodyPr wrap="square">
            <a:spAutoFit/>
          </a:bodyPr>
          <a:lstStyle/>
          <a:p>
            <a:pPr indent="720000" algn="just">
              <a:lnSpc>
                <a:spcPct val="140000"/>
              </a:lnSpc>
              <a:spcAft>
                <a:spcPts val="0"/>
              </a:spcAft>
            </a:pPr>
            <a:r>
              <a:rPr lang="zh-CN" altLang="zh-CN" sz="2800" kern="100" spc="-100" dirty="0">
                <a:latin typeface="宋体"/>
                <a:ea typeface="MS Mincho"/>
                <a:cs typeface="MS Mincho"/>
              </a:rPr>
              <a:t>⑮</a:t>
            </a:r>
            <a:r>
              <a:rPr lang="zh-CN" altLang="zh-CN" sz="2800" kern="100" spc="-100" dirty="0">
                <a:latin typeface="Times New Roman"/>
                <a:ea typeface="华文细黑"/>
                <a:cs typeface="Times New Roman"/>
              </a:rPr>
              <a:t>每一种语言的子民们，在自己母语的河流中，泅渡，游憩，俯仰，沉醉，吟咏，创造出灿烂的文化，并经由翻译传播，成为说着不同语言的人们共同的</a:t>
            </a:r>
            <a:r>
              <a:rPr lang="zh-CN" altLang="zh-CN" sz="2800" kern="100" spc="-100" dirty="0">
                <a:solidFill>
                  <a:srgbClr val="0000FF"/>
                </a:solidFill>
                <a:latin typeface="Times New Roman"/>
                <a:ea typeface="华文细黑"/>
                <a:cs typeface="Times New Roman"/>
              </a:rPr>
              <a:t>精神财富</a:t>
            </a:r>
            <a:r>
              <a:rPr lang="zh-CN" altLang="zh-CN" sz="2800" kern="100" spc="-100" dirty="0">
                <a:latin typeface="Times New Roman"/>
                <a:ea typeface="华文细黑"/>
                <a:cs typeface="Times New Roman"/>
              </a:rPr>
              <a:t>。以诗歌为证，《鲁拜集》中波斯大诗人伽亚谟及时行乐的咏叹，和《古诗十九首》里汉代中国人生命短暂的感喟，贯穿了相通的哲学追问；中世纪的意大利，彼特拉克对心上人劳拉的十四行诗倾诉，和晚唐洛阳城里，李商隐写给不知名恋人的无题七律，或者隽永清新，或者宛转迷离，各有一种入骨的缠绵。让不同的语言彼此尊重，在交流中使各自的美质得到彰显和分享</a:t>
            </a:r>
            <a:r>
              <a:rPr lang="zh-CN" altLang="zh-CN" sz="2800" kern="100" spc="-100" dirty="0" smtClean="0">
                <a:latin typeface="Times New Roman"/>
                <a:ea typeface="华文细黑"/>
                <a:cs typeface="Times New Roman"/>
              </a:rPr>
              <a:t>。</a:t>
            </a:r>
            <a:endParaRPr lang="zh-CN" altLang="zh-CN" sz="1050" kern="100" spc="-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83609" y="981522"/>
            <a:ext cx="3716253" cy="1307346"/>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母语创造精神财富。</a:t>
            </a:r>
            <a:r>
              <a:rPr lang="en-US" altLang="zh-CN" sz="2800" kern="100" dirty="0">
                <a:latin typeface="Times New Roman"/>
                <a:ea typeface="楷体_GB2312" pitchFamily="49" charset="-122"/>
                <a:cs typeface="Courier New"/>
              </a:rPr>
              <a:t>(</a:t>
            </a:r>
            <a:r>
              <a:rPr lang="zh-CN" altLang="zh-CN" sz="2800" kern="100" dirty="0">
                <a:latin typeface="Times New Roman"/>
                <a:ea typeface="楷体_GB2312" pitchFamily="49" charset="-122"/>
                <a:cs typeface="Times New Roman"/>
              </a:rPr>
              <a:t>民族角度</a:t>
            </a:r>
            <a:r>
              <a:rPr lang="en-US" altLang="zh-CN" sz="2800" kern="100" dirty="0">
                <a:latin typeface="Times New Roman"/>
                <a:ea typeface="楷体_GB2312" pitchFamily="49" charset="-122"/>
                <a:cs typeface="Courier New"/>
              </a:rPr>
              <a:t>)</a:t>
            </a:r>
            <a:endParaRPr lang="zh-CN" altLang="zh-CN" sz="2800" kern="100" dirty="0">
              <a:latin typeface="Times New Roman"/>
              <a:ea typeface="楷体_GB2312" pitchFamily="49" charset="-122"/>
              <a:cs typeface="Times New Roman"/>
            </a:endParaRPr>
          </a:p>
        </p:txBody>
      </p:sp>
    </p:spTree>
    <p:extLst>
      <p:ext uri="{BB962C8B-B14F-4D97-AF65-F5344CB8AC3E}">
        <p14:creationId xmlns:p14="http://schemas.microsoft.com/office/powerpoint/2010/main" val="355808284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38321" y="772463"/>
            <a:ext cx="7873109" cy="3323987"/>
          </a:xfrm>
          <a:prstGeom prst="rect">
            <a:avLst/>
          </a:prstGeom>
        </p:spPr>
        <p:txBody>
          <a:bodyPr wrap="square">
            <a:spAutoFit/>
          </a:bodyPr>
          <a:lstStyle/>
          <a:p>
            <a:pPr indent="714375" algn="just">
              <a:lnSpc>
                <a:spcPct val="150000"/>
              </a:lnSpc>
              <a:spcAft>
                <a:spcPts val="0"/>
              </a:spcAft>
            </a:pPr>
            <a:r>
              <a:rPr lang="zh-CN" altLang="zh-CN" sz="2800" kern="100" dirty="0">
                <a:latin typeface="宋体"/>
                <a:ea typeface="MS Mincho"/>
                <a:cs typeface="MS Mincho"/>
              </a:rPr>
              <a:t>⑯</a:t>
            </a:r>
            <a:r>
              <a:rPr lang="zh-CN" altLang="zh-CN" sz="2800" kern="100" dirty="0">
                <a:latin typeface="Times New Roman"/>
                <a:ea typeface="华文细黑"/>
                <a:cs typeface="Times New Roman"/>
              </a:rPr>
              <a:t>热爱来自母亲的舌尖上的声音，应该被视为是一个人的</a:t>
            </a:r>
            <a:r>
              <a:rPr lang="zh-CN" altLang="zh-CN" sz="2800" kern="100" dirty="0">
                <a:solidFill>
                  <a:srgbClr val="0000FF"/>
                </a:solidFill>
                <a:latin typeface="Times New Roman"/>
                <a:ea typeface="华文细黑"/>
                <a:cs typeface="Times New Roman"/>
              </a:rPr>
              <a:t>职责</a:t>
            </a:r>
            <a:r>
              <a:rPr lang="zh-CN" altLang="zh-CN" sz="2800" kern="100" dirty="0">
                <a:latin typeface="Times New Roman"/>
                <a:ea typeface="华文细黑"/>
                <a:cs typeface="Times New Roman"/>
              </a:rPr>
              <a:t>，他的伦理的</a:t>
            </a:r>
            <a:r>
              <a:rPr lang="zh-CN" altLang="zh-CN" sz="2800" kern="100" dirty="0">
                <a:solidFill>
                  <a:srgbClr val="0000FF"/>
                </a:solidFill>
                <a:latin typeface="Times New Roman"/>
                <a:ea typeface="华文细黑"/>
                <a:cs typeface="Times New Roman"/>
              </a:rPr>
              <a:t>基点</a:t>
            </a:r>
            <a:r>
              <a:rPr lang="zh-CN" altLang="zh-CN" sz="2800" kern="100" dirty="0">
                <a:latin typeface="Times New Roman"/>
                <a:ea typeface="华文细黑"/>
                <a:cs typeface="Times New Roman"/>
              </a:rPr>
              <a:t>。他可以走向天高地阔，但母语是他的出发地，是他不断向前伸延的生命坐标轴线上，那一处不变的原点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原载《光明日报》，有删节</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cxnSp>
        <p:nvCxnSpPr>
          <p:cNvPr id="7" name="直接连接符 6"/>
          <p:cNvCxnSpPr/>
          <p:nvPr/>
        </p:nvCxnSpPr>
        <p:spPr>
          <a:xfrm>
            <a:off x="8183438" y="1588"/>
            <a:ext cx="0" cy="6858000"/>
          </a:xfrm>
          <a:prstGeom prst="line">
            <a:avLst/>
          </a:prstGeom>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8283609" y="1125538"/>
            <a:ext cx="3716253" cy="656077"/>
          </a:xfrm>
          <a:prstGeom prst="rect">
            <a:avLst/>
          </a:prstGeom>
        </p:spPr>
        <p:txBody>
          <a:bodyPr wrap="square">
            <a:spAutoFit/>
          </a:bodyPr>
          <a:lstStyle/>
          <a:p>
            <a:pPr algn="just">
              <a:lnSpc>
                <a:spcPct val="150000"/>
              </a:lnSpc>
              <a:spcAft>
                <a:spcPts val="0"/>
              </a:spcAft>
            </a:pPr>
            <a:r>
              <a:rPr lang="zh-CN" altLang="zh-CN" sz="2800" kern="100" dirty="0">
                <a:latin typeface="Times New Roman"/>
                <a:ea typeface="楷体_GB2312" pitchFamily="49" charset="-122"/>
                <a:cs typeface="Times New Roman"/>
              </a:rPr>
              <a:t>呼唤热爱母语。</a:t>
            </a:r>
          </a:p>
        </p:txBody>
      </p:sp>
    </p:spTree>
    <p:extLst>
      <p:ext uri="{BB962C8B-B14F-4D97-AF65-F5344CB8AC3E}">
        <p14:creationId xmlns:p14="http://schemas.microsoft.com/office/powerpoint/2010/main" val="319402700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277205"/>
            <a:ext cx="11161240"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第一步：关注标题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第二步：圈点批注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圈画出文中关键词句，稍加批注</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这两步可在边读边画中完成，内容详见上文旁批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第三步：理出思路</a:t>
            </a:r>
            <a:endParaRPr lang="zh-CN" altLang="zh-CN" sz="1050" kern="100" dirty="0">
              <a:effectLst/>
              <a:latin typeface="宋体"/>
              <a:cs typeface="Courier New"/>
            </a:endParaRPr>
          </a:p>
        </p:txBody>
      </p:sp>
      <p:sp>
        <p:nvSpPr>
          <p:cNvPr id="4" name="TextBox 3">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a:spLocks noChangeAspect="1"/>
          </p:cNvSpPr>
          <p:nvPr/>
        </p:nvSpPr>
        <p:spPr>
          <a:xfrm>
            <a:off x="0" y="395933"/>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整体阅读</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Tree>
    <p:extLst>
      <p:ext uri="{BB962C8B-B14F-4D97-AF65-F5344CB8AC3E}">
        <p14:creationId xmlns:p14="http://schemas.microsoft.com/office/powerpoint/2010/main" val="32134024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9681" y="477466"/>
            <a:ext cx="11374157" cy="39192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本文首先通过与从海外归来的友人用家乡话谈话的满足感引出对母语的议论</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①②</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接着</a:t>
            </a:r>
            <a:r>
              <a:rPr lang="zh-CN" altLang="zh-CN" sz="2800" kern="100" dirty="0">
                <a:solidFill>
                  <a:srgbClr val="C00000"/>
                </a:solidFill>
                <a:latin typeface="Times New Roman"/>
                <a:ea typeface="华文细黑"/>
                <a:cs typeface="Times New Roman"/>
              </a:rPr>
              <a:t>揭示母语的特点</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⑧</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其次</a:t>
            </a:r>
            <a:r>
              <a:rPr lang="zh-CN" altLang="zh-CN" sz="2800" kern="100" dirty="0">
                <a:solidFill>
                  <a:srgbClr val="C00000"/>
                </a:solidFill>
                <a:latin typeface="Times New Roman"/>
                <a:ea typeface="华文细黑"/>
                <a:cs typeface="Times New Roman"/>
              </a:rPr>
              <a:t>阐释母语的三大功能</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⑨</a:t>
            </a:r>
            <a:r>
              <a:rPr lang="zh-CN"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宋体"/>
                <a:ea typeface="MS Mincho"/>
                <a:cs typeface="MS Mincho"/>
              </a:rPr>
              <a:t>⑮</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最后</a:t>
            </a:r>
            <a:r>
              <a:rPr lang="zh-CN" altLang="zh-CN" sz="2800" kern="100" dirty="0">
                <a:solidFill>
                  <a:srgbClr val="C00000"/>
                </a:solidFill>
                <a:latin typeface="Times New Roman"/>
                <a:ea typeface="华文细黑"/>
                <a:cs typeface="Times New Roman"/>
              </a:rPr>
              <a:t>号召每个人都热爱母语，并把它作为自己的职责和伦理的基点</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第</a:t>
            </a:r>
            <a:r>
              <a:rPr lang="zh-CN" altLang="zh-CN" sz="2800" kern="100" dirty="0">
                <a:solidFill>
                  <a:srgbClr val="C00000"/>
                </a:solidFill>
                <a:latin typeface="宋体"/>
                <a:ea typeface="MS Mincho"/>
                <a:cs typeface="MS Mincho"/>
              </a:rPr>
              <a:t>⑯</a:t>
            </a:r>
            <a:r>
              <a:rPr lang="zh-CN" altLang="zh-CN" sz="2800" kern="100" dirty="0">
                <a:solidFill>
                  <a:srgbClr val="C00000"/>
                </a:solidFill>
                <a:latin typeface="Times New Roman"/>
                <a:ea typeface="华文细黑"/>
                <a:cs typeface="Times New Roman"/>
              </a:rPr>
              <a:t>段</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829740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15">
                                            <p:txEl>
                                              <p:pRg st="3" end="3"/>
                                            </p:txEl>
                                          </p:spTgt>
                                        </p:tgtEl>
                                        <p:attrNameLst>
                                          <p:attrName>style.visibility</p:attrName>
                                        </p:attrNameLst>
                                      </p:cBhvr>
                                      <p:to>
                                        <p:strVal val="visible"/>
                                      </p:to>
                                    </p:set>
                                    <p:animEffect transition="in" filter="blinds(horizontal)">
                                      <p:cBhvr>
                                        <p:cTn id="19" dur="75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4566" y="658214"/>
            <a:ext cx="11385581"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第四步：概括主旨</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9" name="矩形 8"/>
          <p:cNvSpPr/>
          <p:nvPr/>
        </p:nvSpPr>
        <p:spPr>
          <a:xfrm>
            <a:off x="334566" y="1522310"/>
            <a:ext cx="11385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本文揭示了母语的特点，阐释了母语对于国家、个人和民族的多重意义，抒发了对母语的热爱和为之骄傲之情，号召我们要保护好母语。</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6639462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9" grpId="0"/>
      <p:bldP spid="9"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8420" y="802099"/>
            <a:ext cx="1138558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文中引用英语</a:t>
            </a:r>
            <a:r>
              <a:rPr lang="en-US" altLang="zh-CN" sz="2800" kern="100" dirty="0">
                <a:latin typeface="Times New Roman"/>
                <a:ea typeface="华文细黑"/>
                <a:cs typeface="Courier New"/>
              </a:rPr>
              <a:t>mother tongue</a:t>
            </a:r>
            <a:r>
              <a:rPr lang="zh-CN" altLang="zh-CN" sz="2800" kern="100" dirty="0">
                <a:latin typeface="Times New Roman"/>
                <a:ea typeface="华文细黑"/>
                <a:cs typeface="Times New Roman"/>
              </a:rPr>
              <a:t>，是为了引出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妈妈的舌头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这一形象</a:t>
            </a:r>
            <a:r>
              <a:rPr lang="zh-CN" altLang="zh-CN" sz="2800" kern="100" dirty="0" smtClean="0">
                <a:latin typeface="Times New Roman"/>
                <a:ea typeface="华文细黑"/>
                <a:cs typeface="Times New Roman"/>
              </a:rPr>
              <a:t>说</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法</a:t>
            </a:r>
            <a:r>
              <a:rPr lang="zh-CN" altLang="zh-CN" sz="2800" kern="100" dirty="0">
                <a:latin typeface="Times New Roman"/>
                <a:ea typeface="华文细黑"/>
                <a:cs typeface="Times New Roman"/>
              </a:rPr>
              <a:t>，强调母语的温馨可亲。</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文中引用阿里巴巴的故事，旨在说明封存在语言中的文化基因如</a:t>
            </a:r>
            <a:r>
              <a:rPr lang="zh-CN" altLang="zh-CN" sz="2800" kern="100" dirty="0" smtClean="0">
                <a:latin typeface="Times New Roman"/>
                <a:ea typeface="华文细黑"/>
                <a:cs typeface="Times New Roman"/>
              </a:rPr>
              <a:t>珠宝</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般</a:t>
            </a:r>
            <a:r>
              <a:rPr lang="zh-CN" altLang="zh-CN" sz="2800" kern="100" dirty="0">
                <a:latin typeface="Times New Roman"/>
                <a:ea typeface="华文细黑"/>
                <a:cs typeface="Times New Roman"/>
              </a:rPr>
              <a:t>珍贵。</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spc="-100" dirty="0">
                <a:latin typeface="Times New Roman"/>
                <a:ea typeface="华文细黑"/>
                <a:cs typeface="Times New Roman"/>
              </a:rPr>
              <a:t>文中列举</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昼夜不舍的流水</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亘古沉默的荒野</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一颗从眼角</a:t>
            </a:r>
            <a:r>
              <a:rPr lang="zh-CN" altLang="zh-CN" sz="2800" kern="100" spc="-100" dirty="0" smtClean="0">
                <a:latin typeface="Times New Roman"/>
                <a:ea typeface="华文细黑"/>
                <a:cs typeface="Times New Roman"/>
              </a:rPr>
              <a:t>滑落的</a:t>
            </a:r>
            <a:endParaRPr lang="en-US" altLang="zh-CN" sz="2800" kern="100" spc="-100" dirty="0" smtClean="0">
              <a:latin typeface="Times New Roman"/>
              <a:ea typeface="华文细黑"/>
              <a:cs typeface="Times New Roman"/>
            </a:endParaRPr>
          </a:p>
          <a:p>
            <a:pPr algn="just">
              <a:lnSpc>
                <a:spcPct val="150000"/>
              </a:lnSpc>
              <a:spcAft>
                <a:spcPts val="0"/>
              </a:spcAft>
            </a:pPr>
            <a:r>
              <a:rPr lang="en-US" altLang="zh-CN" sz="2800" kern="100" spc="-100" dirty="0">
                <a:latin typeface="Times New Roman"/>
                <a:ea typeface="华文细黑"/>
                <a:cs typeface="Times New Roman"/>
              </a:rPr>
              <a:t> </a:t>
            </a:r>
            <a:r>
              <a:rPr lang="en-US" altLang="zh-CN" sz="2800"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泪珠</a:t>
            </a:r>
            <a:r>
              <a:rPr lang="en-US" altLang="zh-CN" sz="2800" kern="100" spc="-100" dirty="0">
                <a:latin typeface="宋体"/>
                <a:ea typeface="华文细黑"/>
                <a:cs typeface="Times New Roman"/>
              </a:rPr>
              <a:t>”</a:t>
            </a:r>
            <a:r>
              <a:rPr lang="zh-CN" altLang="zh-CN" sz="2800" kern="100" spc="-100" dirty="0">
                <a:latin typeface="Times New Roman"/>
                <a:ea typeface="华文细黑"/>
                <a:cs typeface="Times New Roman"/>
              </a:rPr>
              <a:t>等意象，意在说明，只有用母语才能准确言说它们的内在情韵。</a:t>
            </a:r>
            <a:endParaRPr lang="zh-CN" altLang="zh-CN" sz="1050" kern="100" spc="-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文章融记叙、议论、抒情为一体，引经据典，华美而不失厚重，有</a:t>
            </a:r>
            <a:r>
              <a:rPr lang="zh-CN" altLang="zh-CN" sz="2800" kern="100" dirty="0" smtClean="0">
                <a:latin typeface="Times New Roman"/>
                <a:ea typeface="华文细黑"/>
                <a:cs typeface="Times New Roman"/>
              </a:rPr>
              <a:t>较</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深</a:t>
            </a:r>
            <a:r>
              <a:rPr lang="zh-CN" altLang="zh-CN" sz="2800" kern="100" dirty="0">
                <a:latin typeface="Times New Roman"/>
                <a:ea typeface="华文细黑"/>
                <a:cs typeface="Times New Roman"/>
              </a:rPr>
              <a:t>的文化意蕴</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5" name="矩形 4"/>
          <p:cNvSpPr>
            <a:spLocks noChangeAspect="1"/>
          </p:cNvSpPr>
          <p:nvPr/>
        </p:nvSpPr>
        <p:spPr>
          <a:xfrm>
            <a:off x="0" y="176858"/>
            <a:ext cx="2998862"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做题验证</a:t>
            </a:r>
            <a:r>
              <a:rPr kumimoji="0" lang="en-US" altLang="zh-CN" sz="2400" b="1" i="0" u="none" strike="noStrike" kern="0" cap="none" spc="0" normalizeH="0" baseline="0" noProof="0" dirty="0" smtClean="0">
                <a:ln>
                  <a:noFill/>
                </a:ln>
                <a:solidFill>
                  <a:sysClr val="window" lastClr="FFFFFF"/>
                </a:solidFill>
                <a:effectLst/>
                <a:uLnTx/>
                <a:uFillTx/>
                <a:latin typeface="微软雅黑"/>
                <a:ea typeface="微软雅黑"/>
                <a:cs typeface="Times New Roman" pitchFamily="18" charset="0"/>
              </a:rPr>
              <a:t>·</a:t>
            </a:r>
            <a:r>
              <a:rPr kumimoji="0" lang="en-US" altLang="zh-CN" sz="2400" b="1" i="0" u="none" strike="noStrike" kern="0" cap="none" spc="0" normalizeH="0" baseline="0" noProof="0" dirty="0" smtClean="0">
                <a:ln>
                  <a:noFill/>
                </a:ln>
                <a:solidFill>
                  <a:sysClr val="window" lastClr="FFFFFF"/>
                </a:solidFill>
                <a:effectLst/>
                <a:uLnTx/>
                <a:uFillTx/>
                <a:latin typeface="Times New Roman" pitchFamily="18" charset="0"/>
                <a:ea typeface="Times New Roman" pitchFamily="18" charset="0"/>
                <a:cs typeface="Times New Roman" pitchFamily="18" charset="0"/>
              </a:rPr>
              <a:t>(</a:t>
            </a:r>
            <a:r>
              <a:rPr lang="zh-CN" altLang="en-US" sz="2400" b="1" kern="0" dirty="0" smtClean="0">
                <a:solidFill>
                  <a:sysClr val="window" lastClr="FFFFFF"/>
                </a:solidFill>
                <a:latin typeface="微软雅黑"/>
                <a:ea typeface="微软雅黑"/>
                <a:cs typeface="Times New Roman" pitchFamily="18" charset="0"/>
              </a:rPr>
              <a:t>约</a:t>
            </a:r>
            <a:r>
              <a:rPr lang="en-US" altLang="zh-CN" sz="2400" b="1" kern="0" dirty="0" smtClean="0">
                <a:solidFill>
                  <a:sysClr val="window" lastClr="FFFFFF"/>
                </a:solidFill>
                <a:latin typeface="Times New Roman" pitchFamily="18" charset="0"/>
                <a:ea typeface="Times New Roman" pitchFamily="18" charset="0"/>
                <a:cs typeface="Times New Roman" pitchFamily="18" charset="0"/>
              </a:rPr>
              <a:t>10</a:t>
            </a:r>
            <a:r>
              <a:rPr lang="zh-CN" altLang="en-US" sz="2400" b="1" kern="0" dirty="0" smtClean="0">
                <a:solidFill>
                  <a:sysClr val="window" lastClr="FFFFFF"/>
                </a:solidFill>
                <a:latin typeface="微软雅黑"/>
                <a:ea typeface="微软雅黑"/>
                <a:cs typeface="Times New Roman" pitchFamily="18" charset="0"/>
              </a:rPr>
              <a:t>分钟</a:t>
            </a:r>
            <a:r>
              <a:rPr lang="en-US" altLang="zh-CN" sz="2400" b="1" kern="0" dirty="0">
                <a:solidFill>
                  <a:sysClr val="window" lastClr="FFFFFF"/>
                </a:solidFill>
                <a:latin typeface="Times New Roman" pitchFamily="18" charset="0"/>
                <a:ea typeface="Times New Roman" pitchFamily="18" charset="0"/>
                <a:cs typeface="Times New Roman" pitchFamily="18" charset="0"/>
              </a:rPr>
              <a:t>)</a:t>
            </a:r>
            <a:endParaRPr lang="zh-CN" altLang="en-US" sz="2400" b="1" kern="0" dirty="0">
              <a:solidFill>
                <a:sysClr val="window" lastClr="FFFFFF"/>
              </a:solidFill>
              <a:latin typeface="Times New Roman" pitchFamily="18" charset="0"/>
              <a:ea typeface="Times New Roman" pitchFamily="18" charset="0"/>
              <a:cs typeface="Times New Roman" pitchFamily="18" charset="0"/>
            </a:endParaRPr>
          </a:p>
        </p:txBody>
      </p:sp>
      <p:sp>
        <p:nvSpPr>
          <p:cNvPr id="6" name="TextBox 5">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p:cNvSpPr txBox="1"/>
          <p:nvPr/>
        </p:nvSpPr>
        <p:spPr>
          <a:xfrm>
            <a:off x="308087" y="2791247"/>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15892505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8" grpId="0"/>
      <p:bldP spid="8" grpId="1"/>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66255" y="658214"/>
            <a:ext cx="1126154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文中引用阿里巴巴的故事，旨在与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每一种语言都连接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文化有着</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语言中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作类比，借以强调语言的深层隐含着文化基因这一特点本身，而不是在强调封存在语言中的文化基因如珠宝般珍贵。</a:t>
            </a:r>
            <a:endParaRPr lang="zh-CN" altLang="zh-CN" sz="1050" kern="100" dirty="0">
              <a:effectLst/>
              <a:latin typeface="宋体"/>
              <a:cs typeface="Courier New"/>
            </a:endParaRPr>
          </a:p>
        </p:txBody>
      </p:sp>
    </p:spTree>
    <p:extLst>
      <p:ext uri="{BB962C8B-B14F-4D97-AF65-F5344CB8AC3E}">
        <p14:creationId xmlns:p14="http://schemas.microsoft.com/office/powerpoint/2010/main" val="298453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549474"/>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赏析文中画横线的文字。</a:t>
            </a:r>
            <a:endParaRPr lang="zh-CN" altLang="zh-CN" sz="1050" kern="100" dirty="0">
              <a:effectLst/>
              <a:latin typeface="宋体"/>
              <a:cs typeface="Courier New"/>
            </a:endParaRPr>
          </a:p>
        </p:txBody>
      </p:sp>
      <p:sp>
        <p:nvSpPr>
          <p:cNvPr id="4" name="TextBox 3"/>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34566" y="1379266"/>
            <a:ext cx="1138558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运用比喻、对比等手法，揭示出人和母语之间生死难离的关系，使事理具象化，生动形象。</a:t>
            </a:r>
            <a:endParaRPr lang="zh-CN" altLang="zh-CN" sz="1050" kern="100" dirty="0">
              <a:effectLst/>
              <a:latin typeface="宋体"/>
              <a:cs typeface="Courier New"/>
            </a:endParaRPr>
          </a:p>
        </p:txBody>
      </p:sp>
      <p:sp>
        <p:nvSpPr>
          <p:cNvPr id="8" name="矩形 7"/>
          <p:cNvSpPr/>
          <p:nvPr/>
        </p:nvSpPr>
        <p:spPr>
          <a:xfrm>
            <a:off x="316161" y="2712427"/>
            <a:ext cx="1138558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本题考查鉴赏散文的语言。首先要明确语句运用了什么艺术手法，然后分析其效果。</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像</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仿佛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表明运用了比喻，</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水的环抱和裹挟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置身盛夏沙漠中般的窒息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形成对比</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再</a:t>
            </a:r>
            <a:r>
              <a:rPr lang="zh-CN" altLang="zh-CN" sz="2800" kern="100" dirty="0">
                <a:solidFill>
                  <a:srgbClr val="002060"/>
                </a:solidFill>
                <a:latin typeface="Times New Roman"/>
                <a:ea typeface="华文细黑"/>
                <a:cs typeface="Times New Roman"/>
              </a:rPr>
              <a:t>从揭示了人与母语的关系的角度，运用比喻、对比的作用的术语作答。</a:t>
            </a:r>
            <a:endParaRPr lang="zh-CN" altLang="zh-CN" sz="1050" kern="100" dirty="0">
              <a:effectLst/>
              <a:latin typeface="宋体"/>
              <a:cs typeface="Courier New"/>
            </a:endParaRPr>
          </a:p>
        </p:txBody>
      </p:sp>
    </p:spTree>
    <p:extLst>
      <p:ext uri="{BB962C8B-B14F-4D97-AF65-F5344CB8AC3E}">
        <p14:creationId xmlns:p14="http://schemas.microsoft.com/office/powerpoint/2010/main" val="5158956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13" restart="whenNotActive" fill="hold" evtFilter="cancelBubble" nodeType="interactiveSeq">
                <p:stCondLst>
                  <p:cond evt="onClick" delay="0">
                    <p:tgtEl>
                      <p:spTgt spid="4"/>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blinds(horizontal)">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blinds(horizontal)">
                                      <p:cBhvr>
                                        <p:cTn id="23" dur="500"/>
                                        <p:tgtEl>
                                          <p:spTgt spid="8">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nodeType="clickEffect">
                                  <p:stCondLst>
                                    <p:cond delay="0"/>
                                  </p:stCondLst>
                                  <p:childTnLst>
                                    <p:animEffect transition="out" filter="fade">
                                      <p:cBhvr>
                                        <p:cTn id="27" dur="500"/>
                                        <p:tgtEl>
                                          <p:spTgt spid="8">
                                            <p:txEl>
                                              <p:pRg st="0" end="0"/>
                                            </p:txEl>
                                          </p:spTgt>
                                        </p:tgtEl>
                                      </p:cBhvr>
                                    </p:animEffect>
                                    <p:set>
                                      <p:cBhvr>
                                        <p:cTn id="28" dur="1" fill="hold">
                                          <p:stCondLst>
                                            <p:cond delay="499"/>
                                          </p:stCondLst>
                                        </p:cTn>
                                        <p:tgtEl>
                                          <p:spTgt spid="8">
                                            <p:txEl>
                                              <p:pRg st="0" end="0"/>
                                            </p:txEl>
                                          </p:spTgt>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8">
                                            <p:txEl>
                                              <p:pRg st="1" end="1"/>
                                            </p:txEl>
                                          </p:spTgt>
                                        </p:tgtEl>
                                      </p:cBhvr>
                                    </p:animEffect>
                                    <p:set>
                                      <p:cBhvr>
                                        <p:cTn id="31"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782" y="477466"/>
            <a:ext cx="1137415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作者深情地诠释了母语的多重意义，请结合全文加以概括。</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7782" y="1269554"/>
            <a:ext cx="11385581"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母语可以拉近彼此关系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母语最早打通人与世界的联系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母语可以自由地抒情状物</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4)</a:t>
            </a:r>
            <a:r>
              <a:rPr lang="zh-CN" altLang="zh-CN" sz="2800" kern="100" dirty="0">
                <a:solidFill>
                  <a:srgbClr val="C00000"/>
                </a:solidFill>
                <a:latin typeface="Times New Roman"/>
                <a:ea typeface="华文细黑"/>
                <a:cs typeface="Times New Roman"/>
              </a:rPr>
              <a:t>母语包蕴文化基因，守卫民族文化</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5)</a:t>
            </a:r>
            <a:r>
              <a:rPr lang="zh-CN" altLang="zh-CN" sz="2800" kern="100" dirty="0">
                <a:solidFill>
                  <a:srgbClr val="C00000"/>
                </a:solidFill>
                <a:latin typeface="Times New Roman"/>
                <a:ea typeface="华文细黑"/>
                <a:cs typeface="Times New Roman"/>
              </a:rPr>
              <a:t>母语给人以家的归宿感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6)</a:t>
            </a:r>
            <a:r>
              <a:rPr lang="zh-CN" altLang="zh-CN" sz="2800" kern="100" dirty="0">
                <a:solidFill>
                  <a:srgbClr val="C00000"/>
                </a:solidFill>
                <a:latin typeface="Times New Roman"/>
                <a:ea typeface="华文细黑"/>
                <a:cs typeface="Times New Roman"/>
              </a:rPr>
              <a:t>各民族用自己的母语创造了人类共同的精神财富。</a:t>
            </a:r>
            <a:endParaRPr lang="zh-CN" altLang="zh-CN" sz="1050" kern="100" dirty="0">
              <a:effectLst/>
              <a:latin typeface="宋体"/>
              <a:cs typeface="Courier New"/>
            </a:endParaRPr>
          </a:p>
        </p:txBody>
      </p:sp>
      <p:sp>
        <p:nvSpPr>
          <p:cNvPr id="5" name="TextBox 4">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pic>
        <p:nvPicPr>
          <p:cNvPr id="6" name="图片 5">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740119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blinds(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blinds(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blinds(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nodeType="clickEffect">
                                  <p:stCondLst>
                                    <p:cond delay="0"/>
                                  </p:stCondLst>
                                  <p:childTnLst>
                                    <p:animEffect transition="out" filter="fade">
                                      <p:cBhvr>
                                        <p:cTn id="36" dur="500"/>
                                        <p:tgtEl>
                                          <p:spTgt spid="4">
                                            <p:txEl>
                                              <p:pRg st="0" end="0"/>
                                            </p:txEl>
                                          </p:spTgt>
                                        </p:tgtEl>
                                      </p:cBhvr>
                                    </p:animEffect>
                                    <p:set>
                                      <p:cBhvr>
                                        <p:cTn id="37" dur="1" fill="hold">
                                          <p:stCondLst>
                                            <p:cond delay="499"/>
                                          </p:stCondLst>
                                        </p:cTn>
                                        <p:tgtEl>
                                          <p:spTgt spid="4">
                                            <p:txEl>
                                              <p:pRg st="0" end="0"/>
                                            </p:txEl>
                                          </p:spTgt>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4">
                                            <p:txEl>
                                              <p:pRg st="1" end="1"/>
                                            </p:txEl>
                                          </p:spTgt>
                                        </p:tgtEl>
                                      </p:cBhvr>
                                    </p:animEffect>
                                    <p:set>
                                      <p:cBhvr>
                                        <p:cTn id="40" dur="1" fill="hold">
                                          <p:stCondLst>
                                            <p:cond delay="499"/>
                                          </p:stCondLst>
                                        </p:cTn>
                                        <p:tgtEl>
                                          <p:spTgt spid="4">
                                            <p:txEl>
                                              <p:pRg st="1" end="1"/>
                                            </p:txEl>
                                          </p:spTgt>
                                        </p:tgtEl>
                                        <p:attrNameLst>
                                          <p:attrName>style.visibility</p:attrName>
                                        </p:attrNameLst>
                                      </p:cBhvr>
                                      <p:to>
                                        <p:strVal val="hidden"/>
                                      </p:to>
                                    </p:set>
                                  </p:childTnLst>
                                </p:cTn>
                              </p:par>
                              <p:par>
                                <p:cTn id="41" presetID="10" presetClass="exit" presetSubtype="0" fill="hold" nodeType="withEffect">
                                  <p:stCondLst>
                                    <p:cond delay="0"/>
                                  </p:stCondLst>
                                  <p:childTnLst>
                                    <p:animEffect transition="out" filter="fade">
                                      <p:cBhvr>
                                        <p:cTn id="42" dur="500"/>
                                        <p:tgtEl>
                                          <p:spTgt spid="4">
                                            <p:txEl>
                                              <p:pRg st="2" end="2"/>
                                            </p:txEl>
                                          </p:spTgt>
                                        </p:tgtEl>
                                      </p:cBhvr>
                                    </p:animEffect>
                                    <p:set>
                                      <p:cBhvr>
                                        <p:cTn id="43" dur="1" fill="hold">
                                          <p:stCondLst>
                                            <p:cond delay="499"/>
                                          </p:stCondLst>
                                        </p:cTn>
                                        <p:tgtEl>
                                          <p:spTgt spid="4">
                                            <p:txEl>
                                              <p:pRg st="2" end="2"/>
                                            </p:txEl>
                                          </p:spTgt>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4">
                                            <p:txEl>
                                              <p:pRg st="3" end="3"/>
                                            </p:txEl>
                                          </p:spTgt>
                                        </p:tgtEl>
                                      </p:cBhvr>
                                    </p:animEffect>
                                    <p:set>
                                      <p:cBhvr>
                                        <p:cTn id="46" dur="1" fill="hold">
                                          <p:stCondLst>
                                            <p:cond delay="499"/>
                                          </p:stCondLst>
                                        </p:cTn>
                                        <p:tgtEl>
                                          <p:spTgt spid="4">
                                            <p:txEl>
                                              <p:pRg st="3" end="3"/>
                                            </p:txEl>
                                          </p:spTgt>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4">
                                            <p:txEl>
                                              <p:pRg st="4" end="4"/>
                                            </p:txEl>
                                          </p:spTgt>
                                        </p:tgtEl>
                                      </p:cBhvr>
                                    </p:animEffect>
                                    <p:set>
                                      <p:cBhvr>
                                        <p:cTn id="49" dur="1" fill="hold">
                                          <p:stCondLst>
                                            <p:cond delay="499"/>
                                          </p:stCondLst>
                                        </p:cTn>
                                        <p:tgtEl>
                                          <p:spTgt spid="4">
                                            <p:txEl>
                                              <p:pRg st="4" end="4"/>
                                            </p:txEl>
                                          </p:spTgt>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4">
                                            <p:txEl>
                                              <p:pRg st="5" end="5"/>
                                            </p:txEl>
                                          </p:spTgt>
                                        </p:tgtEl>
                                      </p:cBhvr>
                                    </p:animEffect>
                                    <p:set>
                                      <p:cBhvr>
                                        <p:cTn id="52" dur="1" fill="hold">
                                          <p:stCondLst>
                                            <p:cond delay="499"/>
                                          </p:stCondLst>
                                        </p:cTn>
                                        <p:tgtEl>
                                          <p:spTgt spid="4">
                                            <p:txEl>
                                              <p:pRg st="5" end="5"/>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66255" y="658214"/>
            <a:ext cx="11261542"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zh-CN" altLang="zh-CN" sz="2800" kern="100" dirty="0">
                <a:solidFill>
                  <a:srgbClr val="002060"/>
                </a:solidFill>
                <a:latin typeface="Times New Roman"/>
                <a:ea typeface="华文细黑"/>
                <a:cs typeface="Times New Roman"/>
              </a:rPr>
              <a:t>本题考查归纳内容要点。由标题的含义可知，文章强调的是母语与人们之间的关系。通读全文，母语的意义可概括为：和少年时代的伙伴用家乡话谈起来感到过瘾，母语与世界的关系，母语可以抒发感情，母语可以守卫民族文化，母语可以让人找到安全感，母语创造了不同语言的人们的共同精神财富。</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554798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5624" y="460421"/>
            <a:ext cx="11324037" cy="5857477"/>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意境深远，注重表现作者的生活感受，抒情性强，情感真挚。</a:t>
            </a:r>
            <a:r>
              <a:rPr lang="zh-CN" altLang="zh-CN" sz="2800" kern="100" dirty="0">
                <a:latin typeface="Times New Roman"/>
                <a:ea typeface="华文细黑"/>
                <a:cs typeface="Times New Roman"/>
              </a:rPr>
              <a:t>作者借助想象与联想，由此及彼，由浅入深，由实而虚地依次写来，可以融情于景，寄情于事，寓情于物，托物言志，表达作者的真情实感，实现物我的统一，展现出更深远的思想，使读者领会更深的道理。</a:t>
            </a:r>
            <a:endParaRPr lang="zh-CN" altLang="zh-CN" sz="1050" kern="100" dirty="0">
              <a:latin typeface="宋体"/>
              <a:cs typeface="Courier New"/>
            </a:endParaRPr>
          </a:p>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语言优美凝练，富于文采。</a:t>
            </a:r>
            <a:r>
              <a:rPr lang="zh-CN" altLang="zh-CN" sz="2800" kern="100" dirty="0">
                <a:latin typeface="Times New Roman"/>
                <a:ea typeface="华文细黑"/>
                <a:cs typeface="Times New Roman"/>
              </a:rPr>
              <a:t>所谓优美，是指散文的语言清新明丽，生动活泼，富于韵律美，行文如涓涓流水，叮咚有声，如娓娓而谈，情真意切。所谓凝练，是说散文的语言简洁质朴，自然流畅，寥寥数语就可以描绘出生动的形象，勾勒出动人的场景，显示出深远的意境。散文力求写景如在眼前，写情沁人心脾。</a:t>
            </a:r>
            <a:endParaRPr lang="zh-CN" altLang="zh-CN" sz="1050" kern="100" dirty="0">
              <a:effectLst/>
              <a:latin typeface="宋体"/>
              <a:cs typeface="Courier New"/>
            </a:endParaRPr>
          </a:p>
        </p:txBody>
      </p:sp>
    </p:spTree>
    <p:extLst>
      <p:ext uri="{BB962C8B-B14F-4D97-AF65-F5344CB8AC3E}">
        <p14:creationId xmlns:p14="http://schemas.microsoft.com/office/powerpoint/2010/main" val="27228098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C:\Users\Administrator\Desktop\2.12\timg (1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76"/>
          <a:stretch/>
        </p:blipFill>
        <p:spPr bwMode="auto">
          <a:xfrm>
            <a:off x="0" y="-26590"/>
            <a:ext cx="12190413" cy="6889909"/>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组合 14"/>
          <p:cNvGrpSpPr/>
          <p:nvPr/>
        </p:nvGrpSpPr>
        <p:grpSpPr>
          <a:xfrm>
            <a:off x="0" y="3717826"/>
            <a:ext cx="12192000" cy="1537200"/>
            <a:chOff x="0" y="3717826"/>
            <a:chExt cx="12192000" cy="1537200"/>
          </a:xfrm>
        </p:grpSpPr>
        <p:grpSp>
          <p:nvGrpSpPr>
            <p:cNvPr id="16" name="组合 15"/>
            <p:cNvGrpSpPr/>
            <p:nvPr/>
          </p:nvGrpSpPr>
          <p:grpSpPr>
            <a:xfrm>
              <a:off x="0" y="3796898"/>
              <a:ext cx="12192000" cy="1375395"/>
              <a:chOff x="-1524000" y="2705990"/>
              <a:chExt cx="12192000" cy="1375395"/>
            </a:xfrm>
          </p:grpSpPr>
          <p:cxnSp>
            <p:nvCxnSpPr>
              <p:cNvPr id="28" name="直接连接符 27"/>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524000" y="2705990"/>
                <a:ext cx="12192000" cy="1375395"/>
                <a:chOff x="-1524000" y="2705990"/>
                <a:chExt cx="12192000" cy="1375395"/>
              </a:xfrm>
            </p:grpSpPr>
            <p:sp>
              <p:nvSpPr>
                <p:cNvPr id="30" name="矩形 29"/>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33" name="矩形 32"/>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34"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435">
                                          <p:stCondLst>
                                            <p:cond delay="0"/>
                                          </p:stCondLst>
                                        </p:cTn>
                                        <p:tgtEl>
                                          <p:spTgt spid="34"/>
                                        </p:tgtEl>
                                      </p:cBhvr>
                                    </p:animEffect>
                                    <p:anim calcmode="lin" valueType="num">
                                      <p:cBhvr>
                                        <p:cTn id="8" dur="1367"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4"/>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4"/>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4"/>
                                        </p:tgtEl>
                                        <p:attrNameLst>
                                          <p:attrName>ppt_y</p:attrName>
                                        </p:attrNameLst>
                                      </p:cBhvr>
                                      <p:tavLst>
                                        <p:tav tm="0" fmla="#ppt_y-sin(pi*$)/81">
                                          <p:val>
                                            <p:fltVal val="0"/>
                                          </p:val>
                                        </p:tav>
                                        <p:tav tm="100000">
                                          <p:val>
                                            <p:fltVal val="1"/>
                                          </p:val>
                                        </p:tav>
                                      </p:tavLst>
                                    </p:anim>
                                    <p:animScale>
                                      <p:cBhvr>
                                        <p:cTn id="13" dur="20">
                                          <p:stCondLst>
                                            <p:cond delay="487"/>
                                          </p:stCondLst>
                                        </p:cTn>
                                        <p:tgtEl>
                                          <p:spTgt spid="34"/>
                                        </p:tgtEl>
                                      </p:cBhvr>
                                      <p:to x="100000" y="60000"/>
                                    </p:animScale>
                                    <p:animScale>
                                      <p:cBhvr>
                                        <p:cTn id="14" dur="124" decel="50000">
                                          <p:stCondLst>
                                            <p:cond delay="507"/>
                                          </p:stCondLst>
                                        </p:cTn>
                                        <p:tgtEl>
                                          <p:spTgt spid="34"/>
                                        </p:tgtEl>
                                      </p:cBhvr>
                                      <p:to x="100000" y="100000"/>
                                    </p:animScale>
                                    <p:animScale>
                                      <p:cBhvr>
                                        <p:cTn id="15" dur="20">
                                          <p:stCondLst>
                                            <p:cond delay="984"/>
                                          </p:stCondLst>
                                        </p:cTn>
                                        <p:tgtEl>
                                          <p:spTgt spid="34"/>
                                        </p:tgtEl>
                                      </p:cBhvr>
                                      <p:to x="100000" y="80000"/>
                                    </p:animScale>
                                    <p:animScale>
                                      <p:cBhvr>
                                        <p:cTn id="16" dur="124" decel="50000">
                                          <p:stCondLst>
                                            <p:cond delay="1004"/>
                                          </p:stCondLst>
                                        </p:cTn>
                                        <p:tgtEl>
                                          <p:spTgt spid="34"/>
                                        </p:tgtEl>
                                      </p:cBhvr>
                                      <p:to x="100000" y="100000"/>
                                    </p:animScale>
                                    <p:animScale>
                                      <p:cBhvr>
                                        <p:cTn id="17" dur="20">
                                          <p:stCondLst>
                                            <p:cond delay="1231"/>
                                          </p:stCondLst>
                                        </p:cTn>
                                        <p:tgtEl>
                                          <p:spTgt spid="34"/>
                                        </p:tgtEl>
                                      </p:cBhvr>
                                      <p:to x="100000" y="90000"/>
                                    </p:animScale>
                                    <p:animScale>
                                      <p:cBhvr>
                                        <p:cTn id="18" dur="124" decel="50000">
                                          <p:stCondLst>
                                            <p:cond delay="1251"/>
                                          </p:stCondLst>
                                        </p:cTn>
                                        <p:tgtEl>
                                          <p:spTgt spid="34"/>
                                        </p:tgtEl>
                                      </p:cBhvr>
                                      <p:to x="100000" y="100000"/>
                                    </p:animScale>
                                    <p:animScale>
                                      <p:cBhvr>
                                        <p:cTn id="19" dur="20">
                                          <p:stCondLst>
                                            <p:cond delay="1356"/>
                                          </p:stCondLst>
                                        </p:cTn>
                                        <p:tgtEl>
                                          <p:spTgt spid="34"/>
                                        </p:tgtEl>
                                      </p:cBhvr>
                                      <p:to x="100000" y="95000"/>
                                    </p:animScale>
                                    <p:animScale>
                                      <p:cBhvr>
                                        <p:cTn id="20" dur="124" decel="50000">
                                          <p:stCondLst>
                                            <p:cond delay="1376"/>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9862" y="253469"/>
            <a:ext cx="11374157" cy="5940063"/>
          </a:xfrm>
          <a:prstGeom prst="rect">
            <a:avLst/>
          </a:prstGeom>
        </p:spPr>
        <p:txBody>
          <a:bodyPr wrap="square" lIns="121898" tIns="60948" rIns="121898" bIns="60948">
            <a:spAutoFit/>
          </a:bodyPr>
          <a:lstStyle/>
          <a:p>
            <a:pPr indent="714375" algn="just">
              <a:lnSpc>
                <a:spcPct val="150000"/>
              </a:lnSpc>
            </a:pPr>
            <a:r>
              <a:rPr lang="zh-CN" altLang="zh-CN" sz="2800" b="1" kern="100" dirty="0">
                <a:solidFill>
                  <a:srgbClr val="0000FF"/>
                </a:solidFill>
                <a:latin typeface="Times New Roman"/>
                <a:ea typeface="华文细黑"/>
                <a:cs typeface="Times New Roman"/>
              </a:rPr>
              <a:t>三、散文的种类</a:t>
            </a: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写人记事类散文</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以记叙人、事为主要内容。这类散文以对人和事物的具体叙述和描绘为突出特色，侧重于从叙述人物和事件的发展变化过程中反映事物的本质。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带有浓厚的抒情成分。这是因为叙事散文所写的人和事大都与作者有密切的关系。所写的人，或是亲人，或是师长，或是战友，或是所敬仰爱戴的人；所写的事，或是亲身经历，或是对人教育大、影响深的事。因此，作者写这些人和事必然带有饱满的感情。</a:t>
            </a:r>
            <a:endParaRPr lang="zh-CN" altLang="zh-CN" sz="1050" kern="100" dirty="0">
              <a:effectLst/>
              <a:latin typeface="宋体"/>
              <a:cs typeface="Courier New"/>
            </a:endParaRPr>
          </a:p>
        </p:txBody>
      </p:sp>
    </p:spTree>
    <p:extLst>
      <p:ext uri="{BB962C8B-B14F-4D97-AF65-F5344CB8AC3E}">
        <p14:creationId xmlns:p14="http://schemas.microsoft.com/office/powerpoint/2010/main" val="1749165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7947" y="238355"/>
            <a:ext cx="11487899" cy="650380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故事情节不一定完整，人物形象不一定深刻。写人叙事散文具有一定的故事情节和人物形象，但是很少有单一、完整、曲折的故事情节，常以若干零碎、琐屑之事来反映一个主题，人物性格刻画不一定深刻。记叙事件常常只是选取生活中的某一侧面或片段，讲究以小见大。描述人物，只选择最突出其性格的某一方面。</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刻画人物形象的方法以记叙、描写为主。</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情感多含蓄或通过场景渲染、环境烘托、人物描写流露出来。</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注重行文的技巧。叙事散文取材于真人真事，而不是借助虚构，因而更加重视行文的技巧，其构思之精妙、结构之严谨、感情之细微尤其耐人寻味。</a:t>
            </a:r>
            <a:endParaRPr lang="zh-CN" altLang="zh-CN" sz="2800" kern="100" dirty="0">
              <a:effectLst/>
              <a:latin typeface="宋体"/>
              <a:cs typeface="Courier New"/>
            </a:endParaRPr>
          </a:p>
        </p:txBody>
      </p:sp>
    </p:spTree>
    <p:extLst>
      <p:ext uri="{BB962C8B-B14F-4D97-AF65-F5344CB8AC3E}">
        <p14:creationId xmlns:p14="http://schemas.microsoft.com/office/powerpoint/2010/main" val="1099232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0430" y="524645"/>
            <a:ext cx="11487899"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写景状物类散文</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文眼鲜明，凸显主旨</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散文中表达作者思想感情，反映作品主旨的词句使写景散文的这一点睛之笔更为鲜明，能透视文章的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心灵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，理解作者的写作意图。</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以游踪或某一景物为线索</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写景散文一般以游踪或某一景物为线索。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融情于景</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大凡散文都要采用借景抒情、寄情于物、托物言志或象征等手法来含蓄、形象而具体地表情达意</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4258885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7531</TotalTime>
  <Words>5199</Words>
  <Application>Microsoft Office PowerPoint</Application>
  <PresentationFormat>自定义</PresentationFormat>
  <Paragraphs>298</Paragraphs>
  <Slides>60</Slides>
  <Notes>55</Notes>
  <HiddenSlides>5</HiddenSlides>
  <MMClips>0</MMClips>
  <ScaleCrop>false</ScaleCrop>
  <HeadingPairs>
    <vt:vector size="4" baseType="variant">
      <vt:variant>
        <vt:lpstr>主题</vt:lpstr>
      </vt:variant>
      <vt:variant>
        <vt:i4>1</vt:i4>
      </vt:variant>
      <vt:variant>
        <vt:lpstr>幻灯片标题</vt:lpstr>
      </vt:variant>
      <vt:variant>
        <vt:i4>60</vt:i4>
      </vt:variant>
    </vt:vector>
  </HeadingPairs>
  <TitlesOfParts>
    <vt:vector size="6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914</cp:revision>
  <dcterms:modified xsi:type="dcterms:W3CDTF">2018-04-06T07:06:54Z</dcterms:modified>
</cp:coreProperties>
</file>