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61" r:id="rId2"/>
    <p:sldId id="288" r:id="rId3"/>
    <p:sldId id="332" r:id="rId4"/>
    <p:sldId id="348" r:id="rId5"/>
    <p:sldId id="349" r:id="rId6"/>
    <p:sldId id="350" r:id="rId7"/>
    <p:sldId id="387" r:id="rId8"/>
    <p:sldId id="388" r:id="rId9"/>
    <p:sldId id="389" r:id="rId10"/>
    <p:sldId id="418" r:id="rId11"/>
    <p:sldId id="333" r:id="rId12"/>
    <p:sldId id="430" r:id="rId13"/>
    <p:sldId id="334" r:id="rId14"/>
    <p:sldId id="353" r:id="rId15"/>
    <p:sldId id="354" r:id="rId16"/>
    <p:sldId id="355" r:id="rId17"/>
    <p:sldId id="392" r:id="rId18"/>
    <p:sldId id="425" r:id="rId19"/>
    <p:sldId id="426" r:id="rId20"/>
    <p:sldId id="431" r:id="rId21"/>
    <p:sldId id="335" r:id="rId22"/>
    <p:sldId id="336" r:id="rId23"/>
    <p:sldId id="357" r:id="rId24"/>
    <p:sldId id="358" r:id="rId25"/>
    <p:sldId id="359" r:id="rId26"/>
    <p:sldId id="360" r:id="rId27"/>
    <p:sldId id="398" r:id="rId28"/>
    <p:sldId id="399" r:id="rId29"/>
    <p:sldId id="432" r:id="rId30"/>
    <p:sldId id="400" r:id="rId31"/>
    <p:sldId id="433" r:id="rId32"/>
    <p:sldId id="337" r:id="rId33"/>
    <p:sldId id="434" r:id="rId34"/>
    <p:sldId id="338" r:id="rId35"/>
    <p:sldId id="363" r:id="rId36"/>
    <p:sldId id="364" r:id="rId37"/>
    <p:sldId id="365" r:id="rId38"/>
    <p:sldId id="366" r:id="rId39"/>
    <p:sldId id="367" r:id="rId40"/>
    <p:sldId id="421" r:id="rId41"/>
    <p:sldId id="330" r:id="rId42"/>
    <p:sldId id="380" r:id="rId43"/>
    <p:sldId id="381" r:id="rId44"/>
    <p:sldId id="382" r:id="rId45"/>
    <p:sldId id="412" r:id="rId46"/>
    <p:sldId id="413" r:id="rId47"/>
    <p:sldId id="435" r:id="rId48"/>
    <p:sldId id="343" r:id="rId49"/>
    <p:sldId id="436" r:id="rId50"/>
    <p:sldId id="344" r:id="rId51"/>
    <p:sldId id="378" r:id="rId52"/>
    <p:sldId id="414"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4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专题四</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647152" cy="369332"/>
          </a:xfrm>
          <a:prstGeom prst="rect">
            <a:avLst/>
          </a:prstGeom>
          <a:noFill/>
        </p:spPr>
        <p:txBody>
          <a:bodyPr wrap="none" rtlCol="0">
            <a:spAutoFit/>
          </a:bodyPr>
          <a:lstStyle/>
          <a:p>
            <a:r>
              <a:rPr lang="zh-CN" altLang="zh-CN" sz="1800" b="1" dirty="0" smtClean="0">
                <a:solidFill>
                  <a:srgbClr val="C00000"/>
                </a:solidFill>
              </a:rPr>
              <a:t>第三讲　分析文本语言及表现手法</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3.xm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slide" Target="slide11.xml"/><Relationship Id="rId5" Type="http://schemas.openxmlformats.org/officeDocument/2006/relationships/slide" Target="slide3.xml"/><Relationship Id="rId4" Type="http://schemas.openxmlformats.org/officeDocument/2006/relationships/slide" Target="slide21.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2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3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3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3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3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3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3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3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3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3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3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4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2.xml"/></Relationships>
</file>

<file path=ppt/slides/_rels/slide4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42.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43.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44.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45.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46.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47.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48.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50.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52.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8.xml"/><Relationship Id="rId1" Type="http://schemas.openxmlformats.org/officeDocument/2006/relationships/slideLayout" Target="../slideLayouts/slideLayout10.xml"/><Relationship Id="rId5" Type="http://schemas.openxmlformats.org/officeDocument/2006/relationships/slide" Target="slide52.xml"/><Relationship Id="rId4" Type="http://schemas.openxmlformats.org/officeDocument/2006/relationships/slide" Target="slide51.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3068960"/>
            <a:ext cx="7128792" cy="608413"/>
          </a:xfrm>
        </p:spPr>
        <p:txBody>
          <a:bodyPr/>
          <a:lstStyle/>
          <a:p>
            <a:r>
              <a:rPr lang="zh-CN" altLang="zh-CN" sz="3200" dirty="0"/>
              <a:t>第三讲　分析文本语言及表现手法</a:t>
            </a:r>
          </a:p>
        </p:txBody>
      </p:sp>
    </p:spTree>
    <p:extLst>
      <p:ext uri="{BB962C8B-B14F-4D97-AF65-F5344CB8AC3E}">
        <p14:creationId xmlns:p14="http://schemas.microsoft.com/office/powerpoint/2010/main" xmlns="" val="1474908043"/>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整篇文章围绕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定和是个音乐迷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文章开始引用亲友的话点明题目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引出下文。然后以时间为序行文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先写定和在美专学习图案画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爱好照相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进而转为对音乐着迷。接着重点记述西洋朋友与定和认识、相处而最终成为朋友的过程。再接着写定和抱着乐谱在战争中逃难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转入重庆中央广播电台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播送歌曲的事。文章最后点明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音乐迷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的庄严意义在于希望。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对文章句子的理解要结合文章内容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特别是所给句子的语境即上下文来分析。根据上下文可知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句中的人物指肖邦、巴赫、莫扎特等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迷住了自己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指音乐使他们着迷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把定和征服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指使定和痴迷于音乐。第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迷的收获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说的是定和在音乐方面取得了成就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还能做</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跋涉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是指定和在音乐道路上继续前行。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7547736"/>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理解词句含义方法归纳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理解词语在句中含义的方法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把握特定语境理解词语的含义。在理解这些词语时一定要联系上下文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体会语言使用的具体条件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才能准确理解它的意思。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紧扣文章的内容、主旨及作者的思想倾向理解词语。理解词语时可把它同文章的内容、主旨及作者的思想倾向联系起来。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理解重要句子含义的方法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从分析句子中的重要词语入手。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高考设置的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都有突显其含义的一个或几个关键性词语。抓住了关键词语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就等于拿到了开启句子含义之门的钥匙。有些句子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只要把其中的重要词语的含义搞清楚了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就可以推知整句的意思。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从分析句子的结构入手。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针对结构复杂而含义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较难理解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可通过分析其结构的方法来理解。如果是单句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先找准主、谓、宾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如果是复句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先找准第一层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就可以把握句子的基本意思。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从分析句子的修辞手法入手。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对文章中某些有特殊作用的句子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弄清作者采用的修辞手法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常常能破解作者写作一些警策句子的真正目的。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7942003"/>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一代才女林徽因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阳光正在窗户上泼洒着橘黄色的写意。林徽因用目光寻找着那一对靛蓝色的小鸟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它们在窗外的竹梢上跳着、唱着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仿佛从唐诗中飞来的鸟儿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阳光梳理着它们轻灵的羽毛。有时它们便跳到窗台上来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在这个狭长的窄窄的舞台上蹁跹着。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林徽因多么羡慕窗外的一切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羡慕在窗台上舞蹈的小鸟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她也需要那么一小点儿平凡而简单的欢乐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她却只能躺在病床上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一任阳光在窗棂上涂抹着晨昏。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从大足考察回来之后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因劳累又受了风寒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她的肺病再次复发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连续几周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高烧四十度不退。上坝村无医无药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梁思成去李庄镇请来史语所的医生为她诊治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无奈他也学会了打针。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艰苦的日子伴着川南的冬天来临了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营造学社的经费几近枯竭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中美庚款基金会已不再补贴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只好靠重庆的教育部那杯水车薪的资助。成员的工资也失去了保障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幸亏史语所、中央博物院筹备处的负责人傅斯年和李济伸出援助之手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把营造学社的五人划入他们的编制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每个人才能拿到一点固定的薪水。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林徽因和梁思成两人的工资大部分都买了昂贵的药品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用在生活上的开支就拮据起来。每月开了工资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必须马上去买药、买米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通货膨胀如洪水猛兽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稍迟几天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就会化作废纸一堆。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林徽因吃得很少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身体日渐消瘦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几乎不成人形。在重庆领事馆的费正清夫妇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托人捎来一点奶粉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像吃油一样谨慎地用着。为了改善一下伙食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梁思成不得不学着蒸馒头、煮饭、做菜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他还从当地老乡那儿学会了腌菜和用橘皮做果酱。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实在没有钱用的时候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梁思成只得到宜宾委托商行去当卖衣物。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衣服当完了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便只好把当宝贝一样留下来的派克金笔和手表送到那山一样巍峨的柜台上。账房先生对梁思成视为生命的东西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却越来越表现出冷漠和不耐烦。一支二十年日夜伴随他的金笔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一只从万里之遥的美国绮色佳购得的手表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当出的价钱只能在市场上买两条草鱼。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拿回家去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他神色凄然地说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把这派克笔清炖了吧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这块金表拿来红烧。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林徽因除了苦笑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却什么也说不出来。唯一没有当掉的就是那架留声机了。在最艰苦的日子里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音乐成了他们的药品和粮食。林徽因喜欢贝多芬和莫扎特的作品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一曲《维也纳森林故事》、一曲《月光水仙女之舞》、一曲《胡桃夹子》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便把人带入一个奇幻的世界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只有在音乐里才能同遥远的先哲对话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让心灵听到明日的传闻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只有音乐才能让他们暂时忘掉苦难。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从这只黑色底片上旋转出来的音乐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把浸渍在盐水里的心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悄悄地冰释了。那音符是一群精灵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因为它们的降临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这两间简陋的屋子里充满了光辉。阴冷的冬天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在大面积地退去。音乐的芳香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在所有的空间弥漫着一个季节的活力。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林徽因以书为伴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雪莱和拜伦的诗伴她挨过沉默、孤寂的时光。那些诗句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一个字一个字地在她的心里生长着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你那百折不挠的灵魂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天上和人间的暴风雨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怎能摧毁你的果敢和坚忍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你给了我们有力的教训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你是一个标记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标志着人的命运和力量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和你相同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人也有神的一半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是浊流来自圣洁的源泉。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当她觉得自己的生命快要耗尽的时候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她便从这些诗句中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重新汲取到了力量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如同一个在沙漠里跋涉太久的旅人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惊喜地发现了甘泉和绿洲。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病情稍微好些的时候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林徽因便躺在小帆布床上整理资料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做读书笔记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为梁思成写作《中国建筑史》做准备。那张小小的帆布床周围总是堆满了书籍和资料。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林徽因、梁思成和大家一起商量恢复营造学社已经停了几年的社刊。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抗日战争时期的四川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出版刊物是非常困难的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尤其是在李庄乡下。没有印刷设备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他们就用药水、药纸书写石印。莫宗江的才华得到了最大的发挥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他把绘制那些平面、立体、剖面的墨线图一揽子包了下来。他描出的建筑图式甚至可与照片乱真。从抄写、绘图、石印、折页、装订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学社的同仁一起动手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最紧张的时候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连家属和孩子们也都参与了劳动。一期刊物漂漂亮亮地出版的时候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大家高兴得又笑又跳。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继抗战前的六期汇刊之后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第七期刊物便诞生在这两间简陋的农舍里。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向命运喘息的人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却终究不会把自己抵押给命运。有时候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命运当胸一拳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会击倒一个虎背熊腰的壮汉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林徽因却顽强地抗争着。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8448446"/>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窗子外面的景色变幻着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田野重新勃发生机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雨后的甘蔗林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可以听到清脆的拔节的声音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那声音如火苗般燃烧着。棒棒鸟照旧是窗台上的客人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它们洞悉所有季节的秘密。林徽因把她的诗句写在纸上的时候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阳光仍旧在窗户上泼洒着橘黄色的写意。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选自《一代才女林徽因》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把这派克笔清炖了吧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这块金表拿来红烧。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这句话的含义是什么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反映了梁思成、林徽因夫妇当时怎样的生活状况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0350860"/>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1" name="TextBox 40">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7"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694739"/>
            <a:ext cx="8128000" cy="1722523"/>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理解词语及句子的含义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理解词语就是对文章中关键词语含义的把握。理解句子就是对文章中重要的有特殊含义的句子的意义的理解与把握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即不仅理解句子的表层意义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还要理解深层意义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语境意义和言外之意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为了给患病的林徽因补充营养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梁思成不得不将一支伴随他二十年的心爱的金笔和一只从美国购得的手表拿去当铺当掉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当出的价钱却只能在市场上买两条草鱼。这反映了战乱时期货币贬值、物价飞涨的残酷现实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而冷漠的账房先生又乘人之危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使梁思成、林徽因夫妇陷入了极度困窘的生活之中。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红烧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对应的是上文中的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两条草鱼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其生活状况主要结合上文来理解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通货膨胀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冷漠和不耐烦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等词语。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7707957"/>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7"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8"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9"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2521133"/>
            <a:ext cx="8128000" cy="2069734"/>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分析文章的主要表现手法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分析文章的主要表现手法就是对实用类文章使用的主要表达方式、表现技巧和修辞手法在文章中的具体运用及其作用进行分析。在分析其表现手法时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尤其要关注传记类文章自己的重要而独特的手法。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6467934"/>
      </p:ext>
    </p:extLst>
  </p:cSld>
  <p:clrMapOvr>
    <a:masterClrMapping/>
  </p:clrMapOvr>
  <p:transition spd="slow">
    <p:strips/>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9168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数学家陈景润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陈景润是福建人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生于</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年。他排行老三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上有哥哥、姐姐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下有弟弟、妹妹。他觉得自己是父母的累赘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是一个多余的人。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陈景润上小学和中学时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瘦削、弱小、内向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像一只丑小鸭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总是被人歧视。他习惯于挨打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从来不讨饶。演算数学习题占去了他大部分的时间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成为他唯一的乐趣。陈景润上高中三年级时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因为交不起学费</a:t>
            </a: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年上半年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在家自学了一个学期。高中没有毕业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但以同等学力报考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他考进了厦门大学。在厦门大学的时候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他学习的效率非常高。同学间有共同的数学语言。大学时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没有人歧视他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他全身心沉浸在学习的海洋里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成绩特别优异。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2251136"/>
      </p:ext>
    </p:extLst>
  </p:cSld>
  <p:clrMapOvr>
    <a:masterClrMapping/>
  </p:clrMapOvr>
  <p:transition spd="slow">
    <p:pull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陈景润被分配到了北京一所中学当数学老师。他是完全不适合当老师的。他那么瘦小和病弱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他的学生却都是高大而且健壮的。他不善于说话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很难做到循循善诱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他私下里骂自己是笨蛋。他一向不会照顾自己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又不注意营养。积忧成疾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查出有肺结核和腹膜结核病症。这一年内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陈景润住进医院六次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做了三次手术。他没有能够好好教书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但他并没有放弃他的数学专业。华罗庚的名著《堆垒素数论》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刚摆上书店的书架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就被陈景润买到了。陈景润一头扎进了《堆垒素数论》中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废寝忘食地钻研。住进医院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在身体极度虚弱的情况下他仍然不放弃研究那高深的理论。在他看来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数学就是他的生命。他不能忘记自己的高中老师沈元曾说过的数论中至今未解的难题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哥德巴赫猜想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他要不惜一切地去努力摘取那颗数学明珠。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9168722"/>
      </p:ext>
    </p:extLst>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陈景润所在单位的一位领导遇见来北京开会的厦门大学校长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谈起陈景润时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连连摇头说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你们怎么培养了这样的高才生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王亚南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厦门大学校长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听到这样的话后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非常吃惊。他一直认为陈景润是他们学校里最好的学生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他同意让陈景润到厦门大学工作。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说也奇怪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陈景润听说自己可以回厦门大学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他的病就好多了。王亚南安排他在厦大图书馆当管理员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却不让他管理图书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只让他专心致志地研究数学。王亚南不愧是专家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他懂得价值论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懂得人的价值。陈景润也没有辜负老校长的培养。他果然精深地钻研了华罗庚的《堆垒素数论》和大厚本的《数论导引》。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8147752"/>
      </p:ext>
    </p:extLst>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陈景润在厦门大学图书馆中也很快写出了数论方面的专题文章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文章寄给了中国科学院数学研究所。主持中国科学院数学研究所工作的华罗庚一看文章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就看出了奇光异彩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提出把陈景润选调到数学研究所来当实习研究员的建议。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陈景润再次从南方海滨来到了首都北京。自从陈景润被选调到数学研究所以来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他的才智的蓓蕾一朵朵地烂漫开放了。在圆内整点问题、球内整点问题、华林问题、三维除数问题等等之上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他都改进了中外数学家的结果。单是这一些成果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他那贡献就已经很大了。当他具备了充分依据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他就以惊人的顽强毅力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哥德巴赫猜想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挺进了。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4749474"/>
      </p:ext>
    </p:extLst>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80737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他废寝忘食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潜心思考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探测精蕴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进行了大量的运算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一心一意地搞数学。他把全部心智和理性通通奉献到这道难题的解答上了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他为此付出了很高的代价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他的两眼深深凹陷了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他的面颊带上了肺结核的红晕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喉头炎严重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他咳嗽不停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腹胀、腹痛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难以忍受。他跋涉在数学的崎岖山路上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他无法统计失败了多少次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但他毫不气馁。他向着目标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不屈不挠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继续攀登。一张又一张的运算稿纸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像漫天大雪似的飞舞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数字、符号、引理、公式、逻辑、推理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积在楼板上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有三尺深。他终于登上了攀登顶峰的必由之路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哥德巴赫猜想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的台阶。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9849285"/>
      </p:ext>
    </p:extLst>
  </p:cSld>
  <p:clrMapOvr>
    <a:masterClrMapping/>
  </p:clrMapOvr>
  <p:transition spd="slow">
    <p:zoom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陈景润证明了这个命题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写出了二百多页的长篇论文。</a:t>
            </a:r>
            <a:r>
              <a:rPr lang="en-US" altLang="zh-CN" sz="2200" dirty="0">
                <a:solidFill>
                  <a:srgbClr val="000000"/>
                </a:solidFill>
                <a:latin typeface="Times New Roman" panose="02020603050405020304" pitchFamily="18" charset="0"/>
                <a:cs typeface="Times New Roman" panose="02020603050405020304" pitchFamily="18" charset="0"/>
              </a:rPr>
              <a:t>1966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一颗璀璨的信号弹升上了数学的天空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陈景润在中国科学院的刊物《科学通报》第十七期上宣布他已经证明了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哥德巴赫猜想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en-US" altLang="zh-CN" sz="2200" dirty="0">
                <a:solidFill>
                  <a:srgbClr val="000000"/>
                </a:solidFill>
                <a:latin typeface="Times New Roman" panose="02020603050405020304" pitchFamily="18" charset="0"/>
                <a:cs typeface="Times New Roman" panose="02020603050405020304" pitchFamily="18" charset="0"/>
              </a:rPr>
              <a:t>1972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他完成了对</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证明的修改。令人难以置信的是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外国数学家在证明</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时用了大型高速计算机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而陈景润却完全靠纸、笔和头脑。如果这令人费解的话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那么他单为简化</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这一证明用去的</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麻袋稿纸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则足以说明问题了。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541531"/>
      </p:ext>
    </p:extLst>
  </p:cSld>
  <p:clrMapOvr>
    <a:masterClrMapping/>
  </p:clrMapOvr>
  <p:transition spd="slow">
    <p:cover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陈景润的论文发表后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西方记者迅即获悉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电讯传遍全球。国际上的反响非常强烈。当时数学家哈勃斯丹和李希特的著作《筛法》正在印刷所校印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他们见到了陈景润的论文后立即要求暂不付印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并在这部书里加添了一章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第十一章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陈氏定理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。他们誉之为筛法的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光辉的顶点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。在国外的数学出版物上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杰出的成就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辉煌的定理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不胜枚举。一个英国数学家给陈景润的信里还说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你移动了群山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文中多处使用对比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请结合全文加以举例分析。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7968803"/>
      </p:ext>
    </p:extLst>
  </p:cSld>
  <p:clrMapOvr>
    <a:masterClrMapping/>
  </p:clrMapOvr>
  <p:transition spd="slow">
    <p:wipe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将以前陈景润被人歧视与后来被国内外著名学者赏识和赞叹作对比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将外国数学家用大型高速计算机与陈景润完全靠纸、笔和头脑作对比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将陈景润在中学任教时的那位领导对他的不满与厦门大学校长对他的赏识作对比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将身体的病弱和不顾一切的研究精神作对比。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6612575"/>
      </p:ext>
    </p:extLst>
  </p:cSld>
  <p:clrMapOvr>
    <a:masterClrMapping/>
  </p:clrMapOvr>
  <p:transition spd="slow">
    <p:strips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定和</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是个音乐迷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沈从文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定和是个音乐迷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这句话从亲友口中说出时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包含了一种温暖的爱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而且说明定和为人与他一群姐妹兄弟性情癖好的稍稍游离。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本文叙述了陈景润由一个被歧视的人到攻破难题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哥德巴赫猜想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从而摘取数学皇冠上的那颗明珠的历程。上小学和中学时的陈景润是一只丑小鸭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但对数学有着特殊的兴趣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进而考入厦门大学。大学毕业后因不适应在中学当数学老师而又返回厦大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此时他精深地钻研了华罗庚的《堆垒素数论》和大厚本的《数论导引》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写出了数论方面的专题文章。接着陈景润又被选调到北京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进入数学研究所进行数学研究。此时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他废寝忘食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潜心研究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最终登上了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哥德巴赫猜想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的台阶。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4729353"/>
      </p:ext>
    </p:extLst>
  </p:cSld>
  <p:clrMapOvr>
    <a:masterClrMapping/>
  </p:clrMapOvr>
  <p:transition spd="slow">
    <p:randomBa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此题题干中直接点明了本文所运用的表现手法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只要结合文章内容举例分析即可。本文中为了突出数学家陈景润的形象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在文中运用了较多的对比。如陈景润不适应中学教学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学校的那位领导对他的不满与厦门大学校长对他的赏识作对比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外国数学家在证明</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时用了大型高速计算机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而陈景润却完全靠纸、笔和头脑进行对比等。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9459147"/>
      </p:ext>
    </p:extLst>
  </p:cSld>
  <p:clrMapOvr>
    <a:masterClrMapping/>
  </p:clrMapOvr>
  <p:transition spd="slow">
    <p:strip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88521"/>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传记中常见写作技法归纳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根据传记文本的特点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归纳传记中常见的写作技法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选材的处理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详略得当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传记的选材是与主题密切相关的。对中心有用的、与主题特别密切的材料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则需浓墨重彩地渲染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要详细写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与主题关系不很密切的材料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是次要内容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则可轻描淡写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甚至一笔带过。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人物描写方法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传记是记载人物生平或事迹的一类记叙文体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它的表现手法比较接近小说。它往往是通过对传主的正面描写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肖像描写、心理描写、动作描写、语言描写、细节描写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等来突出表现传主的人物形象和精神世界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使人物形象血肉丰满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栩栩如生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增强文章的感染力。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172272"/>
      </p:ext>
    </p:extLst>
  </p:cSld>
  <p:clrMapOvr>
    <a:masterClrMapping/>
  </p:clrMapOvr>
  <p:transition spd="slow">
    <p:split orient="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7345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传记中引用的作用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在传记中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直接采用大量原始材料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可以更好地突出人物的特点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揭示人物的精神面貌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对人物做出客观公正的评价。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引用古诗词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可以从侧面烘托和丰富文章的思想精神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使传记显现出一种古朴文雅的风格。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引用故事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可以增强文章的活泼度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使文章更具有可读性。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引用传主在书信、日记中的文字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它可以印证作者的观点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也可以使传记具有更为真实感人的力量。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首先明确传记类别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在此基础上结合具体文本加以辨别分析。如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自传采用第一人称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语言或幽默调侃或自然亲切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通常以记叙为主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兼有描写、抒情。他传采用第三人称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语言或朴实自然或文采斐然。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0394559"/>
      </p:ext>
    </p:extLst>
  </p:cSld>
  <p:clrMapOvr>
    <a:masterClrMapping/>
  </p:clrMapOvr>
  <p:transition spd="slow">
    <p:randomBa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一钵了却谁的浮生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闫荣霞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李叔同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二十文章惊海内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会作诗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会填词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会作画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会篆刻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又会音乐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会演戏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还有什么是他不会的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鲁迅、郭沫若也以得他一幅字为无上荣耀。他作的《送别》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长亭外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古道边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芳草碧连天。晚风拂柳笛声残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夕阳山外山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我毕业的时候还在唱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这样的歌就是诗了。他的诗又怎能不好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梨花淡白菜花黄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柳花委地芥花香。莺啼陌上人归去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花外疏钟送夕阳。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连他给友人夏丏尊的画随便题两句话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都好得不行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屋老。一树梅花小。住个诗人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添个新诗料。爱清闲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爱天然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城外西湖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湖上有青山。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《为夏丏尊题小梅花屋图》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1953177"/>
      </p:ext>
    </p:extLst>
  </p:cSld>
  <p:clrMapOvr>
    <a:masterClrMapping/>
  </p:clrMapOvr>
  <p:transition spd="slow">
    <p:cover dir="l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可是一入佛门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以前种种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譬如昨日死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今后种种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譬如今日生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就完全置之度外了。叶圣陶谈弘一晚年书法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就全幅看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好比一位温良谦恭的君子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不亢不卑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和颜悦色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在那里从容论道。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毫不矜才使气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功夫在笔墨之外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所以越看越有味。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就像一道虹敛去七彩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白气藏身天地间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非为字变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实则人变。当了和尚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字也有了一颗为僧为佛的心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刊落锋颖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一味恬静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就如他这个人。初始华丽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剃须裹腰在舞台上扮茶花女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如今却是面容清癯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眉目疏淡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一个过午不食、行脚度世的老和尚。就像烟花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地炸开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整个天地都为之增了色彩。眼看着亮了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又更圆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又更暗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整个人生就这样由绚丽归于平淡。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0342070"/>
      </p:ext>
    </p:extLst>
  </p:cSld>
  <p:clrMapOvr>
    <a:masterClrMapping/>
  </p:clrMapOvr>
  <p:transition spd="slow">
    <p:blinds/>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环顾当年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人们对大才子李叔同出家动机众说纷纭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莫衷一是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大师的弟子、著名美术家丰子恺则提出独到的见解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我以为人的生活可以分作三层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一是物质生活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二是精神生活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三是灵魂生活。物质生活就是衣食。精神生活就是学术文艺。灵魂生活就是宗教。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就是这样一个三层楼。而弘一法师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就是一层一层走上去的。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丰子恺的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人生三层楼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切合实际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振聋发聩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一扫世俗对李叔同出家因由的所有推测之说。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庄子讲天地有大道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却是一定要做到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才能得之。世事不再关注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生死不再思虑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贫富得失不再是挂在心尖上的事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形如槁木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心如死灰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游于宇内。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177509"/>
      </p:ext>
    </p:extLst>
  </p:cSld>
  <p:clrMapOvr>
    <a:masterClrMapping/>
  </p:clrMapOvr>
  <p:transition spd="slow">
    <p:cover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要想得到大道的快乐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却要能熬得过刳骨剔肉的痛苦。剃度后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与他有过刻骨爱恋的日籍夫人伤心欲绝地携了幼子千里迢迢赶到灵隐寺。他铁石心肠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竟然连庙门都没有让他们进。妻子无奈离去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只是对着关闭的大门悲伤地责问道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慈悲对世人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为何独伤我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他用刳骨剔肉的痛苦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置换了真正的自由。一切他都舍得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只为追求心中那一点荧火。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我们对于追求自由的人一向是敬仰的。自身是燕雀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怎不羡鸿鹄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林语堂说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他曾经属于我们的时代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却终于抛弃了这个时代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跳到红尘之外去了。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张爱玲说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不要认为我是个高傲的人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我从来不是的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在弘一法师寺院围墙的外面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我是如此的谦卑。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9621752"/>
      </p:ext>
    </p:extLst>
  </p:cSld>
  <p:clrMapOvr>
    <a:masterClrMapping/>
  </p:clrMapOvr>
  <p:transition spd="slow">
    <p:strips/>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62880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赵朴初评他是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无尽奇珍供世眼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一轮圆月耀天心。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其实他才不要当什么奇珍和明月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他不过是为了自己的心罢了。所以他出家也不是为当律宗第十一代祖师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更不为能和虚云、太虚、印光并称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民国四大高僧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。弃家毁业不为此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大彻大悟不消说。那些虚名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他是不要的。真实的他</a:t>
            </a:r>
            <a:r>
              <a:rPr lang="en-US" altLang="zh-CN" sz="2200" dirty="0">
                <a:solidFill>
                  <a:srgbClr val="000000"/>
                </a:solidFill>
                <a:latin typeface="Times New Roman" panose="02020603050405020304" pitchFamily="18" charset="0"/>
                <a:cs typeface="Times New Roman" panose="02020603050405020304" pitchFamily="18" charset="0"/>
              </a:rPr>
              <a:t>,63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在俗</a:t>
            </a:r>
            <a:r>
              <a:rPr lang="en-US" altLang="zh-CN" sz="2200" dirty="0">
                <a:solidFill>
                  <a:srgbClr val="000000"/>
                </a:solidFill>
                <a:latin typeface="Times New Roman" panose="02020603050405020304" pitchFamily="18" charset="0"/>
                <a:cs typeface="Times New Roman" panose="02020603050405020304" pitchFamily="18" charset="0"/>
              </a:rPr>
              <a:t>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在佛</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恪遵戒律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清苦自守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传经授禅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普度众生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却自号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二一老人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一事无成人渐老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一钱不值何消说。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弘一写下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悲欣交集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四字。三天后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沐浴更衣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安详圆寂。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问余何适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廓而忘言。华枝春满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天心月圆。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一钵了却他的浮生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他的粗钵里盛满自由。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7435132"/>
      </p:ext>
    </p:extLst>
  </p:cSld>
  <p:clrMapOvr>
    <a:masterClrMapping/>
  </p:clrMapOvr>
  <p:transition spd="slow">
    <p:split orient="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在中国近百年文化发展史中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弘一大师李叔同是学术界公认的通才和奇才。作为中国新文化运动的先驱者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他最早将西方油画、钢琴、话剧等引入国内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且以擅书法、工诗词、通丹青、达音律、精金石、善演艺而驰名于世。在他艺术发展如日中天时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他毅然摒弃了世俗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中年出家后成为南山律宗一代祖师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民国四大高僧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作者在文中直接引用了李叔同作的《送别》和他的诗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又大量地引用了名家的言论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请简要分析这些引用的作用。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9403727"/>
      </p:ext>
    </p:extLst>
  </p:cSld>
  <p:clrMapOvr>
    <a:masterClrMapping/>
  </p:clrMapOvr>
  <p:transition spd="slow">
    <p:spli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我初次见定和还是民国二十年以前。他正在美专学习图案画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对于照相特别发生兴趣。可是图案画在中国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提倡者既不知从中国的铜玉木石和丝毛织物艺术品参考取法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又缺少用欧美精美图案做底子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且当时作用仅限于供应上海商业市场商品标志的需要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无前途可想而知。照相又只是从光影分配布置中见巧的艺术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其艺虽巧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学成亦不甚困难。蕴藏于定和生命中的特长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即那点混合了忧郁幻想与奔放热忱而为一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对艺术几乎近于宗教虔敬的情绪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欲消纳它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转移它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当然只有用无固定性音符捕捉热烈而缥缈观念、重新组织加以表现的音乐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方可见功。定和因此就改学了音乐。这过程实由着迷起始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音乐迷的称呼即由此而来。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引用李叔同作的《送别》和他的诗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直接表现了李叔同的过人才华和思想精神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引用叶圣陶、丰子恺、林语堂、张爱玲等人的评价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表现了众人对他追求自由的高度敬仰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更加突出了李叔同才学和品性的不同凡响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这些引用印证了作者的观点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丰富了文章内涵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增加了文章的知识性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使传记具有真实感人的力量。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回答此题既要答出传记中引用的一般作用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如丰富文章内容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增加其真实性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又要分别答出其在文中的作用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如文中引用李叔同作的《送别》和他的诗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意在表现李叔同的过人才华。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7810345"/>
      </p:ext>
    </p:extLst>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06446"/>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呦呦鹿鸣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食野之苹。我有嘉宾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鼓瑟吹笙。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这句诗出自《诗经》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指的是蒿类植物。这就是科学家屠呦呦的名字的由来。或许是巧合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在《诗经》产生近三千年后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呦呦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的女科学家和她的研究团队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从青蒿中发现了专门治疗疟疾的药物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这种药在全球特别是发展中国家挽救了数百万人的生命。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作为一名生药学专业的学生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屠呦呦考入北大医学院时就和植物等天然药物的研发应用结下了不解之缘。她</a:t>
            </a: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年进入卫生部中医研究院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现为中国中医科学院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正值中医研究院初创期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条件艰苦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设备奇缺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实验室连基本的通风设施都没有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屠呦呦经常和各种化学溶液打交道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一度患上中毒性肝炎。除了在实验室内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她还常常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一头汗两腿泥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地去野外采集样本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先后解决了中药半边莲及银柴胡的品种混乱问题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为防治血吸虫病做出了贡献。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我国紧急启动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疟疾防治药物研究工作协作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代号为</a:t>
            </a:r>
            <a:r>
              <a:rPr lang="en-US" altLang="zh-CN" sz="2200" dirty="0">
                <a:solidFill>
                  <a:srgbClr val="000000"/>
                </a:solidFill>
                <a:latin typeface="Times New Roman" panose="02020603050405020304" pitchFamily="18" charset="0"/>
                <a:cs typeface="Times New Roman" panose="02020603050405020304" pitchFamily="18" charset="0"/>
              </a:rPr>
              <a:t>“523”,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屠呦呦被任命为</a:t>
            </a:r>
            <a:r>
              <a:rPr lang="en-US" altLang="zh-CN" sz="2200" dirty="0">
                <a:solidFill>
                  <a:srgbClr val="000000"/>
                </a:solidFill>
                <a:latin typeface="Times New Roman" panose="02020603050405020304" pitchFamily="18" charset="0"/>
                <a:cs typeface="Times New Roman" panose="02020603050405020304" pitchFamily="18" charset="0"/>
              </a:rPr>
              <a:t>“523”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项目中医研究院科研组长。项目背后是残酷的现实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由于恶性疟原虫对氯喹为代表的老一代抗疟药产生抗药性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如何发明新药成为世界性的棘手问题。要在设施简陋和信息渠道不畅通的条件下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短时间内对几千种中草药进行筛选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其难度无异于大海捞针。但这些看似难以逾越的阻碍反而激发了她的斗志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通过翻阅历代本草医籍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四处走访老中医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甚至连群众来信都不放过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屠呦呦终于在</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多种中草药中整理出一张含有</a:t>
            </a:r>
            <a:r>
              <a:rPr lang="en-US" altLang="zh-CN" sz="2200" dirty="0">
                <a:solidFill>
                  <a:srgbClr val="000000"/>
                </a:solidFill>
                <a:latin typeface="Times New Roman" panose="02020603050405020304" pitchFamily="18" charset="0"/>
                <a:cs typeface="Times New Roman" panose="02020603050405020304" pitchFamily="18" charset="0"/>
              </a:rPr>
              <a:t>640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多种草药、包括青蒿在内的《抗疟单验方集》。可在最初的动物实验中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青蒿的效果并不出彩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屠呦呦的寻找也一度陷入僵局。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到底是哪个环节出了问题呢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在查阅了大量文献后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屠呦呦在东晋葛洪的《肘后备急方》中发现了对青蒿治疗方法的描述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青蒿一握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以水二升渍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绞取汁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为何古人将青蒿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绞取汁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而不用传统的水煎熬煮中药之法呢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屠呦呦意识到可能是煮沸和高温提取破坏了青蒿中的活性成分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于是她改变了原来的提取方法。</a:t>
            </a:r>
            <a:r>
              <a:rPr lang="en-US" altLang="zh-CN" sz="2200" dirty="0">
                <a:solidFill>
                  <a:srgbClr val="000000"/>
                </a:solidFill>
                <a:latin typeface="Times New Roman" panose="02020603050405020304" pitchFamily="18" charset="0"/>
                <a:cs typeface="Times New Roman" panose="02020603050405020304" pitchFamily="18" charset="0"/>
              </a:rPr>
              <a:t>1971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屠呦呦课题组终于在第</a:t>
            </a:r>
            <a:r>
              <a:rPr lang="en-US" altLang="zh-CN" sz="2200" dirty="0">
                <a:solidFill>
                  <a:srgbClr val="000000"/>
                </a:solidFill>
                <a:latin typeface="Times New Roman" panose="02020603050405020304" pitchFamily="18" charset="0"/>
                <a:cs typeface="Times New Roman" panose="02020603050405020304" pitchFamily="18" charset="0"/>
              </a:rPr>
              <a:t>191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次低沸点实验中发现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以低沸点溶剂乙醚来提取有效成分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明显提高了青蒿防治疟疾的效果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也大大降低了其毒性。这种编号为</a:t>
            </a:r>
            <a:r>
              <a:rPr lang="en-US" altLang="zh-CN" sz="2200" dirty="0">
                <a:solidFill>
                  <a:srgbClr val="000000"/>
                </a:solidFill>
                <a:latin typeface="Times New Roman" panose="02020603050405020304" pitchFamily="18" charset="0"/>
                <a:cs typeface="Times New Roman" panose="02020603050405020304" pitchFamily="18" charset="0"/>
              </a:rPr>
              <a:t>191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的青蒿萃取液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在治疗被</a:t>
            </a:r>
            <a:r>
              <a:rPr lang="en-US" altLang="zh-CN" sz="2200" dirty="0" err="1">
                <a:solidFill>
                  <a:srgbClr val="000000"/>
                </a:solidFill>
                <a:latin typeface="Times New Roman" panose="02020603050405020304" pitchFamily="18" charset="0"/>
                <a:cs typeface="Times New Roman" panose="02020603050405020304" pitchFamily="18" charset="0"/>
              </a:rPr>
              <a:t>P.berghei</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疟原虫感染的小鼠和被</a:t>
            </a:r>
            <a:r>
              <a:rPr lang="en-US" altLang="zh-CN" sz="2200" dirty="0" err="1">
                <a:solidFill>
                  <a:srgbClr val="000000"/>
                </a:solidFill>
                <a:latin typeface="Times New Roman" panose="02020603050405020304" pitchFamily="18" charset="0"/>
                <a:cs typeface="Times New Roman" panose="02020603050405020304" pitchFamily="18" charset="0"/>
              </a:rPr>
              <a:t>P.cynomolgi</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疟原虫感染的猴子时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有效率达到了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青蒿萃取液作用于人类身上是否安全有效呢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为了尽快确定这一点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屠呦呦和她的同事们勇敢地充当了首批志愿者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在自己身上进行实验。在当时没有关于药物安全性和临床效果评估程序的情况下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这是他们获得信心的唯一办法。在自己身上实验获得成功之后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屠呦呦和她的课题组深入海南地区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进行实地考察。在</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位感染了</a:t>
            </a:r>
            <a:r>
              <a:rPr lang="en-US" altLang="zh-CN" sz="2200" dirty="0" err="1">
                <a:solidFill>
                  <a:srgbClr val="000000"/>
                </a:solidFill>
                <a:latin typeface="Times New Roman" panose="02020603050405020304" pitchFamily="18" charset="0"/>
                <a:cs typeface="Times New Roman" panose="02020603050405020304" pitchFamily="18" charset="0"/>
              </a:rPr>
              <a:t>Plasmodiumvivax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err="1">
                <a:solidFill>
                  <a:srgbClr val="000000"/>
                </a:solidFill>
                <a:latin typeface="Times New Roman" panose="02020603050405020304" pitchFamily="18" charset="0"/>
                <a:cs typeface="Times New Roman" panose="02020603050405020304" pitchFamily="18" charset="0"/>
              </a:rPr>
              <a:t>P.falciparum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这两种疟原虫的患者身上试用之后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发现青蒿萃取液治疗疟疾的临床效果出奇之好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使用青蒿萃取液治疗的病人很快退烧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血液中的疟原虫也很快消失。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屠呦呦下一步要做的就是提取青蒿中的有效成分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确定这种有效成分的化学结构。</a:t>
            </a:r>
            <a:r>
              <a:rPr lang="en-US" altLang="zh-CN" sz="2200" dirty="0">
                <a:solidFill>
                  <a:srgbClr val="000000"/>
                </a:solidFill>
                <a:latin typeface="Times New Roman" panose="02020603050405020304" pitchFamily="18" charset="0"/>
                <a:cs typeface="Times New Roman" panose="02020603050405020304" pitchFamily="18" charset="0"/>
              </a:rPr>
              <a:t>1972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屠呦呦和她的同事们在青蒿中提取到了一种分子式为</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15</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的无色结晶体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一种熔点为</a:t>
            </a:r>
            <a:r>
              <a:rPr lang="en-US" altLang="zh-CN" sz="2200" dirty="0">
                <a:solidFill>
                  <a:srgbClr val="000000"/>
                </a:solidFill>
                <a:latin typeface="Times New Roman" panose="02020603050405020304" pitchFamily="18" charset="0"/>
                <a:cs typeface="Times New Roman" panose="02020603050405020304" pitchFamily="18" charset="0"/>
              </a:rPr>
              <a:t>156</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~157</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的活性成分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他们将这种无色的结晶体物质命名为青蒿素。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他们终于找到了一种抗疟疾的有效药物。屠呦呦说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青蒿素能够在疟原虫生命周期中任何一个阶段将其杀灭。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屠呦呦研究小组最初进行临床测试的药物形式是片剂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但结果并不太理想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后来改成一种新的形式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青蒿素提纯物的胶囊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由此开辟了发明一种抗疟疾新药的道路。</a:t>
            </a:r>
            <a:r>
              <a:rPr lang="en-US" altLang="zh-CN" sz="2200" dirty="0">
                <a:solidFill>
                  <a:srgbClr val="000000"/>
                </a:solidFill>
                <a:latin typeface="Times New Roman" panose="02020603050405020304" pitchFamily="18" charset="0"/>
                <a:cs typeface="Times New Roman" panose="02020603050405020304" pitchFamily="18" charset="0"/>
              </a:rPr>
              <a:t>1973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屠呦呦合成出了双氢青蒿素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但当时她却不知道自己合成出来的这种化学物质以后被证明比天然青蒿素的效果还要好得多。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生物学家和医学家、诺贝尔医学奖得主约瑟夫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戈尔斯坦曾说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生物医学的发展主要通过两种途径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二是发明创造。而屠呦呦作为一位植物化学家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年代至</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却有幸同时通过这两种途径发现了青蒿素及其抗疟功效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开创了人类抗疟之路上一个新的里程碑。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青蒿素研究成果获得被看作诺贝尔奖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风向标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美国的诺贝尔奖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之称的大奖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拉斯克临床医学奖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这是中国生物医学界迄今为止获得的最高的世界级大奖。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南北方都很常见的一种植物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郁郁葱葱地长在山野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外表朴实无华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却内蕴治病救人的魔力。屠呦呦说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她只是一个普通的植物化学研究人员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但作为一个在中国医药学宝库中有所发现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并为国际科学界所认可的中国科学家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她为获奖感到自豪。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2652430"/>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疟疾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。在人类与疟疾的持久战斗中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起初最有效的治疟药物源于另一种植物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金鸡纳树。</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法国化学家从金鸡纳树皮中分离出抗疟成分奎宁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也就是通常所说的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金鸡纳霜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科学家又找到了奎宁替代物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氯喹。氯喹药物一度是抗击疟疾的特效药。但是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疟原虫渐渐表现出了强大的抗药性</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疟疾再次肆虐东南亚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疫情蔓延到无法控制的局面。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屠呦呦获得拉斯克奖。</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屠呦呦因发现青蒿素治疗疟疾的新疗法获诺贝尔生理学或医学奖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她是第一位获得诺贝尔科学奖项的中国本土科学家。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7261632"/>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7" name="椭圆 16">
            <a:hlinkClick r:id="rId2"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24679"/>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氯喹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是青蒿素药物出现之前的老一代抗疟药的代表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效果远不如青蒿素药物显著。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《肘后备急方》中对青蒿治疗方法的描述给了屠呦呦启发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使她意识到可能是煮沸提取破坏了青蒿中的活性成分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于是她开始进行低沸点提取实验。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屠呦呦和她的同事们为了得到用青蒿萃取液治疗疟疾的信心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在自己身上进行实验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不仅表现了他们献身医学事业的决心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也反映出当时我国医学研究的条件之差。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屠呦呦和她的同事们将在青蒿中提取的一种分子式为</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15</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的无色结晶体命名为青蒿素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后经进一步提纯研制出一种强抗疟药物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双氢青蒿素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7" name="椭圆 16">
            <a:hlinkClick r:id="rId2"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4" name="五边形 3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5" name="五边形 34"/>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6" name="组合 35"/>
          <p:cNvGrpSpPr/>
          <p:nvPr/>
        </p:nvGrpSpPr>
        <p:grpSpPr>
          <a:xfrm>
            <a:off x="251520" y="4005064"/>
            <a:ext cx="8640960" cy="2664296"/>
            <a:chOff x="251520" y="1801791"/>
            <a:chExt cx="8640960" cy="2664296"/>
          </a:xfrm>
        </p:grpSpPr>
        <p:grpSp>
          <p:nvGrpSpPr>
            <p:cNvPr id="37" name="组合 36"/>
            <p:cNvGrpSpPr/>
            <p:nvPr/>
          </p:nvGrpSpPr>
          <p:grpSpPr>
            <a:xfrm>
              <a:off x="251520" y="1801791"/>
              <a:ext cx="8640960" cy="2664296"/>
              <a:chOff x="251520" y="-243408"/>
              <a:chExt cx="8640960" cy="2664296"/>
            </a:xfrm>
          </p:grpSpPr>
          <p:sp>
            <p:nvSpPr>
              <p:cNvPr id="40" name="五边形 3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251520" y="-243408"/>
                <a:ext cx="8640960" cy="2347289"/>
                <a:chOff x="251520" y="-243408"/>
                <a:chExt cx="8640960" cy="2347289"/>
              </a:xfrm>
            </p:grpSpPr>
            <p:sp>
              <p:nvSpPr>
                <p:cNvPr id="43" name="矩形 42"/>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8"/>
                <p:cNvSpPr txBox="1"/>
                <p:nvPr/>
              </p:nvSpPr>
              <p:spPr>
                <a:xfrm>
                  <a:off x="8371094" y="-22779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8" name="矩形 37"/>
            <p:cNvSpPr>
              <a:spLocks noChangeAspect="1"/>
            </p:cNvSpPr>
            <p:nvPr/>
          </p:nvSpPr>
          <p:spPr>
            <a:xfrm>
              <a:off x="508000" y="2135882"/>
              <a:ext cx="8128000" cy="193899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说</a:t>
              </a:r>
              <a:r>
                <a:rPr lang="en-US" altLang="zh-CN" sz="2000" dirty="0"/>
                <a:t>“</a:t>
              </a:r>
              <a:r>
                <a:rPr lang="zh-CN" altLang="zh-CN" sz="2000" dirty="0"/>
                <a:t>氯喹</a:t>
              </a:r>
              <a:r>
                <a:rPr lang="en-US" altLang="zh-CN" sz="2000" dirty="0"/>
                <a:t>”</a:t>
              </a:r>
              <a:r>
                <a:rPr lang="zh-CN" altLang="zh-CN" sz="2000" dirty="0"/>
                <a:t>的</a:t>
              </a:r>
              <a:r>
                <a:rPr lang="en-US" altLang="zh-CN" sz="2000" dirty="0"/>
                <a:t>“</a:t>
              </a:r>
              <a:r>
                <a:rPr lang="zh-CN" altLang="zh-CN" sz="2000" dirty="0"/>
                <a:t>抗疟</a:t>
              </a:r>
              <a:r>
                <a:rPr lang="en-US" altLang="zh-CN" sz="2000" dirty="0"/>
                <a:t>”</a:t>
              </a:r>
              <a:r>
                <a:rPr lang="zh-CN" altLang="zh-CN" sz="2000" dirty="0"/>
                <a:t>效果</a:t>
              </a:r>
              <a:r>
                <a:rPr lang="en-US" altLang="zh-CN" sz="2000" dirty="0"/>
                <a:t>“</a:t>
              </a:r>
              <a:r>
                <a:rPr lang="zh-CN" altLang="zh-CN" sz="2000" dirty="0"/>
                <a:t>远不如青蒿素药物显著</a:t>
              </a:r>
              <a:r>
                <a:rPr lang="en-US" altLang="zh-CN" sz="2000" dirty="0"/>
                <a:t>”</a:t>
              </a:r>
              <a:r>
                <a:rPr lang="zh-CN" altLang="zh-CN" sz="2000" dirty="0"/>
                <a:t>于文无据。</a:t>
              </a:r>
              <a:r>
                <a:rPr lang="en-US" altLang="zh-CN" sz="2000" dirty="0"/>
                <a:t>B</a:t>
              </a:r>
              <a:r>
                <a:rPr lang="zh-CN" altLang="zh-CN" sz="2000" dirty="0"/>
                <a:t>项</a:t>
              </a:r>
              <a:r>
                <a:rPr lang="en-US" altLang="zh-CN" sz="2000" dirty="0"/>
                <a:t>,</a:t>
              </a:r>
              <a:r>
                <a:rPr lang="zh-CN" altLang="zh-CN" sz="2000" dirty="0"/>
                <a:t>文中说的是</a:t>
              </a:r>
              <a:r>
                <a:rPr lang="en-US" altLang="zh-CN" sz="2000" dirty="0"/>
                <a:t>“</a:t>
              </a:r>
              <a:r>
                <a:rPr lang="zh-CN" altLang="zh-CN" sz="2000" dirty="0"/>
                <a:t>屠呦呦意识到可能是煮沸和高温提取破坏了青蒿中的活性成分</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双氢青蒿素</a:t>
              </a:r>
              <a:r>
                <a:rPr lang="en-US" altLang="zh-CN" sz="2000" dirty="0"/>
                <a:t>”</a:t>
              </a:r>
              <a:r>
                <a:rPr lang="zh-CN" altLang="zh-CN" sz="2000" dirty="0"/>
                <a:t>不是从天然青蒿素中提纯而来的</a:t>
              </a:r>
              <a:r>
                <a:rPr lang="en-US" altLang="zh-CN" sz="2000" dirty="0"/>
                <a:t>,</a:t>
              </a:r>
              <a:r>
                <a:rPr lang="zh-CN" altLang="zh-CN" sz="2000" dirty="0"/>
                <a:t>而是人工合成药物。</a:t>
              </a:r>
            </a:p>
          </p:txBody>
        </p:sp>
      </p:grpSp>
      <p:grpSp>
        <p:nvGrpSpPr>
          <p:cNvPr id="45" name="组合 44"/>
          <p:cNvGrpSpPr/>
          <p:nvPr/>
        </p:nvGrpSpPr>
        <p:grpSpPr>
          <a:xfrm>
            <a:off x="251520" y="5633844"/>
            <a:ext cx="8640960" cy="1035516"/>
            <a:chOff x="251520" y="4869160"/>
            <a:chExt cx="8640960" cy="1035516"/>
          </a:xfrm>
        </p:grpSpPr>
        <p:grpSp>
          <p:nvGrpSpPr>
            <p:cNvPr id="46" name="组合 45"/>
            <p:cNvGrpSpPr/>
            <p:nvPr/>
          </p:nvGrpSpPr>
          <p:grpSpPr>
            <a:xfrm>
              <a:off x="251520" y="4869160"/>
              <a:ext cx="8640960" cy="1035516"/>
              <a:chOff x="251520" y="3872081"/>
              <a:chExt cx="8640960" cy="1035516"/>
            </a:xfrm>
          </p:grpSpPr>
          <p:sp>
            <p:nvSpPr>
              <p:cNvPr id="48" name="五边形 4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7" name="矩形 46"/>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C</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1</a:t>
              </a:r>
              <a:r>
                <a:rPr lang="zh-CN" altLang="zh-CN" sz="2000" dirty="0"/>
                <a:t>分</a:t>
              </a:r>
            </a:p>
          </p:txBody>
        </p:sp>
      </p:grpSp>
      <p:sp>
        <p:nvSpPr>
          <p:cNvPr id="3" name="矩形 2"/>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文章以《诗经》开篇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以描写青蒿作结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不仅增强了传记的文学色彩和可读性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而且也暗示了屠呦呦的思想品质。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05292160"/>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nextCondLst>
                <p:cond evt="onClick" delay="0">
                  <p:tgtEl>
                    <p:spTgt spid="35"/>
                  </p:tgtEl>
                </p:cond>
              </p:nextCondLst>
            </p:seq>
            <p:seq concurrent="1" nextAc="seek">
              <p:cTn id="8" restart="whenNotActive" fill="hold" evtFilter="cancelBubble" nodeType="interactiveSeq">
                <p:stCondLst>
                  <p:cond evt="onClick" delay="0">
                    <p:tgtEl>
                      <p:spTgt spid="3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6"/>
                                        </p:tgtEl>
                                      </p:cBhvr>
                                    </p:animEffect>
                                    <p:set>
                                      <p:cBhvr>
                                        <p:cTn id="13"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4" restart="whenNotActive" fill="hold" evtFilter="cancelBubble" nodeType="interactiveSeq">
                <p:stCondLst>
                  <p:cond evt="onClick" delay="0">
                    <p:tgtEl>
                      <p:spTgt spid="3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childTnLst>
              </p:cTn>
              <p:nextCondLst>
                <p:cond evt="onClick" delay="0">
                  <p:tgtEl>
                    <p:spTgt spid="34"/>
                  </p:tgtEl>
                </p:cond>
              </p:nextCondLst>
            </p:seq>
            <p:seq concurrent="1" nextAc="seek">
              <p:cTn id="20" restart="whenNotActive" fill="hold" evtFilter="cancelBubble" nodeType="interactiveSeq">
                <p:stCondLst>
                  <p:cond evt="onClick" delay="0">
                    <p:tgtEl>
                      <p:spTgt spid="4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二十六年春天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有位常走江湖的西洋朋友从上海过北平旅行时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他告诉我认识了一个朋友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这人名张定和。认识以后从名姓上才想起一定是我的亲戚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这位西洋朋友说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定和身上的可爱处就是那点超越功利世故的单纯气质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他觉得这是当时中国青年少有的气质。他们那时一同住在法租界霞飞路附近一条马路上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各据一小房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比邻对窗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原本不相识。西洋朋友虽热爱人生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可不惯在已够骚乱的上海弄堂房子中从耳朵浸入西洋古典音乐。定和却刚好买来一个廉价收音机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又借来个留声机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把两种刺激耳膜的玩意儿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终日轮流开放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闹得个神经质的朋友简直要神经衰弱。最不能使洋先生原谅的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也许还是定和午夜以后还在窗边手舞足蹈的狂态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一脑子古怪欲迸而未迸的狂态。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1" name="椭圆 10">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2266481"/>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屠呦呦身上具有哪些可贵的品质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71235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追求真理、锲而不舍的科学精神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勤勉尽责、造福人类的高度责任感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朴实无华、吃苦耐劳的务实态度。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这是一道概括题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概括人物的可贵的品质。结合屠呦呦发明抗疟药的经过概括她的追求真理、锲而不舍的科学精神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勤勉尽责、造福人类的高度责任感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朴实无华、吃苦耐劳的务实态度。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4"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70080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戈尔斯坦曾说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生物医学的发展主要通过两种途径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二是发明创造。屠呦呦在抗疟药物研究中的发现和发明创造分别指什么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试简要说明。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292871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屠呦呦从中国传统医学文献中得到启发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得到青蒿萃取液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提取出青蒿素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屠呦呦合成出双氢青蒿素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为人类研制出了一种比天然青蒿素的效果还要好得多的抗疟药物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这是发明创造。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理解文中重要句子的含义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即从中国传统医学文献中得到启发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得到青蒿萃取液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提取出青蒿素。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发明创造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指合成出双氢青蒿素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为人类研制出了抗疟新药物。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down)">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7" name="矩形 6"/>
          <p:cNvSpPr>
            <a:spLocks noChangeAspect="1"/>
          </p:cNvSpPr>
          <p:nvPr/>
        </p:nvSpPr>
        <p:spPr>
          <a:xfrm>
            <a:off x="508000" y="141277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从屠呦呦的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你得到了哪些启示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1874004"/>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成功需要坚持不懈、团结合作、继承发展。</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这漫长的攻关岁月中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屠呦呦和她的同事们无怨无悔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锲而不舍。经过</a:t>
            </a:r>
            <a:r>
              <a:rPr lang="en-US" altLang="zh-CN" sz="2200" dirty="0">
                <a:solidFill>
                  <a:srgbClr val="000000"/>
                </a:solidFill>
                <a:latin typeface="Times New Roman" panose="02020603050405020304" pitchFamily="18" charset="0"/>
                <a:cs typeface="Times New Roman" panose="02020603050405020304" pitchFamily="18" charset="0"/>
              </a:rPr>
              <a:t>190</a:t>
            </a:r>
            <a:r>
              <a:rPr lang="zh-CN" altLang="zh-CN" sz="2200" dirty="0">
                <a:solidFill>
                  <a:srgbClr val="000000"/>
                </a:solidFill>
                <a:latin typeface="Times New Roman" panose="02020603050405020304" pitchFamily="18" charset="0"/>
                <a:cs typeface="Times New Roman" panose="02020603050405020304" pitchFamily="18" charset="0"/>
              </a:rPr>
              <a:t>多次失败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才提取出青蒿素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这表明要想成功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需要经得住挫折和失败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要不惧艰难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坚持不懈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刻苦努力。</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屠呦呦并不是孤军奋战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这漫长浩大的工程是</a:t>
            </a:r>
            <a:r>
              <a:rPr lang="en-US" altLang="zh-CN" sz="2200" dirty="0">
                <a:solidFill>
                  <a:srgbClr val="000000"/>
                </a:solidFill>
                <a:latin typeface="Times New Roman" panose="02020603050405020304" pitchFamily="18" charset="0"/>
                <a:cs typeface="Times New Roman" panose="02020603050405020304" pitchFamily="18" charset="0"/>
              </a:rPr>
              <a:t>“523”</a:t>
            </a:r>
            <a:r>
              <a:rPr lang="zh-CN" altLang="zh-CN" sz="2200" dirty="0">
                <a:solidFill>
                  <a:srgbClr val="000000"/>
                </a:solidFill>
                <a:latin typeface="Times New Roman" panose="02020603050405020304" pitchFamily="18" charset="0"/>
                <a:cs typeface="Times New Roman" panose="02020603050405020304" pitchFamily="18" charset="0"/>
              </a:rPr>
              <a:t>团队以及无数科研人员团结合作完成的。这表明现代科学研究需要团队精神、合作意识。</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屠呦呦发现青蒿素并获得拉斯克临床医学奖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证明了中医中药是个巨大的医药宝库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在继承的基础上发展中医研究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可以取得成功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造福于人类。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启示类题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可以注意从文章中提取观点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注意观点要明确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还要结合内容解析。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椭圆 1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5" name="椭圆 14">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这个有修养的老洋人真上了火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皱了个八字眉摇头说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你难道当真已经和地球那边有些人一样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为音乐着了迷吗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他们在法租界的小饭馆同吃饭时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偶然有了说话的机会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一谈天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才知道定和原来当真是个音乐迷。肖邦、巴赫、莫扎特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或这位或那位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凡是地球另外一边那些会用五线谱先迷住了自己一生</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又迷住了世界一世纪半世纪的人物</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早已把定和征服了。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他的可爱处就是那点狂与痴混合做成的无可比拟的忠诚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简直是病入膏肓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不可救药。这位久住中国的洋先生说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这性格太可爱了。我就想不到十五岁就玩政治、二十岁就吃政治饭的早熟的中国青年中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还有你这么一个天真烂漫的人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从此他们成了好朋友。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九年前的八月二十一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上海战事正十分激烈。定和担心他的乐谱会丧失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抱了一堆不值钱的物事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由上海回到苏州家中。看看家中那一房子旧书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那几大箱旧画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以及那些老式大皮箱中的世传的珍贵古玩、貂褂狐裘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觉得不拘是什么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都在战争中无意义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存在或遗失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对于他都无多关系。临走时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只是抱了那一捆沉甸甸的旧乐谱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上路向后方跑。苏州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一直跑到重庆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知道音乐迷的资格还存在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方才停住放了心。身边除了一堆使个人发迷的乐谱外一无所有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那就啃乐谱吧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于是在国立戏剧学校教音乐了。这就是他后来作曲和近十年话剧发生重要关联的原因。过不久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他又离开了剧校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转入重庆中央广播电台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任作曲专员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定期将新作的抒情歌曲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或与战争时事有关的新歌曲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由电台广播。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在困难的局面下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对伟大文学能产生如何作用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我不免感到困惑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可是却保留一点希望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即文学或其他艺术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尤其是最容易与年青生命结合的音乐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此一时或彼一时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将依然能激发一些人做人的勇气和信心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使之对一切不良现实所形成的信仰敢于怀疑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承认以外还知否定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于明日将来接受更大挫败时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始终不至于随便倒下或退逃躲避。这点希望使我想起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三个字的庄严意义。定和的年龄刚过青年而转入壮年时代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过去的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迷</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既已证明了迷的收获</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而他自然不会即以当前成就自限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还能做更庄严持久的跋涉。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选自《沈从文全集》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定和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即张定和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著名作曲家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沈从文夫人张兆和的三弟。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28452"/>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理解文中两处画线句子的含义。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凡是地球另外一边那些会用五线谱先迷住了自己一生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又迷住了世界一世纪半世纪的人物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早已把定和征服了。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过去的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既已证明了迷的收获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而他自然不会即以当前成就自限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还能做更庄严持久的跋涉。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792471"/>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肖邦等西方音乐大师一生沉迷于音乐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又用音乐长期影响了世界。</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定和被他们的作品征服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同时也像他们一样痴迷于音乐。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定和痴迷音乐并有了相当大的成就。</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作者认为他不会满足当前成就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而会在音乐之路上更坚定地走下去。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179</TotalTime>
  <Words>12644</Words>
  <Application>Microsoft Office PowerPoint</Application>
  <PresentationFormat>On-screen Show (4:3)</PresentationFormat>
  <Paragraphs>442</Paragraphs>
  <Slides>52</Slides>
  <Notes>1</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高优14新制作模板</vt:lpstr>
      <vt:lpstr>第三讲　分析文本语言及表现手法</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2017-06-18T02:22:44Z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