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3"/>
    <p:sldId id="266" r:id="rId4"/>
    <p:sldId id="259" r:id="rId5"/>
    <p:sldId id="260" r:id="rId6"/>
    <p:sldId id="261" r:id="rId7"/>
    <p:sldId id="262" r:id="rId8"/>
    <p:sldId id="263" r:id="rId9"/>
    <p:sldId id="267" r:id="rId10"/>
    <p:sldId id="268" r:id="rId11"/>
    <p:sldId id="274" r:id="rId12"/>
    <p:sldId id="275" r:id="rId13"/>
    <p:sldId id="272" r:id="rId14"/>
    <p:sldId id="270" r:id="rId15"/>
    <p:sldId id="271" r:id="rId16"/>
    <p:sldId id="269" r:id="rId17"/>
    <p:sldId id="273" r:id="rId18"/>
    <p:sldId id="257" r:id="rId20"/>
    <p:sldId id="258" r:id="rId21"/>
    <p:sldId id="276" r:id="rId2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幻灯片图像占位符 30721"/>
          <p:cNvSpPr>
            <a:spLocks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0723" name="文本占位符 30722"/>
          <p:cNvSpPr/>
          <p:nvPr>
            <p:ph type="body" idx="1"/>
          </p:nvPr>
        </p:nvSpPr>
        <p:spPr>
          <a:noFill/>
          <a:ln>
            <a:noFill/>
          </a:ln>
        </p:spPr>
        <p:txBody>
          <a:bodyPr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image" Target="../media/image19.jpeg"/><Relationship Id="rId7" Type="http://schemas.openxmlformats.org/officeDocument/2006/relationships/image" Target="../media/image18.jpeg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23.jpeg"/><Relationship Id="rId11" Type="http://schemas.openxmlformats.org/officeDocument/2006/relationships/image" Target="../media/image22.jpeg"/><Relationship Id="rId10" Type="http://schemas.openxmlformats.org/officeDocument/2006/relationships/image" Target="../media/image21.jpe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7138" y="2150745"/>
            <a:ext cx="8980805" cy="2214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13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语文园地五</a:t>
            </a:r>
            <a:endParaRPr lang="zh-CN" altLang="en-US" sz="13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8920" y="1656715"/>
            <a:ext cx="5426710" cy="22707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3580" y="2463800"/>
            <a:ext cx="2936240" cy="3496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3095" y="2033270"/>
            <a:ext cx="4713605" cy="19958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6700" y="643890"/>
            <a:ext cx="2689225" cy="3385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735" y="1266190"/>
            <a:ext cx="9396095" cy="50933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WordArt 9"/>
          <p:cNvSpPr>
            <a:spLocks noTextEdit="1"/>
          </p:cNvSpPr>
          <p:nvPr/>
        </p:nvSpPr>
        <p:spPr>
          <a:xfrm>
            <a:off x="1538288" y="28575"/>
            <a:ext cx="2470150" cy="663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254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检查预习</a:t>
            </a:r>
            <a:endParaRPr lang="zh-CN" altLang="en-US" sz="3600" b="1"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351088" y="776288"/>
            <a:ext cx="7345363" cy="9220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1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nón</a:t>
            </a:r>
            <a:r>
              <a:rPr kumimoji="1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rinda" pitchFamily="34" charset="0"/>
                <a:ea typeface="宋体" panose="02010600030101010101" pitchFamily="2" charset="-122"/>
                <a:cs typeface="Vrinda" pitchFamily="34" charset="0"/>
              </a:rPr>
              <a:t>g</a:t>
            </a:r>
            <a:r>
              <a:rPr kumimoji="1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1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r>
              <a:rPr kumimoji="1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ā</a:t>
            </a:r>
            <a:r>
              <a:rPr kumimoji="1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n</a:t>
            </a:r>
            <a:r>
              <a:rPr kumimoji="1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rinda" pitchFamily="34" charset="0"/>
                <a:ea typeface="宋体" panose="02010600030101010101" pitchFamily="2" charset="-122"/>
                <a:cs typeface="Vrinda" pitchFamily="34" charset="0"/>
              </a:rPr>
              <a:t>g</a:t>
            </a:r>
            <a:r>
              <a:rPr kumimoji="1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1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wǔ</a:t>
            </a:r>
            <a:r>
              <a:rPr kumimoji="1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1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</a:t>
            </a:r>
            <a:r>
              <a:rPr kumimoji="1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à</a:t>
            </a:r>
            <a:r>
              <a:rPr kumimoji="1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n</a:t>
            </a:r>
            <a:endParaRPr kumimoji="1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351088" y="3368675"/>
            <a:ext cx="7848600" cy="9220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1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zhī</a:t>
            </a:r>
            <a:r>
              <a:rPr kumimoji="1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1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lì</a:t>
            </a:r>
            <a:r>
              <a:rPr kumimoji="1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1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xīn</a:t>
            </a:r>
            <a:r>
              <a:rPr kumimoji="1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kǔ</a:t>
            </a:r>
            <a:endParaRPr kumimoji="1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5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1679575"/>
            <a:ext cx="6838950" cy="1724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9038" y="4292600"/>
            <a:ext cx="6848475" cy="173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WordArt 9"/>
          <p:cNvSpPr>
            <a:spLocks noTextEdit="1"/>
          </p:cNvSpPr>
          <p:nvPr/>
        </p:nvSpPr>
        <p:spPr>
          <a:xfrm>
            <a:off x="1905000" y="304800"/>
            <a:ext cx="741363" cy="663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254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形</a:t>
            </a:r>
            <a:endParaRPr lang="zh-CN" altLang="en-US" sz="3600" b="1"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2325688" y="1773238"/>
            <a:ext cx="7848600" cy="25844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农</a:t>
            </a:r>
            <a:r>
              <a:rPr kumimoji="1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衣     午</a:t>
            </a:r>
            <a:r>
              <a:rPr kumimoji="1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牛  </a:t>
            </a:r>
            <a:endParaRPr kumimoji="1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汗</a:t>
            </a:r>
            <a:r>
              <a:rPr kumimoji="1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汉     辛</a:t>
            </a:r>
            <a:r>
              <a:rPr kumimoji="1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亲  </a:t>
            </a:r>
            <a:endParaRPr kumimoji="1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知</a:t>
            </a:r>
            <a:r>
              <a:rPr kumimoji="1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短</a:t>
            </a:r>
            <a:r>
              <a:rPr kumimoji="1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矮           当</a:t>
            </a:r>
            <a:r>
              <a:rPr kumimoji="1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光  </a:t>
            </a:r>
            <a:endParaRPr kumimoji="1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89789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15" name="Group 3"/>
          <p:cNvGrpSpPr/>
          <p:nvPr/>
        </p:nvGrpSpPr>
        <p:grpSpPr>
          <a:xfrm>
            <a:off x="2330450" y="779463"/>
            <a:ext cx="1778000" cy="1765300"/>
            <a:chOff x="0" y="0"/>
            <a:chExt cx="1120" cy="1112"/>
          </a:xfrm>
        </p:grpSpPr>
        <p:pic>
          <p:nvPicPr>
            <p:cNvPr id="13338" name="Picture 4" descr="苹果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20" cy="11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39" name="Text Box 5"/>
            <p:cNvSpPr txBox="1"/>
            <p:nvPr/>
          </p:nvSpPr>
          <p:spPr>
            <a:xfrm>
              <a:off x="91" y="46"/>
              <a:ext cx="817" cy="8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8000" b="1" dirty="0">
                  <a:solidFill>
                    <a:srgbClr val="66FFFF"/>
                  </a:solidFill>
                  <a:latin typeface="华文楷体" pitchFamily="2" charset="-122"/>
                  <a:ea typeface="华文楷体" pitchFamily="2" charset="-122"/>
                </a:rPr>
                <a:t>农</a:t>
              </a:r>
              <a:endParaRPr lang="zh-CN" altLang="zh-CN" sz="8000" b="1" dirty="0">
                <a:solidFill>
                  <a:srgbClr val="66FF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3316" name="Group 6"/>
          <p:cNvGrpSpPr/>
          <p:nvPr/>
        </p:nvGrpSpPr>
        <p:grpSpPr>
          <a:xfrm>
            <a:off x="4130675" y="303213"/>
            <a:ext cx="2087563" cy="1765300"/>
            <a:chOff x="0" y="0"/>
            <a:chExt cx="1315" cy="1112"/>
          </a:xfrm>
        </p:grpSpPr>
        <p:pic>
          <p:nvPicPr>
            <p:cNvPr id="13336" name="Picture 7" descr="苹果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20" cy="11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37" name="Text Box 8"/>
            <p:cNvSpPr txBox="1"/>
            <p:nvPr/>
          </p:nvSpPr>
          <p:spPr>
            <a:xfrm>
              <a:off x="136" y="119"/>
              <a:ext cx="1179" cy="8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8000" b="1" dirty="0">
                  <a:solidFill>
                    <a:srgbClr val="66FFFF"/>
                  </a:solidFill>
                  <a:latin typeface="华文楷体" pitchFamily="2" charset="-122"/>
                  <a:ea typeface="华文楷体" pitchFamily="2" charset="-122"/>
                </a:rPr>
                <a:t>粒</a:t>
              </a:r>
              <a:endParaRPr lang="zh-CN" altLang="zh-CN" sz="8000" b="1" dirty="0">
                <a:solidFill>
                  <a:srgbClr val="66FF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3317" name="Group 9"/>
          <p:cNvGrpSpPr/>
          <p:nvPr/>
        </p:nvGrpSpPr>
        <p:grpSpPr>
          <a:xfrm>
            <a:off x="5786438" y="1139825"/>
            <a:ext cx="1778000" cy="1765300"/>
            <a:chOff x="0" y="0"/>
            <a:chExt cx="1120" cy="1112"/>
          </a:xfrm>
        </p:grpSpPr>
        <p:pic>
          <p:nvPicPr>
            <p:cNvPr id="13334" name="Picture 10" descr="苹果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20" cy="11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35" name="Text Box 11"/>
            <p:cNvSpPr txBox="1"/>
            <p:nvPr/>
          </p:nvSpPr>
          <p:spPr>
            <a:xfrm>
              <a:off x="181" y="91"/>
              <a:ext cx="726" cy="8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8000" b="1" dirty="0">
                  <a:solidFill>
                    <a:srgbClr val="66FFFF"/>
                  </a:solidFill>
                  <a:latin typeface="华文楷体" pitchFamily="2" charset="-122"/>
                  <a:ea typeface="华文楷体" pitchFamily="2" charset="-122"/>
                </a:rPr>
                <a:t>知</a:t>
              </a:r>
              <a:endParaRPr lang="zh-CN" altLang="zh-CN" sz="8000" b="1" dirty="0">
                <a:solidFill>
                  <a:srgbClr val="66FF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3318" name="Group 12"/>
          <p:cNvGrpSpPr/>
          <p:nvPr/>
        </p:nvGrpSpPr>
        <p:grpSpPr>
          <a:xfrm>
            <a:off x="7370763" y="995363"/>
            <a:ext cx="1778000" cy="1765300"/>
            <a:chOff x="0" y="0"/>
            <a:chExt cx="1120" cy="1112"/>
          </a:xfrm>
        </p:grpSpPr>
        <p:pic>
          <p:nvPicPr>
            <p:cNvPr id="13332" name="Picture 13" descr="苹果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20" cy="11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33" name="Text Box 14"/>
            <p:cNvSpPr txBox="1"/>
            <p:nvPr/>
          </p:nvSpPr>
          <p:spPr>
            <a:xfrm>
              <a:off x="182" y="91"/>
              <a:ext cx="635" cy="8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8000" b="1" dirty="0">
                  <a:solidFill>
                    <a:srgbClr val="66FFFF"/>
                  </a:solidFill>
                  <a:latin typeface="华文楷体" pitchFamily="2" charset="-122"/>
                  <a:ea typeface="华文楷体" pitchFamily="2" charset="-122"/>
                </a:rPr>
                <a:t>午</a:t>
              </a:r>
              <a:endParaRPr lang="zh-CN" altLang="zh-CN" sz="8000" b="1" dirty="0">
                <a:solidFill>
                  <a:srgbClr val="66FF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3319" name="Group 15"/>
          <p:cNvGrpSpPr/>
          <p:nvPr/>
        </p:nvGrpSpPr>
        <p:grpSpPr>
          <a:xfrm>
            <a:off x="2330450" y="2508250"/>
            <a:ext cx="1778000" cy="1765300"/>
            <a:chOff x="0" y="0"/>
            <a:chExt cx="1120" cy="1112"/>
          </a:xfrm>
        </p:grpSpPr>
        <p:pic>
          <p:nvPicPr>
            <p:cNvPr id="13330" name="Picture 16" descr="苹果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20" cy="11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31" name="Text Box 17"/>
            <p:cNvSpPr txBox="1"/>
            <p:nvPr/>
          </p:nvSpPr>
          <p:spPr>
            <a:xfrm>
              <a:off x="181" y="91"/>
              <a:ext cx="726" cy="8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8000" b="1" dirty="0">
                  <a:solidFill>
                    <a:srgbClr val="66FFFF"/>
                  </a:solidFill>
                  <a:latin typeface="华文楷体" pitchFamily="2" charset="-122"/>
                  <a:ea typeface="华文楷体" pitchFamily="2" charset="-122"/>
                </a:rPr>
                <a:t>苦</a:t>
              </a:r>
              <a:endParaRPr lang="zh-CN" altLang="zh-CN" sz="8000" b="1" dirty="0">
                <a:solidFill>
                  <a:srgbClr val="66FF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3320" name="Group 18"/>
          <p:cNvGrpSpPr/>
          <p:nvPr/>
        </p:nvGrpSpPr>
        <p:grpSpPr>
          <a:xfrm>
            <a:off x="4130675" y="2508250"/>
            <a:ext cx="1778000" cy="1765300"/>
            <a:chOff x="0" y="0"/>
            <a:chExt cx="1120" cy="1112"/>
          </a:xfrm>
        </p:grpSpPr>
        <p:pic>
          <p:nvPicPr>
            <p:cNvPr id="13328" name="Picture 19" descr="苹果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20" cy="11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29" name="Text Box 20"/>
            <p:cNvSpPr txBox="1"/>
            <p:nvPr/>
          </p:nvSpPr>
          <p:spPr>
            <a:xfrm>
              <a:off x="181" y="136"/>
              <a:ext cx="725" cy="8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8000" b="1" dirty="0">
                  <a:solidFill>
                    <a:srgbClr val="66FFFF"/>
                  </a:solidFill>
                  <a:latin typeface="华文楷体" pitchFamily="2" charset="-122"/>
                  <a:ea typeface="华文楷体" pitchFamily="2" charset="-122"/>
                </a:rPr>
                <a:t>辛</a:t>
              </a:r>
              <a:endParaRPr lang="zh-CN" altLang="zh-CN" sz="8000" b="1" dirty="0">
                <a:solidFill>
                  <a:srgbClr val="66FF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3321" name="Group 21"/>
          <p:cNvGrpSpPr/>
          <p:nvPr/>
        </p:nvGrpSpPr>
        <p:grpSpPr>
          <a:xfrm>
            <a:off x="6218238" y="2795588"/>
            <a:ext cx="1778000" cy="1765300"/>
            <a:chOff x="0" y="0"/>
            <a:chExt cx="1120" cy="1112"/>
          </a:xfrm>
        </p:grpSpPr>
        <p:pic>
          <p:nvPicPr>
            <p:cNvPr id="13326" name="Picture 22" descr="苹果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20" cy="11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27" name="Text Box 23"/>
            <p:cNvSpPr txBox="1"/>
            <p:nvPr/>
          </p:nvSpPr>
          <p:spPr>
            <a:xfrm>
              <a:off x="136" y="91"/>
              <a:ext cx="862" cy="8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8000" b="1" dirty="0">
                  <a:solidFill>
                    <a:srgbClr val="66FFFF"/>
                  </a:solidFill>
                  <a:latin typeface="华文楷体" pitchFamily="2" charset="-122"/>
                  <a:ea typeface="华文楷体" pitchFamily="2" charset="-122"/>
                </a:rPr>
                <a:t>汗</a:t>
              </a:r>
              <a:endParaRPr lang="zh-CN" altLang="zh-CN" sz="8000" b="1" dirty="0">
                <a:solidFill>
                  <a:srgbClr val="66FF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3322" name="Group 24"/>
          <p:cNvGrpSpPr/>
          <p:nvPr/>
        </p:nvGrpSpPr>
        <p:grpSpPr>
          <a:xfrm>
            <a:off x="8523288" y="2436813"/>
            <a:ext cx="1778000" cy="1765300"/>
            <a:chOff x="0" y="0"/>
            <a:chExt cx="1120" cy="1112"/>
          </a:xfrm>
        </p:grpSpPr>
        <p:pic>
          <p:nvPicPr>
            <p:cNvPr id="13324" name="Picture 25" descr="苹果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20" cy="11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25" name="Text Box 26"/>
            <p:cNvSpPr txBox="1"/>
            <p:nvPr/>
          </p:nvSpPr>
          <p:spPr>
            <a:xfrm>
              <a:off x="136" y="136"/>
              <a:ext cx="680" cy="8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8000" b="1" dirty="0">
                  <a:solidFill>
                    <a:srgbClr val="66FFFF"/>
                  </a:solidFill>
                  <a:latin typeface="华文楷体" pitchFamily="2" charset="-122"/>
                  <a:ea typeface="华文楷体" pitchFamily="2" charset="-122"/>
                </a:rPr>
                <a:t>当</a:t>
              </a:r>
              <a:endParaRPr lang="zh-CN" altLang="zh-CN" sz="8000" b="1" dirty="0">
                <a:solidFill>
                  <a:srgbClr val="66FF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469427" y="7883"/>
            <a:ext cx="2011680" cy="8299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800" b="0" i="0" u="none" strike="noStrike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摘苹果</a:t>
            </a:r>
            <a:endParaRPr kumimoji="1" lang="zh-CN" altLang="en-US" sz="480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5362" name="Picture 2" descr="娃娃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1800225" cy="1538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3" descr="花盆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425" y="1746250"/>
            <a:ext cx="5111750" cy="5111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Picture 4" descr="花盆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0013" y="765175"/>
            <a:ext cx="5111750" cy="5111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Picture 5" descr="花盆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1900" y="908050"/>
            <a:ext cx="5111750" cy="5111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Picture 6" descr="花盆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2470" y="-342265"/>
            <a:ext cx="5111750" cy="511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2782888" y="5661025"/>
            <a:ext cx="865188" cy="7683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楷体" pitchFamily="2" charset="-122"/>
              </a:rPr>
              <a:t>午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楷体" pitchFamily="2" charset="-122"/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4943475" y="4611688"/>
            <a:ext cx="865188" cy="7683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楷体" pitchFamily="2" charset="-122"/>
              </a:rPr>
              <a:t>当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楷体" pitchFamily="2" charset="-122"/>
            </a:endParaRP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6816725" y="3603625"/>
            <a:ext cx="865188" cy="7683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楷体" pitchFamily="2" charset="-122"/>
              </a:rPr>
              <a:t>汗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楷体" pitchFamily="2" charset="-122"/>
            </a:endParaRP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8578850" y="4868863"/>
            <a:ext cx="865188" cy="7683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楷体" pitchFamily="2" charset="-122"/>
              </a:rPr>
              <a:t>农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楷体" pitchFamily="2" charset="-122"/>
            </a:endParaRPr>
          </a:p>
        </p:txBody>
      </p:sp>
      <p:pic>
        <p:nvPicPr>
          <p:cNvPr id="6155" name="Picture 11" descr="Z183"/>
          <p:cNvPicPr>
            <a:picLocks noChangeAspect="1"/>
          </p:cNvPicPr>
          <p:nvPr/>
        </p:nvPicPr>
        <p:blipFill>
          <a:blip r:embed="rId4">
            <a:clrChange>
              <a:clrFrom>
                <a:srgbClr val="F2F3F8"/>
              </a:clrFrom>
              <a:clrTo>
                <a:srgbClr val="F2F3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00" y="3500438"/>
            <a:ext cx="1079500" cy="766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6" name="Picture 12" descr="Z183"/>
          <p:cNvPicPr>
            <a:picLocks noChangeAspect="1"/>
          </p:cNvPicPr>
          <p:nvPr/>
        </p:nvPicPr>
        <p:blipFill>
          <a:blip r:embed="rId5">
            <a:clrChange>
              <a:clrFrom>
                <a:srgbClr val="F2F3F8"/>
              </a:clrFrom>
              <a:clrTo>
                <a:srgbClr val="F2F3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188" y="4437063"/>
            <a:ext cx="863600" cy="612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7" name="Picture 13" descr="Z183"/>
          <p:cNvPicPr>
            <a:picLocks noChangeAspect="1"/>
          </p:cNvPicPr>
          <p:nvPr/>
        </p:nvPicPr>
        <p:blipFill>
          <a:blip r:embed="rId6">
            <a:clrChange>
              <a:clrFrom>
                <a:srgbClr val="F2F3F8"/>
              </a:clrFrom>
              <a:clrTo>
                <a:srgbClr val="F2F3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1450" y="4508500"/>
            <a:ext cx="936625" cy="665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8" name="Picture 14" descr="Z183"/>
          <p:cNvPicPr>
            <a:picLocks noChangeAspect="1"/>
          </p:cNvPicPr>
          <p:nvPr/>
        </p:nvPicPr>
        <p:blipFill>
          <a:blip r:embed="rId7">
            <a:clrChange>
              <a:clrFrom>
                <a:srgbClr val="F2F3F8"/>
              </a:clrFrom>
              <a:clrTo>
                <a:srgbClr val="F2F3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6988" y="3284538"/>
            <a:ext cx="1008062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9" name="Picture 15" descr="Z183"/>
          <p:cNvPicPr>
            <a:picLocks noChangeAspect="1"/>
          </p:cNvPicPr>
          <p:nvPr/>
        </p:nvPicPr>
        <p:blipFill>
          <a:blip r:embed="rId6">
            <a:clrChange>
              <a:clrFrom>
                <a:srgbClr val="F2F3F8"/>
              </a:clrFrom>
              <a:clrTo>
                <a:srgbClr val="F2F3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7350" y="4005263"/>
            <a:ext cx="936625" cy="665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0" name="Picture 16" descr="Z192"/>
          <p:cNvPicPr>
            <a:picLocks noChangeAspect="1"/>
          </p:cNvPicPr>
          <p:nvPr/>
        </p:nvPicPr>
        <p:blipFill>
          <a:blip r:embed="rId8">
            <a:clrChange>
              <a:clrFrom>
                <a:srgbClr val="ECECF4"/>
              </a:clrFrom>
              <a:clrTo>
                <a:srgbClr val="ECECF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48300" y="3459163"/>
            <a:ext cx="1008063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1" name="Picture 17" descr="Z192"/>
          <p:cNvPicPr>
            <a:picLocks noChangeAspect="1"/>
          </p:cNvPicPr>
          <p:nvPr/>
        </p:nvPicPr>
        <p:blipFill>
          <a:blip r:embed="rId9">
            <a:clrChange>
              <a:clrFrom>
                <a:srgbClr val="ECECF4"/>
              </a:clrFrom>
              <a:clrTo>
                <a:srgbClr val="ECECF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6500" y="3100388"/>
            <a:ext cx="936625" cy="665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2" name="Picture 18" descr="Z192"/>
          <p:cNvPicPr>
            <a:picLocks noChangeAspect="1"/>
          </p:cNvPicPr>
          <p:nvPr/>
        </p:nvPicPr>
        <p:blipFill>
          <a:blip r:embed="rId10">
            <a:clrChange>
              <a:clrFrom>
                <a:srgbClr val="ECECF4"/>
              </a:clrFrom>
              <a:clrTo>
                <a:srgbClr val="ECECF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1313" y="3243263"/>
            <a:ext cx="1079500" cy="766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3" name="Picture 19" descr="Z192"/>
          <p:cNvPicPr>
            <a:picLocks noChangeAspect="1"/>
          </p:cNvPicPr>
          <p:nvPr/>
        </p:nvPicPr>
        <p:blipFill>
          <a:blip r:embed="rId8">
            <a:clrChange>
              <a:clrFrom>
                <a:srgbClr val="ECECF4"/>
              </a:clrFrom>
              <a:clrTo>
                <a:srgbClr val="ECECF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6138" y="2524125"/>
            <a:ext cx="1008062" cy="715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4" name="Picture 20" descr="Z192"/>
          <p:cNvPicPr>
            <a:picLocks noChangeAspect="1"/>
          </p:cNvPicPr>
          <p:nvPr/>
        </p:nvPicPr>
        <p:blipFill>
          <a:blip r:embed="rId9">
            <a:clrChange>
              <a:clrFrom>
                <a:srgbClr val="ECECF4"/>
              </a:clrFrom>
              <a:clrTo>
                <a:srgbClr val="ECECF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2538" y="2595563"/>
            <a:ext cx="936625" cy="665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5" name="Picture 21" descr="Z181"/>
          <p:cNvPicPr>
            <a:picLocks noChangeAspect="1"/>
          </p:cNvPicPr>
          <p:nvPr/>
        </p:nvPicPr>
        <p:blipFill>
          <a:blip r:embed="rId11">
            <a:clrChange>
              <a:clrFrom>
                <a:srgbClr val="EBEEF7"/>
              </a:clrFrom>
              <a:clrTo>
                <a:srgbClr val="EBEE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8275" y="3571875"/>
            <a:ext cx="863600" cy="612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6" name="Picture 22" descr="Z181"/>
          <p:cNvPicPr>
            <a:picLocks noChangeAspect="1"/>
          </p:cNvPicPr>
          <p:nvPr/>
        </p:nvPicPr>
        <p:blipFill>
          <a:blip r:embed="rId11">
            <a:clrChange>
              <a:clrFrom>
                <a:srgbClr val="EBEEF7"/>
              </a:clrFrom>
              <a:clrTo>
                <a:srgbClr val="EBEE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7775" y="3787775"/>
            <a:ext cx="863600" cy="612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7" name="Picture 23" descr="Z181"/>
          <p:cNvPicPr>
            <a:picLocks noChangeAspect="1"/>
          </p:cNvPicPr>
          <p:nvPr/>
        </p:nvPicPr>
        <p:blipFill>
          <a:blip r:embed="rId11">
            <a:clrChange>
              <a:clrFrom>
                <a:srgbClr val="EBEEF7"/>
              </a:clrFrom>
              <a:clrTo>
                <a:srgbClr val="EBEE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20075" y="3068638"/>
            <a:ext cx="863600" cy="612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8" name="Picture 24" descr="Z181"/>
          <p:cNvPicPr>
            <a:picLocks noChangeAspect="1"/>
          </p:cNvPicPr>
          <p:nvPr/>
        </p:nvPicPr>
        <p:blipFill>
          <a:blip r:embed="rId11">
            <a:clrChange>
              <a:clrFrom>
                <a:srgbClr val="EBEEF7"/>
              </a:clrFrom>
              <a:clrTo>
                <a:srgbClr val="EBEE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12238" y="3211513"/>
            <a:ext cx="863600" cy="612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9" name="Picture 25" descr="Z270"/>
          <p:cNvPicPr>
            <a:picLocks noChangeAspect="1"/>
          </p:cNvPicPr>
          <p:nvPr/>
        </p:nvPicPr>
        <p:blipFill>
          <a:blip r:embed="rId12">
            <a:clrChange>
              <a:clrFrom>
                <a:srgbClr val="E6EEF0"/>
              </a:clrFrom>
              <a:clrTo>
                <a:srgbClr val="E6EE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2988" y="1931988"/>
            <a:ext cx="792162" cy="56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70" name="Picture 26" descr="Z270"/>
          <p:cNvPicPr>
            <a:picLocks noChangeAspect="1"/>
          </p:cNvPicPr>
          <p:nvPr/>
        </p:nvPicPr>
        <p:blipFill>
          <a:blip r:embed="rId12">
            <a:clrChange>
              <a:clrFrom>
                <a:srgbClr val="E6EEF0"/>
              </a:clrFrom>
              <a:clrTo>
                <a:srgbClr val="E6EE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7800" y="1643063"/>
            <a:ext cx="792163" cy="56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71" name="Picture 27" descr="Z270"/>
          <p:cNvPicPr>
            <a:picLocks noChangeAspect="1"/>
          </p:cNvPicPr>
          <p:nvPr/>
        </p:nvPicPr>
        <p:blipFill>
          <a:blip r:embed="rId12">
            <a:clrChange>
              <a:clrFrom>
                <a:srgbClr val="E6EEF0"/>
              </a:clrFrom>
              <a:clrTo>
                <a:srgbClr val="E6EE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6363" y="2363788"/>
            <a:ext cx="792162" cy="56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72" name="Picture 28" descr="Z270"/>
          <p:cNvPicPr>
            <a:picLocks noChangeAspect="1"/>
          </p:cNvPicPr>
          <p:nvPr/>
        </p:nvPicPr>
        <p:blipFill>
          <a:blip r:embed="rId12">
            <a:clrChange>
              <a:clrFrom>
                <a:srgbClr val="E6EEF0"/>
              </a:clrFrom>
              <a:clrTo>
                <a:srgbClr val="E6EE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35638" y="1571625"/>
            <a:ext cx="792162" cy="56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73" name="Picture 29" descr="Z270"/>
          <p:cNvPicPr>
            <a:picLocks noChangeAspect="1"/>
          </p:cNvPicPr>
          <p:nvPr/>
        </p:nvPicPr>
        <p:blipFill>
          <a:blip r:embed="rId12">
            <a:clrChange>
              <a:clrFrom>
                <a:srgbClr val="E6EEF0"/>
              </a:clrFrom>
              <a:clrTo>
                <a:srgbClr val="E6EE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5863" y="2506663"/>
            <a:ext cx="792162" cy="56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74" name="Picture 30" descr="Z183"/>
          <p:cNvPicPr>
            <a:picLocks noChangeAspect="1"/>
          </p:cNvPicPr>
          <p:nvPr/>
        </p:nvPicPr>
        <p:blipFill>
          <a:blip r:embed="rId6">
            <a:clrChange>
              <a:clrFrom>
                <a:srgbClr val="F2F3F8"/>
              </a:clrFrom>
              <a:clrTo>
                <a:srgbClr val="F2F3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6275" y="4292600"/>
            <a:ext cx="936625" cy="665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75" name="Picture 31" descr="Z183"/>
          <p:cNvPicPr>
            <a:picLocks noChangeAspect="1"/>
          </p:cNvPicPr>
          <p:nvPr/>
        </p:nvPicPr>
        <p:blipFill>
          <a:blip r:embed="rId6">
            <a:clrChange>
              <a:clrFrom>
                <a:srgbClr val="F2F3F8"/>
              </a:clrFrom>
              <a:clrTo>
                <a:srgbClr val="F2F3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8213" y="3357563"/>
            <a:ext cx="936625" cy="665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76" name="Picture 32" descr="Z183"/>
          <p:cNvPicPr>
            <a:picLocks noChangeAspect="1"/>
          </p:cNvPicPr>
          <p:nvPr/>
        </p:nvPicPr>
        <p:blipFill>
          <a:blip r:embed="rId6">
            <a:clrChange>
              <a:clrFrom>
                <a:srgbClr val="F2F3F8"/>
              </a:clrFrom>
              <a:clrTo>
                <a:srgbClr val="F2F3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9288" y="4005263"/>
            <a:ext cx="936625" cy="665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77" name="Picture 33" descr="Z183"/>
          <p:cNvPicPr>
            <a:picLocks noChangeAspect="1"/>
          </p:cNvPicPr>
          <p:nvPr/>
        </p:nvPicPr>
        <p:blipFill>
          <a:blip r:embed="rId6">
            <a:clrChange>
              <a:clrFrom>
                <a:srgbClr val="F2F3F8"/>
              </a:clrFrom>
              <a:clrTo>
                <a:srgbClr val="F2F3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4113" y="3860800"/>
            <a:ext cx="936625" cy="665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78" name="Picture 34" descr="Z192"/>
          <p:cNvPicPr>
            <a:picLocks noChangeAspect="1"/>
          </p:cNvPicPr>
          <p:nvPr/>
        </p:nvPicPr>
        <p:blipFill>
          <a:blip r:embed="rId8">
            <a:clrChange>
              <a:clrFrom>
                <a:srgbClr val="ECECF4"/>
              </a:clrFrom>
              <a:clrTo>
                <a:srgbClr val="ECECF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8663" y="3532188"/>
            <a:ext cx="1008062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79" name="Picture 35" descr="Z192"/>
          <p:cNvPicPr>
            <a:picLocks noChangeAspect="1"/>
          </p:cNvPicPr>
          <p:nvPr/>
        </p:nvPicPr>
        <p:blipFill>
          <a:blip r:embed="rId8">
            <a:clrChange>
              <a:clrFrom>
                <a:srgbClr val="ECECF4"/>
              </a:clrFrom>
              <a:clrTo>
                <a:srgbClr val="ECECF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9738" y="2811463"/>
            <a:ext cx="1008062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80" name="Picture 36" descr="Z192"/>
          <p:cNvPicPr>
            <a:picLocks noChangeAspect="1"/>
          </p:cNvPicPr>
          <p:nvPr/>
        </p:nvPicPr>
        <p:blipFill>
          <a:blip r:embed="rId8">
            <a:clrChange>
              <a:clrFrom>
                <a:srgbClr val="ECECF4"/>
              </a:clrFrom>
              <a:clrTo>
                <a:srgbClr val="ECECF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6138" y="3532188"/>
            <a:ext cx="1008062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81" name="Picture 37" descr="Z192"/>
          <p:cNvPicPr>
            <a:picLocks noChangeAspect="1"/>
          </p:cNvPicPr>
          <p:nvPr/>
        </p:nvPicPr>
        <p:blipFill>
          <a:blip r:embed="rId8">
            <a:clrChange>
              <a:clrFrom>
                <a:srgbClr val="ECECF4"/>
              </a:clrFrom>
              <a:clrTo>
                <a:srgbClr val="ECECF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5775" y="2451100"/>
            <a:ext cx="1008063" cy="715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82" name="Picture 38" descr="Z270"/>
          <p:cNvPicPr>
            <a:picLocks noChangeAspect="1"/>
          </p:cNvPicPr>
          <p:nvPr/>
        </p:nvPicPr>
        <p:blipFill>
          <a:blip r:embed="rId12">
            <a:clrChange>
              <a:clrFrom>
                <a:srgbClr val="E6EEF0"/>
              </a:clrFrom>
              <a:clrTo>
                <a:srgbClr val="E6EE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2625" y="2435225"/>
            <a:ext cx="792163" cy="56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83" name="Picture 39" descr="Z270"/>
          <p:cNvPicPr>
            <a:picLocks noChangeAspect="1"/>
          </p:cNvPicPr>
          <p:nvPr/>
        </p:nvPicPr>
        <p:blipFill>
          <a:blip r:embed="rId12">
            <a:clrChange>
              <a:clrFrom>
                <a:srgbClr val="E6EEF0"/>
              </a:clrFrom>
              <a:clrTo>
                <a:srgbClr val="E6EE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063" y="2147888"/>
            <a:ext cx="792162" cy="56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84" name="Picture 40" descr="Z270"/>
          <p:cNvPicPr>
            <a:picLocks noChangeAspect="1"/>
          </p:cNvPicPr>
          <p:nvPr/>
        </p:nvPicPr>
        <p:blipFill>
          <a:blip r:embed="rId12">
            <a:clrChange>
              <a:clrFrom>
                <a:srgbClr val="E6EEF0"/>
              </a:clrFrom>
              <a:clrTo>
                <a:srgbClr val="E6EE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8980" y="1435735"/>
            <a:ext cx="792480" cy="56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85" name="Picture 41" descr="Z270"/>
          <p:cNvPicPr>
            <a:picLocks noChangeAspect="1"/>
          </p:cNvPicPr>
          <p:nvPr/>
        </p:nvPicPr>
        <p:blipFill>
          <a:blip r:embed="rId12">
            <a:clrChange>
              <a:clrFrom>
                <a:srgbClr val="E6EEF0"/>
              </a:clrFrom>
              <a:clrTo>
                <a:srgbClr val="E6EE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0145" y="1183958"/>
            <a:ext cx="792163" cy="56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86" name="Picture 42" descr="Z181"/>
          <p:cNvPicPr>
            <a:picLocks noChangeAspect="1"/>
          </p:cNvPicPr>
          <p:nvPr/>
        </p:nvPicPr>
        <p:blipFill>
          <a:blip r:embed="rId11">
            <a:clrChange>
              <a:clrFrom>
                <a:srgbClr val="EBEEF7"/>
              </a:clrFrom>
              <a:clrTo>
                <a:srgbClr val="EBEE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83675" y="4003675"/>
            <a:ext cx="863600" cy="612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87" name="Picture 43" descr="Z181"/>
          <p:cNvPicPr>
            <a:picLocks noChangeAspect="1"/>
          </p:cNvPicPr>
          <p:nvPr/>
        </p:nvPicPr>
        <p:blipFill>
          <a:blip r:embed="rId11">
            <a:clrChange>
              <a:clrFrom>
                <a:srgbClr val="EBEEF7"/>
              </a:clrFrom>
              <a:clrTo>
                <a:srgbClr val="EBEE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975" y="3427413"/>
            <a:ext cx="863600" cy="612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88" name="Picture 44" descr="Z181"/>
          <p:cNvPicPr>
            <a:picLocks noChangeAspect="1"/>
          </p:cNvPicPr>
          <p:nvPr/>
        </p:nvPicPr>
        <p:blipFill>
          <a:blip r:embed="rId11">
            <a:clrChange>
              <a:clrFrom>
                <a:srgbClr val="EBEEF7"/>
              </a:clrFrom>
              <a:clrTo>
                <a:srgbClr val="EBEE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93100" y="3932238"/>
            <a:ext cx="863600" cy="612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89" name="Picture 45" descr="Z181"/>
          <p:cNvPicPr>
            <a:picLocks noChangeAspect="1"/>
          </p:cNvPicPr>
          <p:nvPr/>
        </p:nvPicPr>
        <p:blipFill>
          <a:blip r:embed="rId11">
            <a:clrChange>
              <a:clrFrom>
                <a:srgbClr val="EBEEF7"/>
              </a:clrFrom>
              <a:clrTo>
                <a:srgbClr val="EBEE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43813" y="3068638"/>
            <a:ext cx="863600" cy="612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90" name="Text Box 46"/>
          <p:cNvSpPr txBox="1">
            <a:spLocks noChangeArrowheads="1"/>
          </p:cNvSpPr>
          <p:nvPr/>
        </p:nvSpPr>
        <p:spPr bwMode="auto">
          <a:xfrm>
            <a:off x="3575050" y="333375"/>
            <a:ext cx="2233613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i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组词游戏</a:t>
            </a:r>
            <a:endParaRPr lang="zh-CN" altLang="en-US" sz="3600" i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"/>
                            </p:stCondLst>
                            <p:childTnLst>
                              <p:par>
                                <p:cTn id="1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500"/>
                            </p:stCondLst>
                            <p:childTnLst>
                              <p:par>
                                <p:cTn id="1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bldLvl="0" animBg="1"/>
      <p:bldP spid="6152" grpId="0" bldLvl="0" animBg="1"/>
      <p:bldP spid="6153" grpId="0" bldLvl="0" animBg="1"/>
      <p:bldP spid="615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46780" y="38735"/>
            <a:ext cx="4613910" cy="29457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3995" y="3147695"/>
            <a:ext cx="4703445" cy="3019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6478" y="5936298"/>
            <a:ext cx="1074229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你能够根据这些图片复述拔萝卜的故事吗？试试看！</a:t>
            </a:r>
            <a:endParaRPr lang="zh-CN" altLang="en-US" sz="3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71495" y="365125"/>
            <a:ext cx="7971155" cy="25387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7700" y="3360420"/>
            <a:ext cx="7738745" cy="2601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云形标注 1"/>
          <p:cNvSpPr/>
          <p:nvPr/>
        </p:nvSpPr>
        <p:spPr>
          <a:xfrm>
            <a:off x="2981960" y="1119293"/>
            <a:ext cx="6438900" cy="3860800"/>
          </a:xfrm>
          <a:prstGeom prst="cloudCallout">
            <a:avLst>
              <a:gd name="adj1" fmla="val 55206"/>
              <a:gd name="adj2" fmla="val 5954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735" b="1" dirty="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735" b="1" dirty="0">
                <a:solidFill>
                  <a:schemeClr val="accent5"/>
                </a:solidFill>
                <a:latin typeface="黑体" panose="02010609060101010101" charset="-122"/>
                <a:ea typeface="黑体" panose="02010609060101010101" charset="-122"/>
              </a:rPr>
              <a:t>这个故事告诉我们：人多力量大，团结就是力量。</a:t>
            </a:r>
            <a:endParaRPr lang="zh-CN" altLang="en-US" sz="3735" b="1" dirty="0">
              <a:solidFill>
                <a:schemeClr val="accent5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9" name="文本框 3"/>
          <p:cNvSpPr txBox="1"/>
          <p:nvPr/>
        </p:nvSpPr>
        <p:spPr>
          <a:xfrm>
            <a:off x="2871470" y="942340"/>
            <a:ext cx="93706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800" b="1" dirty="0">
                <a:solidFill>
                  <a:schemeClr val="accent5"/>
                </a:solidFill>
                <a:latin typeface="黑体" panose="02010609060101010101" charset="-122"/>
                <a:ea typeface="黑体" panose="02010609060101010101" charset="-122"/>
              </a:rPr>
              <a:t>上午  昨天  上个月  去年 </a:t>
            </a:r>
            <a:endParaRPr lang="zh-CN" altLang="en-US" sz="4800" b="1" dirty="0">
              <a:solidFill>
                <a:schemeClr val="accent5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800" b="1" dirty="0">
                <a:solidFill>
                  <a:schemeClr val="accent5"/>
                </a:solidFill>
                <a:latin typeface="黑体" panose="02010609060101010101" charset="-122"/>
                <a:ea typeface="黑体" panose="02010609060101010101" charset="-122"/>
              </a:rPr>
              <a:t>下午  今天   这个月 今年</a:t>
            </a:r>
            <a:endParaRPr lang="zh-CN" altLang="en-US" sz="4800" b="1" dirty="0">
              <a:solidFill>
                <a:schemeClr val="accent5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800" b="1" dirty="0">
                <a:solidFill>
                  <a:schemeClr val="accent5"/>
                </a:solidFill>
                <a:latin typeface="黑体" panose="02010609060101010101" charset="-122"/>
                <a:ea typeface="黑体" panose="02010609060101010101" charset="-122"/>
              </a:rPr>
              <a:t>晚上   明天  下个月  明年</a:t>
            </a:r>
            <a:endParaRPr lang="zh-CN" altLang="en-US" sz="4800" b="1" dirty="0">
              <a:solidFill>
                <a:schemeClr val="accent5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01" name="矩形 4100"/>
          <p:cNvSpPr/>
          <p:nvPr/>
        </p:nvSpPr>
        <p:spPr>
          <a:xfrm>
            <a:off x="8472488" y="6750050"/>
            <a:ext cx="62484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cz.lspjy.com</a:t>
            </a:r>
            <a:endParaRPr lang="zh-CN" altLang="en-US" sz="1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146" name="Picture 1" descr="E:\2016秋上\上课课件\制作\R二语上\人二语状元大课堂\我会认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2084" y="421217"/>
            <a:ext cx="2868083" cy="711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7" name="组合 4"/>
          <p:cNvGrpSpPr/>
          <p:nvPr/>
        </p:nvGrpSpPr>
        <p:grpSpPr>
          <a:xfrm>
            <a:off x="2455333" y="2508251"/>
            <a:ext cx="2516717" cy="2626783"/>
            <a:chOff x="317986" y="1665630"/>
            <a:chExt cx="1887537" cy="1970088"/>
          </a:xfrm>
        </p:grpSpPr>
        <p:pic>
          <p:nvPicPr>
            <p:cNvPr id="6154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5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午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3175000" y="1498600"/>
            <a:ext cx="100203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wǔ</a:t>
            </a:r>
            <a:endParaRPr kumimoji="0" lang="en-US" altLang="zh-CN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81800" y="4764617"/>
            <a:ext cx="237236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shànɡ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wǔ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上  午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组合 4"/>
          <p:cNvGrpSpPr/>
          <p:nvPr/>
        </p:nvGrpSpPr>
        <p:grpSpPr>
          <a:xfrm>
            <a:off x="1917700" y="2053167"/>
            <a:ext cx="2516717" cy="2626784"/>
            <a:chOff x="317986" y="1665630"/>
            <a:chExt cx="1887537" cy="1970088"/>
          </a:xfrm>
        </p:grpSpPr>
        <p:pic>
          <p:nvPicPr>
            <p:cNvPr id="7174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5" name="TextBox 4"/>
            <p:cNvSpPr txBox="1"/>
            <p:nvPr/>
          </p:nvSpPr>
          <p:spPr>
            <a:xfrm>
              <a:off x="343617" y="1665630"/>
              <a:ext cx="1838325" cy="191500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晚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523067" y="1043517"/>
            <a:ext cx="141160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wǎn</a:t>
            </a:r>
            <a:endParaRPr kumimoji="0" lang="en-US" altLang="zh-CN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44167" y="4309533"/>
            <a:ext cx="2646045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wǎn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shànɡ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晚  上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组合 4"/>
          <p:cNvGrpSpPr/>
          <p:nvPr/>
        </p:nvGrpSpPr>
        <p:grpSpPr>
          <a:xfrm>
            <a:off x="2048933" y="1790700"/>
            <a:ext cx="2516717" cy="2626784"/>
            <a:chOff x="317986" y="1665630"/>
            <a:chExt cx="1887537" cy="1970088"/>
          </a:xfrm>
        </p:grpSpPr>
        <p:pic>
          <p:nvPicPr>
            <p:cNvPr id="819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9" name="TextBox 4"/>
            <p:cNvSpPr txBox="1"/>
            <p:nvPr/>
          </p:nvSpPr>
          <p:spPr>
            <a:xfrm>
              <a:off x="343617" y="1665630"/>
              <a:ext cx="1838325" cy="191500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昨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768600" y="793751"/>
            <a:ext cx="141160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zuó</a:t>
            </a:r>
            <a:endParaRPr kumimoji="0" lang="en-US" altLang="zh-CN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75400" y="4047067"/>
            <a:ext cx="237236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zuó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tiān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昨  天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9218" name="组合 4"/>
          <p:cNvGrpSpPr/>
          <p:nvPr/>
        </p:nvGrpSpPr>
        <p:grpSpPr>
          <a:xfrm>
            <a:off x="2188633" y="1716617"/>
            <a:ext cx="2533651" cy="2677583"/>
            <a:chOff x="305517" y="1627530"/>
            <a:chExt cx="1900006" cy="2008188"/>
          </a:xfrm>
        </p:grpSpPr>
        <p:pic>
          <p:nvPicPr>
            <p:cNvPr id="9222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3" name="TextBox 4"/>
            <p:cNvSpPr txBox="1"/>
            <p:nvPr/>
          </p:nvSpPr>
          <p:spPr>
            <a:xfrm>
              <a:off x="305517" y="16275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今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669117" y="757767"/>
            <a:ext cx="141160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jīn</a:t>
            </a:r>
            <a:endParaRPr kumimoji="0" lang="en-US" altLang="zh-CN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32033" y="4301067"/>
            <a:ext cx="237236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jīn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nián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今  年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242" name="组合 4"/>
          <p:cNvGrpSpPr/>
          <p:nvPr/>
        </p:nvGrpSpPr>
        <p:grpSpPr>
          <a:xfrm>
            <a:off x="2271184" y="2063751"/>
            <a:ext cx="2516716" cy="2626783"/>
            <a:chOff x="317986" y="1665630"/>
            <a:chExt cx="1887537" cy="1970088"/>
          </a:xfrm>
        </p:grpSpPr>
        <p:pic>
          <p:nvPicPr>
            <p:cNvPr id="10246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7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年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700867" y="1066800"/>
            <a:ext cx="182118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nián</a:t>
            </a:r>
            <a:endParaRPr kumimoji="0" lang="en-US" altLang="zh-CN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97651" y="4320117"/>
            <a:ext cx="237236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ɡuò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nián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过  年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1" name="矩形 2"/>
          <p:cNvSpPr/>
          <p:nvPr/>
        </p:nvSpPr>
        <p:spPr>
          <a:xfrm>
            <a:off x="4583113" y="1125538"/>
            <a:ext cx="242824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400" b="1" dirty="0">
                <a:latin typeface="黑体" panose="02010609060101010101" charset="-122"/>
                <a:ea typeface="黑体" panose="02010609060101010101" charset="-122"/>
              </a:rPr>
              <a:t>我的发现</a:t>
            </a:r>
            <a:endParaRPr lang="zh-CN" altLang="en-US" sz="4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3" name="Rectangle 6"/>
          <p:cNvSpPr/>
          <p:nvPr/>
        </p:nvSpPr>
        <p:spPr>
          <a:xfrm>
            <a:off x="2095500" y="2292668"/>
            <a:ext cx="548259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3810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花</a:t>
            </a:r>
            <a:r>
              <a:rPr lang="en-US" altLang="zh-CN" b="1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en-US" altLang="zh-CN" b="1" err="1">
                <a:latin typeface="黑体" panose="02010609060101010101" charset="-122"/>
                <a:ea typeface="黑体" panose="02010609060101010101" charset="-122"/>
              </a:rPr>
              <a:t>huā</a:t>
            </a:r>
            <a:r>
              <a:rPr lang="en-US" altLang="zh-CN" b="1">
                <a:latin typeface="黑体" panose="02010609060101010101" charset="-122"/>
                <a:ea typeface="黑体" panose="02010609060101010101" charset="-122"/>
              </a:rPr>
              <a:t>)      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草</a:t>
            </a:r>
            <a:r>
              <a:rPr lang="en-US" altLang="zh-CN" b="1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en-US" altLang="zh-CN" b="1" err="1">
                <a:latin typeface="黑体" panose="02010609060101010101" charset="-122"/>
                <a:ea typeface="黑体" panose="02010609060101010101" charset="-122"/>
              </a:rPr>
              <a:t>cǎo</a:t>
            </a:r>
            <a:r>
              <a:rPr lang="en-US" altLang="zh-CN" b="1">
                <a:latin typeface="黑体" panose="02010609060101010101" charset="-122"/>
                <a:ea typeface="黑体" panose="02010609060101010101" charset="-122"/>
              </a:rPr>
              <a:t>)    </a:t>
            </a:r>
            <a:endParaRPr lang="en-US" altLang="zh-CN" b="1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3810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莲</a:t>
            </a:r>
            <a:r>
              <a:rPr lang="en-US" altLang="zh-CN" b="1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en-US" altLang="zh-CN" b="1" err="1">
                <a:latin typeface="黑体" panose="02010609060101010101" charset="-122"/>
                <a:ea typeface="黑体" panose="02010609060101010101" charset="-122"/>
              </a:rPr>
              <a:t>lián</a:t>
            </a:r>
            <a:r>
              <a:rPr lang="en-US" altLang="zh-CN" b="1">
                <a:latin typeface="黑体" panose="02010609060101010101" charset="-122"/>
                <a:ea typeface="黑体" panose="02010609060101010101" charset="-122"/>
              </a:rPr>
              <a:t>)     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苹</a:t>
            </a:r>
            <a:r>
              <a:rPr lang="en-US" altLang="zh-CN" b="1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en-US" altLang="zh-CN" b="1" err="1">
                <a:latin typeface="黑体" panose="02010609060101010101" charset="-122"/>
                <a:ea typeface="黑体" panose="02010609060101010101" charset="-122"/>
              </a:rPr>
              <a:t>píng</a:t>
            </a:r>
            <a:r>
              <a:rPr lang="en-US" altLang="zh-CN" b="1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4" name="Rectangle 7"/>
          <p:cNvSpPr/>
          <p:nvPr/>
        </p:nvSpPr>
        <p:spPr>
          <a:xfrm>
            <a:off x="2100263" y="4251484"/>
            <a:ext cx="5072380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381000">
              <a:spcBef>
                <a:spcPct val="0"/>
              </a:spcBef>
              <a:buNone/>
            </a:pP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树</a:t>
            </a:r>
            <a:r>
              <a:rPr lang="en-US" altLang="zh-CN" b="1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en-US" altLang="zh-CN" b="1" err="1">
                <a:latin typeface="黑体" panose="02010609060101010101" charset="-122"/>
                <a:ea typeface="黑体" panose="02010609060101010101" charset="-122"/>
              </a:rPr>
              <a:t>shù</a:t>
            </a:r>
            <a:r>
              <a:rPr lang="en-US" altLang="zh-CN" b="1">
                <a:latin typeface="黑体" panose="02010609060101010101" charset="-122"/>
                <a:ea typeface="黑体" panose="02010609060101010101" charset="-122"/>
              </a:rPr>
              <a:t>)      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林</a:t>
            </a:r>
            <a:r>
              <a:rPr lang="en-US" altLang="zh-CN" b="1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en-US" altLang="zh-CN" b="1" err="1">
                <a:latin typeface="黑体" panose="02010609060101010101" charset="-122"/>
                <a:ea typeface="黑体" panose="02010609060101010101" charset="-122"/>
              </a:rPr>
              <a:t>lín</a:t>
            </a:r>
            <a:r>
              <a:rPr lang="en-US" altLang="zh-CN" b="1">
                <a:latin typeface="黑体" panose="02010609060101010101" charset="-122"/>
                <a:ea typeface="黑体" panose="02010609060101010101" charset="-122"/>
              </a:rPr>
              <a:t>)  </a:t>
            </a:r>
            <a:endParaRPr lang="en-US" altLang="zh-CN" b="1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3810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桃</a:t>
            </a:r>
            <a:r>
              <a:rPr lang="en-US" altLang="zh-CN" b="1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en-US" altLang="zh-CN" b="1" err="1">
                <a:latin typeface="黑体" panose="02010609060101010101" charset="-122"/>
                <a:ea typeface="黑体" panose="02010609060101010101" charset="-122"/>
              </a:rPr>
              <a:t>táo</a:t>
            </a:r>
            <a:r>
              <a:rPr lang="en-US" altLang="zh-CN" b="1">
                <a:latin typeface="黑体" panose="02010609060101010101" charset="-122"/>
                <a:ea typeface="黑体" panose="02010609060101010101" charset="-122"/>
              </a:rPr>
              <a:t>)      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桥</a:t>
            </a:r>
            <a:r>
              <a:rPr lang="en-US" altLang="zh-CN" b="1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en-US" altLang="zh-CN" b="1" err="1">
                <a:latin typeface="黑体" panose="02010609060101010101" charset="-122"/>
                <a:ea typeface="黑体" panose="02010609060101010101" charset="-122"/>
              </a:rPr>
              <a:t>qiáo</a:t>
            </a:r>
            <a:r>
              <a:rPr lang="en-US" altLang="zh-CN" b="1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6880860" y="2787015"/>
            <a:ext cx="1624013" cy="579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6" name="文本框 5"/>
          <p:cNvSpPr txBox="1"/>
          <p:nvPr/>
        </p:nvSpPr>
        <p:spPr>
          <a:xfrm>
            <a:off x="8673148" y="2536825"/>
            <a:ext cx="1800225" cy="8299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l">
              <a:spcBef>
                <a:spcPct val="0"/>
              </a:spcBef>
              <a:buNone/>
            </a:pPr>
            <a:r>
              <a:rPr lang="zh-CN" altLang="en-US" sz="3600" dirty="0"/>
              <a:t>“</a:t>
            </a:r>
            <a:r>
              <a:rPr lang="zh-CN" altLang="en-US" sz="4800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艹</a:t>
            </a:r>
            <a:r>
              <a:rPr lang="zh-CN" altLang="en-US" sz="3600" dirty="0"/>
              <a:t>”</a:t>
            </a:r>
            <a:endParaRPr lang="zh-CN" altLang="en-US" sz="3600" dirty="0"/>
          </a:p>
        </p:txBody>
      </p:sp>
      <p:sp>
        <p:nvSpPr>
          <p:cNvPr id="7" name="右箭头 6"/>
          <p:cNvSpPr/>
          <p:nvPr/>
        </p:nvSpPr>
        <p:spPr>
          <a:xfrm>
            <a:off x="6807835" y="4333558"/>
            <a:ext cx="1697038" cy="5127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8" name="文本框 7"/>
          <p:cNvSpPr txBox="1"/>
          <p:nvPr/>
        </p:nvSpPr>
        <p:spPr>
          <a:xfrm>
            <a:off x="8673465" y="4237355"/>
            <a:ext cx="1800225" cy="7067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000" dirty="0"/>
              <a:t>“</a:t>
            </a:r>
            <a:r>
              <a:rPr lang="zh-CN" altLang="en-US" sz="4000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木</a:t>
            </a:r>
            <a:r>
              <a:rPr lang="zh-CN" altLang="en-US" sz="4000" dirty="0"/>
              <a:t>”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176" grpId="0" bldLvl="0" animBg="1"/>
      <p:bldP spid="7" grpId="0" bldLvl="0" animBg="1"/>
      <p:bldP spid="717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5" name="矩形 3"/>
          <p:cNvSpPr/>
          <p:nvPr/>
        </p:nvSpPr>
        <p:spPr>
          <a:xfrm>
            <a:off x="3284538" y="625475"/>
            <a:ext cx="431482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chemeClr val="accent5"/>
                </a:solidFill>
                <a:latin typeface="黑体" panose="02010609060101010101" charset="-122"/>
                <a:ea typeface="黑体" panose="02010609060101010101" charset="-122"/>
              </a:rPr>
              <a:t>读一读，读准字音。</a:t>
            </a:r>
            <a:endParaRPr lang="zh-CN" altLang="en-US" sz="3600" b="1" dirty="0">
              <a:solidFill>
                <a:schemeClr val="accent5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6" name="Rectangle 22"/>
          <p:cNvSpPr/>
          <p:nvPr/>
        </p:nvSpPr>
        <p:spPr>
          <a:xfrm>
            <a:off x="1703388" y="1734185"/>
            <a:ext cx="10237470" cy="34150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38100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你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(nǐ)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们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(men)         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家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(jiā)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里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(lǐ)  </a:t>
            </a:r>
            <a:endParaRPr lang="en-US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3810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   男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(nán)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生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(shēng)      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蓝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(lán)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色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(sè) </a:t>
            </a:r>
            <a:endParaRPr lang="en-US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3810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   上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(shàng)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山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(shān)     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三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(sān)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(nián)  </a:t>
            </a:r>
            <a:endParaRPr lang="en-US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3810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   写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(xiě)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字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(zì)         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报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(bào)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纸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(zhǐ)</a:t>
            </a:r>
            <a:endParaRPr lang="en-US" altLang="zh-CN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611</Words>
  <Application>WPS 演示</Application>
  <PresentationFormat>宽屏</PresentationFormat>
  <Paragraphs>106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黑体</vt:lpstr>
      <vt:lpstr>楷体</vt:lpstr>
      <vt:lpstr>楷体_GB2312</vt:lpstr>
      <vt:lpstr>Calibri Light</vt:lpstr>
      <vt:lpstr>Calibri</vt:lpstr>
      <vt:lpstr>微软雅黑</vt:lpstr>
      <vt:lpstr>新宋体</vt:lpstr>
      <vt:lpstr>华文楷体</vt:lpstr>
      <vt:lpstr>Times New Roman</vt:lpstr>
      <vt:lpstr>Vrinda</vt:lpstr>
      <vt:lpstr>Segoe Print</vt:lpstr>
      <vt:lpstr>华文中宋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HRY</dc:creator>
  <cp:lastModifiedBy>HRY</cp:lastModifiedBy>
  <cp:revision>8</cp:revision>
  <dcterms:created xsi:type="dcterms:W3CDTF">2017-06-06T08:58:00Z</dcterms:created>
  <dcterms:modified xsi:type="dcterms:W3CDTF">2017-06-06T11:31:41Z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