
<file path=[Content_Types].xml><?xml version="1.0" encoding="utf-8"?>
<Types xmlns="http://schemas.openxmlformats.org/package/2006/content-types">
  <Default Extension="png" ContentType="image/png"/>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Default Extension="jpeg" ContentType="image/jpeg"/>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60" r:id="rId2"/>
    <p:sldId id="348" r:id="rId3"/>
    <p:sldId id="349" r:id="rId4"/>
    <p:sldId id="350" r:id="rId5"/>
    <p:sldId id="351" r:id="rId6"/>
    <p:sldId id="352" r:id="rId7"/>
    <p:sldId id="353" r:id="rId8"/>
    <p:sldId id="354" r:id="rId9"/>
    <p:sldId id="355" r:id="rId10"/>
    <p:sldId id="356" r:id="rId11"/>
    <p:sldId id="357" r:id="rId12"/>
    <p:sldId id="358" r:id="rId13"/>
    <p:sldId id="359" r:id="rId14"/>
    <p:sldId id="360" r:id="rId15"/>
    <p:sldId id="361" r:id="rId16"/>
    <p:sldId id="362" r:id="rId17"/>
    <p:sldId id="363" r:id="rId18"/>
    <p:sldId id="364" r:id="rId19"/>
    <p:sldId id="365" r:id="rId2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84"/>
      </p:cViewPr>
      <p:guideLst>
        <p:guide orient="horz" pos="663"/>
        <p:guide pos="4059"/>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2016-10-10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4">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2160240" y="2983026"/>
            <a:ext cx="7020272"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第三部分</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2204450" cy="369332"/>
          </a:xfrm>
          <a:prstGeom prst="rect">
            <a:avLst/>
          </a:prstGeom>
          <a:noFill/>
        </p:spPr>
        <p:txBody>
          <a:bodyPr wrap="none" rtlCol="0">
            <a:spAutoFit/>
          </a:bodyPr>
          <a:lstStyle/>
          <a:p>
            <a:r>
              <a:rPr lang="en-US" altLang="zh-CN" b="1" dirty="0" smtClean="0">
                <a:solidFill>
                  <a:srgbClr val="C00000"/>
                </a:solidFill>
              </a:rPr>
              <a:t>2.</a:t>
            </a:r>
            <a:r>
              <a:rPr lang="zh-CN" altLang="zh-CN" b="1" dirty="0" smtClean="0">
                <a:solidFill>
                  <a:srgbClr val="C00000"/>
                </a:solidFill>
              </a:rPr>
              <a:t>典型病句例析</a:t>
            </a:r>
            <a:r>
              <a:rPr lang="en-US" altLang="zh-CN" b="1" dirty="0" smtClean="0">
                <a:solidFill>
                  <a:srgbClr val="C00000"/>
                </a:solidFill>
              </a:rPr>
              <a:t>45</a:t>
            </a:r>
            <a:r>
              <a:rPr lang="zh-CN" altLang="zh-CN" b="1" dirty="0" smtClean="0">
                <a:solidFill>
                  <a:srgbClr val="C00000"/>
                </a:solidFill>
              </a:rPr>
              <a:t>例</a:t>
            </a:r>
            <a:endParaRPr lang="zh-CN" altLang="zh-CN" sz="1800" b="1" kern="1200" dirty="0">
              <a:solidFill>
                <a:srgbClr val="C00000"/>
              </a:solidFill>
              <a:effectLst/>
              <a:latin typeface="+mn-lt"/>
              <a:ea typeface="+mn-ea"/>
              <a:cs typeface="+mn-cs"/>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a:t>2.</a:t>
            </a:r>
            <a:r>
              <a:rPr lang="zh-CN" altLang="zh-CN" dirty="0"/>
              <a:t>典型病句例析</a:t>
            </a:r>
            <a:r>
              <a:rPr lang="en-US" altLang="zh-CN" dirty="0"/>
              <a:t>45</a:t>
            </a:r>
            <a:r>
              <a:rPr lang="zh-CN" altLang="zh-CN" dirty="0"/>
              <a:t>例</a:t>
            </a:r>
          </a:p>
        </p:txBody>
      </p:sp>
    </p:spTree>
    <p:extLst>
      <p:ext uri="{BB962C8B-B14F-4D97-AF65-F5344CB8AC3E}">
        <p14:creationId xmlns:p14="http://schemas.microsoft.com/office/powerpoint/2010/main" val="1878451494"/>
      </p:ext>
    </p:extLst>
  </p:cSld>
  <p:clrMapOvr>
    <a:masterClrMapping/>
  </p:clrMapOvr>
  <p:transition spd="slow">
    <p:zoom dir="in"/>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江西风景独好旅游推介会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彻底抛弃传统推介手段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采用视频短片、民俗表演等相结合的综合表现形式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让观众们身临其境领略江西旅游魅力的美好体验。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成分残缺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观众们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后面加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获得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蓝莓作为北美洲的特产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是老少皆宜的水果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十分适合心脏功能不佳、心脏病患者食用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它的历史可追溯到</a:t>
            </a: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cs typeface="Times New Roman" panose="02020603050405020304" pitchFamily="18" charset="0"/>
              </a:rPr>
              <a:t>世纪北美的印第安人。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成分残缺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追溯到</a:t>
            </a: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cs typeface="Times New Roman" panose="02020603050405020304" pitchFamily="18" charset="0"/>
              </a:rPr>
              <a:t>世纪北美的印第安人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在网络时代到来以后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争鸣性质的学术文章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更强调要得到作者本人认可的文本为学术争论的起点。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之间缺介词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是固定结构。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14652686"/>
      </p:ext>
    </p:extLst>
  </p:cSld>
  <p:clrMapOvr>
    <a:masterClrMapping/>
  </p:clrMapOvr>
  <mc:AlternateContent xmlns:mc="http://schemas.openxmlformats.org/markup-compatibility/2006">
    <mc:Choice xmlns:p14="http://schemas.microsoft.com/office/powerpoint/2010/main" Requires="p14">
      <p:transition spd="slow" p14:dur="2000">
        <p:wipe dir="d"/>
      </p:transition>
    </mc:Choice>
    <mc:Fallback>
      <p:transition spd="slow">
        <p:wipe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wipe(down)">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省部级高官频频落马显示了新一届党中央的反腐决心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打几只老虎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仅仅是第一步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当务之急的工作是建立一整套行之有效的反腐机制。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成分赘余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当务之急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表意重复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白云山是南粤名山之一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自古就有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羊城第一秀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是广州市第一家</a:t>
            </a:r>
            <a:r>
              <a:rPr lang="en-US" altLang="zh-CN" sz="2200" dirty="0">
                <a:solidFill>
                  <a:srgbClr val="000000"/>
                </a:solidFill>
                <a:latin typeface="Times New Roman" panose="02020603050405020304" pitchFamily="18" charset="0"/>
                <a:cs typeface="Times New Roman" panose="02020603050405020304" pitchFamily="18" charset="0"/>
              </a:rPr>
              <a:t>5A</a:t>
            </a:r>
            <a:r>
              <a:rPr lang="zh-CN" altLang="zh-CN" sz="2200" dirty="0">
                <a:solidFill>
                  <a:srgbClr val="000000"/>
                </a:solidFill>
                <a:latin typeface="Times New Roman" panose="02020603050405020304" pitchFamily="18" charset="0"/>
                <a:cs typeface="Times New Roman" panose="02020603050405020304" pitchFamily="18" charset="0"/>
              </a:rPr>
              <a:t>级旅游景区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可以堪称南粤首屈一指的休闲旅游胜地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成分赘余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语意重复。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近日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深圳一名年仅</a:t>
            </a:r>
            <a:r>
              <a:rPr lang="en-US" altLang="zh-CN" sz="2200" dirty="0">
                <a:solidFill>
                  <a:srgbClr val="000000"/>
                </a:solidFill>
                <a:latin typeface="Times New Roman" panose="02020603050405020304" pitchFamily="18" charset="0"/>
                <a:cs typeface="Times New Roman" panose="02020603050405020304" pitchFamily="18" charset="0"/>
              </a:rPr>
              <a:t>35</a:t>
            </a:r>
            <a:r>
              <a:rPr lang="zh-CN" altLang="zh-CN" sz="2200" dirty="0">
                <a:solidFill>
                  <a:srgbClr val="000000"/>
                </a:solidFill>
                <a:latin typeface="Times New Roman" panose="02020603050405020304" pitchFamily="18" charset="0"/>
                <a:cs typeface="Times New Roman" panose="02020603050405020304" pitchFamily="18" charset="0"/>
              </a:rPr>
              <a:t>岁的外企女白领突然猝死于深圳地铁的台阶上的报道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引发了人们对职场白领健康状况的关注。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突然猝死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成分赘余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31761576"/>
      </p:ext>
    </p:extLst>
  </p:cSld>
  <p:clrMapOvr>
    <a:masterClrMapping/>
  </p:clrMapOvr>
  <mc:AlternateContent xmlns:mc="http://schemas.openxmlformats.org/markup-compatibility/2006">
    <mc:Choice xmlns:p14="http://schemas.microsoft.com/office/powerpoint/2010/main" Requires="p14">
      <p:transition spd="slow" p14:dur="2000">
        <p:split/>
      </p:transition>
    </mc:Choice>
    <mc:Fallback>
      <p:transition spd="slow">
        <p:spli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wipe(down)">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如果网站数据一旦泄露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可能会引发连锁反应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主管部门及网站应该出台相应管理标准及保护措施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以确保用户的隐私安全。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如果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去掉一个。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29</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《美的历程》是中国美学的经典之作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作者李泽厚先生将他多年的研究付诸于笔端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把中国人古往今来对美的感觉玲珑剔透地展现在大家眼前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感性而亲切。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付诸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安史之乱造成了人民的生灵涂炭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杜甫一家也辗转流离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漂泊南方。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生灵涂炭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包含了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可删去前面的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82484569"/>
      </p:ext>
    </p:extLst>
  </p:cSld>
  <p:clrMapOvr>
    <a:masterClrMapping/>
  </p:clrMapOvr>
  <mc:AlternateContent xmlns:mc="http://schemas.openxmlformats.org/markup-compatibility/2006">
    <mc:Choice xmlns:p14="http://schemas.microsoft.com/office/powerpoint/2010/main" Requires="p14">
      <p:transition spd="slow" p14:dur="2000">
        <p:wipe dir="d"/>
      </p:transition>
    </mc:Choice>
    <mc:Fallback>
      <p:transition spd="slow">
        <p:wipe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wipe(down)">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3" name="矩形 2"/>
          <p:cNvSpPr>
            <a:spLocks noChangeAspect="1"/>
          </p:cNvSpPr>
          <p:nvPr/>
        </p:nvSpPr>
        <p:spPr>
          <a:xfrm>
            <a:off x="508000" y="1236647"/>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四、结构混乱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下列句子都存在结构混乱的问题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请做具体说明。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a:t>
            </a:r>
            <a:r>
              <a:rPr lang="en-US" altLang="zh-CN" sz="2200" dirty="0">
                <a:solidFill>
                  <a:srgbClr val="000000"/>
                </a:solidFill>
                <a:latin typeface="Times New Roman" panose="02020603050405020304" pitchFamily="18" charset="0"/>
                <a:cs typeface="Times New Roman" panose="02020603050405020304" pitchFamily="18" charset="0"/>
              </a:rPr>
              <a:t>PX(</a:t>
            </a:r>
            <a:r>
              <a:rPr lang="zh-CN" altLang="zh-CN" sz="2200" dirty="0">
                <a:solidFill>
                  <a:srgbClr val="000000"/>
                </a:solidFill>
                <a:latin typeface="Times New Roman" panose="02020603050405020304" pitchFamily="18" charset="0"/>
                <a:cs typeface="Times New Roman" panose="02020603050405020304" pitchFamily="18" charset="0"/>
              </a:rPr>
              <a:t>对二甲苯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项目建设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市委、市政府展开了一系列认真细致的论证工作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广泛听取公众意见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既以考虑城市的发展大计为念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也以考虑外来投资企业的切身利益为念。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句式杂糅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或去掉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既要考虑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也要考虑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据新华社消息报道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随着再入返回飞行试验器的返回器成功着陆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中国第一次完成了绕月飞行器的回收任务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这是中国太空计划取得的最新进展。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句式杂糅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据新华社消息报道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据新华社消息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新华社报道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47587277"/>
      </p:ext>
    </p:extLst>
  </p:cSld>
  <p:clrMapOvr>
    <a:masterClrMapping/>
  </p:clrMapOvr>
  <mc:AlternateContent xmlns:mc="http://schemas.openxmlformats.org/markup-compatibility/2006">
    <mc:Choice xmlns:p14="http://schemas.microsoft.com/office/powerpoint/2010/main" Requires="p14">
      <p:transition spd="slow" p14:dur="20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3" name="矩形 2"/>
          <p:cNvSpPr>
            <a:spLocks noChangeAspect="1"/>
          </p:cNvSpPr>
          <p:nvPr/>
        </p:nvSpPr>
        <p:spPr>
          <a:xfrm>
            <a:off x="508000" y="1118414"/>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中国房地产将呈现中速增长常态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进入白银时代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政策和市场都将迎来根本变化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人们期待</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年被看作中国房地产的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转型元年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句式杂糅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可改为</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年被看作中国房地产的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转型元年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人们期待</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年是中国房地产的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转型元年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高三学生针对即将到来的高考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班主任做了关于认真复习、沉着迎考的动员报告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增强了学生的自信心。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两主语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高三学生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班主任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并存句中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造成句子结构混乱。应删去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高三学生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针对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做句首状语。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坐火车到威尔士北部最高的斯诺登尼亚山峰去观赏高原风光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是威尔士最主要的一个景点。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高原风光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既是动词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的宾语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的主语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前后两兼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结构混乱。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83125329"/>
      </p:ext>
    </p:extLst>
  </p:cSld>
  <p:clrMapOvr>
    <a:masterClrMapping/>
  </p:clrMapOvr>
  <mc:AlternateContent xmlns:mc="http://schemas.openxmlformats.org/markup-compatibility/2006">
    <mc:Choice xmlns:p14="http://schemas.microsoft.com/office/powerpoint/2010/main" Requires="p14">
      <p:transition spd="slow" p14:dur="2000">
        <p:wipe dir="u"/>
      </p:transition>
    </mc:Choice>
    <mc:Fallback>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wipe(down)">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鲁迅先生在斗争中创造了杂文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成了中国现代文学中的奇葩。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杂文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既是动词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的宾语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的主语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前后两兼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结构混乱。可将前一个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去年入冬以来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少数目无法纪的人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任意偷窃、哄抢电线电缆厂大量物资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损失在百万元以上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目前警方已经立案侦查。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该句主语是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少数目无法纪的人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损失在百万元以上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已经暗换主语为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这家电缆厂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损失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前加上主语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企业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53346935"/>
      </p:ext>
    </p:extLst>
  </p:cSld>
  <p:clrMapOvr>
    <a:masterClrMapping/>
  </p:clrMapOvr>
  <mc:AlternateContent xmlns:mc="http://schemas.openxmlformats.org/markup-compatibility/2006">
    <mc:Choice xmlns:p14="http://schemas.microsoft.com/office/powerpoint/2010/main" Requires="p14">
      <p:transition spd="slow" p14:dur="2000">
        <p:pull dir="d"/>
      </p:transition>
    </mc:Choice>
    <mc:Fallback>
      <p:transition spd="slow">
        <p:pull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3" name="矩形 2"/>
          <p:cNvSpPr>
            <a:spLocks noChangeAspect="1"/>
          </p:cNvSpPr>
          <p:nvPr/>
        </p:nvSpPr>
        <p:spPr>
          <a:xfrm>
            <a:off x="508000" y="1505471"/>
            <a:ext cx="8128000" cy="410105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五、表意不明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下列句子都存在表意不明的问题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请做具体说明。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美国政府表示仍然支持强势美元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但这到底只是嘴上说说还是要采取果断的措施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不少经济学家对此的看法是否定的。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表意不明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经济学家对此的看法是否定的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只是嘴上说说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要采取果断的措施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不明确。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39</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最先来的是导游小李和一位姓秦的女孩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很年轻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二十三四岁的模样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身材高挑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长得白净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撑着一把伞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要带我们游览西湖。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表意不明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很年轻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是描写小李还是姓秦的女孩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不明确。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9604951"/>
      </p:ext>
    </p:extLst>
  </p:cSld>
  <p:clrMapOvr>
    <a:masterClrMapping/>
  </p:clrMapOvr>
  <mc:AlternateContent xmlns:mc="http://schemas.openxmlformats.org/markup-compatibility/2006">
    <mc:Choice xmlns:p14="http://schemas.microsoft.com/office/powerpoint/2010/main" Requires="p14">
      <p:transition spd="slow" p14:dur="2000">
        <p:cover dir="u"/>
      </p:transition>
    </mc:Choice>
    <mc:Fallback>
      <p:transition spd="slow">
        <p:cover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熟悉他的人都知道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生活中的他不像在银幕上那样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是个性格开朗外向、不拘小节的人。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表意不明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一词指代不明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导致整个句子有歧义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性格开朗外向、不拘小节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既可理解为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生活中的他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也可理解为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银幕上的他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近日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南宁和杭州的部分区县也打算通过松绑限购、下调购房入户标准等方式救市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有人认为这种做法将引发其他城市的效仿。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表意不明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南宁和杭州的部分区县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有歧义。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28407767"/>
      </p:ext>
    </p:extLst>
  </p:cSld>
  <p:clrMapOvr>
    <a:masterClrMapping/>
  </p:clrMapOvr>
  <mc:AlternateContent xmlns:mc="http://schemas.openxmlformats.org/markup-compatibility/2006">
    <mc:Choice xmlns:p14="http://schemas.microsoft.com/office/powerpoint/2010/main" Requires="p14">
      <p:transition spd="slow" p14:dur="20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4" name="矩形 3"/>
          <p:cNvSpPr>
            <a:spLocks noChangeAspect="1"/>
          </p:cNvSpPr>
          <p:nvPr/>
        </p:nvSpPr>
        <p:spPr>
          <a:xfrm>
            <a:off x="508000" y="1497936"/>
            <a:ext cx="8128000" cy="411612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六、不合逻辑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下列句子都存在不合逻辑的问题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请做具体说明。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语言不仅是人类文化的重要组成部分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还是人类最重要的交际工具。它负载着丰富的情感、深邃的思想和人类绵绵不绝的文明。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不合逻辑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所关联的内容颠倒。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美国作家威尔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鲍温的《不抱怨的世界》一书告诉人们一个道理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一个人是否能够保持积极的心态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是创造自己与他人幸福的保证。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两面失衡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不合逻辑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70585931"/>
      </p:ext>
    </p:extLst>
  </p:cSld>
  <p:clrMapOvr>
    <a:masterClrMapping/>
  </p:clrMapOvr>
  <mc:AlternateContent xmlns:mc="http://schemas.openxmlformats.org/markup-compatibility/2006">
    <mc:Choice xmlns:p14="http://schemas.microsoft.com/office/powerpoint/2010/main" Requires="p14">
      <p:transition spd="slow" p14:dur="20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wipe(down)">
                                      <p:cBhvr>
                                        <p:cTn id="7" dur="500"/>
                                        <p:tgtEl>
                                          <p:spTgt spid="4">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44</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日上午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京珠高速乳源段发生一起特大交通事故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高速公路交警、高速公路管理人员、</a:t>
            </a:r>
            <a:r>
              <a:rPr lang="en-US" altLang="zh-CN" sz="2200" dirty="0">
                <a:solidFill>
                  <a:srgbClr val="000000"/>
                </a:solidFill>
                <a:latin typeface="Times New Roman" panose="02020603050405020304" pitchFamily="18" charset="0"/>
                <a:cs typeface="Times New Roman" panose="02020603050405020304" pitchFamily="18" charset="0"/>
              </a:rPr>
              <a:t>120</a:t>
            </a:r>
            <a:r>
              <a:rPr lang="zh-CN" altLang="zh-CN" sz="2200" dirty="0">
                <a:solidFill>
                  <a:srgbClr val="000000"/>
                </a:solidFill>
                <a:latin typeface="Times New Roman" panose="02020603050405020304" pitchFamily="18" charset="0"/>
                <a:cs typeface="Times New Roman" panose="02020603050405020304" pitchFamily="18" charset="0"/>
              </a:rPr>
              <a:t>急救人员和相关人员迅速赶到现场救援。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不合逻辑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高速公路交警、高速公路管理人员、</a:t>
            </a:r>
            <a:r>
              <a:rPr lang="en-US" altLang="zh-CN" sz="2200" dirty="0">
                <a:solidFill>
                  <a:srgbClr val="000000"/>
                </a:solidFill>
                <a:latin typeface="Times New Roman" panose="02020603050405020304" pitchFamily="18" charset="0"/>
                <a:cs typeface="Times New Roman" panose="02020603050405020304" pitchFamily="18" charset="0"/>
              </a:rPr>
              <a:t>120</a:t>
            </a:r>
            <a:r>
              <a:rPr lang="zh-CN" altLang="zh-CN" sz="2200" dirty="0">
                <a:solidFill>
                  <a:srgbClr val="000000"/>
                </a:solidFill>
                <a:latin typeface="Times New Roman" panose="02020603050405020304" pitchFamily="18" charset="0"/>
                <a:cs typeface="Times New Roman" panose="02020603050405020304" pitchFamily="18" charset="0"/>
              </a:rPr>
              <a:t>急救人员和相关人员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并列不当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塞林格的《麦田里的守望者》不愧为美国当代文学中的经典小说之一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因为现在部分高等学校和大多数中学已把它列为必读的课外读物。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因果不当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列为课外读物不是它成为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的原因。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85184120"/>
      </p:ext>
    </p:extLst>
  </p:cSld>
  <p:clrMapOvr>
    <a:masterClrMapping/>
  </p:clrMapOvr>
  <mc:AlternateContent xmlns:mc="http://schemas.openxmlformats.org/markup-compatibility/2006">
    <mc:Choice xmlns:p14="http://schemas.microsoft.com/office/powerpoint/2010/main" Requires="p14">
      <p:transition spd="slow" p14:dur="2000">
        <p:wipe dir="r"/>
      </p:transition>
    </mc:Choice>
    <mc:Fallback>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-2-</a:t>
            </a:r>
            <a:endParaRPr lang="zh-CN" altLang="en-US" dirty="0"/>
          </a:p>
        </p:txBody>
      </p:sp>
      <p:sp>
        <p:nvSpPr>
          <p:cNvPr id="8" name="矩形 7"/>
          <p:cNvSpPr>
            <a:spLocks noChangeAspect="1"/>
          </p:cNvSpPr>
          <p:nvPr/>
        </p:nvSpPr>
        <p:spPr>
          <a:xfrm>
            <a:off x="508000" y="1118414"/>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一、语序不当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下列句子都存在语序不当的问题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请做具体说明。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根据国际法规划设我国东海防空识别区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目的在于为我军及早识别、发现和实施空中拦截行动提供条件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强化国防安全。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语序不当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识别、发现和实施空中拦截行动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发现、识别和实施空中拦截行动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战争不仅夺走了他们宝贵的生命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甚至扼杀了无数个渴望获得知识的少年儿童的梦想。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语序不当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递进关系的两个复句顺序颠倒了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应当调整过来。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体育课只做一点象征性的锻炼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学校虽然没有了安全问题的后顾之忧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学生却成了一群被变相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圈养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的绵羊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这其实是一种因噎废食之举。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语序不当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应放到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44920189"/>
      </p:ext>
    </p:extLst>
  </p:cSld>
  <p:clrMapOvr>
    <a:masterClrMapping/>
  </p:clrMapOvr>
  <mc:AlternateContent xmlns:mc="http://schemas.openxmlformats.org/markup-compatibility/2006">
    <mc:Choice xmlns:p14="http://schemas.microsoft.com/office/powerpoint/2010/main" Requires="p14">
      <p:transition spd="slow" p14:dur="20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xEl>
                                              <p:pRg st="3" end="3"/>
                                            </p:txEl>
                                          </p:spTgt>
                                        </p:tgtEl>
                                        <p:attrNameLst>
                                          <p:attrName>style.visibility</p:attrName>
                                        </p:attrNameLst>
                                      </p:cBhvr>
                                      <p:to>
                                        <p:strVal val="visible"/>
                                      </p:to>
                                    </p:set>
                                    <p:animEffect transition="in" filter="wipe(down)">
                                      <p:cBhvr>
                                        <p:cTn id="7" dur="500"/>
                                        <p:tgtEl>
                                          <p:spTgt spid="8">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xEl>
                                              <p:pRg st="5" end="5"/>
                                            </p:txEl>
                                          </p:spTgt>
                                        </p:tgtEl>
                                        <p:attrNameLst>
                                          <p:attrName>style.visibility</p:attrName>
                                        </p:attrNameLst>
                                      </p:cBhvr>
                                      <p:to>
                                        <p:strVal val="visible"/>
                                      </p:to>
                                    </p:set>
                                    <p:animEffect transition="in" filter="wipe(down)">
                                      <p:cBhvr>
                                        <p:cTn id="12" dur="500"/>
                                        <p:tgtEl>
                                          <p:spTgt spid="8">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8">
                                            <p:txEl>
                                              <p:pRg st="7" end="7"/>
                                            </p:txEl>
                                          </p:spTgt>
                                        </p:tgtEl>
                                        <p:attrNameLst>
                                          <p:attrName>style.visibility</p:attrName>
                                        </p:attrNameLst>
                                      </p:cBhvr>
                                      <p:to>
                                        <p:strVal val="visible"/>
                                      </p:to>
                                    </p:set>
                                    <p:animEffect transition="in" filter="wipe(down)">
                                      <p:cBhvr>
                                        <p:cTn id="17" dur="500"/>
                                        <p:tgtEl>
                                          <p:spTgt spid="8">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a:t>
            </a:fld>
            <a:r>
              <a:rPr lang="en-US" altLang="zh-CN" smtClean="0"/>
              <a:t>-</a:t>
            </a:r>
            <a:endParaRPr lang="zh-CN" altLang="en-US" dirty="0"/>
          </a:p>
        </p:txBody>
      </p:sp>
      <p:sp>
        <p:nvSpPr>
          <p:cNvPr id="3" name="矩形 2"/>
          <p:cNvSpPr>
            <a:spLocks noChangeAspect="1"/>
          </p:cNvSpPr>
          <p:nvPr/>
        </p:nvSpPr>
        <p:spPr>
          <a:xfrm>
            <a:off x="508000" y="1118414"/>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翻译作品日见其多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一方面这些作品提高了中国学术文化的素养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另一方面也促进了中国书面语言的发展。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语序不当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两个分句的主语相同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第一分句的关联词语应放在主语之后。宜改为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这些作品一方面提高了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另一方面也促进了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印度北方邦首府勒克瑙市警察局近日宣布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他们将会对一些非法聚集的暴民使用警方所配备的辣椒喷雾无人机进行驱散。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后句多层状语语序不当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表手段的状语当在前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表对象的状语当更贴近谓语动词。当改为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他们将会使用警方所配备的辣椒喷雾无人机对一些非法聚集的暴民进行驱散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故宫是最伟大的人类建筑史上的艺术奇葩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是世界历史遗产中的一颗璀璨的明珠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更是中华民族文化的标记。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语序不当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最伟大的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应放在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人类建筑史上的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的后面。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27194649"/>
      </p:ext>
    </p:extLst>
  </p:cSld>
  <p:clrMapOvr>
    <a:masterClrMapping/>
  </p:clrMapOvr>
  <mc:AlternateContent xmlns:mc="http://schemas.openxmlformats.org/markup-compatibility/2006">
    <mc:Choice xmlns:p14="http://schemas.microsoft.com/office/powerpoint/2010/main" Requires="p14">
      <p:transition spd="slow" p14:dur="2000">
        <p:wipe dir="d"/>
      </p:transition>
    </mc:Choice>
    <mc:Fallback>
      <p:transition spd="slow">
        <p:wipe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wipe(down)">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a:t>
            </a:fld>
            <a:r>
              <a:rPr lang="en-US" altLang="zh-CN" smtClean="0"/>
              <a:t>-</a:t>
            </a:r>
            <a:endParaRPr lang="zh-CN" altLang="en-US" dirty="0"/>
          </a:p>
        </p:txBody>
      </p:sp>
      <p:sp>
        <p:nvSpPr>
          <p:cNvPr id="3" name="矩形 2"/>
          <p:cNvSpPr>
            <a:spLocks noChangeAspect="1"/>
          </p:cNvSpPr>
          <p:nvPr/>
        </p:nvSpPr>
        <p:spPr>
          <a:xfrm>
            <a:off x="508000" y="2716732"/>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以往私有概念对人们是陌生和淡薄的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人们对私有财产的归属普遍缺乏安全感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现在《物权法》将为私有财产提供法律安全保障。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主客颠倒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私有概念对人们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人们对私有概念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同时删去后一个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98664767"/>
      </p:ext>
    </p:extLst>
  </p:cSld>
  <p:clrMapOvr>
    <a:masterClrMapping/>
  </p:clrMapOvr>
  <mc:AlternateContent xmlns:mc="http://schemas.openxmlformats.org/markup-compatibility/2006">
    <mc:Choice xmlns:p14="http://schemas.microsoft.com/office/powerpoint/2010/main" Requires="p14">
      <p:transition spd="slow" p14:dur="20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sp>
        <p:nvSpPr>
          <p:cNvPr id="3" name="矩形 2"/>
          <p:cNvSpPr>
            <a:spLocks noChangeAspect="1"/>
          </p:cNvSpPr>
          <p:nvPr/>
        </p:nvSpPr>
        <p:spPr>
          <a:xfrm>
            <a:off x="508000" y="1118414"/>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二、搭配不当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下列句子都存在搭配不当的问题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请做具体说明。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近年来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我国加快了高等教育事业发展的速度和规模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高校将进一步扩大招生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并重点建设一批高水平的大学和学科。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搭配不当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加快速度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但不能说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加快规模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而只能说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扩大规模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9</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武汉至广州铁路运输状况相当紧张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是全国最繁忙的铁路干线之一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尤其是大量的客运需求长期难以得到满足。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铁路状况是干线之一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主谓宾搭配不当。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这次招聘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一半以上的应聘者曾多年担任外资企业的中高层管理岗位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有较丰富的管理经验。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动宾搭配不当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担任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岗位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不搭配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岗位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职务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63854250"/>
      </p:ext>
    </p:extLst>
  </p:cSld>
  <p:clrMapOvr>
    <a:masterClrMapping/>
  </p:clrMapOvr>
  <mc:AlternateContent xmlns:mc="http://schemas.openxmlformats.org/markup-compatibility/2006">
    <mc:Choice xmlns:p14="http://schemas.microsoft.com/office/powerpoint/2010/main" Requires="p14">
      <p:transition spd="slow" p14:dur="2000">
        <p:pull dir="r"/>
      </p:transition>
    </mc:Choice>
    <mc:Fallback>
      <p:transition spd="slow">
        <p:pull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animEffect transition="in" filter="wipe(down)">
                                      <p:cBhvr>
                                        <p:cTn id="1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3" name="矩形 2"/>
          <p:cNvSpPr>
            <a:spLocks noChangeAspect="1"/>
          </p:cNvSpPr>
          <p:nvPr/>
        </p:nvSpPr>
        <p:spPr>
          <a:xfrm>
            <a:off x="508000" y="1118414"/>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时期的当事人逐渐离世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史料不断散失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史的研究亟待抢救和开掘。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与谓语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抢救和开掘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搭配不当。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12</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名委员因受贿丑闻被驱逐出国际奥委会。第二天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世界各大报纸关于这起震惊国际体坛的事件都做了详细报道。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介词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与宾语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搭配不当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13</a:t>
            </a:r>
            <a:r>
              <a:rPr lang="en-US" altLang="zh-CN" sz="2200" dirty="0">
                <a:solidFill>
                  <a:srgbClr val="000000"/>
                </a:solidFill>
                <a:latin typeface="Times New Roman" panose="02020603050405020304" pitchFamily="18" charset="0"/>
                <a:cs typeface="Times New Roman" panose="02020603050405020304" pitchFamily="18" charset="0"/>
              </a:rPr>
              <a:t>.1999—2013</a:t>
            </a:r>
            <a:r>
              <a:rPr lang="zh-CN" altLang="zh-CN" sz="2200" dirty="0">
                <a:solidFill>
                  <a:srgbClr val="000000"/>
                </a:solidFill>
                <a:latin typeface="Times New Roman" panose="02020603050405020304" pitchFamily="18" charset="0"/>
                <a:cs typeface="Times New Roman" panose="02020603050405020304" pitchFamily="18" charset="0"/>
              </a:rPr>
              <a:t>年间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我国造林</a:t>
            </a:r>
            <a:r>
              <a:rPr lang="en-US" altLang="zh-CN" sz="2200" dirty="0">
                <a:solidFill>
                  <a:srgbClr val="000000"/>
                </a:solidFill>
                <a:latin typeface="Times New Roman" panose="02020603050405020304" pitchFamily="18" charset="0"/>
                <a:cs typeface="Times New Roman" panose="02020603050405020304" pitchFamily="18" charset="0"/>
              </a:rPr>
              <a:t>6 643.36</a:t>
            </a:r>
            <a:r>
              <a:rPr lang="zh-CN" altLang="zh-CN" sz="2200" dirty="0">
                <a:solidFill>
                  <a:srgbClr val="000000"/>
                </a:solidFill>
                <a:latin typeface="Times New Roman" panose="02020603050405020304" pitchFamily="18" charset="0"/>
                <a:cs typeface="Times New Roman" panose="02020603050405020304" pitchFamily="18" charset="0"/>
              </a:rPr>
              <a:t>万公顷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人工林面积位居世界第一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但是土地沙漠化、植被覆盖率和森林病虫害等依然十分严重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令人担忧。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搭配不当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植被覆盖率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十分严重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令人担忧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不搭配。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五个一工程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获奖作品是我国先进文化的代表之作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但不少艺术在获奖之后往往被束之高阁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难以真正走进大众。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搭配不当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艺术作品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束之高阁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才能搭配。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95189230"/>
      </p:ext>
    </p:extLst>
  </p:cSld>
  <p:clrMapOvr>
    <a:masterClrMapping/>
  </p:clrMapOvr>
  <mc:AlternateContent xmlns:mc="http://schemas.openxmlformats.org/markup-compatibility/2006">
    <mc:Choice xmlns:p14="http://schemas.microsoft.com/office/powerpoint/2010/main" Requires="p14">
      <p:transition spd="slow" p14:dur="20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wipe(down)">
                                      <p:cBhvr>
                                        <p:cTn id="17" dur="500"/>
                                        <p:tgtEl>
                                          <p:spTgt spid="3">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down)">
                                      <p:cBhvr>
                                        <p:cTn id="2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3" name="矩形 2"/>
          <p:cNvSpPr>
            <a:spLocks noChangeAspect="1"/>
          </p:cNvSpPr>
          <p:nvPr/>
        </p:nvSpPr>
        <p:spPr>
          <a:xfrm>
            <a:off x="508000" y="2919864"/>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农民、工人等基层人大代表人数其实很少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但企业负责人反而占了近一半的数量。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关联词搭配不当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其实很少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不能搭配。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66940465"/>
      </p:ext>
    </p:extLst>
  </p:cSld>
  <p:clrMapOvr>
    <a:masterClrMapping/>
  </p:clrMapOvr>
  <mc:AlternateContent xmlns:mc="http://schemas.openxmlformats.org/markup-compatibility/2006">
    <mc:Choice xmlns:p14="http://schemas.microsoft.com/office/powerpoint/2010/main" Requires="p14">
      <p:transition spd="slow" p14:dur="20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3" name="矩形 2"/>
          <p:cNvSpPr>
            <a:spLocks noChangeAspect="1"/>
          </p:cNvSpPr>
          <p:nvPr/>
        </p:nvSpPr>
        <p:spPr>
          <a:xfrm>
            <a:off x="508000" y="1000181"/>
            <a:ext cx="8128000" cy="574118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三、成分残缺或赘余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下列句子都存在成分残缺或赘余的问题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请做具体说明。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在这部作品中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并没有给人们多少正面的鼓励和积极的启示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其中一些情节的负面作用倒是不少。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结构使句子缺主语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应删除它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这部作品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做主语。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由于流亡的生活、高度的文化修养、痛苦的心境和肖邦对自己使命的不凡见解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使这画面复杂化了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像一层雾遮蔽了这些画面。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成分残缺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在吃什么都要命、不吃更要命的情况下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面对各种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舌尖上的风险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公众需要更权威、更可信的行政调查和科学结论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至少在诸如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速生鸡能不能吃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给出一个确定的回答。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成分残缺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在诸如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速生鸡能不能吃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后应加上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等问题上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95820414"/>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animEffect transition="in" filter="wipe(down)">
                                      <p:cBhvr>
                                        <p:cTn id="1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3" name="矩形 2"/>
          <p:cNvSpPr>
            <a:spLocks noChangeAspect="1"/>
          </p:cNvSpPr>
          <p:nvPr/>
        </p:nvSpPr>
        <p:spPr>
          <a:xfrm>
            <a:off x="508000" y="1268760"/>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19</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一般人常常忽略的生活小事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作者却能够慧眼独具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将之信手拈来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寻找其叙述的价值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成为小说的有机组成部分。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句子成分残缺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成为小说的有机组成部分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之前加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使这些小事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国学是以儒家的尊重先祖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进德修业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内圣外王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兼有道家的逍遥独立、禅宗的心灵自由的精神气质的一种多元和谐的精神文化体系。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成分残缺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为主干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为活跃校园文化生活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学校举办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四季花卉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摄影作品展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着重表现岁月流转而美丽依旧的自然美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给观众带来美的享受。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成分残缺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着重表现岁月流转而美丽依旧的自然美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缺少主语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参展作品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93166722"/>
      </p:ext>
    </p:extLst>
  </p:cSld>
  <p:clrMapOvr>
    <a:masterClrMapping/>
  </p:clrMapOvr>
  <mc:AlternateContent xmlns:mc="http://schemas.openxmlformats.org/markup-compatibility/2006">
    <mc:Choice xmlns:p14="http://schemas.microsoft.com/office/powerpoint/2010/main" Requires="p14">
      <p:transition spd="slow" p14:dur="20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wipe(down)">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178</TotalTime>
  <Words>2808</Words>
  <Application>Microsoft Office PowerPoint</Application>
  <PresentationFormat>全屏显示(4:3)</PresentationFormat>
  <Paragraphs>121</Paragraphs>
  <Slides>19</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19</vt:i4>
      </vt:variant>
    </vt:vector>
  </HeadingPairs>
  <TitlesOfParts>
    <vt:vector size="28" baseType="lpstr">
      <vt:lpstr>NEU-BZ-S92</vt:lpstr>
      <vt:lpstr>方正书宋_GBK</vt:lpstr>
      <vt:lpstr>黑体</vt:lpstr>
      <vt:lpstr>宋体</vt:lpstr>
      <vt:lpstr>微软雅黑</vt:lpstr>
      <vt:lpstr>Arial</vt:lpstr>
      <vt:lpstr>Calibri</vt:lpstr>
      <vt:lpstr>Times New Roman</vt:lpstr>
      <vt:lpstr>高优14新制作模板</vt:lpstr>
      <vt:lpstr>2.典型病句例析45例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dbc</cp:lastModifiedBy>
  <cp:revision>语文备课大师【全免费】</cp:revision>
  <dcterms:created xsi:type="dcterms:W3CDTF">2016-09-28T04:45:40Z</dcterms:created>
  <dcterms:modified xsi:type="dcterms:W3CDTF">2016-10-10T08:01:01Z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