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62" r:id="rId5"/>
    <p:sldId id="325" r:id="rId6"/>
    <p:sldId id="326" r:id="rId7"/>
    <p:sldId id="327" r:id="rId8"/>
    <p:sldId id="329" r:id="rId9"/>
    <p:sldId id="328" r:id="rId10"/>
    <p:sldId id="330" r:id="rId11"/>
    <p:sldId id="331" r:id="rId12"/>
    <p:sldId id="332" r:id="rId13"/>
    <p:sldId id="333" r:id="rId14"/>
    <p:sldId id="334" r:id="rId15"/>
    <p:sldId id="335" r:id="rId16"/>
    <p:sldId id="336" r:id="rId17"/>
    <p:sldId id="257" r:id="rId18"/>
  </p:sldIdLst>
  <p:sldSz cx="9144000" cy="5143500" type="screen16x9"/>
  <p:notesSz cx="6858000" cy="9144000"/>
  <p:embeddedFontLst>
    <p:embeddedFont>
      <p:font typeface="FandolFang R" panose="02010600030101010101" pitchFamily="50" charset="-122"/>
      <p:regular r:id="rId22"/>
    </p:embeddedFont>
    <p:embeddedFont>
      <p:font typeface="微软雅黑" panose="020B0503020204020204" pitchFamily="34" charset="-122"/>
      <p:regular r:id="rId23"/>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p:scale>
          <a:sx n="140" d="100"/>
          <a:sy n="140" d="100"/>
        </p:scale>
        <p:origin x="-804" y="-34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3" Type="http://schemas.openxmlformats.org/officeDocument/2006/relationships/font" Target="fonts/font2.fntdata"/><Relationship Id="rId22" Type="http://schemas.openxmlformats.org/officeDocument/2006/relationships/font" Target="fonts/font1.fntdata"/><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FandolFang R" panose="02010600030101010101" pitchFamily="50" charset="-122"/>
                <a:ea typeface="FandolFang R" panose="02010600030101010101" pitchFamily="50"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FandolFang R" panose="02010600030101010101" pitchFamily="50" charset="-122"/>
                <a:ea typeface="FandolFang R" panose="02010600030101010101" pitchFamily="50" charset="-122"/>
              </a:defRPr>
            </a:lvl1pPr>
          </a:lstStyle>
          <a:p>
            <a:fld id="{5FE41B13-E810-4D98-8238-20182253F06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FandolFang R" panose="02010600030101010101" pitchFamily="50" charset="-122"/>
                <a:ea typeface="FandolFang R" panose="02010600030101010101" pitchFamily="50"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FandolFang R" panose="02010600030101010101" pitchFamily="50" charset="-122"/>
                <a:ea typeface="FandolFang R" panose="02010600030101010101" pitchFamily="50" charset="-122"/>
              </a:defRPr>
            </a:lvl1pPr>
          </a:lstStyle>
          <a:p>
            <a:fld id="{DC4C0210-7709-4C1F-9018-4E5771F4DB6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FandolFang R" panose="02010600030101010101" pitchFamily="50" charset="-122"/>
        <a:ea typeface="FandolFang R" panose="02010600030101010101" pitchFamily="50" charset="-122"/>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4C0210-7709-4C1F-9018-4E5771F4DB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4C0210-7709-4C1F-9018-4E5771F4DB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4C0210-7709-4C1F-9018-4E5771F4DB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4C0210-7709-4C1F-9018-4E5771F4DB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4C0210-7709-4C1F-9018-4E5771F4DB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4C0210-7709-4C1F-9018-4E5771F4DB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4C0210-7709-4C1F-9018-4E5771F4DB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4C0210-7709-4C1F-9018-4E5771F4DB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4C0210-7709-4C1F-9018-4E5771F4DB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4C0210-7709-4C1F-9018-4E5771F4DB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4C0210-7709-4C1F-9018-4E5771F4DB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4C0210-7709-4C1F-9018-4E5771F4DB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4C0210-7709-4C1F-9018-4E5771F4DB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4C0210-7709-4C1F-9018-4E5771F4DB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4C0210-7709-4C1F-9018-4E5771F4DB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7" name="矩形: 圆角 1"/>
          <p:cNvSpPr/>
          <p:nvPr userDrawn="1"/>
        </p:nvSpPr>
        <p:spPr>
          <a:xfrm>
            <a:off x="121920" y="213360"/>
            <a:ext cx="2021205" cy="478542"/>
          </a:xfrm>
          <a:prstGeom prst="roundRect">
            <a:avLst>
              <a:gd name="adj"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Arial" panose="020B0604020202020204" pitchFamily="34" charset="0"/>
              <a:ea typeface="思源黑体 CN Medium" panose="020B0600000000000000" pitchFamily="34" charset="-122"/>
              <a:cs typeface="+mn-cs"/>
              <a:sym typeface="Arial" panose="020B0604020202020204" pitchFamily="34" charset="0"/>
            </a:endParaRPr>
          </a:p>
        </p:txBody>
      </p:sp>
      <p:sp>
        <p:nvSpPr>
          <p:cNvPr id="9" name="smiling-tooth-with-hands_33918"/>
          <p:cNvSpPr>
            <a:spLocks noChangeAspect="1"/>
          </p:cNvSpPr>
          <p:nvPr userDrawn="1"/>
        </p:nvSpPr>
        <p:spPr bwMode="auto">
          <a:xfrm>
            <a:off x="355423" y="340287"/>
            <a:ext cx="255473" cy="255473"/>
          </a:xfrm>
          <a:custGeom>
            <a:avLst/>
            <a:gdLst>
              <a:gd name="T0" fmla="*/ 12000 w 12800"/>
              <a:gd name="T1" fmla="*/ 11200 h 12800"/>
              <a:gd name="T2" fmla="*/ 7176 w 12800"/>
              <a:gd name="T3" fmla="*/ 12121 h 12800"/>
              <a:gd name="T4" fmla="*/ 6400 w 12800"/>
              <a:gd name="T5" fmla="*/ 12800 h 12800"/>
              <a:gd name="T6" fmla="*/ 5624 w 12800"/>
              <a:gd name="T7" fmla="*/ 12121 h 12800"/>
              <a:gd name="T8" fmla="*/ 800 w 12800"/>
              <a:gd name="T9" fmla="*/ 11200 h 12800"/>
              <a:gd name="T10" fmla="*/ 0 w 12800"/>
              <a:gd name="T11" fmla="*/ 10400 h 12800"/>
              <a:gd name="T12" fmla="*/ 0 w 12800"/>
              <a:gd name="T13" fmla="*/ 800 h 12800"/>
              <a:gd name="T14" fmla="*/ 800 w 12800"/>
              <a:gd name="T15" fmla="*/ 0 h 12800"/>
              <a:gd name="T16" fmla="*/ 879 w 12800"/>
              <a:gd name="T17" fmla="*/ 16 h 12800"/>
              <a:gd name="T18" fmla="*/ 6400 w 12800"/>
              <a:gd name="T19" fmla="*/ 1600 h 12800"/>
              <a:gd name="T20" fmla="*/ 11921 w 12800"/>
              <a:gd name="T21" fmla="*/ 16 h 12800"/>
              <a:gd name="T22" fmla="*/ 12000 w 12800"/>
              <a:gd name="T23" fmla="*/ 0 h 12800"/>
              <a:gd name="T24" fmla="*/ 12800 w 12800"/>
              <a:gd name="T25" fmla="*/ 800 h 12800"/>
              <a:gd name="T26" fmla="*/ 12800 w 12800"/>
              <a:gd name="T27" fmla="*/ 10400 h 12800"/>
              <a:gd name="T28" fmla="*/ 12000 w 12800"/>
              <a:gd name="T29" fmla="*/ 11200 h 12800"/>
              <a:gd name="T30" fmla="*/ 5600 w 12800"/>
              <a:gd name="T31" fmla="*/ 2507 h 12800"/>
              <a:gd name="T32" fmla="*/ 1600 w 12800"/>
              <a:gd name="T33" fmla="*/ 1670 h 12800"/>
              <a:gd name="T34" fmla="*/ 1600 w 12800"/>
              <a:gd name="T35" fmla="*/ 9643 h 12800"/>
              <a:gd name="T36" fmla="*/ 5600 w 12800"/>
              <a:gd name="T37" fmla="*/ 10400 h 12800"/>
              <a:gd name="T38" fmla="*/ 5600 w 12800"/>
              <a:gd name="T39" fmla="*/ 2507 h 12800"/>
              <a:gd name="T40" fmla="*/ 11200 w 12800"/>
              <a:gd name="T41" fmla="*/ 1670 h 12800"/>
              <a:gd name="T42" fmla="*/ 7200 w 12800"/>
              <a:gd name="T43" fmla="*/ 2506 h 12800"/>
              <a:gd name="T44" fmla="*/ 7200 w 12800"/>
              <a:gd name="T45" fmla="*/ 10400 h 12800"/>
              <a:gd name="T46" fmla="*/ 11200 w 12800"/>
              <a:gd name="T47" fmla="*/ 9644 h 12800"/>
              <a:gd name="T48" fmla="*/ 11200 w 12800"/>
              <a:gd name="T49" fmla="*/ 167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00" h="12800">
                <a:moveTo>
                  <a:pt x="12000" y="11200"/>
                </a:moveTo>
                <a:cubicBezTo>
                  <a:pt x="10776" y="11254"/>
                  <a:pt x="8442" y="11463"/>
                  <a:pt x="7176" y="12121"/>
                </a:cubicBezTo>
                <a:cubicBezTo>
                  <a:pt x="7116" y="12503"/>
                  <a:pt x="6799" y="12800"/>
                  <a:pt x="6400" y="12800"/>
                </a:cubicBezTo>
                <a:cubicBezTo>
                  <a:pt x="6002" y="12800"/>
                  <a:pt x="5684" y="12503"/>
                  <a:pt x="5624" y="12121"/>
                </a:cubicBezTo>
                <a:cubicBezTo>
                  <a:pt x="4358" y="11463"/>
                  <a:pt x="2024" y="11254"/>
                  <a:pt x="800" y="11200"/>
                </a:cubicBezTo>
                <a:cubicBezTo>
                  <a:pt x="358" y="11200"/>
                  <a:pt x="0" y="10842"/>
                  <a:pt x="0" y="10400"/>
                </a:cubicBezTo>
                <a:lnTo>
                  <a:pt x="0" y="800"/>
                </a:lnTo>
                <a:cubicBezTo>
                  <a:pt x="0" y="358"/>
                  <a:pt x="358" y="0"/>
                  <a:pt x="800" y="0"/>
                </a:cubicBezTo>
                <a:cubicBezTo>
                  <a:pt x="828" y="0"/>
                  <a:pt x="851" y="14"/>
                  <a:pt x="879" y="16"/>
                </a:cubicBezTo>
                <a:cubicBezTo>
                  <a:pt x="6381" y="158"/>
                  <a:pt x="6400" y="1600"/>
                  <a:pt x="6400" y="1600"/>
                </a:cubicBezTo>
                <a:cubicBezTo>
                  <a:pt x="6400" y="1600"/>
                  <a:pt x="6419" y="158"/>
                  <a:pt x="11921" y="16"/>
                </a:cubicBezTo>
                <a:cubicBezTo>
                  <a:pt x="11949" y="14"/>
                  <a:pt x="11972" y="0"/>
                  <a:pt x="12000" y="0"/>
                </a:cubicBezTo>
                <a:cubicBezTo>
                  <a:pt x="12442" y="0"/>
                  <a:pt x="12800" y="358"/>
                  <a:pt x="12800" y="800"/>
                </a:cubicBezTo>
                <a:lnTo>
                  <a:pt x="12800" y="10400"/>
                </a:lnTo>
                <a:cubicBezTo>
                  <a:pt x="12800" y="10842"/>
                  <a:pt x="12442" y="11200"/>
                  <a:pt x="12000" y="11200"/>
                </a:cubicBezTo>
                <a:close/>
                <a:moveTo>
                  <a:pt x="5600" y="2507"/>
                </a:moveTo>
                <a:cubicBezTo>
                  <a:pt x="4568" y="1982"/>
                  <a:pt x="2861" y="1764"/>
                  <a:pt x="1600" y="1670"/>
                </a:cubicBezTo>
                <a:lnTo>
                  <a:pt x="1600" y="9643"/>
                </a:lnTo>
                <a:cubicBezTo>
                  <a:pt x="3747" y="9753"/>
                  <a:pt x="4949" y="10074"/>
                  <a:pt x="5600" y="10400"/>
                </a:cubicBezTo>
                <a:lnTo>
                  <a:pt x="5600" y="2507"/>
                </a:lnTo>
                <a:close/>
                <a:moveTo>
                  <a:pt x="11200" y="1670"/>
                </a:moveTo>
                <a:cubicBezTo>
                  <a:pt x="9940" y="1764"/>
                  <a:pt x="8232" y="1982"/>
                  <a:pt x="7200" y="2506"/>
                </a:cubicBezTo>
                <a:lnTo>
                  <a:pt x="7200" y="10400"/>
                </a:lnTo>
                <a:cubicBezTo>
                  <a:pt x="7851" y="10074"/>
                  <a:pt x="9052" y="9753"/>
                  <a:pt x="11200" y="9644"/>
                </a:cubicBezTo>
                <a:lnTo>
                  <a:pt x="11200" y="1670"/>
                </a:lnTo>
                <a:close/>
              </a:path>
            </a:pathLst>
          </a:custGeom>
          <a:solidFill>
            <a:schemeClr val="bg1"/>
          </a:solidFill>
          <a:ln>
            <a:noFill/>
          </a:ln>
        </p:spPr>
        <p:txBody>
          <a:bodyPr lIns="68580" tIns="34290" rIns="68580" bIns="3429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black"/>
              </a:solidFill>
              <a:effectLst/>
              <a:uLnTx/>
              <a:uFillTx/>
              <a:latin typeface="Arial" panose="020B0604020202020204" pitchFamily="34" charset="0"/>
              <a:ea typeface="思源黑体 CN Medium" panose="020B0600000000000000" pitchFamily="34" charset="-122"/>
              <a:cs typeface="+mn-cs"/>
              <a:sym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email"/>
          <a:srcRect/>
          <a:stretch>
            <a:fillRect/>
          </a:stretch>
        </p:blipFill>
        <p:spPr>
          <a:xfrm>
            <a:off x="0" y="0"/>
            <a:ext cx="9144000" cy="5143500"/>
          </a:xfrm>
          <a:prstGeom prst="rect">
            <a:avLst/>
          </a:prstGeom>
        </p:spPr>
      </p:pic>
      <p:sp>
        <p:nvSpPr>
          <p:cNvPr id="7" name="矩形 6"/>
          <p:cNvSpPr/>
          <p:nvPr/>
        </p:nvSpPr>
        <p:spPr>
          <a:xfrm rot="10800000">
            <a:off x="0" y="0"/>
            <a:ext cx="9144000" cy="5143500"/>
          </a:xfrm>
          <a:prstGeom prst="rect">
            <a:avLst/>
          </a:prstGeom>
          <a:gradFill flip="none" rotWithShape="1">
            <a:gsLst>
              <a:gs pos="13000">
                <a:schemeClr val="accent6">
                  <a:lumMod val="50000"/>
                  <a:alpha val="36000"/>
                </a:schemeClr>
              </a:gs>
              <a:gs pos="89000">
                <a:schemeClr val="accent6">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cs typeface="+mn-ea"/>
              <a:sym typeface="+mn-lt"/>
            </a:endParaRPr>
          </a:p>
        </p:txBody>
      </p:sp>
      <p:sp>
        <p:nvSpPr>
          <p:cNvPr id="10" name="矩形 259"/>
          <p:cNvSpPr>
            <a:spLocks noChangeArrowheads="1"/>
          </p:cNvSpPr>
          <p:nvPr/>
        </p:nvSpPr>
        <p:spPr bwMode="auto">
          <a:xfrm>
            <a:off x="2770099" y="1379583"/>
            <a:ext cx="363356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defTabSz="342900">
              <a:buNone/>
            </a:pPr>
            <a:r>
              <a:rPr lang="zh-CN" altLang="en-US" sz="7200" b="1" dirty="0">
                <a:solidFill>
                  <a:schemeClr val="bg1"/>
                </a:solidFill>
                <a:effectLst>
                  <a:outerShdw blurRad="38100" dist="38100" dir="2700000" algn="tl">
                    <a:srgbClr val="000000">
                      <a:alpha val="43137"/>
                    </a:srgbClr>
                  </a:outerShdw>
                </a:effectLst>
                <a:latin typeface="+mn-lt"/>
                <a:ea typeface="+mn-ea"/>
                <a:cs typeface="+mn-ea"/>
                <a:sym typeface="+mn-lt"/>
              </a:rPr>
              <a:t>竹节人</a:t>
            </a:r>
            <a:endParaRPr lang="en-US" altLang="zh-CN" sz="7200" b="1"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11" name="矩形 10"/>
          <p:cNvSpPr/>
          <p:nvPr/>
        </p:nvSpPr>
        <p:spPr>
          <a:xfrm>
            <a:off x="3640787" y="2834049"/>
            <a:ext cx="1892185" cy="346249"/>
          </a:xfrm>
          <a:prstGeom prst="rect">
            <a:avLst/>
          </a:prstGeom>
        </p:spPr>
        <p:txBody>
          <a:bodyPr wrap="none" lIns="68580" tIns="34290" rIns="68580" bIns="34290">
            <a:spAutoFit/>
          </a:bodyPr>
          <a:lstStyle/>
          <a:p>
            <a:pPr algn="ctr" defTabSz="342900"/>
            <a:r>
              <a:rPr lang="zh-CN" altLang="en-US" sz="1800" b="1" dirty="0">
                <a:solidFill>
                  <a:schemeClr val="bg1"/>
                </a:solidFill>
                <a:effectLst>
                  <a:outerShdw blurRad="38100" dist="38100" dir="2700000" algn="tl">
                    <a:srgbClr val="000000">
                      <a:alpha val="43137"/>
                    </a:srgbClr>
                  </a:outerShdw>
                </a:effectLst>
                <a:cs typeface="+mn-ea"/>
                <a:sym typeface="+mn-lt"/>
              </a:rPr>
              <a:t>语文 六年级 上</a:t>
            </a:r>
            <a:r>
              <a:rPr lang="zh-CN" altLang="en-US" sz="1800" b="1" dirty="0" smtClean="0">
                <a:solidFill>
                  <a:schemeClr val="bg1"/>
                </a:solidFill>
                <a:effectLst>
                  <a:outerShdw blurRad="38100" dist="38100" dir="2700000" algn="tl">
                    <a:srgbClr val="000000">
                      <a:alpha val="43137"/>
                    </a:srgbClr>
                  </a:outerShdw>
                </a:effectLst>
                <a:cs typeface="+mn-ea"/>
                <a:sym typeface="+mn-lt"/>
              </a:rPr>
              <a:t>册</a:t>
            </a:r>
            <a:endParaRPr lang="zh-CN" altLang="en-US" sz="1800" b="1" dirty="0">
              <a:solidFill>
                <a:schemeClr val="bg1"/>
              </a:solidFill>
              <a:effectLst>
                <a:outerShdw blurRad="38100" dist="38100" dir="2700000" algn="tl">
                  <a:srgbClr val="000000">
                    <a:alpha val="43137"/>
                  </a:srgbClr>
                </a:outerShdw>
              </a:effectLst>
              <a:cs typeface="+mn-ea"/>
              <a:sym typeface="+mn-lt"/>
            </a:endParaRPr>
          </a:p>
        </p:txBody>
      </p:sp>
      <p:cxnSp>
        <p:nvCxnSpPr>
          <p:cNvPr id="12" name="直接连接符 11"/>
          <p:cNvCxnSpPr/>
          <p:nvPr/>
        </p:nvCxnSpPr>
        <p:spPr>
          <a:xfrm>
            <a:off x="2534254" y="2660814"/>
            <a:ext cx="4105253" cy="0"/>
          </a:xfrm>
          <a:prstGeom prst="line">
            <a:avLst/>
          </a:prstGeom>
          <a:ln w="25400" cap="rnd">
            <a:gradFill flip="none" rotWithShape="1">
              <a:gsLst>
                <a:gs pos="500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289" y="244321"/>
            <a:ext cx="1400966" cy="438581"/>
          </a:xfrm>
          <a:prstGeom prst="rect">
            <a:avLst/>
          </a:prstGeom>
          <a:noFill/>
        </p:spPr>
        <p:txBody>
          <a:bodyPr wrap="square" lIns="68580" tIns="34290" rIns="68580" bIns="34290" rtlCol="0">
            <a:spAutoFit/>
          </a:bodyPr>
          <a:lstStyle/>
          <a:p>
            <a:pPr algn="dist">
              <a:defRPr/>
            </a:pPr>
            <a:r>
              <a:rPr lang="zh-CN" altLang="en-US" sz="2400" dirty="0">
                <a:solidFill>
                  <a:prstClr val="white"/>
                </a:solidFill>
                <a:cs typeface="+mn-ea"/>
                <a:sym typeface="+mn-lt"/>
              </a:rPr>
              <a:t>句段感知</a:t>
            </a:r>
            <a:endParaRPr lang="zh-CN" altLang="en-US" sz="2400" dirty="0">
              <a:solidFill>
                <a:prstClr val="white"/>
              </a:solidFill>
              <a:cs typeface="+mn-ea"/>
              <a:sym typeface="+mn-lt"/>
            </a:endParaRPr>
          </a:p>
        </p:txBody>
      </p:sp>
      <p:sp>
        <p:nvSpPr>
          <p:cNvPr id="3" name="任意多边形 33"/>
          <p:cNvSpPr/>
          <p:nvPr>
            <p:custDataLst>
              <p:tags r:id="rId1"/>
            </p:custDataLst>
          </p:nvPr>
        </p:nvSpPr>
        <p:spPr>
          <a:xfrm>
            <a:off x="5129888" y="1189740"/>
            <a:ext cx="3157080" cy="3011669"/>
          </a:xfrm>
          <a:custGeom>
            <a:avLst/>
            <a:gdLst>
              <a:gd name="connsiteX0" fmla="*/ 5955922 w 5955922"/>
              <a:gd name="connsiteY0" fmla="*/ 0 h 699160"/>
              <a:gd name="connsiteX1" fmla="*/ 5762221 w 5955922"/>
              <a:gd name="connsiteY1" fmla="*/ 671470 h 699160"/>
              <a:gd name="connsiteX2" fmla="*/ 0 w 5955922"/>
              <a:gd name="connsiteY2" fmla="*/ 699160 h 699160"/>
              <a:gd name="connsiteX3" fmla="*/ 176842 w 5955922"/>
              <a:gd name="connsiteY3" fmla="*/ 45351 h 699160"/>
            </a:gdLst>
            <a:ahLst/>
            <a:cxnLst>
              <a:cxn ang="0">
                <a:pos x="connsiteX0" y="connsiteY0"/>
              </a:cxn>
              <a:cxn ang="0">
                <a:pos x="connsiteX1" y="connsiteY1"/>
              </a:cxn>
              <a:cxn ang="0">
                <a:pos x="connsiteX2" y="connsiteY2"/>
              </a:cxn>
              <a:cxn ang="0">
                <a:pos x="connsiteX3" y="connsiteY3"/>
              </a:cxn>
            </a:cxnLst>
            <a:rect l="l" t="t" r="r" b="b"/>
            <a:pathLst>
              <a:path w="5955922" h="699160">
                <a:moveTo>
                  <a:pt x="5955922" y="0"/>
                </a:moveTo>
                <a:lnTo>
                  <a:pt x="5762221" y="671470"/>
                </a:lnTo>
                <a:lnTo>
                  <a:pt x="0" y="699160"/>
                </a:lnTo>
                <a:lnTo>
                  <a:pt x="176842" y="45351"/>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34290" rIns="68580" bIns="34290" rtlCol="0" anchor="ctr">
            <a:normAutofit/>
          </a:bodyPr>
          <a:lstStyle/>
          <a:p>
            <a:pPr>
              <a:defRPr/>
            </a:pPr>
            <a:endParaRPr lang="zh-CN" altLang="en-US" sz="1800" dirty="0">
              <a:solidFill>
                <a:srgbClr val="FFFFFF"/>
              </a:solidFill>
              <a:cs typeface="+mn-ea"/>
              <a:sym typeface="+mn-lt"/>
            </a:endParaRPr>
          </a:p>
        </p:txBody>
      </p:sp>
      <p:sp>
        <p:nvSpPr>
          <p:cNvPr id="4" name="文本框 12"/>
          <p:cNvSpPr txBox="1"/>
          <p:nvPr/>
        </p:nvSpPr>
        <p:spPr>
          <a:xfrm>
            <a:off x="5306804" y="1406072"/>
            <a:ext cx="2763644" cy="2816156"/>
          </a:xfrm>
          <a:prstGeom prst="rect">
            <a:avLst/>
          </a:prstGeom>
          <a:noFill/>
          <a:ln w="9525">
            <a:noFill/>
          </a:ln>
        </p:spPr>
        <p:txBody>
          <a:bodyPr wrap="square" lIns="68580" tIns="34290" rIns="68580" bIns="3429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defTabSz="342900" eaLnBrk="1" hangingPunct="1">
              <a:lnSpc>
                <a:spcPct val="150000"/>
              </a:lnSpc>
              <a:spcBef>
                <a:spcPct val="0"/>
              </a:spcBef>
              <a:buNone/>
              <a:defRPr/>
            </a:pPr>
            <a:r>
              <a:rPr lang="zh-CN" altLang="en-US" sz="1700" dirty="0">
                <a:solidFill>
                  <a:prstClr val="white"/>
                </a:solidFill>
                <a:cs typeface="+mn-ea"/>
                <a:sym typeface="+mn-lt"/>
              </a:rPr>
              <a:t>     在孩子们的心里，玩具非常重要，但是也比不上老师的地位。老师玩竹节人时“跟我们玩得入迷时一模一样”的愉悦神情，让“我们”觉得很满足，表现了孩子们的爱师尊师的情感。</a:t>
            </a:r>
            <a:endParaRPr lang="zh-CN" altLang="en-US" sz="1700" dirty="0">
              <a:solidFill>
                <a:prstClr val="white"/>
              </a:solidFill>
              <a:cs typeface="+mn-ea"/>
              <a:sym typeface="+mn-lt"/>
            </a:endParaRPr>
          </a:p>
        </p:txBody>
      </p:sp>
      <p:sp>
        <p:nvSpPr>
          <p:cNvPr id="5" name="矩形 25"/>
          <p:cNvSpPr>
            <a:spLocks noChangeArrowheads="1"/>
          </p:cNvSpPr>
          <p:nvPr/>
        </p:nvSpPr>
        <p:spPr bwMode="auto">
          <a:xfrm>
            <a:off x="392059" y="1652489"/>
            <a:ext cx="4914744" cy="435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defRPr/>
            </a:pPr>
            <a:r>
              <a:rPr lang="zh-CN" altLang="en-US" sz="1800" dirty="0">
                <a:solidFill>
                  <a:prstClr val="black"/>
                </a:solidFill>
                <a:latin typeface="+mn-lt"/>
                <a:ea typeface="+mn-ea"/>
                <a:cs typeface="+mn-ea"/>
                <a:sym typeface="+mn-lt"/>
              </a:rPr>
              <a:t>       方才的那份小小的怨恨和沮丧</a:t>
            </a:r>
            <a:r>
              <a:rPr lang="zh-CN" altLang="en-US" sz="1800" dirty="0">
                <a:solidFill>
                  <a:srgbClr val="0070C0"/>
                </a:solidFill>
                <a:latin typeface="+mn-lt"/>
                <a:ea typeface="+mn-ea"/>
                <a:cs typeface="+mn-ea"/>
                <a:sym typeface="+mn-lt"/>
              </a:rPr>
              <a:t>化为乌有</a:t>
            </a:r>
            <a:r>
              <a:rPr lang="zh-CN" altLang="en-US" sz="1800" dirty="0">
                <a:solidFill>
                  <a:prstClr val="black"/>
                </a:solidFill>
                <a:latin typeface="+mn-lt"/>
                <a:ea typeface="+mn-ea"/>
                <a:cs typeface="+mn-ea"/>
                <a:sym typeface="+mn-lt"/>
              </a:rPr>
              <a:t>。</a:t>
            </a:r>
            <a:endParaRPr lang="zh-CN" altLang="en-US" sz="1800" dirty="0">
              <a:solidFill>
                <a:prstClr val="black"/>
              </a:solidFill>
              <a:latin typeface="+mn-lt"/>
              <a:ea typeface="+mn-ea"/>
              <a:cs typeface="+mn-ea"/>
              <a:sym typeface="+mn-lt"/>
            </a:endParaRPr>
          </a:p>
        </p:txBody>
      </p:sp>
      <p:sp>
        <p:nvSpPr>
          <p:cNvPr id="6" name="矩形 25"/>
          <p:cNvSpPr>
            <a:spLocks noChangeArrowheads="1"/>
          </p:cNvSpPr>
          <p:nvPr/>
        </p:nvSpPr>
        <p:spPr bwMode="auto">
          <a:xfrm>
            <a:off x="942237" y="2565290"/>
            <a:ext cx="3374594" cy="131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defRPr/>
            </a:pPr>
            <a:r>
              <a:rPr lang="zh-CN" altLang="en-US" sz="1800" dirty="0">
                <a:solidFill>
                  <a:srgbClr val="0070C0"/>
                </a:solidFill>
                <a:latin typeface="+mn-lt"/>
                <a:ea typeface="+mn-ea"/>
                <a:cs typeface="+mn-ea"/>
                <a:sym typeface="+mn-lt"/>
              </a:rPr>
              <a:t>    我们和老师都爱玩竹节人，竹节人玩具给每一个人都带来了无穷的乐趣。</a:t>
            </a:r>
            <a:endParaRPr lang="zh-CN" altLang="en-US" sz="1800" dirty="0">
              <a:solidFill>
                <a:srgbClr val="0070C0"/>
              </a:solidFill>
              <a:latin typeface="+mn-lt"/>
              <a:ea typeface="+mn-ea"/>
              <a:cs typeface="+mn-ea"/>
              <a:sym typeface="+mn-lt"/>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inVertic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289" y="244321"/>
            <a:ext cx="1400966" cy="438581"/>
          </a:xfrm>
          <a:prstGeom prst="rect">
            <a:avLst/>
          </a:prstGeom>
          <a:noFill/>
        </p:spPr>
        <p:txBody>
          <a:bodyPr wrap="square" lIns="68580" tIns="34290" rIns="68580" bIns="34290" rtlCol="0">
            <a:spAutoFit/>
          </a:bodyPr>
          <a:lstStyle/>
          <a:p>
            <a:pPr algn="dist">
              <a:defRPr/>
            </a:pPr>
            <a:r>
              <a:rPr lang="zh-CN" altLang="en-US" sz="2400" dirty="0">
                <a:solidFill>
                  <a:prstClr val="white"/>
                </a:solidFill>
                <a:cs typeface="+mn-ea"/>
                <a:sym typeface="+mn-lt"/>
              </a:rPr>
              <a:t>句段感知</a:t>
            </a:r>
            <a:endParaRPr lang="zh-CN" altLang="en-US" sz="2400" dirty="0">
              <a:solidFill>
                <a:prstClr val="white"/>
              </a:solidFill>
              <a:cs typeface="+mn-ea"/>
              <a:sym typeface="+mn-lt"/>
            </a:endParaRPr>
          </a:p>
        </p:txBody>
      </p:sp>
      <p:sp>
        <p:nvSpPr>
          <p:cNvPr id="3" name="矩形 2"/>
          <p:cNvSpPr/>
          <p:nvPr/>
        </p:nvSpPr>
        <p:spPr>
          <a:xfrm>
            <a:off x="3410903" y="1500990"/>
            <a:ext cx="4603273" cy="2562240"/>
          </a:xfrm>
          <a:prstGeom prst="rect">
            <a:avLst/>
          </a:prstGeom>
          <a:noFill/>
          <a:ln w="9525">
            <a:noFill/>
          </a:ln>
        </p:spPr>
        <p:txBody>
          <a:bodyPr wrap="square" lIns="68580" tIns="34290" rIns="68580" bIns="3429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defTabSz="342900" eaLnBrk="1" hangingPunct="1">
              <a:lnSpc>
                <a:spcPct val="150000"/>
              </a:lnSpc>
              <a:spcBef>
                <a:spcPct val="0"/>
              </a:spcBef>
              <a:buNone/>
              <a:defRPr/>
            </a:pPr>
            <a:r>
              <a:rPr lang="zh-CN" altLang="en-US" sz="1800" dirty="0">
                <a:solidFill>
                  <a:srgbClr val="000000"/>
                </a:solidFill>
                <a:cs typeface="+mn-ea"/>
                <a:sym typeface="+mn-lt"/>
              </a:rPr>
              <a:t>      课文主要讲述的是“我”小时候用毛笔杆制作竹节人，与同学在课桌上搏斗引得大家围观，课上偷玩竹节人被老师收走后，发现老师也和“我们”一样爱玩竹节人的事。表现了作者对快乐无忧的童年生活以及爱师敬师的师生情谊的怀念之情。</a:t>
            </a:r>
            <a:endParaRPr lang="en-US" altLang="zh-CN" sz="1800" dirty="0">
              <a:solidFill>
                <a:srgbClr val="000000"/>
              </a:solidFill>
              <a:cs typeface="+mn-ea"/>
              <a:sym typeface="+mn-lt"/>
            </a:endParaRPr>
          </a:p>
        </p:txBody>
      </p:sp>
      <p:grpSp>
        <p:nvGrpSpPr>
          <p:cNvPr id="4" name="组合 3"/>
          <p:cNvGrpSpPr/>
          <p:nvPr/>
        </p:nvGrpSpPr>
        <p:grpSpPr>
          <a:xfrm>
            <a:off x="1242106" y="1748478"/>
            <a:ext cx="2005364" cy="1800587"/>
            <a:chOff x="7861363" y="1365506"/>
            <a:chExt cx="2673818" cy="2400782"/>
          </a:xfrm>
        </p:grpSpPr>
        <p:pic>
          <p:nvPicPr>
            <p:cNvPr id="5" name="图片 4"/>
            <p:cNvPicPr>
              <a:picLocks noChangeAspect="1"/>
            </p:cNvPicPr>
            <p:nvPr/>
          </p:nvPicPr>
          <p:blipFill>
            <a:blip r:embed="rId1" cstate="email"/>
            <a:stretch>
              <a:fillRect/>
            </a:stretch>
          </p:blipFill>
          <p:spPr>
            <a:xfrm>
              <a:off x="7861363" y="1365506"/>
              <a:ext cx="2673818" cy="2400782"/>
            </a:xfrm>
            <a:prstGeom prst="rect">
              <a:avLst/>
            </a:prstGeom>
          </p:spPr>
        </p:pic>
        <p:sp>
          <p:nvSpPr>
            <p:cNvPr id="6" name="矩形: 圆角 5"/>
            <p:cNvSpPr/>
            <p:nvPr/>
          </p:nvSpPr>
          <p:spPr>
            <a:xfrm rot="21247853">
              <a:off x="8206585" y="2174296"/>
              <a:ext cx="1980695" cy="690880"/>
            </a:xfrm>
            <a:prstGeom prst="roundRect">
              <a:avLst/>
            </a:prstGeom>
            <a:noFill/>
            <a:ln>
              <a:noFill/>
            </a:ln>
          </p:spPr>
          <p:style>
            <a:lnRef idx="2">
              <a:schemeClr val="accent4"/>
            </a:lnRef>
            <a:fillRef idx="1">
              <a:schemeClr val="lt1"/>
            </a:fillRef>
            <a:effectRef idx="0">
              <a:schemeClr val="accent4"/>
            </a:effectRef>
            <a:fontRef idx="minor">
              <a:schemeClr val="dk1"/>
            </a:fontRef>
          </p:style>
          <p:txBody>
            <a:bodyPr anchor="ctr"/>
            <a:lstStyle/>
            <a:p>
              <a:pPr defTabSz="342900">
                <a:defRPr/>
              </a:pPr>
              <a:r>
                <a:rPr lang="zh-CN" altLang="en-US" sz="2100" b="1" dirty="0">
                  <a:solidFill>
                    <a:srgbClr val="C00000"/>
                  </a:solidFill>
                  <a:cs typeface="+mn-ea"/>
                  <a:sym typeface="+mn-lt"/>
                </a:rPr>
                <a:t>主题思想</a:t>
              </a:r>
              <a:endParaRPr lang="zh-CN" altLang="en-US" sz="2100" b="1" dirty="0">
                <a:solidFill>
                  <a:srgbClr val="C00000"/>
                </a:solidFill>
                <a:cs typeface="+mn-ea"/>
                <a:sym typeface="+mn-lt"/>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289" y="244321"/>
            <a:ext cx="1400966" cy="438581"/>
          </a:xfrm>
          <a:prstGeom prst="rect">
            <a:avLst/>
          </a:prstGeom>
          <a:noFill/>
        </p:spPr>
        <p:txBody>
          <a:bodyPr wrap="square" lIns="68580" tIns="34290" rIns="68580" bIns="34290" rtlCol="0">
            <a:spAutoFit/>
          </a:bodyPr>
          <a:lstStyle/>
          <a:p>
            <a:pPr algn="dist">
              <a:defRPr/>
            </a:pPr>
            <a:r>
              <a:rPr lang="zh-CN" altLang="en-US" sz="2400" dirty="0">
                <a:solidFill>
                  <a:prstClr val="white"/>
                </a:solidFill>
                <a:cs typeface="+mn-ea"/>
                <a:sym typeface="+mn-lt"/>
              </a:rPr>
              <a:t>当堂测评</a:t>
            </a:r>
            <a:endParaRPr lang="zh-CN" altLang="en-US" sz="2400" dirty="0">
              <a:solidFill>
                <a:prstClr val="white"/>
              </a:solidFill>
              <a:cs typeface="+mn-ea"/>
              <a:sym typeface="+mn-lt"/>
            </a:endParaRPr>
          </a:p>
        </p:txBody>
      </p:sp>
      <p:sp>
        <p:nvSpPr>
          <p:cNvPr id="7" name="矩形 2"/>
          <p:cNvSpPr/>
          <p:nvPr/>
        </p:nvSpPr>
        <p:spPr>
          <a:xfrm>
            <a:off x="884482" y="1244728"/>
            <a:ext cx="4678319" cy="435376"/>
          </a:xfrm>
          <a:prstGeom prst="rect">
            <a:avLst/>
          </a:prstGeom>
          <a:noFill/>
          <a:ln w="9525">
            <a:noFill/>
          </a:ln>
        </p:spPr>
        <p:txBody>
          <a:bodyPr wrap="square" lIns="68580" tIns="34290" rIns="68580" bIns="34290" anchor="t">
            <a:spAutoFit/>
          </a:bodyPr>
          <a:lstStyle/>
          <a:p>
            <a:pPr>
              <a:lnSpc>
                <a:spcPct val="150000"/>
              </a:lnSpc>
              <a:defRPr/>
            </a:pPr>
            <a:r>
              <a:rPr lang="en-US" altLang="zh-CN" sz="1800" dirty="0">
                <a:solidFill>
                  <a:prstClr val="black"/>
                </a:solidFill>
                <a:cs typeface="+mn-ea"/>
                <a:sym typeface="+mn-lt"/>
              </a:rPr>
              <a:t>1. </a:t>
            </a:r>
            <a:r>
              <a:rPr lang="zh-CN" altLang="en-US" sz="1800" dirty="0">
                <a:solidFill>
                  <a:prstClr val="black"/>
                </a:solidFill>
                <a:cs typeface="+mn-ea"/>
                <a:sym typeface="+mn-lt"/>
              </a:rPr>
              <a:t>在正确的读音下面画“√” 。</a:t>
            </a:r>
            <a:endParaRPr lang="zh-CN" altLang="en-US" sz="1800" dirty="0">
              <a:solidFill>
                <a:prstClr val="black"/>
              </a:solidFill>
              <a:cs typeface="+mn-ea"/>
              <a:sym typeface="+mn-lt"/>
            </a:endParaRPr>
          </a:p>
        </p:txBody>
      </p:sp>
      <p:sp>
        <p:nvSpPr>
          <p:cNvPr id="8" name="圆角矩形 27"/>
          <p:cNvSpPr/>
          <p:nvPr/>
        </p:nvSpPr>
        <p:spPr>
          <a:xfrm>
            <a:off x="626289" y="1177606"/>
            <a:ext cx="5919024" cy="2395484"/>
          </a:xfrm>
          <a:prstGeom prst="roundRect">
            <a:avLst/>
          </a:prstGeom>
          <a:noFill/>
          <a:ln>
            <a:solidFill>
              <a:srgbClr val="E58C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base">
              <a:defRPr/>
            </a:pPr>
            <a:endParaRPr lang="zh-CN" altLang="en-US" noProof="1">
              <a:solidFill>
                <a:prstClr val="white"/>
              </a:solidFill>
              <a:cs typeface="+mn-ea"/>
              <a:sym typeface="+mn-lt"/>
            </a:endParaRPr>
          </a:p>
        </p:txBody>
      </p:sp>
      <p:sp>
        <p:nvSpPr>
          <p:cNvPr id="9" name="矩形 19"/>
          <p:cNvSpPr/>
          <p:nvPr/>
        </p:nvSpPr>
        <p:spPr>
          <a:xfrm>
            <a:off x="963125" y="1710763"/>
            <a:ext cx="5503546" cy="1731243"/>
          </a:xfrm>
          <a:prstGeom prst="rect">
            <a:avLst/>
          </a:prstGeom>
          <a:noFill/>
          <a:ln w="9525">
            <a:noFill/>
          </a:ln>
        </p:spPr>
        <p:txBody>
          <a:bodyPr wrap="square" lIns="68580" tIns="34290" rIns="68580" bIns="34290" anchor="t">
            <a:spAutoFit/>
          </a:bodyPr>
          <a:lstStyle/>
          <a:p>
            <a:pPr>
              <a:lnSpc>
                <a:spcPct val="150000"/>
              </a:lnSpc>
              <a:defRPr/>
            </a:pPr>
            <a:r>
              <a:rPr lang="zh-CN" altLang="en-US" sz="1800" dirty="0">
                <a:solidFill>
                  <a:prstClr val="black"/>
                </a:solidFill>
                <a:cs typeface="+mn-ea"/>
                <a:sym typeface="+mn-lt"/>
              </a:rPr>
              <a:t>    把穿着九个竹节的鞋线嵌（</a:t>
            </a:r>
            <a:r>
              <a:rPr lang="en-US" altLang="zh-CN" sz="1800" dirty="0" err="1">
                <a:solidFill>
                  <a:srgbClr val="FF0000"/>
                </a:solidFill>
                <a:cs typeface="+mn-ea"/>
                <a:sym typeface="+mn-lt"/>
              </a:rPr>
              <a:t>qián</a:t>
            </a:r>
            <a:r>
              <a:rPr lang="en-US" altLang="zh-CN" sz="1800" dirty="0">
                <a:solidFill>
                  <a:srgbClr val="FF0000"/>
                </a:solidFill>
                <a:cs typeface="+mn-ea"/>
                <a:sym typeface="+mn-lt"/>
              </a:rPr>
              <a:t>  </a:t>
            </a:r>
            <a:r>
              <a:rPr lang="en-US" altLang="zh-CN" sz="1800" dirty="0" err="1">
                <a:solidFill>
                  <a:srgbClr val="FF0000"/>
                </a:solidFill>
                <a:cs typeface="+mn-ea"/>
                <a:sym typeface="+mn-lt"/>
              </a:rPr>
              <a:t>qiàn</a:t>
            </a:r>
            <a:r>
              <a:rPr lang="en-US" altLang="zh-CN" sz="1800" dirty="0">
                <a:solidFill>
                  <a:srgbClr val="FF0000"/>
                </a:solidFill>
                <a:cs typeface="+mn-ea"/>
                <a:sym typeface="+mn-lt"/>
              </a:rPr>
              <a:t> </a:t>
            </a:r>
            <a:r>
              <a:rPr lang="zh-CN" altLang="en-US" sz="1800" dirty="0">
                <a:solidFill>
                  <a:prstClr val="black"/>
                </a:solidFill>
                <a:cs typeface="+mn-ea"/>
                <a:sym typeface="+mn-lt"/>
              </a:rPr>
              <a:t>）入课桌裂缝里，在下面一拉紧，那威风凛凛（</a:t>
            </a:r>
            <a:r>
              <a:rPr lang="en-US" altLang="zh-CN" sz="1800" dirty="0" err="1">
                <a:solidFill>
                  <a:srgbClr val="FF0000"/>
                </a:solidFill>
                <a:cs typeface="+mn-ea"/>
                <a:sym typeface="+mn-lt"/>
              </a:rPr>
              <a:t>lǐn</a:t>
            </a:r>
            <a:r>
              <a:rPr lang="en-US" altLang="zh-CN" sz="1800" dirty="0">
                <a:solidFill>
                  <a:srgbClr val="FF0000"/>
                </a:solidFill>
                <a:cs typeface="+mn-ea"/>
                <a:sym typeface="+mn-lt"/>
              </a:rPr>
              <a:t>  </a:t>
            </a:r>
            <a:r>
              <a:rPr lang="en-US" altLang="zh-CN" sz="1800" dirty="0" err="1">
                <a:solidFill>
                  <a:srgbClr val="FF0000"/>
                </a:solidFill>
                <a:cs typeface="+mn-ea"/>
                <a:sym typeface="+mn-lt"/>
              </a:rPr>
              <a:t>lǐng</a:t>
            </a:r>
            <a:r>
              <a:rPr lang="zh-CN" altLang="en-US" sz="1800" dirty="0">
                <a:solidFill>
                  <a:prstClr val="black"/>
                </a:solidFill>
                <a:cs typeface="+mn-ea"/>
                <a:sym typeface="+mn-lt"/>
              </a:rPr>
              <a:t>），跟健美比赛中的浑身疙（</a:t>
            </a:r>
            <a:r>
              <a:rPr lang="en-US" altLang="zh-CN" sz="1800" dirty="0" err="1">
                <a:solidFill>
                  <a:srgbClr val="FF0000"/>
                </a:solidFill>
                <a:cs typeface="+mn-ea"/>
                <a:sym typeface="+mn-lt"/>
              </a:rPr>
              <a:t>gē</a:t>
            </a:r>
            <a:r>
              <a:rPr lang="en-US" altLang="zh-CN" sz="1800" dirty="0">
                <a:solidFill>
                  <a:srgbClr val="FF0000"/>
                </a:solidFill>
                <a:cs typeface="+mn-ea"/>
                <a:sym typeface="+mn-lt"/>
              </a:rPr>
              <a:t>   </a:t>
            </a:r>
            <a:r>
              <a:rPr lang="en-US" altLang="zh-CN" sz="1800" dirty="0" err="1">
                <a:solidFill>
                  <a:srgbClr val="FF0000"/>
                </a:solidFill>
                <a:cs typeface="+mn-ea"/>
                <a:sym typeface="+mn-lt"/>
              </a:rPr>
              <a:t>qǐ</a:t>
            </a:r>
            <a:r>
              <a:rPr lang="zh-CN" altLang="en-US" sz="1800" dirty="0">
                <a:solidFill>
                  <a:prstClr val="black"/>
                </a:solidFill>
                <a:cs typeface="+mn-ea"/>
                <a:sym typeface="+mn-lt"/>
              </a:rPr>
              <a:t>）瘩（</a:t>
            </a:r>
            <a:r>
              <a:rPr lang="en-US" altLang="zh-CN" sz="1800" dirty="0">
                <a:solidFill>
                  <a:srgbClr val="FF0000"/>
                </a:solidFill>
                <a:cs typeface="+mn-ea"/>
                <a:sym typeface="+mn-lt"/>
              </a:rPr>
              <a:t>ta  da</a:t>
            </a:r>
            <a:r>
              <a:rPr lang="zh-CN" altLang="en-US" sz="1800" dirty="0">
                <a:solidFill>
                  <a:prstClr val="black"/>
                </a:solidFill>
                <a:cs typeface="+mn-ea"/>
                <a:sym typeface="+mn-lt"/>
              </a:rPr>
              <a:t>）肉的小伙子差不多的竹节人就立起来了。</a:t>
            </a:r>
            <a:endParaRPr lang="zh-CN" altLang="en-US" sz="1800" dirty="0">
              <a:solidFill>
                <a:prstClr val="black"/>
              </a:solidFill>
              <a:cs typeface="+mn-ea"/>
              <a:sym typeface="+mn-lt"/>
            </a:endParaRPr>
          </a:p>
        </p:txBody>
      </p:sp>
      <p:sp>
        <p:nvSpPr>
          <p:cNvPr id="10" name="文本框 9"/>
          <p:cNvSpPr txBox="1"/>
          <p:nvPr/>
        </p:nvSpPr>
        <p:spPr>
          <a:xfrm>
            <a:off x="4710007" y="1872442"/>
            <a:ext cx="575786" cy="484748"/>
          </a:xfrm>
          <a:prstGeom prst="rect">
            <a:avLst/>
          </a:prstGeom>
          <a:noFill/>
        </p:spPr>
        <p:txBody>
          <a:bodyPr wrap="square" lIns="68580" tIns="34290" rIns="68580" bIns="34290" rtlCol="0" anchor="t">
            <a:spAutoFit/>
          </a:bodyPr>
          <a:lstStyle/>
          <a:p>
            <a:pPr>
              <a:defRPr/>
            </a:pPr>
            <a:r>
              <a:rPr lang="zh-CN" altLang="en-US" sz="2700" dirty="0">
                <a:solidFill>
                  <a:srgbClr val="C00000"/>
                </a:solidFill>
                <a:cs typeface="+mn-ea"/>
                <a:sym typeface="+mn-lt"/>
              </a:rPr>
              <a:t>√</a:t>
            </a:r>
            <a:endParaRPr lang="zh-CN" altLang="en-US" sz="2700" dirty="0">
              <a:solidFill>
                <a:srgbClr val="C00000"/>
              </a:solidFill>
              <a:cs typeface="+mn-ea"/>
              <a:sym typeface="+mn-lt"/>
            </a:endParaRPr>
          </a:p>
        </p:txBody>
      </p:sp>
      <p:sp>
        <p:nvSpPr>
          <p:cNvPr id="11" name="文本框 10"/>
          <p:cNvSpPr txBox="1"/>
          <p:nvPr/>
        </p:nvSpPr>
        <p:spPr>
          <a:xfrm>
            <a:off x="4749328" y="2294575"/>
            <a:ext cx="575786" cy="484748"/>
          </a:xfrm>
          <a:prstGeom prst="rect">
            <a:avLst/>
          </a:prstGeom>
          <a:noFill/>
        </p:spPr>
        <p:txBody>
          <a:bodyPr wrap="square" lIns="68580" tIns="34290" rIns="68580" bIns="34290" rtlCol="0" anchor="t">
            <a:spAutoFit/>
          </a:bodyPr>
          <a:lstStyle/>
          <a:p>
            <a:pPr>
              <a:defRPr/>
            </a:pPr>
            <a:r>
              <a:rPr lang="zh-CN" altLang="en-US" sz="2700" dirty="0">
                <a:solidFill>
                  <a:srgbClr val="C00000"/>
                </a:solidFill>
                <a:cs typeface="+mn-ea"/>
                <a:sym typeface="+mn-lt"/>
              </a:rPr>
              <a:t>√</a:t>
            </a:r>
            <a:endParaRPr lang="zh-CN" altLang="en-US" sz="2700" dirty="0">
              <a:solidFill>
                <a:srgbClr val="C00000"/>
              </a:solidFill>
              <a:cs typeface="+mn-ea"/>
              <a:sym typeface="+mn-lt"/>
            </a:endParaRPr>
          </a:p>
        </p:txBody>
      </p:sp>
      <p:sp>
        <p:nvSpPr>
          <p:cNvPr id="12" name="文本框 11"/>
          <p:cNvSpPr txBox="1"/>
          <p:nvPr/>
        </p:nvSpPr>
        <p:spPr>
          <a:xfrm>
            <a:off x="3223642" y="2741019"/>
            <a:ext cx="575786" cy="484748"/>
          </a:xfrm>
          <a:prstGeom prst="rect">
            <a:avLst/>
          </a:prstGeom>
          <a:noFill/>
        </p:spPr>
        <p:txBody>
          <a:bodyPr wrap="square" lIns="68580" tIns="34290" rIns="68580" bIns="34290" rtlCol="0" anchor="t">
            <a:spAutoFit/>
          </a:bodyPr>
          <a:lstStyle/>
          <a:p>
            <a:pPr>
              <a:defRPr/>
            </a:pPr>
            <a:r>
              <a:rPr lang="zh-CN" altLang="en-US" sz="2700" dirty="0">
                <a:solidFill>
                  <a:srgbClr val="C00000"/>
                </a:solidFill>
                <a:cs typeface="+mn-ea"/>
                <a:sym typeface="+mn-lt"/>
              </a:rPr>
              <a:t>√</a:t>
            </a:r>
            <a:endParaRPr lang="zh-CN" altLang="en-US" sz="2700" dirty="0">
              <a:solidFill>
                <a:srgbClr val="C00000"/>
              </a:solidFill>
              <a:cs typeface="+mn-ea"/>
              <a:sym typeface="+mn-lt"/>
            </a:endParaRPr>
          </a:p>
        </p:txBody>
      </p:sp>
      <p:sp>
        <p:nvSpPr>
          <p:cNvPr id="13" name="文本框 12"/>
          <p:cNvSpPr txBox="1"/>
          <p:nvPr/>
        </p:nvSpPr>
        <p:spPr>
          <a:xfrm>
            <a:off x="4787117" y="2716558"/>
            <a:ext cx="575786" cy="484748"/>
          </a:xfrm>
          <a:prstGeom prst="rect">
            <a:avLst/>
          </a:prstGeom>
          <a:noFill/>
        </p:spPr>
        <p:txBody>
          <a:bodyPr wrap="square" lIns="68580" tIns="34290" rIns="68580" bIns="34290" rtlCol="0" anchor="t">
            <a:spAutoFit/>
          </a:bodyPr>
          <a:lstStyle>
            <a:defPPr>
              <a:defRPr lang="zh-CN"/>
            </a:defPPr>
            <a:lvl1pPr>
              <a:defRPr sz="3600">
                <a:solidFill>
                  <a:srgbClr val="C00000"/>
                </a:solidFill>
                <a:latin typeface="黑体" panose="02010609060101010101" charset="-122"/>
                <a:ea typeface="黑体" panose="02010609060101010101" charset="-122"/>
              </a:defRPr>
            </a:lvl1pPr>
          </a:lstStyle>
          <a:p>
            <a:pPr>
              <a:defRPr/>
            </a:pPr>
            <a:r>
              <a:rPr lang="zh-CN" altLang="en-US" sz="2700" dirty="0">
                <a:latin typeface="+mn-lt"/>
                <a:ea typeface="+mn-ea"/>
                <a:cs typeface="+mn-ea"/>
                <a:sym typeface="+mn-lt"/>
              </a:rPr>
              <a:t>√</a:t>
            </a:r>
            <a:endParaRPr lang="zh-CN" altLang="en-US" sz="2700" dirty="0">
              <a:latin typeface="+mn-lt"/>
              <a:ea typeface="+mn-ea"/>
              <a:cs typeface="+mn-ea"/>
              <a:sym typeface="+mn-lt"/>
            </a:endParaRPr>
          </a:p>
        </p:txBody>
      </p:sp>
      <p:pic>
        <p:nvPicPr>
          <p:cNvPr id="15" name="图片 14"/>
          <p:cNvPicPr>
            <a:picLocks noChangeAspect="1"/>
          </p:cNvPicPr>
          <p:nvPr/>
        </p:nvPicPr>
        <p:blipFill>
          <a:blip r:embed="rId1" cstate="email"/>
          <a:stretch>
            <a:fillRect/>
          </a:stretch>
        </p:blipFill>
        <p:spPr>
          <a:xfrm>
            <a:off x="6466670" y="2123404"/>
            <a:ext cx="2000250" cy="268605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linds(horizontal)">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linds(horizontal)">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P spid="9" grpId="0"/>
      <p:bldP spid="10" grpId="0"/>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289" y="244321"/>
            <a:ext cx="1400966" cy="438581"/>
          </a:xfrm>
          <a:prstGeom prst="rect">
            <a:avLst/>
          </a:prstGeom>
          <a:noFill/>
        </p:spPr>
        <p:txBody>
          <a:bodyPr wrap="square" lIns="68580" tIns="34290" rIns="68580" bIns="34290" rtlCol="0">
            <a:spAutoFit/>
          </a:bodyPr>
          <a:lstStyle/>
          <a:p>
            <a:pPr algn="dist">
              <a:defRPr/>
            </a:pPr>
            <a:r>
              <a:rPr lang="zh-CN" altLang="en-US" sz="2400" dirty="0">
                <a:solidFill>
                  <a:prstClr val="white"/>
                </a:solidFill>
                <a:cs typeface="+mn-ea"/>
                <a:sym typeface="+mn-lt"/>
              </a:rPr>
              <a:t>当堂测评</a:t>
            </a:r>
            <a:endParaRPr lang="zh-CN" altLang="en-US" sz="2400" dirty="0">
              <a:solidFill>
                <a:prstClr val="white"/>
              </a:solidFill>
              <a:cs typeface="+mn-ea"/>
              <a:sym typeface="+mn-lt"/>
            </a:endParaRPr>
          </a:p>
        </p:txBody>
      </p:sp>
      <p:sp>
        <p:nvSpPr>
          <p:cNvPr id="14" name="矩形 19"/>
          <p:cNvSpPr/>
          <p:nvPr/>
        </p:nvSpPr>
        <p:spPr>
          <a:xfrm>
            <a:off x="974655" y="1286794"/>
            <a:ext cx="4088299" cy="435376"/>
          </a:xfrm>
          <a:prstGeom prst="rect">
            <a:avLst/>
          </a:prstGeom>
          <a:noFill/>
          <a:ln w="9525">
            <a:noFill/>
          </a:ln>
        </p:spPr>
        <p:txBody>
          <a:bodyPr wrap="none" lIns="68580" tIns="34290" rIns="68580" bIns="34290" anchor="t">
            <a:spAutoFit/>
          </a:bodyPr>
          <a:lstStyle/>
          <a:p>
            <a:pPr>
              <a:lnSpc>
                <a:spcPct val="150000"/>
              </a:lnSpc>
              <a:defRPr/>
            </a:pPr>
            <a:r>
              <a:rPr lang="en-US" altLang="zh-CN" sz="1800" dirty="0">
                <a:solidFill>
                  <a:prstClr val="black"/>
                </a:solidFill>
                <a:cs typeface="+mn-ea"/>
                <a:sym typeface="+mn-lt"/>
              </a:rPr>
              <a:t>2. </a:t>
            </a:r>
            <a:r>
              <a:rPr lang="zh-CN" altLang="en-US" sz="1800" dirty="0">
                <a:solidFill>
                  <a:prstClr val="black"/>
                </a:solidFill>
                <a:cs typeface="+mn-ea"/>
                <a:sym typeface="+mn-lt"/>
              </a:rPr>
              <a:t>根据原文在括号里填上恰当的词语。</a:t>
            </a:r>
            <a:endParaRPr lang="zh-CN" altLang="en-US" sz="1800" dirty="0">
              <a:solidFill>
                <a:prstClr val="black"/>
              </a:solidFill>
              <a:cs typeface="+mn-ea"/>
              <a:sym typeface="+mn-lt"/>
            </a:endParaRPr>
          </a:p>
        </p:txBody>
      </p:sp>
      <p:sp>
        <p:nvSpPr>
          <p:cNvPr id="15" name="Rectangle 2"/>
          <p:cNvSpPr/>
          <p:nvPr/>
        </p:nvSpPr>
        <p:spPr>
          <a:xfrm>
            <a:off x="1176585" y="1676094"/>
            <a:ext cx="5063014" cy="1731243"/>
          </a:xfrm>
          <a:prstGeom prst="rect">
            <a:avLst/>
          </a:prstGeom>
          <a:noFill/>
          <a:ln w="9525">
            <a:noFill/>
          </a:ln>
        </p:spPr>
        <p:txBody>
          <a:bodyPr wrap="square" lIns="68580" tIns="34290" rIns="68580" bIns="34290" anchor="ctr">
            <a:spAutoFit/>
          </a:bodyPr>
          <a:lstStyle/>
          <a:p>
            <a:pPr>
              <a:lnSpc>
                <a:spcPct val="150000"/>
              </a:lnSpc>
              <a:defRPr/>
            </a:pPr>
            <a:r>
              <a:rPr lang="zh-CN" altLang="en-US" sz="1800" dirty="0">
                <a:solidFill>
                  <a:prstClr val="black"/>
                </a:solidFill>
                <a:cs typeface="+mn-ea"/>
                <a:sym typeface="+mn-lt"/>
              </a:rPr>
              <a:t>（                ）的傻样子</a:t>
            </a:r>
            <a:endParaRPr lang="en-US" altLang="zh-CN" sz="1800" dirty="0">
              <a:solidFill>
                <a:prstClr val="black"/>
              </a:solidFill>
              <a:cs typeface="+mn-ea"/>
              <a:sym typeface="+mn-lt"/>
            </a:endParaRPr>
          </a:p>
          <a:p>
            <a:pPr>
              <a:lnSpc>
                <a:spcPct val="150000"/>
              </a:lnSpc>
              <a:defRPr/>
            </a:pPr>
            <a:r>
              <a:rPr lang="zh-CN" altLang="en-US" sz="1800" dirty="0">
                <a:solidFill>
                  <a:prstClr val="black"/>
                </a:solidFill>
                <a:cs typeface="+mn-ea"/>
                <a:sym typeface="+mn-lt"/>
              </a:rPr>
              <a:t>（             ）的钩针</a:t>
            </a:r>
            <a:endParaRPr lang="en-US" altLang="zh-CN" sz="1800" dirty="0">
              <a:solidFill>
                <a:prstClr val="black"/>
              </a:solidFill>
              <a:cs typeface="+mn-ea"/>
              <a:sym typeface="+mn-lt"/>
            </a:endParaRPr>
          </a:p>
          <a:p>
            <a:pPr>
              <a:lnSpc>
                <a:spcPct val="150000"/>
              </a:lnSpc>
              <a:defRPr/>
            </a:pPr>
            <a:r>
              <a:rPr lang="zh-CN" altLang="en-US" sz="1800" dirty="0">
                <a:solidFill>
                  <a:prstClr val="black"/>
                </a:solidFill>
                <a:cs typeface="+mn-ea"/>
                <a:sym typeface="+mn-lt"/>
              </a:rPr>
              <a:t>（                ）的老师</a:t>
            </a:r>
            <a:endParaRPr lang="en-US" altLang="zh-CN" sz="1800" dirty="0">
              <a:solidFill>
                <a:prstClr val="black"/>
              </a:solidFill>
              <a:cs typeface="+mn-ea"/>
              <a:sym typeface="+mn-lt"/>
            </a:endParaRPr>
          </a:p>
          <a:p>
            <a:pPr>
              <a:lnSpc>
                <a:spcPct val="150000"/>
              </a:lnSpc>
              <a:defRPr/>
            </a:pPr>
            <a:r>
              <a:rPr lang="zh-CN" altLang="en-US" sz="1800" dirty="0">
                <a:solidFill>
                  <a:prstClr val="black"/>
                </a:solidFill>
                <a:cs typeface="+mn-ea"/>
                <a:sym typeface="+mn-lt"/>
              </a:rPr>
              <a:t>（             ）的怨恨</a:t>
            </a:r>
            <a:endParaRPr lang="en-US" altLang="zh-CN" sz="1800" dirty="0">
              <a:solidFill>
                <a:prstClr val="black"/>
              </a:solidFill>
              <a:cs typeface="+mn-ea"/>
              <a:sym typeface="+mn-lt"/>
            </a:endParaRPr>
          </a:p>
        </p:txBody>
      </p:sp>
      <p:sp>
        <p:nvSpPr>
          <p:cNvPr id="16" name="圆角矩形 8"/>
          <p:cNvSpPr/>
          <p:nvPr/>
        </p:nvSpPr>
        <p:spPr>
          <a:xfrm>
            <a:off x="718565" y="1210003"/>
            <a:ext cx="5114666" cy="2290184"/>
          </a:xfrm>
          <a:prstGeom prst="roundRect">
            <a:avLst/>
          </a:prstGeom>
          <a:noFill/>
          <a:ln>
            <a:solidFill>
              <a:srgbClr val="E58C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base">
              <a:defRPr/>
            </a:pPr>
            <a:endParaRPr lang="zh-CN" altLang="en-US" noProof="1">
              <a:solidFill>
                <a:prstClr val="white"/>
              </a:solidFill>
              <a:cs typeface="+mn-ea"/>
              <a:sym typeface="+mn-lt"/>
            </a:endParaRPr>
          </a:p>
        </p:txBody>
      </p:sp>
      <p:sp>
        <p:nvSpPr>
          <p:cNvPr id="17" name="矩形 16"/>
          <p:cNvSpPr/>
          <p:nvPr/>
        </p:nvSpPr>
        <p:spPr>
          <a:xfrm>
            <a:off x="1444257" y="1780618"/>
            <a:ext cx="1165996" cy="346249"/>
          </a:xfrm>
          <a:prstGeom prst="rect">
            <a:avLst/>
          </a:prstGeom>
          <a:noFill/>
          <a:ln w="9525">
            <a:noFill/>
          </a:ln>
        </p:spPr>
        <p:txBody>
          <a:bodyPr wrap="square" lIns="68580" tIns="34290" rIns="68580" bIns="34290" anchor="t">
            <a:spAutoFit/>
          </a:bodyPr>
          <a:lstStyle/>
          <a:p>
            <a:pPr>
              <a:defRPr/>
            </a:pPr>
            <a:r>
              <a:rPr lang="zh-CN" altLang="en-US" sz="1800" dirty="0">
                <a:solidFill>
                  <a:srgbClr val="C00000"/>
                </a:solidFill>
                <a:cs typeface="+mn-ea"/>
                <a:sym typeface="+mn-lt"/>
              </a:rPr>
              <a:t>呆头呆脑</a:t>
            </a:r>
            <a:endParaRPr lang="zh-CN" altLang="en-US" sz="1800" dirty="0">
              <a:solidFill>
                <a:srgbClr val="C00000"/>
              </a:solidFill>
              <a:cs typeface="+mn-ea"/>
              <a:sym typeface="+mn-lt"/>
            </a:endParaRPr>
          </a:p>
        </p:txBody>
      </p:sp>
      <p:sp>
        <p:nvSpPr>
          <p:cNvPr id="18" name="矩形 17"/>
          <p:cNvSpPr/>
          <p:nvPr/>
        </p:nvSpPr>
        <p:spPr>
          <a:xfrm>
            <a:off x="1606974" y="2179665"/>
            <a:ext cx="1165996" cy="346249"/>
          </a:xfrm>
          <a:prstGeom prst="rect">
            <a:avLst/>
          </a:prstGeom>
          <a:noFill/>
          <a:ln w="9525">
            <a:noFill/>
          </a:ln>
        </p:spPr>
        <p:txBody>
          <a:bodyPr wrap="square" lIns="68580" tIns="34290" rIns="68580" bIns="34290" anchor="t">
            <a:spAutoFit/>
          </a:bodyPr>
          <a:lstStyle/>
          <a:p>
            <a:pPr>
              <a:defRPr/>
            </a:pPr>
            <a:r>
              <a:rPr lang="zh-CN" altLang="en-US" sz="1800" dirty="0">
                <a:solidFill>
                  <a:srgbClr val="C00000"/>
                </a:solidFill>
                <a:cs typeface="+mn-ea"/>
                <a:sym typeface="+mn-lt"/>
              </a:rPr>
              <a:t>废弃</a:t>
            </a:r>
            <a:endParaRPr lang="zh-CN" altLang="en-US" sz="1800" dirty="0">
              <a:solidFill>
                <a:srgbClr val="C00000"/>
              </a:solidFill>
              <a:cs typeface="+mn-ea"/>
              <a:sym typeface="+mn-lt"/>
            </a:endParaRPr>
          </a:p>
        </p:txBody>
      </p:sp>
      <p:sp>
        <p:nvSpPr>
          <p:cNvPr id="19" name="矩形 18"/>
          <p:cNvSpPr/>
          <p:nvPr/>
        </p:nvSpPr>
        <p:spPr>
          <a:xfrm>
            <a:off x="1423088" y="2592487"/>
            <a:ext cx="1165996" cy="346249"/>
          </a:xfrm>
          <a:prstGeom prst="rect">
            <a:avLst/>
          </a:prstGeom>
          <a:noFill/>
          <a:ln w="9525">
            <a:noFill/>
          </a:ln>
        </p:spPr>
        <p:txBody>
          <a:bodyPr wrap="square" lIns="68580" tIns="34290" rIns="68580" bIns="34290" anchor="t">
            <a:spAutoFit/>
          </a:bodyPr>
          <a:lstStyle/>
          <a:p>
            <a:pPr>
              <a:defRPr/>
            </a:pPr>
            <a:r>
              <a:rPr lang="zh-CN" altLang="en-US" sz="1800" dirty="0">
                <a:solidFill>
                  <a:srgbClr val="C00000"/>
                </a:solidFill>
                <a:cs typeface="+mn-ea"/>
                <a:sym typeface="+mn-lt"/>
              </a:rPr>
              <a:t>虎视眈眈</a:t>
            </a:r>
            <a:endParaRPr lang="zh-CN" altLang="en-US" sz="1800" dirty="0">
              <a:solidFill>
                <a:srgbClr val="C00000"/>
              </a:solidFill>
              <a:cs typeface="+mn-ea"/>
              <a:sym typeface="+mn-lt"/>
            </a:endParaRPr>
          </a:p>
        </p:txBody>
      </p:sp>
      <p:sp>
        <p:nvSpPr>
          <p:cNvPr id="20" name="矩形 19"/>
          <p:cNvSpPr/>
          <p:nvPr/>
        </p:nvSpPr>
        <p:spPr>
          <a:xfrm>
            <a:off x="1614786" y="3024418"/>
            <a:ext cx="1165996" cy="346249"/>
          </a:xfrm>
          <a:prstGeom prst="rect">
            <a:avLst/>
          </a:prstGeom>
          <a:noFill/>
          <a:ln w="9525">
            <a:noFill/>
          </a:ln>
        </p:spPr>
        <p:txBody>
          <a:bodyPr wrap="square" lIns="68580" tIns="34290" rIns="68580" bIns="34290" anchor="t">
            <a:spAutoFit/>
          </a:bodyPr>
          <a:lstStyle/>
          <a:p>
            <a:pPr>
              <a:defRPr/>
            </a:pPr>
            <a:r>
              <a:rPr lang="zh-CN" altLang="en-US" sz="1800" dirty="0">
                <a:solidFill>
                  <a:srgbClr val="C00000"/>
                </a:solidFill>
                <a:cs typeface="+mn-ea"/>
                <a:sym typeface="+mn-lt"/>
              </a:rPr>
              <a:t>小小</a:t>
            </a:r>
            <a:endParaRPr lang="zh-CN" altLang="en-US" sz="1800" dirty="0">
              <a:solidFill>
                <a:srgbClr val="C00000"/>
              </a:solidFill>
              <a:cs typeface="+mn-ea"/>
              <a:sym typeface="+mn-lt"/>
            </a:endParaRPr>
          </a:p>
        </p:txBody>
      </p:sp>
      <p:pic>
        <p:nvPicPr>
          <p:cNvPr id="3" name="图片 2"/>
          <p:cNvPicPr>
            <a:picLocks noChangeAspect="1"/>
          </p:cNvPicPr>
          <p:nvPr/>
        </p:nvPicPr>
        <p:blipFill>
          <a:blip r:embed="rId1" cstate="email"/>
          <a:stretch>
            <a:fillRect/>
          </a:stretch>
        </p:blipFill>
        <p:spPr>
          <a:xfrm>
            <a:off x="6466670" y="2123404"/>
            <a:ext cx="2000250" cy="268605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289" y="244321"/>
            <a:ext cx="1400966" cy="438581"/>
          </a:xfrm>
          <a:prstGeom prst="rect">
            <a:avLst/>
          </a:prstGeom>
          <a:noFill/>
        </p:spPr>
        <p:txBody>
          <a:bodyPr wrap="square" lIns="68580" tIns="34290" rIns="68580" bIns="34290" rtlCol="0">
            <a:spAutoFit/>
          </a:bodyPr>
          <a:lstStyle/>
          <a:p>
            <a:pPr algn="dist">
              <a:defRPr/>
            </a:pPr>
            <a:r>
              <a:rPr lang="zh-CN" altLang="en-US" sz="2400" dirty="0">
                <a:solidFill>
                  <a:prstClr val="white"/>
                </a:solidFill>
                <a:cs typeface="+mn-ea"/>
                <a:sym typeface="+mn-lt"/>
              </a:rPr>
              <a:t>当堂测评</a:t>
            </a:r>
            <a:endParaRPr lang="zh-CN" altLang="en-US" sz="2400" dirty="0">
              <a:solidFill>
                <a:prstClr val="white"/>
              </a:solidFill>
              <a:cs typeface="+mn-ea"/>
              <a:sym typeface="+mn-lt"/>
            </a:endParaRPr>
          </a:p>
        </p:txBody>
      </p:sp>
      <p:sp>
        <p:nvSpPr>
          <p:cNvPr id="11" name="Text Box 3"/>
          <p:cNvSpPr txBox="1"/>
          <p:nvPr/>
        </p:nvSpPr>
        <p:spPr>
          <a:xfrm>
            <a:off x="872987" y="1359424"/>
            <a:ext cx="6108174" cy="435376"/>
          </a:xfrm>
          <a:prstGeom prst="rect">
            <a:avLst/>
          </a:prstGeom>
          <a:noFill/>
          <a:ln w="9525">
            <a:noFill/>
          </a:ln>
        </p:spPr>
        <p:txBody>
          <a:bodyPr wrap="square" lIns="68580" tIns="34290" rIns="68580" bIns="34290" anchor="t">
            <a:spAutoFit/>
          </a:bodyPr>
          <a:lstStyle/>
          <a:p>
            <a:pPr>
              <a:lnSpc>
                <a:spcPct val="150000"/>
              </a:lnSpc>
              <a:defRPr/>
            </a:pPr>
            <a:r>
              <a:rPr lang="en-US" altLang="zh-CN" sz="1800" dirty="0">
                <a:solidFill>
                  <a:prstClr val="black"/>
                </a:solidFill>
                <a:cs typeface="+mn-ea"/>
                <a:sym typeface="+mn-lt"/>
              </a:rPr>
              <a:t>3. 《</a:t>
            </a:r>
            <a:r>
              <a:rPr lang="zh-CN" altLang="en-US" sz="1800" dirty="0">
                <a:solidFill>
                  <a:prstClr val="black"/>
                </a:solidFill>
                <a:cs typeface="+mn-ea"/>
                <a:sym typeface="+mn-lt"/>
              </a:rPr>
              <a:t>竹节人</a:t>
            </a:r>
            <a:r>
              <a:rPr lang="en-US" altLang="zh-CN" sz="1800" dirty="0">
                <a:solidFill>
                  <a:prstClr val="black"/>
                </a:solidFill>
                <a:cs typeface="+mn-ea"/>
                <a:sym typeface="+mn-lt"/>
              </a:rPr>
              <a:t>》</a:t>
            </a:r>
            <a:r>
              <a:rPr lang="zh-CN" altLang="en-US" sz="1800" dirty="0">
                <a:solidFill>
                  <a:prstClr val="black"/>
                </a:solidFill>
                <a:cs typeface="+mn-ea"/>
                <a:sym typeface="+mn-lt"/>
              </a:rPr>
              <a:t>这篇课文的主要内容是（              ）（多选）</a:t>
            </a:r>
            <a:endParaRPr lang="zh-CN" altLang="en-US" sz="1800" dirty="0">
              <a:solidFill>
                <a:prstClr val="black"/>
              </a:solidFill>
              <a:cs typeface="+mn-ea"/>
              <a:sym typeface="+mn-lt"/>
            </a:endParaRPr>
          </a:p>
        </p:txBody>
      </p:sp>
      <p:sp>
        <p:nvSpPr>
          <p:cNvPr id="12" name="矩形 8"/>
          <p:cNvSpPr/>
          <p:nvPr/>
        </p:nvSpPr>
        <p:spPr>
          <a:xfrm>
            <a:off x="810865" y="1840956"/>
            <a:ext cx="6108174" cy="1731243"/>
          </a:xfrm>
          <a:prstGeom prst="rect">
            <a:avLst/>
          </a:prstGeom>
          <a:noFill/>
          <a:ln w="9525">
            <a:noFill/>
          </a:ln>
        </p:spPr>
        <p:txBody>
          <a:bodyPr wrap="square" lIns="68580" tIns="34290" rIns="68580" bIns="34290" anchor="t">
            <a:spAutoFit/>
          </a:bodyPr>
          <a:lstStyle/>
          <a:p>
            <a:pPr>
              <a:lnSpc>
                <a:spcPct val="150000"/>
              </a:lnSpc>
              <a:defRPr/>
            </a:pPr>
            <a:r>
              <a:rPr lang="zh-CN" altLang="en-US" sz="1800" dirty="0">
                <a:solidFill>
                  <a:prstClr val="black"/>
                </a:solidFill>
                <a:cs typeface="+mn-ea"/>
                <a:sym typeface="+mn-lt"/>
              </a:rPr>
              <a:t>    </a:t>
            </a:r>
            <a:r>
              <a:rPr lang="en-US" altLang="zh-CN" sz="1800" dirty="0">
                <a:solidFill>
                  <a:prstClr val="black"/>
                </a:solidFill>
                <a:cs typeface="+mn-ea"/>
                <a:sym typeface="+mn-lt"/>
              </a:rPr>
              <a:t>A.</a:t>
            </a:r>
            <a:r>
              <a:rPr lang="zh-CN" altLang="en-US" sz="1800" dirty="0">
                <a:solidFill>
                  <a:prstClr val="black"/>
                </a:solidFill>
                <a:cs typeface="+mn-ea"/>
                <a:sym typeface="+mn-lt"/>
              </a:rPr>
              <a:t>如何制作竹节人玩具</a:t>
            </a:r>
            <a:endParaRPr lang="en-US" altLang="zh-CN" sz="1800" dirty="0">
              <a:solidFill>
                <a:prstClr val="black"/>
              </a:solidFill>
              <a:cs typeface="+mn-ea"/>
              <a:sym typeface="+mn-lt"/>
            </a:endParaRPr>
          </a:p>
          <a:p>
            <a:pPr>
              <a:lnSpc>
                <a:spcPct val="150000"/>
              </a:lnSpc>
              <a:defRPr/>
            </a:pPr>
            <a:r>
              <a:rPr lang="en-US" altLang="zh-CN" sz="1800" dirty="0">
                <a:solidFill>
                  <a:prstClr val="black"/>
                </a:solidFill>
                <a:cs typeface="+mn-ea"/>
                <a:sym typeface="+mn-lt"/>
              </a:rPr>
              <a:t>    B.</a:t>
            </a:r>
            <a:r>
              <a:rPr lang="zh-CN" altLang="en-US" sz="1800" dirty="0">
                <a:solidFill>
                  <a:prstClr val="black"/>
                </a:solidFill>
                <a:cs typeface="+mn-ea"/>
                <a:sym typeface="+mn-lt"/>
              </a:rPr>
              <a:t>如何玩竹节人玩具</a:t>
            </a:r>
            <a:endParaRPr lang="en-US" altLang="zh-CN" sz="1800" dirty="0">
              <a:solidFill>
                <a:prstClr val="black"/>
              </a:solidFill>
              <a:cs typeface="+mn-ea"/>
              <a:sym typeface="+mn-lt"/>
            </a:endParaRPr>
          </a:p>
          <a:p>
            <a:pPr>
              <a:lnSpc>
                <a:spcPct val="150000"/>
              </a:lnSpc>
              <a:defRPr/>
            </a:pPr>
            <a:r>
              <a:rPr lang="en-US" altLang="zh-CN" sz="1800" dirty="0">
                <a:solidFill>
                  <a:prstClr val="black"/>
                </a:solidFill>
                <a:cs typeface="+mn-ea"/>
                <a:sym typeface="+mn-lt"/>
              </a:rPr>
              <a:t>    C.</a:t>
            </a:r>
            <a:r>
              <a:rPr lang="zh-CN" altLang="en-US" sz="1800" dirty="0">
                <a:solidFill>
                  <a:prstClr val="black"/>
                </a:solidFill>
                <a:cs typeface="+mn-ea"/>
                <a:sym typeface="+mn-lt"/>
              </a:rPr>
              <a:t>从玩竹节人中得到的快乐</a:t>
            </a:r>
            <a:endParaRPr lang="en-US" altLang="zh-CN" sz="1800" dirty="0">
              <a:solidFill>
                <a:prstClr val="black"/>
              </a:solidFill>
              <a:cs typeface="+mn-ea"/>
              <a:sym typeface="+mn-lt"/>
            </a:endParaRPr>
          </a:p>
          <a:p>
            <a:pPr>
              <a:lnSpc>
                <a:spcPct val="150000"/>
              </a:lnSpc>
              <a:defRPr/>
            </a:pPr>
            <a:r>
              <a:rPr lang="en-US" altLang="zh-CN" sz="1800" dirty="0">
                <a:solidFill>
                  <a:prstClr val="black"/>
                </a:solidFill>
                <a:cs typeface="+mn-ea"/>
                <a:sym typeface="+mn-lt"/>
              </a:rPr>
              <a:t>    D.</a:t>
            </a:r>
            <a:r>
              <a:rPr lang="zh-CN" altLang="en-US" sz="1800" dirty="0">
                <a:solidFill>
                  <a:prstClr val="black"/>
                </a:solidFill>
                <a:cs typeface="+mn-ea"/>
                <a:sym typeface="+mn-lt"/>
              </a:rPr>
              <a:t>老师也痴迷上了竹节人玩具</a:t>
            </a:r>
            <a:endParaRPr lang="en-US" altLang="zh-CN" sz="1800" dirty="0">
              <a:solidFill>
                <a:prstClr val="black"/>
              </a:solidFill>
              <a:cs typeface="+mn-ea"/>
              <a:sym typeface="+mn-lt"/>
            </a:endParaRPr>
          </a:p>
        </p:txBody>
      </p:sp>
      <p:sp>
        <p:nvSpPr>
          <p:cNvPr id="13" name="圆角矩形 8"/>
          <p:cNvSpPr/>
          <p:nvPr/>
        </p:nvSpPr>
        <p:spPr>
          <a:xfrm>
            <a:off x="626290" y="1287781"/>
            <a:ext cx="6439376" cy="2349734"/>
          </a:xfrm>
          <a:prstGeom prst="roundRect">
            <a:avLst/>
          </a:prstGeom>
          <a:noFill/>
          <a:ln>
            <a:solidFill>
              <a:srgbClr val="E58C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base">
              <a:defRPr/>
            </a:pPr>
            <a:endParaRPr lang="zh-CN" altLang="en-US" noProof="1">
              <a:solidFill>
                <a:prstClr val="white"/>
              </a:solidFill>
              <a:cs typeface="+mn-ea"/>
              <a:sym typeface="+mn-lt"/>
            </a:endParaRPr>
          </a:p>
        </p:txBody>
      </p:sp>
      <p:sp>
        <p:nvSpPr>
          <p:cNvPr id="21" name="矩形 20"/>
          <p:cNvSpPr/>
          <p:nvPr/>
        </p:nvSpPr>
        <p:spPr>
          <a:xfrm>
            <a:off x="4723821" y="1364761"/>
            <a:ext cx="1083239" cy="433452"/>
          </a:xfrm>
          <a:prstGeom prst="rect">
            <a:avLst/>
          </a:prstGeom>
          <a:noFill/>
          <a:ln w="9525">
            <a:noFill/>
          </a:ln>
        </p:spPr>
        <p:txBody>
          <a:bodyPr wrap="square" lIns="68580" tIns="34290" rIns="68580" bIns="34290" anchor="t">
            <a:spAutoFit/>
          </a:bodyPr>
          <a:lstStyle/>
          <a:p>
            <a:pPr>
              <a:lnSpc>
                <a:spcPct val="150000"/>
              </a:lnSpc>
              <a:defRPr/>
            </a:pPr>
            <a:r>
              <a:rPr lang="zh-CN" altLang="en-US" sz="1800" dirty="0">
                <a:solidFill>
                  <a:srgbClr val="C00000"/>
                </a:solidFill>
                <a:cs typeface="+mn-ea"/>
                <a:sym typeface="+mn-lt"/>
              </a:rPr>
              <a:t>   </a:t>
            </a:r>
            <a:r>
              <a:rPr lang="en-US" altLang="zh-CN" sz="1800" dirty="0">
                <a:solidFill>
                  <a:srgbClr val="C00000"/>
                </a:solidFill>
                <a:cs typeface="+mn-ea"/>
                <a:sym typeface="+mn-lt"/>
              </a:rPr>
              <a:t>ABCD</a:t>
            </a:r>
            <a:endParaRPr lang="zh-CN" altLang="zh-CN" sz="1800" dirty="0">
              <a:solidFill>
                <a:srgbClr val="C00000"/>
              </a:solidFill>
              <a:cs typeface="+mn-ea"/>
              <a:sym typeface="+mn-lt"/>
            </a:endParaRPr>
          </a:p>
        </p:txBody>
      </p:sp>
      <p:pic>
        <p:nvPicPr>
          <p:cNvPr id="4" name="图片 3"/>
          <p:cNvPicPr>
            <a:picLocks noChangeAspect="1"/>
          </p:cNvPicPr>
          <p:nvPr/>
        </p:nvPicPr>
        <p:blipFill>
          <a:blip r:embed="rId1" cstate="email"/>
          <a:stretch>
            <a:fillRect/>
          </a:stretch>
        </p:blipFill>
        <p:spPr>
          <a:xfrm>
            <a:off x="6466670" y="2123404"/>
            <a:ext cx="2000250" cy="268605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email"/>
          <a:srcRect/>
          <a:stretch>
            <a:fillRect/>
          </a:stretch>
        </p:blipFill>
        <p:spPr>
          <a:xfrm>
            <a:off x="0" y="0"/>
            <a:ext cx="9144000" cy="5143500"/>
          </a:xfrm>
          <a:prstGeom prst="rect">
            <a:avLst/>
          </a:prstGeom>
        </p:spPr>
      </p:pic>
      <p:sp>
        <p:nvSpPr>
          <p:cNvPr id="7" name="矩形 6"/>
          <p:cNvSpPr/>
          <p:nvPr/>
        </p:nvSpPr>
        <p:spPr>
          <a:xfrm rot="10800000">
            <a:off x="0" y="0"/>
            <a:ext cx="9144000" cy="5143500"/>
          </a:xfrm>
          <a:prstGeom prst="rect">
            <a:avLst/>
          </a:prstGeom>
          <a:gradFill flip="none" rotWithShape="1">
            <a:gsLst>
              <a:gs pos="13000">
                <a:schemeClr val="accent6">
                  <a:lumMod val="50000"/>
                  <a:alpha val="36000"/>
                </a:schemeClr>
              </a:gs>
              <a:gs pos="89000">
                <a:schemeClr val="accent6">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cs typeface="+mn-ea"/>
              <a:sym typeface="+mn-lt"/>
            </a:endParaRPr>
          </a:p>
        </p:txBody>
      </p:sp>
      <p:sp>
        <p:nvSpPr>
          <p:cNvPr id="10" name="矩形 259"/>
          <p:cNvSpPr>
            <a:spLocks noChangeArrowheads="1"/>
          </p:cNvSpPr>
          <p:nvPr/>
        </p:nvSpPr>
        <p:spPr bwMode="auto">
          <a:xfrm>
            <a:off x="2569736" y="1206459"/>
            <a:ext cx="450597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defTabSz="342900">
              <a:buNone/>
            </a:pPr>
            <a:r>
              <a:rPr lang="zh-CN" altLang="en-US" sz="7200" dirty="0">
                <a:solidFill>
                  <a:schemeClr val="bg1"/>
                </a:solidFill>
                <a:effectLst>
                  <a:outerShdw blurRad="38100" dist="38100" dir="2700000" algn="tl">
                    <a:srgbClr val="000000">
                      <a:alpha val="43137"/>
                    </a:srgbClr>
                  </a:outerShdw>
                </a:effectLst>
                <a:latin typeface="+mn-lt"/>
                <a:ea typeface="+mn-ea"/>
                <a:cs typeface="+mn-ea"/>
                <a:sym typeface="+mn-lt"/>
              </a:rPr>
              <a:t>感谢聆听</a:t>
            </a:r>
            <a:endParaRPr lang="en-US" altLang="zh-CN" sz="7200" dirty="0">
              <a:solidFill>
                <a:schemeClr val="bg1"/>
              </a:solidFill>
              <a:effectLst>
                <a:outerShdw blurRad="38100" dist="38100" dir="2700000" algn="tl">
                  <a:srgbClr val="000000">
                    <a:alpha val="43137"/>
                  </a:srgbClr>
                </a:outerShdw>
              </a:effectLst>
              <a:latin typeface="+mn-lt"/>
              <a:ea typeface="+mn-ea"/>
              <a:cs typeface="+mn-ea"/>
              <a:sym typeface="+mn-lt"/>
            </a:endParaRPr>
          </a:p>
        </p:txBody>
      </p:sp>
      <p:cxnSp>
        <p:nvCxnSpPr>
          <p:cNvPr id="12" name="直接连接符 11"/>
          <p:cNvCxnSpPr/>
          <p:nvPr/>
        </p:nvCxnSpPr>
        <p:spPr>
          <a:xfrm>
            <a:off x="2770099" y="2487690"/>
            <a:ext cx="4105253" cy="0"/>
          </a:xfrm>
          <a:prstGeom prst="line">
            <a:avLst/>
          </a:prstGeom>
          <a:ln w="25400" cap="rnd">
            <a:gradFill flip="none" rotWithShape="1">
              <a:gsLst>
                <a:gs pos="500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289" y="244321"/>
            <a:ext cx="1400966" cy="438581"/>
          </a:xfrm>
          <a:prstGeom prst="rect">
            <a:avLst/>
          </a:prstGeom>
          <a:noFill/>
        </p:spPr>
        <p:txBody>
          <a:bodyPr wrap="square" lIns="68580" tIns="34290" rIns="68580" bIns="34290" rtlCol="0">
            <a:spAutoFit/>
          </a:bodyPr>
          <a:lstStyle/>
          <a:p>
            <a:pPr algn="dist">
              <a:defRPr/>
            </a:pPr>
            <a:r>
              <a:rPr lang="zh-CN" altLang="en-US" sz="2400" dirty="0">
                <a:solidFill>
                  <a:prstClr val="white"/>
                </a:solidFill>
                <a:cs typeface="+mn-ea"/>
                <a:sym typeface="+mn-lt"/>
              </a:rPr>
              <a:t>趣味导入</a:t>
            </a:r>
            <a:endParaRPr lang="zh-CN" altLang="en-US" sz="2400" dirty="0">
              <a:solidFill>
                <a:prstClr val="white"/>
              </a:solidFill>
              <a:cs typeface="+mn-ea"/>
              <a:sym typeface="+mn-lt"/>
            </a:endParaRPr>
          </a:p>
        </p:txBody>
      </p:sp>
      <p:sp>
        <p:nvSpPr>
          <p:cNvPr id="9" name="Rectangle 2"/>
          <p:cNvSpPr>
            <a:spLocks noChangeArrowheads="1"/>
          </p:cNvSpPr>
          <p:nvPr/>
        </p:nvSpPr>
        <p:spPr bwMode="auto">
          <a:xfrm>
            <a:off x="1743975" y="2399758"/>
            <a:ext cx="2541829" cy="435376"/>
          </a:xfrm>
          <a:prstGeom prst="rect">
            <a:avLst/>
          </a:prstGeom>
          <a:noFill/>
          <a:ln w="9525">
            <a:noFill/>
            <a:miter lim="800000"/>
          </a:ln>
        </p:spPr>
        <p:txBody>
          <a:bodyPr wrap="square" lIns="68580" tIns="34290" rIns="68580" bIns="34290" anchor="ctr">
            <a:spAutoFit/>
          </a:bodyPr>
          <a:lstStyle/>
          <a:p>
            <a:pPr>
              <a:lnSpc>
                <a:spcPct val="150000"/>
              </a:lnSpc>
              <a:defRPr/>
            </a:pPr>
            <a:r>
              <a:rPr lang="zh-CN" altLang="en-US" sz="1800" b="1" dirty="0">
                <a:solidFill>
                  <a:srgbClr val="FF0000"/>
                </a:solidFill>
                <a:cs typeface="+mn-ea"/>
                <a:sym typeface="+mn-lt"/>
              </a:rPr>
              <a:t>你知道这是什么玩具吗？</a:t>
            </a:r>
            <a:endParaRPr lang="zh-CN" altLang="en-US" sz="1800" b="1" dirty="0">
              <a:solidFill>
                <a:srgbClr val="FF0000"/>
              </a:solidFill>
              <a:cs typeface="+mn-ea"/>
              <a:sym typeface="+mn-lt"/>
            </a:endParaRPr>
          </a:p>
        </p:txBody>
      </p:sp>
      <p:sp>
        <p:nvSpPr>
          <p:cNvPr id="10" name="Rectangle 2"/>
          <p:cNvSpPr>
            <a:spLocks noChangeArrowheads="1"/>
          </p:cNvSpPr>
          <p:nvPr/>
        </p:nvSpPr>
        <p:spPr bwMode="auto">
          <a:xfrm>
            <a:off x="1717924" y="2771091"/>
            <a:ext cx="4324736" cy="435376"/>
          </a:xfrm>
          <a:prstGeom prst="rect">
            <a:avLst/>
          </a:prstGeom>
          <a:noFill/>
          <a:ln w="9525">
            <a:noFill/>
            <a:miter lim="800000"/>
          </a:ln>
        </p:spPr>
        <p:txBody>
          <a:bodyPr wrap="square" lIns="68580" tIns="34290" rIns="68580" bIns="34290" anchor="ctr">
            <a:spAutoFit/>
          </a:bodyPr>
          <a:lstStyle/>
          <a:p>
            <a:pPr>
              <a:lnSpc>
                <a:spcPct val="150000"/>
              </a:lnSpc>
              <a:defRPr/>
            </a:pPr>
            <a:r>
              <a:rPr lang="zh-CN" altLang="en-US" sz="1800" b="1" dirty="0">
                <a:solidFill>
                  <a:srgbClr val="FF0000"/>
                </a:solidFill>
                <a:cs typeface="+mn-ea"/>
                <a:sym typeface="+mn-lt"/>
              </a:rPr>
              <a:t>你知道它怎么制作，怎么玩吗？</a:t>
            </a:r>
            <a:endParaRPr lang="zh-CN" altLang="en-US" sz="1800" b="1" dirty="0">
              <a:solidFill>
                <a:srgbClr val="FF0000"/>
              </a:solidFill>
              <a:cs typeface="+mn-ea"/>
              <a:sym typeface="+mn-lt"/>
            </a:endParaRPr>
          </a:p>
        </p:txBody>
      </p:sp>
      <p:pic>
        <p:nvPicPr>
          <p:cNvPr id="3" name="图片 2"/>
          <p:cNvPicPr>
            <a:picLocks noChangeAspect="1"/>
          </p:cNvPicPr>
          <p:nvPr/>
        </p:nvPicPr>
        <p:blipFill>
          <a:blip r:embed="rId1" cstate="email"/>
          <a:stretch>
            <a:fillRect/>
          </a:stretch>
        </p:blipFill>
        <p:spPr>
          <a:xfrm>
            <a:off x="6357775" y="2197531"/>
            <a:ext cx="2000250" cy="268605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1"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bldLvl="0"/>
      <p:bldP spid="10" grpId="0"/>
      <p:bldP spid="10" grpId="1" bldLvl="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289" y="244321"/>
            <a:ext cx="1400966" cy="438581"/>
          </a:xfrm>
          <a:prstGeom prst="rect">
            <a:avLst/>
          </a:prstGeom>
          <a:noFill/>
        </p:spPr>
        <p:txBody>
          <a:bodyPr wrap="square" lIns="68580" tIns="34290" rIns="68580" bIns="34290" rtlCol="0">
            <a:spAutoFit/>
          </a:bodyPr>
          <a:lstStyle/>
          <a:p>
            <a:pPr algn="dist">
              <a:defRPr/>
            </a:pPr>
            <a:r>
              <a:rPr lang="zh-CN" altLang="en-US" sz="2400" dirty="0">
                <a:solidFill>
                  <a:prstClr val="white"/>
                </a:solidFill>
                <a:cs typeface="+mn-ea"/>
                <a:sym typeface="+mn-lt"/>
              </a:rPr>
              <a:t>资料链接</a:t>
            </a:r>
            <a:endParaRPr lang="zh-CN" altLang="en-US" sz="2400" dirty="0">
              <a:solidFill>
                <a:prstClr val="white"/>
              </a:solidFill>
              <a:cs typeface="+mn-ea"/>
              <a:sym typeface="+mn-lt"/>
            </a:endParaRPr>
          </a:p>
        </p:txBody>
      </p:sp>
      <p:sp>
        <p:nvSpPr>
          <p:cNvPr id="3" name="Rectangle 2"/>
          <p:cNvSpPr>
            <a:spLocks noChangeArrowheads="1"/>
          </p:cNvSpPr>
          <p:nvPr/>
        </p:nvSpPr>
        <p:spPr bwMode="auto">
          <a:xfrm>
            <a:off x="4119071" y="1404538"/>
            <a:ext cx="3998337" cy="2908489"/>
          </a:xfrm>
          <a:prstGeom prst="rect">
            <a:avLst/>
          </a:prstGeom>
          <a:noFill/>
          <a:ln w="9525">
            <a:noFill/>
            <a:miter lim="800000"/>
          </a:ln>
        </p:spPr>
        <p:txBody>
          <a:bodyPr wrap="square" lIns="68580" tIns="34290" rIns="68580" bIns="34290" anchor="ctr">
            <a:spAutoFit/>
          </a:bodyPr>
          <a:lstStyle/>
          <a:p>
            <a:pPr>
              <a:lnSpc>
                <a:spcPct val="150000"/>
              </a:lnSpc>
              <a:defRPr/>
            </a:pPr>
            <a:r>
              <a:rPr lang="zh-CN" altLang="en-US" sz="2100" b="1" dirty="0">
                <a:solidFill>
                  <a:srgbClr val="C00000"/>
                </a:solidFill>
                <a:cs typeface="+mn-ea"/>
                <a:sym typeface="+mn-lt"/>
              </a:rPr>
              <a:t>范锡林：</a:t>
            </a:r>
            <a:r>
              <a:rPr lang="zh-CN" altLang="en-US" sz="1700" dirty="0">
                <a:solidFill>
                  <a:prstClr val="black"/>
                </a:solidFill>
                <a:cs typeface="+mn-ea"/>
                <a:sym typeface="+mn-lt"/>
              </a:rPr>
              <a:t>笔名雪凌，江苏靖江人。已发表小说、童话、散文</a:t>
            </a:r>
            <a:r>
              <a:rPr lang="en-US" altLang="zh-CN" sz="1700" dirty="0">
                <a:solidFill>
                  <a:prstClr val="black"/>
                </a:solidFill>
                <a:cs typeface="+mn-ea"/>
                <a:sym typeface="+mn-lt"/>
              </a:rPr>
              <a:t>300</a:t>
            </a:r>
            <a:r>
              <a:rPr lang="zh-CN" altLang="en-US" sz="1700" dirty="0">
                <a:solidFill>
                  <a:prstClr val="black"/>
                </a:solidFill>
                <a:cs typeface="+mn-ea"/>
                <a:sym typeface="+mn-lt"/>
              </a:rPr>
              <a:t>多万字。作品获陈伯吹儿童文学奖、江苏省“五个一”</a:t>
            </a:r>
            <a:endParaRPr lang="en-US" altLang="zh-CN" sz="1700" dirty="0">
              <a:solidFill>
                <a:prstClr val="black"/>
              </a:solidFill>
              <a:cs typeface="+mn-ea"/>
              <a:sym typeface="+mn-lt"/>
            </a:endParaRPr>
          </a:p>
          <a:p>
            <a:pPr>
              <a:lnSpc>
                <a:spcPct val="150000"/>
              </a:lnSpc>
              <a:defRPr/>
            </a:pPr>
            <a:r>
              <a:rPr lang="zh-CN" altLang="en-US" sz="1700" dirty="0">
                <a:solidFill>
                  <a:prstClr val="black"/>
                </a:solidFill>
                <a:cs typeface="+mn-ea"/>
                <a:sym typeface="+mn-lt"/>
              </a:rPr>
              <a:t>工程奖、</a:t>
            </a:r>
            <a:r>
              <a:rPr lang="en-US" altLang="zh-CN" sz="1700" dirty="0">
                <a:solidFill>
                  <a:prstClr val="black"/>
                </a:solidFill>
                <a:cs typeface="+mn-ea"/>
                <a:sym typeface="+mn-lt"/>
              </a:rPr>
              <a:t>《</a:t>
            </a:r>
            <a:r>
              <a:rPr lang="zh-CN" altLang="en-US" sz="1700" dirty="0">
                <a:solidFill>
                  <a:prstClr val="black"/>
                </a:solidFill>
                <a:cs typeface="+mn-ea"/>
                <a:sym typeface="+mn-lt"/>
              </a:rPr>
              <a:t>儿童文学</a:t>
            </a:r>
            <a:r>
              <a:rPr lang="en-US" altLang="zh-CN" sz="1700" dirty="0">
                <a:solidFill>
                  <a:prstClr val="black"/>
                </a:solidFill>
                <a:cs typeface="+mn-ea"/>
                <a:sym typeface="+mn-lt"/>
              </a:rPr>
              <a:t>》</a:t>
            </a:r>
            <a:r>
              <a:rPr lang="zh-CN" altLang="en-US" sz="1700" dirty="0">
                <a:solidFill>
                  <a:prstClr val="black"/>
                </a:solidFill>
                <a:cs typeface="+mn-ea"/>
                <a:sym typeface="+mn-lt"/>
              </a:rPr>
              <a:t>优秀作品奖等</a:t>
            </a:r>
            <a:r>
              <a:rPr lang="en-US" altLang="zh-CN" sz="1700" dirty="0">
                <a:solidFill>
                  <a:prstClr val="black"/>
                </a:solidFill>
                <a:cs typeface="+mn-ea"/>
                <a:sym typeface="+mn-lt"/>
              </a:rPr>
              <a:t>40</a:t>
            </a:r>
            <a:r>
              <a:rPr lang="zh-CN" altLang="en-US" sz="1700" dirty="0">
                <a:solidFill>
                  <a:prstClr val="black"/>
                </a:solidFill>
                <a:cs typeface="+mn-ea"/>
                <a:sym typeface="+mn-lt"/>
              </a:rPr>
              <a:t>多项。短篇小说</a:t>
            </a:r>
            <a:r>
              <a:rPr lang="en-US" altLang="zh-CN" sz="1700" dirty="0">
                <a:solidFill>
                  <a:prstClr val="black"/>
                </a:solidFill>
                <a:cs typeface="+mn-ea"/>
                <a:sym typeface="+mn-lt"/>
              </a:rPr>
              <a:t>《</a:t>
            </a:r>
            <a:r>
              <a:rPr lang="zh-CN" altLang="en-US" sz="1700" dirty="0">
                <a:solidFill>
                  <a:prstClr val="black"/>
                </a:solidFill>
                <a:cs typeface="+mn-ea"/>
                <a:sym typeface="+mn-lt"/>
              </a:rPr>
              <a:t>她和她的爸爸</a:t>
            </a:r>
            <a:r>
              <a:rPr lang="en-US" altLang="zh-CN" sz="1700" dirty="0">
                <a:solidFill>
                  <a:prstClr val="black"/>
                </a:solidFill>
                <a:cs typeface="+mn-ea"/>
                <a:sym typeface="+mn-lt"/>
              </a:rPr>
              <a:t>》</a:t>
            </a:r>
            <a:r>
              <a:rPr lang="zh-CN" altLang="en-US" sz="1700" dirty="0">
                <a:solidFill>
                  <a:prstClr val="black"/>
                </a:solidFill>
                <a:cs typeface="+mn-ea"/>
                <a:sym typeface="+mn-lt"/>
              </a:rPr>
              <a:t>获</a:t>
            </a:r>
            <a:r>
              <a:rPr lang="en-US" altLang="zh-CN" sz="1700" dirty="0">
                <a:solidFill>
                  <a:prstClr val="black"/>
                </a:solidFill>
                <a:cs typeface="+mn-ea"/>
                <a:sym typeface="+mn-lt"/>
              </a:rPr>
              <a:t>1987</a:t>
            </a:r>
            <a:r>
              <a:rPr lang="zh-CN" altLang="en-US" sz="1700" dirty="0">
                <a:solidFill>
                  <a:prstClr val="black"/>
                </a:solidFill>
                <a:cs typeface="+mn-ea"/>
                <a:sym typeface="+mn-lt"/>
              </a:rPr>
              <a:t>年儿童文学园丁奖，</a:t>
            </a:r>
            <a:r>
              <a:rPr lang="en-US" altLang="zh-CN" sz="1700" dirty="0">
                <a:solidFill>
                  <a:prstClr val="black"/>
                </a:solidFill>
                <a:cs typeface="+mn-ea"/>
                <a:sym typeface="+mn-lt"/>
              </a:rPr>
              <a:t>《</a:t>
            </a:r>
            <a:r>
              <a:rPr lang="zh-CN" altLang="en-US" sz="1700" dirty="0">
                <a:solidFill>
                  <a:prstClr val="black"/>
                </a:solidFill>
                <a:cs typeface="+mn-ea"/>
                <a:sym typeface="+mn-lt"/>
              </a:rPr>
              <a:t>你不是灰姑娘</a:t>
            </a:r>
            <a:r>
              <a:rPr lang="en-US" altLang="zh-CN" sz="1700" dirty="0">
                <a:solidFill>
                  <a:prstClr val="black"/>
                </a:solidFill>
                <a:cs typeface="+mn-ea"/>
                <a:sym typeface="+mn-lt"/>
              </a:rPr>
              <a:t>》</a:t>
            </a:r>
            <a:r>
              <a:rPr lang="zh-CN" altLang="en-US" sz="1700" dirty="0">
                <a:solidFill>
                  <a:prstClr val="black"/>
                </a:solidFill>
                <a:cs typeface="+mn-ea"/>
                <a:sym typeface="+mn-lt"/>
              </a:rPr>
              <a:t>获</a:t>
            </a:r>
            <a:r>
              <a:rPr lang="en-US" altLang="zh-CN" sz="1700" dirty="0">
                <a:solidFill>
                  <a:prstClr val="black"/>
                </a:solidFill>
                <a:cs typeface="+mn-ea"/>
                <a:sym typeface="+mn-lt"/>
              </a:rPr>
              <a:t>1985</a:t>
            </a:r>
            <a:r>
              <a:rPr lang="zh-CN" altLang="en-US" sz="1700" dirty="0">
                <a:solidFill>
                  <a:prstClr val="black"/>
                </a:solidFill>
                <a:cs typeface="+mn-ea"/>
                <a:sym typeface="+mn-lt"/>
              </a:rPr>
              <a:t>年儿童文学优秀作品奖。</a:t>
            </a:r>
            <a:endParaRPr lang="zh-CN" altLang="en-US" sz="1700" dirty="0">
              <a:solidFill>
                <a:prstClr val="black"/>
              </a:solidFill>
              <a:cs typeface="+mn-ea"/>
              <a:sym typeface="+mn-lt"/>
            </a:endParaRPr>
          </a:p>
        </p:txBody>
      </p:sp>
      <p:pic>
        <p:nvPicPr>
          <p:cNvPr id="6" name="图片 5"/>
          <p:cNvPicPr>
            <a:picLocks noChangeAspect="1"/>
          </p:cNvPicPr>
          <p:nvPr/>
        </p:nvPicPr>
        <p:blipFill>
          <a:blip r:embed="rId1" cstate="email"/>
          <a:stretch>
            <a:fillRect/>
          </a:stretch>
        </p:blipFill>
        <p:spPr>
          <a:xfrm>
            <a:off x="1026592" y="1298730"/>
            <a:ext cx="2278179" cy="3189451"/>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289" y="244321"/>
            <a:ext cx="1400966" cy="438581"/>
          </a:xfrm>
          <a:prstGeom prst="rect">
            <a:avLst/>
          </a:prstGeom>
          <a:noFill/>
        </p:spPr>
        <p:txBody>
          <a:bodyPr wrap="square" lIns="68580" tIns="34290" rIns="68580" bIns="34290" rtlCol="0">
            <a:spAutoFit/>
          </a:bodyPr>
          <a:lstStyle/>
          <a:p>
            <a:pPr algn="dist">
              <a:defRPr/>
            </a:pPr>
            <a:r>
              <a:rPr lang="zh-CN" altLang="en-US" sz="2400" dirty="0">
                <a:solidFill>
                  <a:prstClr val="white"/>
                </a:solidFill>
                <a:cs typeface="+mn-ea"/>
                <a:sym typeface="+mn-lt"/>
              </a:rPr>
              <a:t>字词认读</a:t>
            </a:r>
            <a:endParaRPr lang="zh-CN" altLang="en-US" sz="2400" dirty="0">
              <a:solidFill>
                <a:prstClr val="white"/>
              </a:solidFill>
              <a:cs typeface="+mn-ea"/>
              <a:sym typeface="+mn-lt"/>
            </a:endParaRPr>
          </a:p>
        </p:txBody>
      </p:sp>
      <p:sp>
        <p:nvSpPr>
          <p:cNvPr id="4" name="文本框 3"/>
          <p:cNvSpPr txBox="1"/>
          <p:nvPr/>
        </p:nvSpPr>
        <p:spPr>
          <a:xfrm>
            <a:off x="640159" y="1443774"/>
            <a:ext cx="6056270" cy="438581"/>
          </a:xfrm>
          <a:prstGeom prst="rect">
            <a:avLst/>
          </a:prstGeom>
          <a:noFill/>
          <a:ln w="9525">
            <a:noFill/>
          </a:ln>
        </p:spPr>
        <p:txBody>
          <a:bodyPr wrap="square" lIns="68580" tIns="34290" rIns="68580" bIns="3429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defTabSz="342900" eaLnBrk="1" hangingPunct="1">
              <a:lnSpc>
                <a:spcPct val="100000"/>
              </a:lnSpc>
              <a:spcBef>
                <a:spcPct val="0"/>
              </a:spcBef>
              <a:buNone/>
              <a:defRPr/>
            </a:pPr>
            <a:r>
              <a:rPr lang="en-US" altLang="zh-CN" sz="2400" dirty="0">
                <a:solidFill>
                  <a:srgbClr val="000000"/>
                </a:solidFill>
                <a:cs typeface="+mn-ea"/>
                <a:sym typeface="+mn-lt"/>
              </a:rPr>
              <a:t> </a:t>
            </a:r>
            <a:r>
              <a:rPr lang="zh-CN" altLang="en-US" sz="2400" b="1" dirty="0">
                <a:solidFill>
                  <a:srgbClr val="FF0000"/>
                </a:solidFill>
                <a:cs typeface="+mn-ea"/>
                <a:sym typeface="+mn-lt"/>
              </a:rPr>
              <a:t>豁</a:t>
            </a:r>
            <a:r>
              <a:rPr lang="zh-CN" altLang="en-US" sz="2400" dirty="0">
                <a:solidFill>
                  <a:srgbClr val="000000"/>
                </a:solidFill>
                <a:cs typeface="+mn-ea"/>
                <a:sym typeface="+mn-lt"/>
              </a:rPr>
              <a:t>开     威风</a:t>
            </a:r>
            <a:r>
              <a:rPr lang="zh-CN" altLang="en-US" sz="2400" b="1" dirty="0">
                <a:solidFill>
                  <a:srgbClr val="FF0000"/>
                </a:solidFill>
                <a:cs typeface="+mn-ea"/>
                <a:sym typeface="+mn-lt"/>
              </a:rPr>
              <a:t>凛凛</a:t>
            </a:r>
            <a:r>
              <a:rPr lang="zh-CN" altLang="en-US" sz="2400" dirty="0">
                <a:solidFill>
                  <a:srgbClr val="000000"/>
                </a:solidFill>
                <a:cs typeface="+mn-ea"/>
                <a:sym typeface="+mn-lt"/>
              </a:rPr>
              <a:t>      </a:t>
            </a:r>
            <a:r>
              <a:rPr lang="zh-CN" altLang="en-US" sz="2400" b="1" dirty="0">
                <a:solidFill>
                  <a:srgbClr val="FF0000"/>
                </a:solidFill>
                <a:cs typeface="+mn-ea"/>
                <a:sym typeface="+mn-lt"/>
              </a:rPr>
              <a:t>疙瘩</a:t>
            </a:r>
            <a:r>
              <a:rPr lang="zh-CN" altLang="en-US" sz="2400" dirty="0">
                <a:solidFill>
                  <a:srgbClr val="000000"/>
                </a:solidFill>
                <a:cs typeface="+mn-ea"/>
                <a:sym typeface="+mn-lt"/>
              </a:rPr>
              <a:t>      </a:t>
            </a:r>
            <a:r>
              <a:rPr lang="zh-CN" altLang="en-US" sz="2400" b="1" dirty="0">
                <a:solidFill>
                  <a:srgbClr val="FF0000"/>
                </a:solidFill>
                <a:cs typeface="+mn-ea"/>
                <a:sym typeface="+mn-lt"/>
              </a:rPr>
              <a:t>橡</a:t>
            </a:r>
            <a:r>
              <a:rPr lang="zh-CN" altLang="en-US" sz="2400" dirty="0">
                <a:solidFill>
                  <a:srgbClr val="000000"/>
                </a:solidFill>
                <a:cs typeface="+mn-ea"/>
                <a:sym typeface="+mn-lt"/>
              </a:rPr>
              <a:t>皮</a:t>
            </a:r>
            <a:endParaRPr lang="zh-CN" altLang="en-US" sz="2400" dirty="0">
              <a:solidFill>
                <a:srgbClr val="000000"/>
              </a:solidFill>
              <a:cs typeface="+mn-ea"/>
              <a:sym typeface="+mn-lt"/>
            </a:endParaRPr>
          </a:p>
        </p:txBody>
      </p:sp>
      <p:sp>
        <p:nvSpPr>
          <p:cNvPr id="5" name="矩形 4"/>
          <p:cNvSpPr/>
          <p:nvPr/>
        </p:nvSpPr>
        <p:spPr>
          <a:xfrm>
            <a:off x="658164" y="1145420"/>
            <a:ext cx="6636544" cy="345281"/>
          </a:xfrm>
          <a:prstGeom prst="rect">
            <a:avLst/>
          </a:prstGeom>
          <a:noFill/>
          <a:ln w="9525">
            <a:noFill/>
          </a:ln>
        </p:spPr>
        <p:txBody>
          <a:bodyPr wrap="square" lIns="68580" tIns="34290" rIns="68580" bIns="3429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defTabSz="342900" eaLnBrk="1" hangingPunct="1">
              <a:lnSpc>
                <a:spcPct val="100000"/>
              </a:lnSpc>
              <a:spcBef>
                <a:spcPct val="0"/>
              </a:spcBef>
              <a:buNone/>
              <a:defRPr/>
            </a:pPr>
            <a:r>
              <a:rPr lang="en-US" altLang="zh-CN" sz="1800" dirty="0" err="1">
                <a:solidFill>
                  <a:srgbClr val="FF0000"/>
                </a:solidFill>
                <a:cs typeface="+mn-ea"/>
                <a:sym typeface="+mn-lt"/>
              </a:rPr>
              <a:t>huō</a:t>
            </a:r>
            <a:r>
              <a:rPr lang="en-US" altLang="zh-CN" sz="1800" dirty="0">
                <a:solidFill>
                  <a:srgbClr val="FF0000"/>
                </a:solidFill>
                <a:cs typeface="+mn-ea"/>
                <a:sym typeface="+mn-lt"/>
              </a:rPr>
              <a:t>                          </a:t>
            </a:r>
            <a:r>
              <a:rPr lang="en-US" altLang="zh-CN" sz="1800" dirty="0" err="1">
                <a:solidFill>
                  <a:srgbClr val="FF0000"/>
                </a:solidFill>
                <a:cs typeface="+mn-ea"/>
                <a:sym typeface="+mn-lt"/>
              </a:rPr>
              <a:t>lǐn</a:t>
            </a:r>
            <a:r>
              <a:rPr lang="en-US" altLang="zh-CN" sz="1800" dirty="0">
                <a:solidFill>
                  <a:srgbClr val="FF0000"/>
                </a:solidFill>
                <a:cs typeface="+mn-ea"/>
                <a:sym typeface="+mn-lt"/>
              </a:rPr>
              <a:t>         </a:t>
            </a:r>
            <a:r>
              <a:rPr lang="en-US" altLang="zh-CN" sz="1800" dirty="0" err="1">
                <a:solidFill>
                  <a:srgbClr val="FF0000"/>
                </a:solidFill>
                <a:cs typeface="+mn-ea"/>
                <a:sym typeface="+mn-lt"/>
              </a:rPr>
              <a:t>gē</a:t>
            </a:r>
            <a:r>
              <a:rPr lang="en-US" altLang="zh-CN" sz="1800" dirty="0">
                <a:solidFill>
                  <a:srgbClr val="FF0000"/>
                </a:solidFill>
                <a:cs typeface="+mn-ea"/>
                <a:sym typeface="+mn-lt"/>
              </a:rPr>
              <a:t>  da      </a:t>
            </a:r>
            <a:r>
              <a:rPr lang="en-US" altLang="zh-CN" sz="1800" dirty="0" err="1">
                <a:solidFill>
                  <a:srgbClr val="FF0000"/>
                </a:solidFill>
                <a:cs typeface="+mn-ea"/>
                <a:sym typeface="+mn-lt"/>
              </a:rPr>
              <a:t>xiàng</a:t>
            </a:r>
            <a:endParaRPr lang="en-US" altLang="zh-CN" sz="1800" b="1" dirty="0">
              <a:solidFill>
                <a:srgbClr val="FF0000"/>
              </a:solidFill>
              <a:cs typeface="+mn-ea"/>
              <a:sym typeface="+mn-lt"/>
            </a:endParaRPr>
          </a:p>
        </p:txBody>
      </p:sp>
      <p:sp>
        <p:nvSpPr>
          <p:cNvPr id="6" name="文本框 7"/>
          <p:cNvSpPr txBox="1"/>
          <p:nvPr/>
        </p:nvSpPr>
        <p:spPr>
          <a:xfrm>
            <a:off x="785976" y="2476284"/>
            <a:ext cx="6379369" cy="438581"/>
          </a:xfrm>
          <a:prstGeom prst="rect">
            <a:avLst/>
          </a:prstGeom>
          <a:noFill/>
          <a:ln w="9525">
            <a:noFill/>
          </a:ln>
        </p:spPr>
        <p:txBody>
          <a:bodyPr wrap="square" lIns="68580" tIns="34290" rIns="68580" bIns="3429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defTabSz="342900" eaLnBrk="1" hangingPunct="1">
              <a:lnSpc>
                <a:spcPct val="100000"/>
              </a:lnSpc>
              <a:spcBef>
                <a:spcPct val="0"/>
              </a:spcBef>
              <a:buNone/>
              <a:defRPr/>
            </a:pPr>
            <a:r>
              <a:rPr lang="zh-CN" altLang="en-US" sz="2400" b="1" dirty="0">
                <a:solidFill>
                  <a:srgbClr val="FF0000"/>
                </a:solidFill>
                <a:cs typeface="+mn-ea"/>
                <a:sym typeface="+mn-lt"/>
              </a:rPr>
              <a:t>跺</a:t>
            </a:r>
            <a:r>
              <a:rPr lang="zh-CN" altLang="en-US" sz="2400" dirty="0">
                <a:solidFill>
                  <a:srgbClr val="000000"/>
                </a:solidFill>
                <a:cs typeface="+mn-ea"/>
                <a:sym typeface="+mn-lt"/>
              </a:rPr>
              <a:t>脚     别出心</a:t>
            </a:r>
            <a:r>
              <a:rPr lang="zh-CN" altLang="en-US" sz="2400" b="1" dirty="0">
                <a:solidFill>
                  <a:srgbClr val="FF0000"/>
                </a:solidFill>
                <a:cs typeface="+mn-ea"/>
                <a:sym typeface="+mn-lt"/>
              </a:rPr>
              <a:t>裁</a:t>
            </a:r>
            <a:r>
              <a:rPr lang="zh-CN" altLang="en-US" sz="2400" dirty="0">
                <a:solidFill>
                  <a:srgbClr val="000000"/>
                </a:solidFill>
                <a:cs typeface="+mn-ea"/>
                <a:sym typeface="+mn-lt"/>
              </a:rPr>
              <a:t>     技高一</a:t>
            </a:r>
            <a:r>
              <a:rPr lang="zh-CN" altLang="en-US" sz="2400" b="1" dirty="0">
                <a:solidFill>
                  <a:srgbClr val="FF0000"/>
                </a:solidFill>
                <a:cs typeface="+mn-ea"/>
                <a:sym typeface="+mn-lt"/>
              </a:rPr>
              <a:t>筹</a:t>
            </a:r>
            <a:r>
              <a:rPr lang="zh-CN" altLang="en-US" sz="2400" dirty="0">
                <a:solidFill>
                  <a:srgbClr val="000000"/>
                </a:solidFill>
                <a:cs typeface="+mn-ea"/>
                <a:sym typeface="+mn-lt"/>
              </a:rPr>
              <a:t>    </a:t>
            </a:r>
            <a:r>
              <a:rPr lang="zh-CN" altLang="en-US" sz="2400" b="1" dirty="0">
                <a:solidFill>
                  <a:srgbClr val="FF0000"/>
                </a:solidFill>
                <a:cs typeface="+mn-ea"/>
                <a:sym typeface="+mn-lt"/>
              </a:rPr>
              <a:t>颓</a:t>
            </a:r>
            <a:r>
              <a:rPr lang="zh-CN" altLang="en-US" sz="2400" dirty="0">
                <a:solidFill>
                  <a:srgbClr val="000000"/>
                </a:solidFill>
                <a:cs typeface="+mn-ea"/>
                <a:sym typeface="+mn-lt"/>
              </a:rPr>
              <a:t>然</a:t>
            </a:r>
            <a:endParaRPr lang="zh-CN" altLang="en-US" sz="2400" dirty="0">
              <a:solidFill>
                <a:srgbClr val="000000"/>
              </a:solidFill>
              <a:cs typeface="+mn-ea"/>
              <a:sym typeface="+mn-lt"/>
            </a:endParaRPr>
          </a:p>
        </p:txBody>
      </p:sp>
      <p:sp>
        <p:nvSpPr>
          <p:cNvPr id="7" name="矩形 6"/>
          <p:cNvSpPr/>
          <p:nvPr/>
        </p:nvSpPr>
        <p:spPr>
          <a:xfrm>
            <a:off x="626289" y="2114478"/>
            <a:ext cx="6953250" cy="346249"/>
          </a:xfrm>
          <a:prstGeom prst="rect">
            <a:avLst/>
          </a:prstGeom>
          <a:noFill/>
          <a:ln w="9525">
            <a:noFill/>
          </a:ln>
        </p:spPr>
        <p:txBody>
          <a:bodyPr wrap="square" lIns="68580" tIns="34290" rIns="68580" bIns="3429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defTabSz="342900" eaLnBrk="1" hangingPunct="1">
              <a:lnSpc>
                <a:spcPct val="100000"/>
              </a:lnSpc>
              <a:spcBef>
                <a:spcPct val="0"/>
              </a:spcBef>
              <a:buNone/>
              <a:defRPr/>
            </a:pPr>
            <a:r>
              <a:rPr lang="en-US" altLang="zh-CN" sz="1800" dirty="0">
                <a:solidFill>
                  <a:srgbClr val="FF0000"/>
                </a:solidFill>
                <a:cs typeface="+mn-ea"/>
                <a:sym typeface="+mn-lt"/>
              </a:rPr>
              <a:t> </a:t>
            </a:r>
            <a:r>
              <a:rPr lang="en-US" altLang="zh-CN" sz="1800" dirty="0" err="1">
                <a:solidFill>
                  <a:srgbClr val="FF0000"/>
                </a:solidFill>
                <a:cs typeface="+mn-ea"/>
                <a:sym typeface="+mn-lt"/>
              </a:rPr>
              <a:t>duò</a:t>
            </a:r>
            <a:r>
              <a:rPr lang="en-US" altLang="zh-CN" sz="1800" dirty="0">
                <a:solidFill>
                  <a:srgbClr val="FF0000"/>
                </a:solidFill>
                <a:cs typeface="+mn-ea"/>
                <a:sym typeface="+mn-lt"/>
              </a:rPr>
              <a:t>                          </a:t>
            </a:r>
            <a:r>
              <a:rPr lang="en-US" altLang="zh-CN" sz="1800" dirty="0" err="1">
                <a:solidFill>
                  <a:srgbClr val="FF0000"/>
                </a:solidFill>
                <a:cs typeface="+mn-ea"/>
                <a:sym typeface="+mn-lt"/>
              </a:rPr>
              <a:t>cái</a:t>
            </a:r>
            <a:r>
              <a:rPr lang="en-US" altLang="zh-CN" sz="1800" dirty="0">
                <a:solidFill>
                  <a:srgbClr val="FF0000"/>
                </a:solidFill>
                <a:cs typeface="+mn-ea"/>
                <a:sym typeface="+mn-lt"/>
              </a:rPr>
              <a:t>                     </a:t>
            </a:r>
            <a:r>
              <a:rPr lang="en-US" altLang="zh-CN" sz="1800" dirty="0" err="1">
                <a:solidFill>
                  <a:srgbClr val="FF0000"/>
                </a:solidFill>
                <a:cs typeface="+mn-ea"/>
                <a:sym typeface="+mn-lt"/>
              </a:rPr>
              <a:t>chóu</a:t>
            </a:r>
            <a:r>
              <a:rPr lang="en-US" altLang="zh-CN" sz="1800" dirty="0">
                <a:solidFill>
                  <a:srgbClr val="FF0000"/>
                </a:solidFill>
                <a:cs typeface="+mn-ea"/>
                <a:sym typeface="+mn-lt"/>
              </a:rPr>
              <a:t>   </a:t>
            </a:r>
            <a:r>
              <a:rPr lang="en-US" altLang="zh-CN" sz="1800" dirty="0" err="1">
                <a:solidFill>
                  <a:srgbClr val="FF0000"/>
                </a:solidFill>
                <a:cs typeface="+mn-ea"/>
                <a:sym typeface="+mn-lt"/>
              </a:rPr>
              <a:t>tuí</a:t>
            </a:r>
            <a:endParaRPr lang="en-US" altLang="zh-CN" sz="1800" dirty="0">
              <a:solidFill>
                <a:srgbClr val="FF0000"/>
              </a:solidFill>
              <a:cs typeface="+mn-ea"/>
              <a:sym typeface="+mn-lt"/>
            </a:endParaRPr>
          </a:p>
        </p:txBody>
      </p:sp>
      <p:pic>
        <p:nvPicPr>
          <p:cNvPr id="9" name="图片 8"/>
          <p:cNvPicPr>
            <a:picLocks noChangeAspect="1"/>
          </p:cNvPicPr>
          <p:nvPr/>
        </p:nvPicPr>
        <p:blipFill>
          <a:blip r:embed="rId1" cstate="email"/>
          <a:stretch>
            <a:fillRect/>
          </a:stretch>
        </p:blipFill>
        <p:spPr>
          <a:xfrm>
            <a:off x="6357775" y="2197531"/>
            <a:ext cx="2000250" cy="268605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289" y="244321"/>
            <a:ext cx="1400966" cy="438581"/>
          </a:xfrm>
          <a:prstGeom prst="rect">
            <a:avLst/>
          </a:prstGeom>
          <a:noFill/>
        </p:spPr>
        <p:txBody>
          <a:bodyPr wrap="square" lIns="68580" tIns="34290" rIns="68580" bIns="34290" rtlCol="0">
            <a:spAutoFit/>
          </a:bodyPr>
          <a:lstStyle/>
          <a:p>
            <a:pPr algn="dist">
              <a:defRPr/>
            </a:pPr>
            <a:r>
              <a:rPr lang="zh-CN" altLang="en-US" sz="2400" dirty="0">
                <a:solidFill>
                  <a:prstClr val="white"/>
                </a:solidFill>
                <a:cs typeface="+mn-ea"/>
                <a:sym typeface="+mn-lt"/>
              </a:rPr>
              <a:t>字词认读</a:t>
            </a:r>
            <a:endParaRPr lang="zh-CN" altLang="en-US" sz="2400" dirty="0">
              <a:solidFill>
                <a:prstClr val="white"/>
              </a:solidFill>
              <a:cs typeface="+mn-ea"/>
              <a:sym typeface="+mn-lt"/>
            </a:endParaRPr>
          </a:p>
        </p:txBody>
      </p:sp>
      <p:sp>
        <p:nvSpPr>
          <p:cNvPr id="3" name="矩形 2"/>
          <p:cNvSpPr/>
          <p:nvPr/>
        </p:nvSpPr>
        <p:spPr>
          <a:xfrm>
            <a:off x="504020" y="1462127"/>
            <a:ext cx="6978545" cy="435376"/>
          </a:xfrm>
          <a:prstGeom prst="rect">
            <a:avLst/>
          </a:prstGeom>
        </p:spPr>
        <p:txBody>
          <a:bodyPr wrap="square" lIns="68580" tIns="34290" rIns="68580" bIns="34290">
            <a:spAutoFit/>
          </a:bodyPr>
          <a:lstStyle/>
          <a:p>
            <a:pPr>
              <a:lnSpc>
                <a:spcPct val="150000"/>
              </a:lnSpc>
              <a:defRPr/>
            </a:pPr>
            <a:r>
              <a:rPr lang="zh-CN" altLang="en-US" sz="1800" dirty="0">
                <a:solidFill>
                  <a:prstClr val="black"/>
                </a:solidFill>
                <a:cs typeface="+mn-ea"/>
                <a:sym typeface="+mn-lt"/>
              </a:rPr>
              <a:t>威风凛凛：指声势或气派使人敬畏。</a:t>
            </a:r>
            <a:endParaRPr lang="zh-CN" altLang="en-US" sz="1800" dirty="0">
              <a:solidFill>
                <a:prstClr val="black"/>
              </a:solidFill>
              <a:cs typeface="+mn-ea"/>
              <a:sym typeface="+mn-lt"/>
            </a:endParaRPr>
          </a:p>
        </p:txBody>
      </p:sp>
      <p:sp>
        <p:nvSpPr>
          <p:cNvPr id="4" name="矩形 3"/>
          <p:cNvSpPr/>
          <p:nvPr/>
        </p:nvSpPr>
        <p:spPr>
          <a:xfrm>
            <a:off x="495300" y="1916051"/>
            <a:ext cx="6978545" cy="435376"/>
          </a:xfrm>
          <a:prstGeom prst="rect">
            <a:avLst/>
          </a:prstGeom>
        </p:spPr>
        <p:txBody>
          <a:bodyPr wrap="square" lIns="68580" tIns="34290" rIns="68580" bIns="34290">
            <a:spAutoFit/>
          </a:bodyPr>
          <a:lstStyle/>
          <a:p>
            <a:pPr>
              <a:lnSpc>
                <a:spcPct val="150000"/>
              </a:lnSpc>
              <a:defRPr/>
            </a:pPr>
            <a:r>
              <a:rPr lang="zh-CN" altLang="en-US" sz="1800" dirty="0">
                <a:solidFill>
                  <a:prstClr val="black"/>
                </a:solidFill>
                <a:cs typeface="+mn-ea"/>
                <a:sym typeface="+mn-lt"/>
              </a:rPr>
              <a:t>呆头呆脑：形容思想、行动迟钝笨拙。</a:t>
            </a:r>
            <a:endParaRPr lang="zh-CN" altLang="en-US" sz="1800" dirty="0">
              <a:solidFill>
                <a:prstClr val="black"/>
              </a:solidFill>
              <a:cs typeface="+mn-ea"/>
              <a:sym typeface="+mn-lt"/>
            </a:endParaRPr>
          </a:p>
        </p:txBody>
      </p:sp>
      <p:sp>
        <p:nvSpPr>
          <p:cNvPr id="5" name="矩形 4"/>
          <p:cNvSpPr/>
          <p:nvPr/>
        </p:nvSpPr>
        <p:spPr>
          <a:xfrm>
            <a:off x="504020" y="2377417"/>
            <a:ext cx="6978545" cy="435376"/>
          </a:xfrm>
          <a:prstGeom prst="rect">
            <a:avLst/>
          </a:prstGeom>
        </p:spPr>
        <p:txBody>
          <a:bodyPr wrap="square" lIns="68580" tIns="34290" rIns="68580" bIns="34290">
            <a:spAutoFit/>
          </a:bodyPr>
          <a:lstStyle/>
          <a:p>
            <a:pPr>
              <a:lnSpc>
                <a:spcPct val="150000"/>
              </a:lnSpc>
              <a:defRPr/>
            </a:pPr>
            <a:r>
              <a:rPr lang="zh-CN" altLang="en-US" sz="1800" dirty="0">
                <a:solidFill>
                  <a:prstClr val="black"/>
                </a:solidFill>
                <a:cs typeface="+mn-ea"/>
                <a:sym typeface="+mn-lt"/>
              </a:rPr>
              <a:t>别出心裁：常用来形容诗文、美术、建筑等的构思设想独具一格。</a:t>
            </a:r>
            <a:endParaRPr lang="zh-CN" altLang="en-US" sz="1800" dirty="0">
              <a:solidFill>
                <a:prstClr val="black"/>
              </a:solidFill>
              <a:cs typeface="+mn-ea"/>
              <a:sym typeface="+mn-lt"/>
            </a:endParaRPr>
          </a:p>
        </p:txBody>
      </p:sp>
      <p:sp>
        <p:nvSpPr>
          <p:cNvPr id="6" name="矩形 5"/>
          <p:cNvSpPr/>
          <p:nvPr/>
        </p:nvSpPr>
        <p:spPr>
          <a:xfrm>
            <a:off x="495300" y="2825966"/>
            <a:ext cx="6978545" cy="435376"/>
          </a:xfrm>
          <a:prstGeom prst="rect">
            <a:avLst/>
          </a:prstGeom>
        </p:spPr>
        <p:txBody>
          <a:bodyPr wrap="square" lIns="68580" tIns="34290" rIns="68580" bIns="34290">
            <a:spAutoFit/>
          </a:bodyPr>
          <a:lstStyle/>
          <a:p>
            <a:pPr>
              <a:lnSpc>
                <a:spcPct val="150000"/>
              </a:lnSpc>
              <a:defRPr/>
            </a:pPr>
            <a:r>
              <a:rPr lang="zh-CN" altLang="en-US" sz="1800" dirty="0">
                <a:solidFill>
                  <a:prstClr val="black"/>
                </a:solidFill>
                <a:cs typeface="+mn-ea"/>
                <a:sym typeface="+mn-lt"/>
              </a:rPr>
              <a:t>大步流星：形容步子跨得大。</a:t>
            </a:r>
            <a:endParaRPr lang="zh-CN" altLang="en-US" sz="1800" dirty="0">
              <a:solidFill>
                <a:prstClr val="black"/>
              </a:solidFill>
              <a:cs typeface="+mn-ea"/>
              <a:sym typeface="+mn-lt"/>
            </a:endParaRPr>
          </a:p>
        </p:txBody>
      </p:sp>
      <p:sp>
        <p:nvSpPr>
          <p:cNvPr id="7" name="矩形 6"/>
          <p:cNvSpPr/>
          <p:nvPr/>
        </p:nvSpPr>
        <p:spPr>
          <a:xfrm>
            <a:off x="504020" y="3329834"/>
            <a:ext cx="6978545" cy="435376"/>
          </a:xfrm>
          <a:prstGeom prst="rect">
            <a:avLst/>
          </a:prstGeom>
        </p:spPr>
        <p:txBody>
          <a:bodyPr wrap="square" lIns="68580" tIns="34290" rIns="68580" bIns="34290">
            <a:spAutoFit/>
          </a:bodyPr>
          <a:lstStyle/>
          <a:p>
            <a:pPr>
              <a:lnSpc>
                <a:spcPct val="150000"/>
              </a:lnSpc>
              <a:defRPr/>
            </a:pPr>
            <a:r>
              <a:rPr lang="zh-CN" altLang="en-US" sz="1800" dirty="0">
                <a:solidFill>
                  <a:prstClr val="black"/>
                </a:solidFill>
                <a:cs typeface="+mn-ea"/>
                <a:sym typeface="+mn-lt"/>
              </a:rPr>
              <a:t>念念有词：指人不停地自言自语。</a:t>
            </a:r>
            <a:endParaRPr lang="zh-CN" altLang="en-US" sz="1800" dirty="0">
              <a:solidFill>
                <a:prstClr val="black"/>
              </a:solidFill>
              <a:cs typeface="+mn-ea"/>
              <a:sym typeface="+mn-lt"/>
            </a:endParaRPr>
          </a:p>
        </p:txBody>
      </p:sp>
      <p:sp>
        <p:nvSpPr>
          <p:cNvPr id="8" name="矩形 7"/>
          <p:cNvSpPr/>
          <p:nvPr/>
        </p:nvSpPr>
        <p:spPr>
          <a:xfrm>
            <a:off x="520144" y="3786325"/>
            <a:ext cx="7354619" cy="435376"/>
          </a:xfrm>
          <a:prstGeom prst="rect">
            <a:avLst/>
          </a:prstGeom>
        </p:spPr>
        <p:txBody>
          <a:bodyPr wrap="square" lIns="68580" tIns="34290" rIns="68580" bIns="34290">
            <a:spAutoFit/>
          </a:bodyPr>
          <a:lstStyle/>
          <a:p>
            <a:pPr>
              <a:lnSpc>
                <a:spcPct val="150000"/>
              </a:lnSpc>
              <a:defRPr/>
            </a:pPr>
            <a:r>
              <a:rPr lang="zh-CN" altLang="en-US" sz="1800" dirty="0">
                <a:solidFill>
                  <a:prstClr val="black"/>
                </a:solidFill>
                <a:cs typeface="+mn-ea"/>
                <a:sym typeface="+mn-lt"/>
              </a:rPr>
              <a:t>忘乎所以：由于过度兴奋或骄傲自满，而忘记了言行应该把握的分寸。</a:t>
            </a:r>
            <a:endParaRPr lang="zh-CN" altLang="en-US" sz="1800" dirty="0">
              <a:solidFill>
                <a:prstClr val="black"/>
              </a:solidFill>
              <a:cs typeface="+mn-ea"/>
              <a:sym typeface="+mn-lt"/>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289" y="244321"/>
            <a:ext cx="1400966" cy="438581"/>
          </a:xfrm>
          <a:prstGeom prst="rect">
            <a:avLst/>
          </a:prstGeom>
          <a:noFill/>
        </p:spPr>
        <p:txBody>
          <a:bodyPr wrap="square" lIns="68580" tIns="34290" rIns="68580" bIns="34290" rtlCol="0">
            <a:spAutoFit/>
          </a:bodyPr>
          <a:lstStyle/>
          <a:p>
            <a:pPr algn="dist">
              <a:defRPr/>
            </a:pPr>
            <a:r>
              <a:rPr lang="zh-CN" altLang="en-US" sz="2400" dirty="0">
                <a:solidFill>
                  <a:prstClr val="white"/>
                </a:solidFill>
                <a:cs typeface="+mn-ea"/>
                <a:sym typeface="+mn-lt"/>
              </a:rPr>
              <a:t>句段感知</a:t>
            </a:r>
            <a:endParaRPr lang="zh-CN" altLang="en-US" sz="2400" dirty="0">
              <a:solidFill>
                <a:prstClr val="white"/>
              </a:solidFill>
              <a:cs typeface="+mn-ea"/>
              <a:sym typeface="+mn-lt"/>
            </a:endParaRPr>
          </a:p>
        </p:txBody>
      </p:sp>
      <p:sp>
        <p:nvSpPr>
          <p:cNvPr id="3" name="椭圆 9"/>
          <p:cNvSpPr/>
          <p:nvPr/>
        </p:nvSpPr>
        <p:spPr>
          <a:xfrm flipH="1">
            <a:off x="3210084" y="2695575"/>
            <a:ext cx="2381273" cy="909806"/>
          </a:xfrm>
          <a:custGeom>
            <a:avLst/>
            <a:gdLst/>
            <a:ahLst/>
            <a:cxnLst/>
            <a:rect l="l" t="t" r="r" b="b"/>
            <a:pathLst>
              <a:path w="5166653" h="2369443">
                <a:moveTo>
                  <a:pt x="1350229" y="0"/>
                </a:moveTo>
                <a:lnTo>
                  <a:pt x="5166653" y="0"/>
                </a:lnTo>
                <a:lnTo>
                  <a:pt x="5166653" y="2369443"/>
                </a:lnTo>
                <a:lnTo>
                  <a:pt x="1350229" y="2369443"/>
                </a:lnTo>
                <a:lnTo>
                  <a:pt x="1350229" y="2153255"/>
                </a:lnTo>
                <a:cubicBezTo>
                  <a:pt x="1247686" y="2188856"/>
                  <a:pt x="1137525" y="2207687"/>
                  <a:pt x="1022966" y="2207687"/>
                </a:cubicBezTo>
                <a:cubicBezTo>
                  <a:pt x="457997" y="2207687"/>
                  <a:pt x="0" y="1749690"/>
                  <a:pt x="0" y="1184721"/>
                </a:cubicBezTo>
                <a:cubicBezTo>
                  <a:pt x="0" y="619752"/>
                  <a:pt x="457997" y="161755"/>
                  <a:pt x="1022966" y="161755"/>
                </a:cubicBezTo>
                <a:cubicBezTo>
                  <a:pt x="1137525" y="161755"/>
                  <a:pt x="1247686" y="180586"/>
                  <a:pt x="1350229" y="216187"/>
                </a:cubicBezTo>
                <a:close/>
              </a:path>
            </a:pathLst>
          </a:custGeom>
          <a:solidFill>
            <a:schemeClr val="bg1"/>
          </a:solidFill>
          <a:ln>
            <a:solidFill>
              <a:schemeClr val="accent3"/>
            </a:solidFill>
          </a:ln>
          <a:effectLst>
            <a:outerShdw blurRad="38100" dist="63500" dir="5400000" algn="t" rotWithShape="0">
              <a:schemeClr val="accent3">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noProof="1">
              <a:solidFill>
                <a:prstClr val="white"/>
              </a:solidFill>
              <a:cs typeface="+mn-ea"/>
              <a:sym typeface="+mn-lt"/>
            </a:endParaRPr>
          </a:p>
        </p:txBody>
      </p:sp>
      <p:grpSp>
        <p:nvGrpSpPr>
          <p:cNvPr id="4" name="组合 3"/>
          <p:cNvGrpSpPr/>
          <p:nvPr/>
        </p:nvGrpSpPr>
        <p:grpSpPr>
          <a:xfrm>
            <a:off x="2645841" y="1281083"/>
            <a:ext cx="2811304" cy="884396"/>
            <a:chOff x="12417" y="5790"/>
            <a:chExt cx="5903" cy="1857"/>
          </a:xfrm>
        </p:grpSpPr>
        <p:sp>
          <p:nvSpPr>
            <p:cNvPr id="5" name="云形标注 8"/>
            <p:cNvSpPr/>
            <p:nvPr/>
          </p:nvSpPr>
          <p:spPr>
            <a:xfrm>
              <a:off x="12417" y="5790"/>
              <a:ext cx="5903" cy="1857"/>
            </a:xfrm>
            <a:prstGeom prst="cloudCallout">
              <a:avLst>
                <a:gd name="adj1" fmla="val -57194"/>
                <a:gd name="adj2" fmla="val 7351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cs typeface="+mn-ea"/>
                <a:sym typeface="+mn-lt"/>
              </a:endParaRPr>
            </a:p>
          </p:txBody>
        </p:sp>
        <p:sp>
          <p:nvSpPr>
            <p:cNvPr id="6" name="文本框 12"/>
            <p:cNvSpPr txBox="1"/>
            <p:nvPr/>
          </p:nvSpPr>
          <p:spPr>
            <a:xfrm>
              <a:off x="13076" y="6328"/>
              <a:ext cx="5019" cy="776"/>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defTabSz="342900" eaLnBrk="1" hangingPunct="1">
                <a:lnSpc>
                  <a:spcPct val="100000"/>
                </a:lnSpc>
                <a:spcBef>
                  <a:spcPct val="0"/>
                </a:spcBef>
                <a:buNone/>
                <a:defRPr/>
              </a:pPr>
              <a:r>
                <a:rPr lang="zh-CN" altLang="en-US" sz="1800" dirty="0">
                  <a:solidFill>
                    <a:prstClr val="black"/>
                  </a:solidFill>
                  <a:cs typeface="+mn-ea"/>
                  <a:sym typeface="+mn-lt"/>
                </a:rPr>
                <a:t>课文讲了哪几件事呢？</a:t>
              </a:r>
              <a:endParaRPr lang="zh-CN" altLang="en-US" sz="1800" dirty="0">
                <a:solidFill>
                  <a:prstClr val="black"/>
                </a:solidFill>
                <a:cs typeface="+mn-ea"/>
                <a:sym typeface="+mn-lt"/>
              </a:endParaRPr>
            </a:p>
          </p:txBody>
        </p:sp>
      </p:grpSp>
      <p:sp>
        <p:nvSpPr>
          <p:cNvPr id="7" name="文本框 6"/>
          <p:cNvSpPr txBox="1">
            <a:spLocks noChangeArrowheads="1"/>
          </p:cNvSpPr>
          <p:nvPr/>
        </p:nvSpPr>
        <p:spPr bwMode="auto">
          <a:xfrm>
            <a:off x="3241158" y="2889281"/>
            <a:ext cx="2117759" cy="435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defRPr/>
            </a:pPr>
            <a:r>
              <a:rPr lang="zh-CN" altLang="en-US" sz="1800" b="1" dirty="0">
                <a:solidFill>
                  <a:prstClr val="black"/>
                </a:solidFill>
                <a:latin typeface="+mn-lt"/>
                <a:ea typeface="+mn-ea"/>
                <a:cs typeface="+mn-ea"/>
                <a:sym typeface="+mn-lt"/>
              </a:rPr>
              <a:t>  制作竹节人</a:t>
            </a:r>
            <a:endParaRPr lang="zh-CN" altLang="en-US" sz="1800" b="1" dirty="0">
              <a:solidFill>
                <a:prstClr val="black"/>
              </a:solidFill>
              <a:latin typeface="+mn-lt"/>
              <a:ea typeface="+mn-ea"/>
              <a:cs typeface="+mn-ea"/>
              <a:sym typeface="+mn-lt"/>
            </a:endParaRPr>
          </a:p>
        </p:txBody>
      </p:sp>
      <p:sp>
        <p:nvSpPr>
          <p:cNvPr id="8" name="椭圆 9"/>
          <p:cNvSpPr/>
          <p:nvPr/>
        </p:nvSpPr>
        <p:spPr>
          <a:xfrm>
            <a:off x="5725085" y="3173716"/>
            <a:ext cx="2361271" cy="907508"/>
          </a:xfrm>
          <a:custGeom>
            <a:avLst/>
            <a:gdLst/>
            <a:ahLst/>
            <a:cxnLst/>
            <a:rect l="l" t="t" r="r" b="b"/>
            <a:pathLst>
              <a:path w="5166653" h="2369443">
                <a:moveTo>
                  <a:pt x="1350229" y="0"/>
                </a:moveTo>
                <a:lnTo>
                  <a:pt x="5166653" y="0"/>
                </a:lnTo>
                <a:lnTo>
                  <a:pt x="5166653" y="2369443"/>
                </a:lnTo>
                <a:lnTo>
                  <a:pt x="1350229" y="2369443"/>
                </a:lnTo>
                <a:lnTo>
                  <a:pt x="1350229" y="2153255"/>
                </a:lnTo>
                <a:cubicBezTo>
                  <a:pt x="1247686" y="2188856"/>
                  <a:pt x="1137525" y="2207687"/>
                  <a:pt x="1022966" y="2207687"/>
                </a:cubicBezTo>
                <a:cubicBezTo>
                  <a:pt x="457997" y="2207687"/>
                  <a:pt x="0" y="1749690"/>
                  <a:pt x="0" y="1184721"/>
                </a:cubicBezTo>
                <a:cubicBezTo>
                  <a:pt x="0" y="619752"/>
                  <a:pt x="457997" y="161755"/>
                  <a:pt x="1022966" y="161755"/>
                </a:cubicBezTo>
                <a:cubicBezTo>
                  <a:pt x="1137525" y="161755"/>
                  <a:pt x="1247686" y="180586"/>
                  <a:pt x="1350229" y="216187"/>
                </a:cubicBezTo>
                <a:close/>
              </a:path>
            </a:pathLst>
          </a:custGeom>
          <a:solidFill>
            <a:schemeClr val="bg1"/>
          </a:solidFill>
          <a:ln>
            <a:solidFill>
              <a:schemeClr val="accent3"/>
            </a:solidFill>
          </a:ln>
          <a:effectLst>
            <a:outerShdw blurRad="38100" dist="63500" dir="5400000" algn="t" rotWithShape="0">
              <a:schemeClr val="accent3">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noProof="1">
              <a:solidFill>
                <a:prstClr val="white"/>
              </a:solidFill>
              <a:cs typeface="+mn-ea"/>
              <a:sym typeface="+mn-lt"/>
            </a:endParaRPr>
          </a:p>
        </p:txBody>
      </p:sp>
      <p:sp>
        <p:nvSpPr>
          <p:cNvPr id="9" name="椭圆 9"/>
          <p:cNvSpPr/>
          <p:nvPr/>
        </p:nvSpPr>
        <p:spPr>
          <a:xfrm>
            <a:off x="5518471" y="1904398"/>
            <a:ext cx="2578965" cy="930674"/>
          </a:xfrm>
          <a:custGeom>
            <a:avLst/>
            <a:gdLst/>
            <a:ahLst/>
            <a:cxnLst/>
            <a:rect l="l" t="t" r="r" b="b"/>
            <a:pathLst>
              <a:path w="5166653" h="2369443">
                <a:moveTo>
                  <a:pt x="1350229" y="0"/>
                </a:moveTo>
                <a:lnTo>
                  <a:pt x="5166653" y="0"/>
                </a:lnTo>
                <a:lnTo>
                  <a:pt x="5166653" y="2369443"/>
                </a:lnTo>
                <a:lnTo>
                  <a:pt x="1350229" y="2369443"/>
                </a:lnTo>
                <a:lnTo>
                  <a:pt x="1350229" y="2153255"/>
                </a:lnTo>
                <a:cubicBezTo>
                  <a:pt x="1247686" y="2188856"/>
                  <a:pt x="1137525" y="2207687"/>
                  <a:pt x="1022966" y="2207687"/>
                </a:cubicBezTo>
                <a:cubicBezTo>
                  <a:pt x="457997" y="2207687"/>
                  <a:pt x="0" y="1749690"/>
                  <a:pt x="0" y="1184721"/>
                </a:cubicBezTo>
                <a:cubicBezTo>
                  <a:pt x="0" y="619752"/>
                  <a:pt x="457997" y="161755"/>
                  <a:pt x="1022966" y="161755"/>
                </a:cubicBezTo>
                <a:cubicBezTo>
                  <a:pt x="1137525" y="161755"/>
                  <a:pt x="1247686" y="180586"/>
                  <a:pt x="1350229" y="216187"/>
                </a:cubicBezTo>
                <a:close/>
              </a:path>
            </a:pathLst>
          </a:custGeom>
          <a:solidFill>
            <a:schemeClr val="bg1"/>
          </a:solidFill>
          <a:ln>
            <a:solidFill>
              <a:schemeClr val="accent3"/>
            </a:solidFill>
          </a:ln>
          <a:effectLst>
            <a:outerShdw blurRad="38100" dist="63500" dir="5400000" algn="t" rotWithShape="0">
              <a:schemeClr val="accent3">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noProof="1">
              <a:solidFill>
                <a:prstClr val="white"/>
              </a:solidFill>
              <a:cs typeface="+mn-ea"/>
              <a:sym typeface="+mn-lt"/>
            </a:endParaRPr>
          </a:p>
        </p:txBody>
      </p:sp>
      <p:grpSp>
        <p:nvGrpSpPr>
          <p:cNvPr id="10" name="组合 9"/>
          <p:cNvGrpSpPr/>
          <p:nvPr/>
        </p:nvGrpSpPr>
        <p:grpSpPr bwMode="auto">
          <a:xfrm>
            <a:off x="5573558" y="2038898"/>
            <a:ext cx="664534" cy="688755"/>
            <a:chOff x="1573983" y="1974776"/>
            <a:chExt cx="1813954" cy="1813954"/>
          </a:xfrm>
        </p:grpSpPr>
        <p:grpSp>
          <p:nvGrpSpPr>
            <p:cNvPr id="11" name="组合 64"/>
            <p:cNvGrpSpPr/>
            <p:nvPr/>
          </p:nvGrpSpPr>
          <p:grpSpPr bwMode="auto">
            <a:xfrm rot="1267204">
              <a:off x="1573983" y="1974776"/>
              <a:ext cx="1813954" cy="1813954"/>
              <a:chOff x="3518404" y="1580443"/>
              <a:chExt cx="1276350" cy="1276350"/>
            </a:xfrm>
          </p:grpSpPr>
          <p:sp>
            <p:nvSpPr>
              <p:cNvPr id="13" name="椭圆 12"/>
              <p:cNvSpPr/>
              <p:nvPr/>
            </p:nvSpPr>
            <p:spPr bwMode="auto">
              <a:xfrm>
                <a:off x="3518404" y="1580443"/>
                <a:ext cx="1276350" cy="1276350"/>
              </a:xfrm>
              <a:prstGeom prst="ellipse">
                <a:avLst/>
              </a:prstGeom>
              <a:gradFill flip="none" rotWithShape="1">
                <a:gsLst>
                  <a:gs pos="0">
                    <a:srgbClr val="DAED23"/>
                  </a:gs>
                  <a:gs pos="47000">
                    <a:srgbClr val="C1D31B"/>
                  </a:gs>
                  <a:gs pos="82000">
                    <a:srgbClr val="809B1D"/>
                  </a:gs>
                </a:gsLst>
                <a:path path="circle">
                  <a:fillToRect r="100000" b="100000"/>
                </a:path>
                <a:tileRect l="-100000" t="-100000"/>
              </a:grad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noProof="1">
                  <a:solidFill>
                    <a:prstClr val="white"/>
                  </a:solidFill>
                  <a:cs typeface="+mn-ea"/>
                  <a:sym typeface="+mn-lt"/>
                </a:endParaRPr>
              </a:p>
            </p:txBody>
          </p:sp>
          <p:sp>
            <p:nvSpPr>
              <p:cNvPr id="14" name="椭圆 13"/>
              <p:cNvSpPr/>
              <p:nvPr/>
            </p:nvSpPr>
            <p:spPr bwMode="auto">
              <a:xfrm rot="20122633">
                <a:off x="3971054" y="2564871"/>
                <a:ext cx="774517" cy="267621"/>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noProof="1">
                  <a:solidFill>
                    <a:prstClr val="white"/>
                  </a:solidFill>
                  <a:cs typeface="+mn-ea"/>
                  <a:sym typeface="+mn-lt"/>
                </a:endParaRPr>
              </a:p>
            </p:txBody>
          </p:sp>
          <p:sp>
            <p:nvSpPr>
              <p:cNvPr id="15" name="椭圆 14"/>
              <p:cNvSpPr/>
              <p:nvPr/>
            </p:nvSpPr>
            <p:spPr bwMode="auto">
              <a:xfrm rot="912585">
                <a:off x="3689282" y="1627342"/>
                <a:ext cx="838678" cy="839462"/>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noProof="1">
                  <a:solidFill>
                    <a:prstClr val="white"/>
                  </a:solidFill>
                  <a:cs typeface="+mn-ea"/>
                  <a:sym typeface="+mn-lt"/>
                </a:endParaRPr>
              </a:p>
            </p:txBody>
          </p:sp>
        </p:grpSp>
        <p:sp>
          <p:nvSpPr>
            <p:cNvPr id="12" name="椭圆 11"/>
            <p:cNvSpPr/>
            <p:nvPr/>
          </p:nvSpPr>
          <p:spPr>
            <a:xfrm rot="1267204">
              <a:off x="1780571" y="2169363"/>
              <a:ext cx="1393865" cy="1393865"/>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1800" noProof="1">
                <a:solidFill>
                  <a:prstClr val="white"/>
                </a:solidFill>
                <a:cs typeface="+mn-ea"/>
                <a:sym typeface="+mn-lt"/>
              </a:endParaRPr>
            </a:p>
          </p:txBody>
        </p:sp>
      </p:grpSp>
      <p:grpSp>
        <p:nvGrpSpPr>
          <p:cNvPr id="16" name="组合 15"/>
          <p:cNvGrpSpPr/>
          <p:nvPr/>
        </p:nvGrpSpPr>
        <p:grpSpPr bwMode="auto">
          <a:xfrm>
            <a:off x="5780098" y="3310769"/>
            <a:ext cx="686393" cy="680668"/>
            <a:chOff x="1573983" y="1974776"/>
            <a:chExt cx="1813954" cy="1813954"/>
          </a:xfrm>
        </p:grpSpPr>
        <p:grpSp>
          <p:nvGrpSpPr>
            <p:cNvPr id="17" name="组合 71"/>
            <p:cNvGrpSpPr/>
            <p:nvPr/>
          </p:nvGrpSpPr>
          <p:grpSpPr bwMode="auto">
            <a:xfrm rot="1267204">
              <a:off x="1573983" y="1974776"/>
              <a:ext cx="1813954" cy="1813954"/>
              <a:chOff x="3518404" y="1580443"/>
              <a:chExt cx="1276350" cy="1276350"/>
            </a:xfrm>
          </p:grpSpPr>
          <p:sp>
            <p:nvSpPr>
              <p:cNvPr id="19" name="椭圆 18"/>
              <p:cNvSpPr/>
              <p:nvPr/>
            </p:nvSpPr>
            <p:spPr bwMode="auto">
              <a:xfrm>
                <a:off x="3518404" y="1580443"/>
                <a:ext cx="1276350" cy="1276350"/>
              </a:xfrm>
              <a:prstGeom prst="ellipse">
                <a:avLst/>
              </a:prstGeom>
              <a:gradFill flip="none" rotWithShape="1">
                <a:gsLst>
                  <a:gs pos="0">
                    <a:srgbClr val="DAED23"/>
                  </a:gs>
                  <a:gs pos="47000">
                    <a:srgbClr val="C1D31B"/>
                  </a:gs>
                  <a:gs pos="82000">
                    <a:srgbClr val="809B1D"/>
                  </a:gs>
                </a:gsLst>
                <a:path path="circle">
                  <a:fillToRect r="100000" b="100000"/>
                </a:path>
                <a:tileRect l="-100000" t="-100000"/>
              </a:grad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noProof="1">
                  <a:solidFill>
                    <a:prstClr val="white"/>
                  </a:solidFill>
                  <a:cs typeface="+mn-ea"/>
                  <a:sym typeface="+mn-lt"/>
                </a:endParaRPr>
              </a:p>
            </p:txBody>
          </p:sp>
          <p:sp>
            <p:nvSpPr>
              <p:cNvPr id="20" name="椭圆 19"/>
              <p:cNvSpPr/>
              <p:nvPr/>
            </p:nvSpPr>
            <p:spPr bwMode="auto">
              <a:xfrm rot="20122633">
                <a:off x="3971055" y="2566638"/>
                <a:ext cx="774518" cy="265811"/>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noProof="1">
                  <a:solidFill>
                    <a:prstClr val="white"/>
                  </a:solidFill>
                  <a:cs typeface="+mn-ea"/>
                  <a:sym typeface="+mn-lt"/>
                </a:endParaRPr>
              </a:p>
            </p:txBody>
          </p:sp>
          <p:sp>
            <p:nvSpPr>
              <p:cNvPr id="21" name="椭圆 20"/>
              <p:cNvSpPr/>
              <p:nvPr/>
            </p:nvSpPr>
            <p:spPr bwMode="auto">
              <a:xfrm rot="912585">
                <a:off x="3691419" y="1626600"/>
                <a:ext cx="838679" cy="838679"/>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noProof="1">
                  <a:solidFill>
                    <a:prstClr val="white"/>
                  </a:solidFill>
                  <a:cs typeface="+mn-ea"/>
                  <a:sym typeface="+mn-lt"/>
                </a:endParaRPr>
              </a:p>
            </p:txBody>
          </p:sp>
        </p:grpSp>
        <p:sp>
          <p:nvSpPr>
            <p:cNvPr id="18" name="椭圆 17"/>
            <p:cNvSpPr/>
            <p:nvPr/>
          </p:nvSpPr>
          <p:spPr>
            <a:xfrm rot="1267204">
              <a:off x="1780571" y="2169363"/>
              <a:ext cx="1393865" cy="1393865"/>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1800" noProof="1">
                <a:solidFill>
                  <a:prstClr val="white"/>
                </a:solidFill>
                <a:cs typeface="+mn-ea"/>
                <a:sym typeface="+mn-lt"/>
              </a:endParaRPr>
            </a:p>
          </p:txBody>
        </p:sp>
      </p:grpSp>
      <p:grpSp>
        <p:nvGrpSpPr>
          <p:cNvPr id="22" name="组合 21"/>
          <p:cNvGrpSpPr/>
          <p:nvPr/>
        </p:nvGrpSpPr>
        <p:grpSpPr bwMode="auto">
          <a:xfrm flipH="1">
            <a:off x="4837882" y="2820791"/>
            <a:ext cx="682735" cy="690429"/>
            <a:chOff x="1573983" y="1974776"/>
            <a:chExt cx="1813954" cy="1813954"/>
          </a:xfrm>
        </p:grpSpPr>
        <p:grpSp>
          <p:nvGrpSpPr>
            <p:cNvPr id="23" name="组合 78"/>
            <p:cNvGrpSpPr/>
            <p:nvPr/>
          </p:nvGrpSpPr>
          <p:grpSpPr bwMode="auto">
            <a:xfrm rot="1267204">
              <a:off x="1573983" y="1974776"/>
              <a:ext cx="1813954" cy="1813954"/>
              <a:chOff x="3518404" y="1580443"/>
              <a:chExt cx="1276350" cy="1276350"/>
            </a:xfrm>
          </p:grpSpPr>
          <p:sp>
            <p:nvSpPr>
              <p:cNvPr id="25" name="椭圆 24"/>
              <p:cNvSpPr/>
              <p:nvPr/>
            </p:nvSpPr>
            <p:spPr bwMode="auto">
              <a:xfrm>
                <a:off x="3518404" y="1580443"/>
                <a:ext cx="1276350" cy="1276350"/>
              </a:xfrm>
              <a:prstGeom prst="ellipse">
                <a:avLst/>
              </a:prstGeom>
              <a:gradFill flip="none" rotWithShape="1">
                <a:gsLst>
                  <a:gs pos="0">
                    <a:srgbClr val="DAED23"/>
                  </a:gs>
                  <a:gs pos="47000">
                    <a:srgbClr val="C1D31B"/>
                  </a:gs>
                  <a:gs pos="82000">
                    <a:srgbClr val="809B1D"/>
                  </a:gs>
                </a:gsLst>
                <a:path path="circle">
                  <a:fillToRect r="100000" b="100000"/>
                </a:path>
                <a:tileRect l="-100000" t="-100000"/>
              </a:grad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noProof="1">
                  <a:solidFill>
                    <a:prstClr val="white"/>
                  </a:solidFill>
                  <a:cs typeface="+mn-ea"/>
                  <a:sym typeface="+mn-lt"/>
                </a:endParaRPr>
              </a:p>
            </p:txBody>
          </p:sp>
          <p:sp>
            <p:nvSpPr>
              <p:cNvPr id="26" name="椭圆 25"/>
              <p:cNvSpPr/>
              <p:nvPr/>
            </p:nvSpPr>
            <p:spPr bwMode="auto">
              <a:xfrm rot="20122633">
                <a:off x="3972376" y="2564046"/>
                <a:ext cx="775418" cy="267622"/>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noProof="1">
                  <a:solidFill>
                    <a:prstClr val="white"/>
                  </a:solidFill>
                  <a:cs typeface="+mn-ea"/>
                  <a:sym typeface="+mn-lt"/>
                </a:endParaRPr>
              </a:p>
            </p:txBody>
          </p:sp>
          <p:sp>
            <p:nvSpPr>
              <p:cNvPr id="27" name="椭圆 26"/>
              <p:cNvSpPr/>
              <p:nvPr/>
            </p:nvSpPr>
            <p:spPr bwMode="auto">
              <a:xfrm rot="912585">
                <a:off x="3693319" y="1626106"/>
                <a:ext cx="837176" cy="839464"/>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noProof="1">
                  <a:solidFill>
                    <a:prstClr val="white"/>
                  </a:solidFill>
                  <a:cs typeface="+mn-ea"/>
                  <a:sym typeface="+mn-lt"/>
                </a:endParaRPr>
              </a:p>
            </p:txBody>
          </p:sp>
        </p:grpSp>
        <p:sp>
          <p:nvSpPr>
            <p:cNvPr id="24" name="椭圆 23"/>
            <p:cNvSpPr/>
            <p:nvPr/>
          </p:nvSpPr>
          <p:spPr>
            <a:xfrm rot="1267204">
              <a:off x="1780571" y="2169363"/>
              <a:ext cx="1393865" cy="1393865"/>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1800" noProof="1">
                <a:solidFill>
                  <a:prstClr val="white"/>
                </a:solidFill>
                <a:cs typeface="+mn-ea"/>
                <a:sym typeface="+mn-lt"/>
              </a:endParaRPr>
            </a:p>
          </p:txBody>
        </p:sp>
      </p:grpSp>
      <p:sp>
        <p:nvSpPr>
          <p:cNvPr id="28" name="TextBox 30"/>
          <p:cNvSpPr txBox="1"/>
          <p:nvPr/>
        </p:nvSpPr>
        <p:spPr>
          <a:xfrm>
            <a:off x="5017715" y="2999631"/>
            <a:ext cx="457200" cy="377075"/>
          </a:xfrm>
          <a:prstGeom prst="rect">
            <a:avLst/>
          </a:prstGeom>
          <a:noFill/>
        </p:spPr>
        <p:txBody>
          <a:bodyPr lIns="68580" tIns="34290" rIns="68580" bIns="34290">
            <a:spAutoFit/>
          </a:bodyPr>
          <a:lstStyle/>
          <a:p>
            <a:pPr>
              <a:defRPr/>
            </a:pPr>
            <a:r>
              <a:rPr lang="en-US" altLang="zh-CN" sz="2000" b="1" noProof="1">
                <a:solidFill>
                  <a:srgbClr val="A5A5A5">
                    <a:lumMod val="75000"/>
                  </a:srgbClr>
                </a:solidFill>
                <a:cs typeface="+mn-ea"/>
                <a:sym typeface="+mn-lt"/>
              </a:rPr>
              <a:t>1</a:t>
            </a:r>
            <a:endParaRPr lang="zh-CN" altLang="en-US" sz="2000" b="1" noProof="1">
              <a:solidFill>
                <a:srgbClr val="A5A5A5">
                  <a:lumMod val="75000"/>
                </a:srgbClr>
              </a:solidFill>
              <a:cs typeface="+mn-ea"/>
              <a:sym typeface="+mn-lt"/>
            </a:endParaRPr>
          </a:p>
        </p:txBody>
      </p:sp>
      <p:sp>
        <p:nvSpPr>
          <p:cNvPr id="29" name="TextBox 30"/>
          <p:cNvSpPr txBox="1"/>
          <p:nvPr/>
        </p:nvSpPr>
        <p:spPr>
          <a:xfrm>
            <a:off x="6010879" y="3490096"/>
            <a:ext cx="455612" cy="377075"/>
          </a:xfrm>
          <a:prstGeom prst="rect">
            <a:avLst/>
          </a:prstGeom>
          <a:noFill/>
        </p:spPr>
        <p:txBody>
          <a:bodyPr lIns="68580" tIns="34290" rIns="68580" bIns="34290">
            <a:spAutoFit/>
          </a:bodyPr>
          <a:lstStyle/>
          <a:p>
            <a:pPr>
              <a:defRPr/>
            </a:pPr>
            <a:r>
              <a:rPr lang="en-US" altLang="zh-CN" sz="2000" b="1" noProof="1">
                <a:solidFill>
                  <a:srgbClr val="A5A5A5">
                    <a:lumMod val="75000"/>
                  </a:srgbClr>
                </a:solidFill>
                <a:cs typeface="+mn-ea"/>
                <a:sym typeface="+mn-lt"/>
              </a:rPr>
              <a:t>3</a:t>
            </a:r>
            <a:endParaRPr lang="zh-CN" altLang="en-US" sz="2000" b="1" noProof="1">
              <a:solidFill>
                <a:srgbClr val="A5A5A5">
                  <a:lumMod val="75000"/>
                </a:srgbClr>
              </a:solidFill>
              <a:cs typeface="+mn-ea"/>
              <a:sym typeface="+mn-lt"/>
            </a:endParaRPr>
          </a:p>
        </p:txBody>
      </p:sp>
      <p:sp>
        <p:nvSpPr>
          <p:cNvPr id="30" name="TextBox 30"/>
          <p:cNvSpPr txBox="1"/>
          <p:nvPr/>
        </p:nvSpPr>
        <p:spPr>
          <a:xfrm>
            <a:off x="5760111" y="2201449"/>
            <a:ext cx="455612" cy="377075"/>
          </a:xfrm>
          <a:prstGeom prst="rect">
            <a:avLst/>
          </a:prstGeom>
          <a:noFill/>
        </p:spPr>
        <p:txBody>
          <a:bodyPr lIns="68580" tIns="34290" rIns="68580" bIns="34290">
            <a:spAutoFit/>
          </a:bodyPr>
          <a:lstStyle/>
          <a:p>
            <a:pPr>
              <a:defRPr/>
            </a:pPr>
            <a:r>
              <a:rPr lang="en-US" altLang="zh-CN" sz="2000" b="1" noProof="1">
                <a:solidFill>
                  <a:srgbClr val="A5A5A5">
                    <a:lumMod val="75000"/>
                  </a:srgbClr>
                </a:solidFill>
                <a:cs typeface="+mn-ea"/>
                <a:sym typeface="+mn-lt"/>
              </a:rPr>
              <a:t>2</a:t>
            </a:r>
            <a:endParaRPr lang="zh-CN" altLang="en-US" sz="2000" b="1" noProof="1">
              <a:solidFill>
                <a:srgbClr val="A5A5A5">
                  <a:lumMod val="75000"/>
                </a:srgbClr>
              </a:solidFill>
              <a:cs typeface="+mn-ea"/>
              <a:sym typeface="+mn-lt"/>
            </a:endParaRPr>
          </a:p>
        </p:txBody>
      </p:sp>
      <p:sp>
        <p:nvSpPr>
          <p:cNvPr id="31" name="文本框 30"/>
          <p:cNvSpPr txBox="1">
            <a:spLocks noChangeArrowheads="1"/>
          </p:cNvSpPr>
          <p:nvPr/>
        </p:nvSpPr>
        <p:spPr bwMode="auto">
          <a:xfrm>
            <a:off x="6225964" y="2116559"/>
            <a:ext cx="2526504" cy="435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defRPr/>
            </a:pPr>
            <a:r>
              <a:rPr lang="zh-CN" altLang="en-US" sz="1800" b="1" dirty="0">
                <a:solidFill>
                  <a:prstClr val="black"/>
                </a:solidFill>
                <a:latin typeface="+mn-lt"/>
                <a:ea typeface="+mn-ea"/>
                <a:cs typeface="+mn-ea"/>
                <a:sym typeface="+mn-lt"/>
              </a:rPr>
              <a:t>  竹节人玩趣</a:t>
            </a:r>
            <a:endParaRPr lang="zh-CN" altLang="en-US" sz="1800" b="1" dirty="0">
              <a:solidFill>
                <a:prstClr val="black"/>
              </a:solidFill>
              <a:latin typeface="+mn-lt"/>
              <a:ea typeface="+mn-ea"/>
              <a:cs typeface="+mn-ea"/>
              <a:sym typeface="+mn-lt"/>
            </a:endParaRPr>
          </a:p>
        </p:txBody>
      </p:sp>
      <p:sp>
        <p:nvSpPr>
          <p:cNvPr id="32" name="文本框 31"/>
          <p:cNvSpPr txBox="1">
            <a:spLocks noChangeArrowheads="1"/>
          </p:cNvSpPr>
          <p:nvPr/>
        </p:nvSpPr>
        <p:spPr bwMode="auto">
          <a:xfrm>
            <a:off x="6520420" y="3406795"/>
            <a:ext cx="1565936" cy="435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defRPr/>
            </a:pPr>
            <a:r>
              <a:rPr lang="zh-CN" altLang="en-US" sz="1800" b="1" dirty="0">
                <a:solidFill>
                  <a:prstClr val="black"/>
                </a:solidFill>
                <a:latin typeface="+mn-lt"/>
                <a:ea typeface="+mn-ea"/>
                <a:cs typeface="+mn-ea"/>
                <a:sym typeface="+mn-lt"/>
              </a:rPr>
              <a:t>老师玩竹节人</a:t>
            </a:r>
            <a:endParaRPr lang="zh-CN" altLang="en-US" sz="1800" b="1" dirty="0">
              <a:solidFill>
                <a:prstClr val="black"/>
              </a:solidFill>
              <a:latin typeface="+mn-lt"/>
              <a:ea typeface="+mn-ea"/>
              <a:cs typeface="+mn-ea"/>
              <a:sym typeface="+mn-lt"/>
            </a:endParaRPr>
          </a:p>
        </p:txBody>
      </p:sp>
      <p:pic>
        <p:nvPicPr>
          <p:cNvPr id="34" name="图片 33"/>
          <p:cNvPicPr>
            <a:picLocks noChangeAspect="1"/>
          </p:cNvPicPr>
          <p:nvPr/>
        </p:nvPicPr>
        <p:blipFill>
          <a:blip r:embed="rId1" cstate="email"/>
          <a:stretch>
            <a:fillRect/>
          </a:stretch>
        </p:blipFill>
        <p:spPr>
          <a:xfrm flipH="1">
            <a:off x="446663" y="2197531"/>
            <a:ext cx="2000250" cy="268605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blinds(horizontal)">
                                      <p:cBhvr>
                                        <p:cTn id="15" dur="500"/>
                                        <p:tgtEl>
                                          <p:spTgt spid="28"/>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right)">
                                      <p:cBhvr>
                                        <p:cTn id="18" dur="500"/>
                                        <p:tgtEl>
                                          <p:spTgt spid="7"/>
                                        </p:tgtEl>
                                      </p:cBhvr>
                                    </p:animEffect>
                                  </p:childTnLst>
                                </p:cTn>
                              </p:par>
                              <p:par>
                                <p:cTn id="19" presetID="3" presetClass="entr" presetSubtype="1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linds(horizontal)">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up)">
                                      <p:cBhvr>
                                        <p:cTn id="26" dur="500"/>
                                        <p:tgtEl>
                                          <p:spTgt spid="31"/>
                                        </p:tgtEl>
                                      </p:cBhvr>
                                    </p:animEffect>
                                  </p:childTnLst>
                                </p:cTn>
                              </p:par>
                              <p:par>
                                <p:cTn id="27" presetID="3" presetClass="entr" presetSubtype="1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linds(horizontal)">
                                      <p:cBhvr>
                                        <p:cTn id="29" dur="500"/>
                                        <p:tgtEl>
                                          <p:spTgt spid="10"/>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blinds(horizontal)">
                                      <p:cBhvr>
                                        <p:cTn id="32" dur="500"/>
                                        <p:tgtEl>
                                          <p:spTgt spid="30"/>
                                        </p:tgtEl>
                                      </p:cBhvr>
                                    </p:animEffect>
                                  </p:childTnLst>
                                </p:cTn>
                              </p:par>
                              <p:par>
                                <p:cTn id="33" presetID="3" presetClass="entr" presetSubtype="1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linds(horizontal)">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linds(horizontal)">
                                      <p:cBhvr>
                                        <p:cTn id="40" dur="500"/>
                                        <p:tgtEl>
                                          <p:spTgt spid="8"/>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blinds(horizontal)">
                                      <p:cBhvr>
                                        <p:cTn id="43" dur="500"/>
                                        <p:tgtEl>
                                          <p:spTgt spid="29"/>
                                        </p:tgtEl>
                                      </p:cBhvr>
                                    </p:animEffect>
                                  </p:childTnLst>
                                </p:cTn>
                              </p:par>
                              <p:par>
                                <p:cTn id="44" presetID="3" presetClass="entr" presetSubtype="1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blinds(horizontal)">
                                      <p:cBhvr>
                                        <p:cTn id="46" dur="500"/>
                                        <p:tgtEl>
                                          <p:spTgt spid="1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8" grpId="0"/>
      <p:bldP spid="29"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289" y="244321"/>
            <a:ext cx="1400966" cy="438581"/>
          </a:xfrm>
          <a:prstGeom prst="rect">
            <a:avLst/>
          </a:prstGeom>
          <a:noFill/>
        </p:spPr>
        <p:txBody>
          <a:bodyPr wrap="square" lIns="68580" tIns="34290" rIns="68580" bIns="34290" rtlCol="0">
            <a:spAutoFit/>
          </a:bodyPr>
          <a:lstStyle/>
          <a:p>
            <a:pPr algn="dist">
              <a:defRPr/>
            </a:pPr>
            <a:r>
              <a:rPr lang="zh-CN" altLang="en-US" sz="2400" dirty="0">
                <a:solidFill>
                  <a:prstClr val="white"/>
                </a:solidFill>
                <a:cs typeface="+mn-ea"/>
                <a:sym typeface="+mn-lt"/>
              </a:rPr>
              <a:t>句段感知</a:t>
            </a:r>
            <a:endParaRPr lang="zh-CN" altLang="en-US" sz="2400" dirty="0">
              <a:solidFill>
                <a:prstClr val="white"/>
              </a:solidFill>
              <a:cs typeface="+mn-ea"/>
              <a:sym typeface="+mn-lt"/>
            </a:endParaRPr>
          </a:p>
        </p:txBody>
      </p:sp>
      <p:sp>
        <p:nvSpPr>
          <p:cNvPr id="9" name="矩形 25"/>
          <p:cNvSpPr>
            <a:spLocks noChangeArrowheads="1"/>
          </p:cNvSpPr>
          <p:nvPr/>
        </p:nvSpPr>
        <p:spPr bwMode="auto">
          <a:xfrm>
            <a:off x="1610730" y="2129966"/>
            <a:ext cx="5980028" cy="1731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defRPr/>
            </a:pPr>
            <a:r>
              <a:rPr lang="zh-CN" altLang="en-US" sz="1800" dirty="0">
                <a:solidFill>
                  <a:prstClr val="black"/>
                </a:solidFill>
                <a:latin typeface="+mn-lt"/>
                <a:ea typeface="+mn-ea"/>
                <a:cs typeface="+mn-ea"/>
                <a:sym typeface="+mn-lt"/>
              </a:rPr>
              <a:t>       把毛笔杆锯成寸把长的一截，这就是竹节人的脑袋连同身躯了，在上面钻一对小眼，供装手臂用。再锯八截短的，分别当四肢，用一根纳鞋底的线把它们穿在一起，就成了。锯的时候要小心，弄不好一个个崩裂，前功尽弃。</a:t>
            </a:r>
            <a:endParaRPr lang="en-US" altLang="zh-CN" sz="1800" dirty="0">
              <a:solidFill>
                <a:prstClr val="black"/>
              </a:solidFill>
              <a:latin typeface="+mn-lt"/>
              <a:ea typeface="+mn-ea"/>
              <a:cs typeface="+mn-ea"/>
              <a:sym typeface="+mn-lt"/>
            </a:endParaRPr>
          </a:p>
        </p:txBody>
      </p:sp>
      <p:sp>
        <p:nvSpPr>
          <p:cNvPr id="10" name="矩形 25"/>
          <p:cNvSpPr>
            <a:spLocks noChangeArrowheads="1"/>
          </p:cNvSpPr>
          <p:nvPr/>
        </p:nvSpPr>
        <p:spPr bwMode="auto">
          <a:xfrm>
            <a:off x="1610730" y="2125406"/>
            <a:ext cx="5980028" cy="1731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defRPr/>
            </a:pPr>
            <a:r>
              <a:rPr lang="zh-CN" altLang="en-US" sz="1800" dirty="0">
                <a:solidFill>
                  <a:prstClr val="black"/>
                </a:solidFill>
                <a:latin typeface="+mn-lt"/>
                <a:ea typeface="+mn-ea"/>
                <a:cs typeface="+mn-ea"/>
                <a:sym typeface="+mn-lt"/>
              </a:rPr>
              <a:t>       把毛笔杆</a:t>
            </a:r>
            <a:r>
              <a:rPr lang="zh-CN" altLang="en-US" sz="1800" dirty="0">
                <a:solidFill>
                  <a:srgbClr val="FF0000"/>
                </a:solidFill>
                <a:latin typeface="+mn-lt"/>
                <a:ea typeface="+mn-ea"/>
                <a:cs typeface="+mn-ea"/>
                <a:sym typeface="+mn-lt"/>
              </a:rPr>
              <a:t>锯</a:t>
            </a:r>
            <a:r>
              <a:rPr lang="zh-CN" altLang="en-US" sz="1800" dirty="0">
                <a:solidFill>
                  <a:prstClr val="black"/>
                </a:solidFill>
                <a:latin typeface="+mn-lt"/>
                <a:ea typeface="+mn-ea"/>
                <a:cs typeface="+mn-ea"/>
                <a:sym typeface="+mn-lt"/>
              </a:rPr>
              <a:t>成寸把长的一截，这就是竹节人的脑袋连同身躯了，在上面</a:t>
            </a:r>
            <a:r>
              <a:rPr lang="zh-CN" altLang="en-US" sz="1800" dirty="0">
                <a:solidFill>
                  <a:srgbClr val="FF0000"/>
                </a:solidFill>
                <a:latin typeface="+mn-lt"/>
                <a:ea typeface="+mn-ea"/>
                <a:cs typeface="+mn-ea"/>
                <a:sym typeface="+mn-lt"/>
              </a:rPr>
              <a:t>钻</a:t>
            </a:r>
            <a:r>
              <a:rPr lang="zh-CN" altLang="en-US" sz="1800" dirty="0">
                <a:solidFill>
                  <a:prstClr val="black"/>
                </a:solidFill>
                <a:latin typeface="+mn-lt"/>
                <a:ea typeface="+mn-ea"/>
                <a:cs typeface="+mn-ea"/>
                <a:sym typeface="+mn-lt"/>
              </a:rPr>
              <a:t>一对小眼，供装手臂用。</a:t>
            </a:r>
            <a:r>
              <a:rPr lang="zh-CN" altLang="en-US" sz="1800" dirty="0">
                <a:solidFill>
                  <a:srgbClr val="FF0000"/>
                </a:solidFill>
                <a:latin typeface="+mn-lt"/>
                <a:ea typeface="+mn-ea"/>
                <a:cs typeface="+mn-ea"/>
                <a:sym typeface="+mn-lt"/>
              </a:rPr>
              <a:t>再锯</a:t>
            </a:r>
            <a:r>
              <a:rPr lang="zh-CN" altLang="en-US" sz="1800" dirty="0">
                <a:solidFill>
                  <a:prstClr val="black"/>
                </a:solidFill>
                <a:latin typeface="+mn-lt"/>
                <a:ea typeface="+mn-ea"/>
                <a:cs typeface="+mn-ea"/>
                <a:sym typeface="+mn-lt"/>
              </a:rPr>
              <a:t>八截短的，分别当四肢，用一根纳鞋底的线把它们</a:t>
            </a:r>
            <a:r>
              <a:rPr lang="zh-CN" altLang="en-US" sz="1800" dirty="0">
                <a:solidFill>
                  <a:srgbClr val="FF0000"/>
                </a:solidFill>
                <a:latin typeface="+mn-lt"/>
                <a:ea typeface="+mn-ea"/>
                <a:cs typeface="+mn-ea"/>
                <a:sym typeface="+mn-lt"/>
              </a:rPr>
              <a:t>穿</a:t>
            </a:r>
            <a:r>
              <a:rPr lang="zh-CN" altLang="en-US" sz="1800" dirty="0">
                <a:solidFill>
                  <a:prstClr val="black"/>
                </a:solidFill>
                <a:latin typeface="+mn-lt"/>
                <a:ea typeface="+mn-ea"/>
                <a:cs typeface="+mn-ea"/>
                <a:sym typeface="+mn-lt"/>
              </a:rPr>
              <a:t>在一起，就成了。锯的时候要小心，弄不好一个个崩裂，前功尽弃。</a:t>
            </a:r>
            <a:endParaRPr lang="en-US" altLang="zh-CN" sz="1800" dirty="0">
              <a:solidFill>
                <a:prstClr val="black"/>
              </a:solidFill>
              <a:latin typeface="+mn-lt"/>
              <a:ea typeface="+mn-ea"/>
              <a:cs typeface="+mn-ea"/>
              <a:sym typeface="+mn-lt"/>
            </a:endParaRPr>
          </a:p>
        </p:txBody>
      </p:sp>
      <p:grpSp>
        <p:nvGrpSpPr>
          <p:cNvPr id="11" name="组合 10"/>
          <p:cNvGrpSpPr/>
          <p:nvPr/>
        </p:nvGrpSpPr>
        <p:grpSpPr>
          <a:xfrm>
            <a:off x="6267928" y="898457"/>
            <a:ext cx="2234276" cy="1160538"/>
            <a:chOff x="12242" y="5714"/>
            <a:chExt cx="6276" cy="2240"/>
          </a:xfrm>
        </p:grpSpPr>
        <p:sp>
          <p:nvSpPr>
            <p:cNvPr id="12" name="云形标注 8"/>
            <p:cNvSpPr/>
            <p:nvPr/>
          </p:nvSpPr>
          <p:spPr>
            <a:xfrm>
              <a:off x="12242" y="5714"/>
              <a:ext cx="6276" cy="2240"/>
            </a:xfrm>
            <a:prstGeom prst="cloudCallout">
              <a:avLst>
                <a:gd name="adj1" fmla="val -63195"/>
                <a:gd name="adj2" fmla="val 4864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cs typeface="+mn-ea"/>
                <a:sym typeface="+mn-lt"/>
              </a:endParaRPr>
            </a:p>
          </p:txBody>
        </p:sp>
        <p:sp>
          <p:nvSpPr>
            <p:cNvPr id="13" name="文本框 12"/>
            <p:cNvSpPr txBox="1"/>
            <p:nvPr/>
          </p:nvSpPr>
          <p:spPr>
            <a:xfrm>
              <a:off x="12391" y="6070"/>
              <a:ext cx="5647" cy="1693"/>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defTabSz="342900" eaLnBrk="1" hangingPunct="1">
                <a:lnSpc>
                  <a:spcPct val="100000"/>
                </a:lnSpc>
                <a:spcBef>
                  <a:spcPct val="0"/>
                </a:spcBef>
                <a:buNone/>
                <a:defRPr/>
              </a:pPr>
              <a:r>
                <a:rPr lang="zh-CN" altLang="en-US" sz="1700" dirty="0">
                  <a:solidFill>
                    <a:prstClr val="black"/>
                  </a:solidFill>
                  <a:cs typeface="+mn-ea"/>
                  <a:sym typeface="+mn-lt"/>
                </a:rPr>
                <a:t>   这一连串的动词，详细讲解了竹节人的制作过程。</a:t>
              </a:r>
              <a:endParaRPr lang="zh-CN" altLang="en-US" sz="1700" dirty="0">
                <a:solidFill>
                  <a:prstClr val="black"/>
                </a:solidFill>
                <a:cs typeface="+mn-ea"/>
                <a:sym typeface="+mn-lt"/>
              </a:endParaRPr>
            </a:p>
          </p:txBody>
        </p:sp>
      </p:grpSp>
      <p:sp>
        <p:nvSpPr>
          <p:cNvPr id="14" name="圆角矩形 31"/>
          <p:cNvSpPr/>
          <p:nvPr/>
        </p:nvSpPr>
        <p:spPr>
          <a:xfrm>
            <a:off x="4458359" y="2213874"/>
            <a:ext cx="486034" cy="32385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solidFill>
                <a:prstClr val="white"/>
              </a:solidFill>
              <a:cs typeface="+mn-ea"/>
              <a:sym typeface="+mn-lt"/>
            </a:endParaRPr>
          </a:p>
        </p:txBody>
      </p:sp>
      <p:sp>
        <p:nvSpPr>
          <p:cNvPr id="15" name="圆角矩形 32"/>
          <p:cNvSpPr/>
          <p:nvPr/>
        </p:nvSpPr>
        <p:spPr>
          <a:xfrm>
            <a:off x="3740313" y="2642732"/>
            <a:ext cx="476619" cy="32385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solidFill>
                <a:prstClr val="white"/>
              </a:solidFill>
              <a:cs typeface="+mn-ea"/>
              <a:sym typeface="+mn-lt"/>
            </a:endParaRPr>
          </a:p>
        </p:txBody>
      </p:sp>
      <p:sp>
        <p:nvSpPr>
          <p:cNvPr id="16" name="圆角矩形 33"/>
          <p:cNvSpPr/>
          <p:nvPr/>
        </p:nvSpPr>
        <p:spPr>
          <a:xfrm>
            <a:off x="6711842" y="2639447"/>
            <a:ext cx="486191" cy="32385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solidFill>
                <a:prstClr val="white"/>
              </a:solidFill>
              <a:cs typeface="+mn-ea"/>
              <a:sym typeface="+mn-lt"/>
            </a:endParaRPr>
          </a:p>
        </p:txBody>
      </p:sp>
      <p:sp>
        <p:nvSpPr>
          <p:cNvPr id="17" name="圆角矩形 34"/>
          <p:cNvSpPr/>
          <p:nvPr/>
        </p:nvSpPr>
        <p:spPr>
          <a:xfrm>
            <a:off x="3758086" y="3060752"/>
            <a:ext cx="464250" cy="32385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solidFill>
                <a:prstClr val="white"/>
              </a:solidFill>
              <a:cs typeface="+mn-ea"/>
              <a:sym typeface="+mn-lt"/>
            </a:endParaRPr>
          </a:p>
        </p:txBody>
      </p:sp>
      <p:sp>
        <p:nvSpPr>
          <p:cNvPr id="18" name="AutoShape 19"/>
          <p:cNvSpPr>
            <a:spLocks noChangeArrowheads="1"/>
          </p:cNvSpPr>
          <p:nvPr/>
        </p:nvSpPr>
        <p:spPr bwMode="gray">
          <a:xfrm>
            <a:off x="3083512" y="1164766"/>
            <a:ext cx="2694835" cy="500818"/>
          </a:xfrm>
          <a:prstGeom prst="roundRect">
            <a:avLst>
              <a:gd name="adj" fmla="val 16667"/>
            </a:avLst>
          </a:prstGeom>
          <a:solidFill>
            <a:schemeClr val="accent4"/>
          </a:solidFill>
          <a:ln>
            <a:noFill/>
          </a:ln>
          <a:effectLst>
            <a:outerShdw blurRad="50800" dist="38100" dir="8100000" algn="tr" rotWithShape="0">
              <a:prstClr val="black">
                <a:alpha val="40000"/>
              </a:prstClr>
            </a:outerShdw>
          </a:effectLst>
        </p:spPr>
        <p:txBody>
          <a:bodyPr wrap="none"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None/>
              <a:defRPr/>
            </a:pPr>
            <a:endParaRPr lang="zh-CN" altLang="zh-CN" sz="1800">
              <a:solidFill>
                <a:prstClr val="black"/>
              </a:solidFill>
              <a:latin typeface="+mn-lt"/>
              <a:ea typeface="+mn-ea"/>
              <a:cs typeface="+mn-ea"/>
              <a:sym typeface="+mn-lt"/>
            </a:endParaRPr>
          </a:p>
        </p:txBody>
      </p:sp>
      <p:sp>
        <p:nvSpPr>
          <p:cNvPr id="19" name="AutoShape 27"/>
          <p:cNvSpPr>
            <a:spLocks noChangeArrowheads="1"/>
          </p:cNvSpPr>
          <p:nvPr/>
        </p:nvSpPr>
        <p:spPr bwMode="gray">
          <a:xfrm>
            <a:off x="2582520" y="1010827"/>
            <a:ext cx="504190" cy="791711"/>
          </a:xfrm>
          <a:prstGeom prst="diamond">
            <a:avLst/>
          </a:prstGeom>
          <a:solidFill>
            <a:schemeClr val="accent4"/>
          </a:solidFill>
          <a:ln w="38100">
            <a:solidFill>
              <a:schemeClr val="bg1"/>
            </a:solidFill>
            <a:miter lim="800000"/>
          </a:ln>
          <a:effectLst>
            <a:outerShdw dist="115003" dir="380412" algn="ctr" rotWithShape="0">
              <a:schemeClr val="tx1"/>
            </a:outerShdw>
          </a:effectLst>
        </p:spPr>
        <p:txBody>
          <a:bodyPr wrap="none"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None/>
              <a:defRPr/>
            </a:pPr>
            <a:endParaRPr lang="en-US" altLang="ko-KR" sz="1800" b="1">
              <a:solidFill>
                <a:prstClr val="white"/>
              </a:solidFill>
              <a:latin typeface="+mn-lt"/>
              <a:ea typeface="+mn-ea"/>
              <a:cs typeface="+mn-ea"/>
              <a:sym typeface="+mn-lt"/>
            </a:endParaRPr>
          </a:p>
        </p:txBody>
      </p:sp>
      <p:sp>
        <p:nvSpPr>
          <p:cNvPr id="20" name="矩形 25"/>
          <p:cNvSpPr>
            <a:spLocks noChangeArrowheads="1"/>
          </p:cNvSpPr>
          <p:nvPr/>
        </p:nvSpPr>
        <p:spPr bwMode="auto">
          <a:xfrm>
            <a:off x="3289247" y="1192446"/>
            <a:ext cx="2489100" cy="3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defRPr/>
            </a:pPr>
            <a:r>
              <a:rPr lang="zh-CN" altLang="en-US" sz="1800" b="1" dirty="0">
                <a:solidFill>
                  <a:prstClr val="black"/>
                </a:solidFill>
                <a:latin typeface="+mn-lt"/>
                <a:ea typeface="+mn-ea"/>
                <a:cs typeface="+mn-ea"/>
                <a:sym typeface="+mn-lt"/>
              </a:rPr>
              <a:t>如何制作竹节人呢？</a:t>
            </a:r>
            <a:endParaRPr lang="en-US" altLang="zh-CN" sz="1800" b="1" dirty="0">
              <a:solidFill>
                <a:prstClr val="black"/>
              </a:solidFill>
              <a:latin typeface="+mn-lt"/>
              <a:ea typeface="+mn-ea"/>
              <a:cs typeface="+mn-ea"/>
              <a:sym typeface="+mn-lt"/>
            </a:endParaRPr>
          </a:p>
        </p:txBody>
      </p:sp>
      <p:pic>
        <p:nvPicPr>
          <p:cNvPr id="21" name="图片 3"/>
          <p:cNvPicPr>
            <a:picLocks noChangeAspect="1"/>
          </p:cNvPicPr>
          <p:nvPr/>
        </p:nvPicPr>
        <p:blipFill>
          <a:blip r:embed="rId1" cstate="email"/>
          <a:srcRect/>
          <a:stretch>
            <a:fillRect/>
          </a:stretch>
        </p:blipFill>
        <p:spPr bwMode="auto">
          <a:xfrm>
            <a:off x="132864" y="3083047"/>
            <a:ext cx="1471866" cy="173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5"/>
          <p:cNvSpPr>
            <a:spLocks noChangeArrowheads="1"/>
          </p:cNvSpPr>
          <p:nvPr/>
        </p:nvSpPr>
        <p:spPr bwMode="auto">
          <a:xfrm>
            <a:off x="506790" y="3532801"/>
            <a:ext cx="819390" cy="3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defRPr/>
            </a:pPr>
            <a:r>
              <a:rPr lang="zh-CN" altLang="en-US" sz="1800" b="1" dirty="0">
                <a:solidFill>
                  <a:prstClr val="black"/>
                </a:solidFill>
                <a:latin typeface="+mn-lt"/>
                <a:ea typeface="+mn-ea"/>
                <a:cs typeface="+mn-ea"/>
                <a:sym typeface="+mn-lt"/>
              </a:rPr>
              <a:t>第</a:t>
            </a:r>
            <a:r>
              <a:rPr lang="en-US" altLang="zh-CN" sz="1800" b="1" dirty="0">
                <a:solidFill>
                  <a:prstClr val="black"/>
                </a:solidFill>
                <a:latin typeface="+mn-lt"/>
                <a:ea typeface="+mn-ea"/>
                <a:cs typeface="+mn-ea"/>
                <a:sym typeface="+mn-lt"/>
              </a:rPr>
              <a:t>2</a:t>
            </a:r>
            <a:r>
              <a:rPr lang="zh-CN" altLang="en-US" sz="1800" b="1" dirty="0">
                <a:solidFill>
                  <a:prstClr val="black"/>
                </a:solidFill>
                <a:latin typeface="+mn-lt"/>
                <a:ea typeface="+mn-ea"/>
                <a:cs typeface="+mn-ea"/>
                <a:sym typeface="+mn-lt"/>
              </a:rPr>
              <a:t>段</a:t>
            </a:r>
            <a:endParaRPr lang="en-US" altLang="zh-CN" sz="1800" b="1" dirty="0">
              <a:solidFill>
                <a:prstClr val="black"/>
              </a:solidFill>
              <a:latin typeface="+mn-lt"/>
              <a:ea typeface="+mn-ea"/>
              <a:cs typeface="+mn-ea"/>
              <a:sym typeface="+mn-lt"/>
            </a:endParaRPr>
          </a:p>
        </p:txBody>
      </p:sp>
      <p:grpSp>
        <p:nvGrpSpPr>
          <p:cNvPr id="23" name="组合 14"/>
          <p:cNvGrpSpPr/>
          <p:nvPr/>
        </p:nvGrpSpPr>
        <p:grpSpPr bwMode="auto">
          <a:xfrm>
            <a:off x="2644298" y="3973814"/>
            <a:ext cx="1334325" cy="736119"/>
            <a:chOff x="4907532" y="2708920"/>
            <a:chExt cx="2825594" cy="2564332"/>
          </a:xfrm>
        </p:grpSpPr>
        <p:sp>
          <p:nvSpPr>
            <p:cNvPr id="24" name="椭圆 3"/>
            <p:cNvSpPr/>
            <p:nvPr/>
          </p:nvSpPr>
          <p:spPr>
            <a:xfrm rot="244877">
              <a:off x="4907532" y="2805505"/>
              <a:ext cx="2800298" cy="2467747"/>
            </a:xfrm>
            <a:custGeom>
              <a:avLst/>
              <a:gdLst/>
              <a:ahLst/>
              <a:cxnLst/>
              <a:rect l="l" t="t" r="r" b="b"/>
              <a:pathLst>
                <a:path w="2801086" h="2403574">
                  <a:moveTo>
                    <a:pt x="1360997" y="182067"/>
                  </a:moveTo>
                  <a:cubicBezTo>
                    <a:pt x="728646" y="182067"/>
                    <a:pt x="216024" y="600259"/>
                    <a:pt x="216024" y="1116124"/>
                  </a:cubicBezTo>
                  <a:cubicBezTo>
                    <a:pt x="216024" y="1631989"/>
                    <a:pt x="728646" y="2050181"/>
                    <a:pt x="1360997" y="2050181"/>
                  </a:cubicBezTo>
                  <a:cubicBezTo>
                    <a:pt x="1993348" y="2050181"/>
                    <a:pt x="2505970" y="1631989"/>
                    <a:pt x="2505970" y="1116124"/>
                  </a:cubicBezTo>
                  <a:cubicBezTo>
                    <a:pt x="2505970" y="600259"/>
                    <a:pt x="1993348" y="182067"/>
                    <a:pt x="1360997" y="182067"/>
                  </a:cubicBezTo>
                  <a:close/>
                  <a:moveTo>
                    <a:pt x="1368152" y="0"/>
                  </a:moveTo>
                  <a:cubicBezTo>
                    <a:pt x="2123761" y="0"/>
                    <a:pt x="2736304" y="499706"/>
                    <a:pt x="2736304" y="1116124"/>
                  </a:cubicBezTo>
                  <a:cubicBezTo>
                    <a:pt x="2736304" y="1344211"/>
                    <a:pt x="2652438" y="1556319"/>
                    <a:pt x="2508150" y="1732768"/>
                  </a:cubicBezTo>
                  <a:lnTo>
                    <a:pt x="2801086" y="2403574"/>
                  </a:lnTo>
                  <a:lnTo>
                    <a:pt x="2180504" y="2012713"/>
                  </a:lnTo>
                  <a:cubicBezTo>
                    <a:pt x="1953900" y="2151102"/>
                    <a:pt x="1672642" y="2232248"/>
                    <a:pt x="1368152" y="2232248"/>
                  </a:cubicBezTo>
                  <a:cubicBezTo>
                    <a:pt x="612543" y="2232248"/>
                    <a:pt x="0" y="1732542"/>
                    <a:pt x="0" y="1116124"/>
                  </a:cubicBezTo>
                  <a:cubicBezTo>
                    <a:pt x="0" y="499706"/>
                    <a:pt x="612543" y="0"/>
                    <a:pt x="1368152" y="0"/>
                  </a:cubicBezTo>
                  <a:close/>
                </a:path>
              </a:pathLst>
            </a:cu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sz="1800">
                <a:solidFill>
                  <a:prstClr val="white"/>
                </a:solidFill>
                <a:cs typeface="+mn-ea"/>
                <a:sym typeface="+mn-lt"/>
              </a:endParaRPr>
            </a:p>
          </p:txBody>
        </p:sp>
        <p:sp>
          <p:nvSpPr>
            <p:cNvPr id="25" name="椭圆 3"/>
            <p:cNvSpPr/>
            <p:nvPr/>
          </p:nvSpPr>
          <p:spPr>
            <a:xfrm>
              <a:off x="4907532" y="2720994"/>
              <a:ext cx="2800298" cy="2402551"/>
            </a:xfrm>
            <a:custGeom>
              <a:avLst/>
              <a:gdLst/>
              <a:ahLst/>
              <a:cxnLst/>
              <a:rect l="l" t="t" r="r" b="b"/>
              <a:pathLst>
                <a:path w="2801086" h="2403574">
                  <a:moveTo>
                    <a:pt x="1360997" y="182067"/>
                  </a:moveTo>
                  <a:cubicBezTo>
                    <a:pt x="728646" y="182067"/>
                    <a:pt x="216024" y="600259"/>
                    <a:pt x="216024" y="1116124"/>
                  </a:cubicBezTo>
                  <a:cubicBezTo>
                    <a:pt x="216024" y="1631989"/>
                    <a:pt x="728646" y="2050181"/>
                    <a:pt x="1360997" y="2050181"/>
                  </a:cubicBezTo>
                  <a:cubicBezTo>
                    <a:pt x="1993348" y="2050181"/>
                    <a:pt x="2505970" y="1631989"/>
                    <a:pt x="2505970" y="1116124"/>
                  </a:cubicBezTo>
                  <a:cubicBezTo>
                    <a:pt x="2505970" y="600259"/>
                    <a:pt x="1993348" y="182067"/>
                    <a:pt x="1360997" y="182067"/>
                  </a:cubicBezTo>
                  <a:close/>
                  <a:moveTo>
                    <a:pt x="1368152" y="0"/>
                  </a:moveTo>
                  <a:cubicBezTo>
                    <a:pt x="2123761" y="0"/>
                    <a:pt x="2736304" y="499706"/>
                    <a:pt x="2736304" y="1116124"/>
                  </a:cubicBezTo>
                  <a:cubicBezTo>
                    <a:pt x="2736304" y="1344211"/>
                    <a:pt x="2652438" y="1556319"/>
                    <a:pt x="2508150" y="1732768"/>
                  </a:cubicBezTo>
                  <a:lnTo>
                    <a:pt x="2801086" y="2403574"/>
                  </a:lnTo>
                  <a:lnTo>
                    <a:pt x="2180504" y="2012713"/>
                  </a:lnTo>
                  <a:cubicBezTo>
                    <a:pt x="1953900" y="2151102"/>
                    <a:pt x="1672642" y="2232248"/>
                    <a:pt x="1368152" y="2232248"/>
                  </a:cubicBezTo>
                  <a:cubicBezTo>
                    <a:pt x="612543" y="2232248"/>
                    <a:pt x="0" y="1732542"/>
                    <a:pt x="0" y="1116124"/>
                  </a:cubicBezTo>
                  <a:cubicBezTo>
                    <a:pt x="0" y="499706"/>
                    <a:pt x="612543" y="0"/>
                    <a:pt x="1368152" y="0"/>
                  </a:cubicBezTo>
                  <a:close/>
                </a:path>
              </a:pathLst>
            </a:custGeom>
            <a:solidFill>
              <a:srgbClr val="A27B00"/>
            </a:solidFill>
            <a:ln w="3175">
              <a:solidFill>
                <a:srgbClr val="F8970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sz="1800">
                <a:solidFill>
                  <a:prstClr val="white"/>
                </a:solidFill>
                <a:cs typeface="+mn-ea"/>
                <a:sym typeface="+mn-lt"/>
              </a:endParaRPr>
            </a:p>
          </p:txBody>
        </p:sp>
        <p:sp>
          <p:nvSpPr>
            <p:cNvPr id="26" name="椭圆 3"/>
            <p:cNvSpPr/>
            <p:nvPr/>
          </p:nvSpPr>
          <p:spPr>
            <a:xfrm>
              <a:off x="4932040" y="2708920"/>
              <a:ext cx="2801086" cy="2403574"/>
            </a:xfrm>
            <a:custGeom>
              <a:avLst/>
              <a:gdLst/>
              <a:ahLst/>
              <a:cxnLst/>
              <a:rect l="l" t="t" r="r" b="b"/>
              <a:pathLst>
                <a:path w="2801086" h="2403574">
                  <a:moveTo>
                    <a:pt x="1360997" y="182067"/>
                  </a:moveTo>
                  <a:cubicBezTo>
                    <a:pt x="728646" y="182067"/>
                    <a:pt x="216024" y="600259"/>
                    <a:pt x="216024" y="1116124"/>
                  </a:cubicBezTo>
                  <a:cubicBezTo>
                    <a:pt x="216024" y="1631989"/>
                    <a:pt x="728646" y="2050181"/>
                    <a:pt x="1360997" y="2050181"/>
                  </a:cubicBezTo>
                  <a:cubicBezTo>
                    <a:pt x="1993348" y="2050181"/>
                    <a:pt x="2505970" y="1631989"/>
                    <a:pt x="2505970" y="1116124"/>
                  </a:cubicBezTo>
                  <a:cubicBezTo>
                    <a:pt x="2505970" y="600259"/>
                    <a:pt x="1993348" y="182067"/>
                    <a:pt x="1360997" y="182067"/>
                  </a:cubicBezTo>
                  <a:close/>
                  <a:moveTo>
                    <a:pt x="1368152" y="0"/>
                  </a:moveTo>
                  <a:cubicBezTo>
                    <a:pt x="2123761" y="0"/>
                    <a:pt x="2736304" y="499706"/>
                    <a:pt x="2736304" y="1116124"/>
                  </a:cubicBezTo>
                  <a:cubicBezTo>
                    <a:pt x="2736304" y="1344211"/>
                    <a:pt x="2652438" y="1556319"/>
                    <a:pt x="2508150" y="1732768"/>
                  </a:cubicBezTo>
                  <a:lnTo>
                    <a:pt x="2801086" y="2403574"/>
                  </a:lnTo>
                  <a:lnTo>
                    <a:pt x="2180504" y="2012713"/>
                  </a:lnTo>
                  <a:cubicBezTo>
                    <a:pt x="1953900" y="2151102"/>
                    <a:pt x="1672642" y="2232248"/>
                    <a:pt x="1368152" y="2232248"/>
                  </a:cubicBezTo>
                  <a:cubicBezTo>
                    <a:pt x="612543" y="2232248"/>
                    <a:pt x="0" y="1732542"/>
                    <a:pt x="0" y="1116124"/>
                  </a:cubicBezTo>
                  <a:cubicBezTo>
                    <a:pt x="0" y="499706"/>
                    <a:pt x="612543" y="0"/>
                    <a:pt x="1368152" y="0"/>
                  </a:cubicBezTo>
                  <a:close/>
                </a:path>
              </a:pathLst>
            </a:custGeom>
            <a:gradFill>
              <a:gsLst>
                <a:gs pos="0">
                  <a:srgbClr val="F4800C"/>
                </a:gs>
                <a:gs pos="55000">
                  <a:srgbClr val="FFC000"/>
                </a:gs>
                <a:gs pos="100000">
                  <a:srgbClr val="FFFF00"/>
                </a:gs>
              </a:gsLst>
              <a:lin ang="2700000" scaled="1"/>
            </a:gradFill>
            <a:ln w="317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sz="1800">
                <a:solidFill>
                  <a:prstClr val="white"/>
                </a:solidFill>
                <a:cs typeface="+mn-ea"/>
                <a:sym typeface="+mn-lt"/>
              </a:endParaRPr>
            </a:p>
          </p:txBody>
        </p:sp>
      </p:grpSp>
      <p:sp>
        <p:nvSpPr>
          <p:cNvPr id="27" name="矩形 26"/>
          <p:cNvSpPr>
            <a:spLocks noChangeArrowheads="1"/>
          </p:cNvSpPr>
          <p:nvPr/>
        </p:nvSpPr>
        <p:spPr bwMode="auto">
          <a:xfrm>
            <a:off x="2795164" y="4093628"/>
            <a:ext cx="1093946" cy="3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defRPr/>
            </a:pPr>
            <a:r>
              <a:rPr lang="zh-CN" altLang="en-US" sz="1800" b="1" dirty="0">
                <a:solidFill>
                  <a:srgbClr val="FF0000"/>
                </a:solidFill>
                <a:cs typeface="+mn-ea"/>
                <a:sym typeface="+mn-lt"/>
              </a:rPr>
              <a:t>非常用心</a:t>
            </a:r>
            <a:endParaRPr lang="zh-CN" altLang="en-US" sz="1800" b="1" dirty="0">
              <a:solidFill>
                <a:srgbClr val="FF0000"/>
              </a:solidFill>
              <a:cs typeface="+mn-ea"/>
              <a:sym typeface="+mn-lt"/>
            </a:endParaRPr>
          </a:p>
        </p:txBody>
      </p:sp>
      <p:grpSp>
        <p:nvGrpSpPr>
          <p:cNvPr id="28" name="组合 14"/>
          <p:cNvGrpSpPr/>
          <p:nvPr/>
        </p:nvGrpSpPr>
        <p:grpSpPr bwMode="auto">
          <a:xfrm>
            <a:off x="4527257" y="3984203"/>
            <a:ext cx="1334325" cy="736119"/>
            <a:chOff x="4907532" y="2708920"/>
            <a:chExt cx="2825594" cy="2564332"/>
          </a:xfrm>
        </p:grpSpPr>
        <p:sp>
          <p:nvSpPr>
            <p:cNvPr id="29" name="椭圆 3"/>
            <p:cNvSpPr/>
            <p:nvPr/>
          </p:nvSpPr>
          <p:spPr>
            <a:xfrm rot="244877">
              <a:off x="4907532" y="2805505"/>
              <a:ext cx="2800298" cy="2467747"/>
            </a:xfrm>
            <a:custGeom>
              <a:avLst/>
              <a:gdLst/>
              <a:ahLst/>
              <a:cxnLst/>
              <a:rect l="l" t="t" r="r" b="b"/>
              <a:pathLst>
                <a:path w="2801086" h="2403574">
                  <a:moveTo>
                    <a:pt x="1360997" y="182067"/>
                  </a:moveTo>
                  <a:cubicBezTo>
                    <a:pt x="728646" y="182067"/>
                    <a:pt x="216024" y="600259"/>
                    <a:pt x="216024" y="1116124"/>
                  </a:cubicBezTo>
                  <a:cubicBezTo>
                    <a:pt x="216024" y="1631989"/>
                    <a:pt x="728646" y="2050181"/>
                    <a:pt x="1360997" y="2050181"/>
                  </a:cubicBezTo>
                  <a:cubicBezTo>
                    <a:pt x="1993348" y="2050181"/>
                    <a:pt x="2505970" y="1631989"/>
                    <a:pt x="2505970" y="1116124"/>
                  </a:cubicBezTo>
                  <a:cubicBezTo>
                    <a:pt x="2505970" y="600259"/>
                    <a:pt x="1993348" y="182067"/>
                    <a:pt x="1360997" y="182067"/>
                  </a:cubicBezTo>
                  <a:close/>
                  <a:moveTo>
                    <a:pt x="1368152" y="0"/>
                  </a:moveTo>
                  <a:cubicBezTo>
                    <a:pt x="2123761" y="0"/>
                    <a:pt x="2736304" y="499706"/>
                    <a:pt x="2736304" y="1116124"/>
                  </a:cubicBezTo>
                  <a:cubicBezTo>
                    <a:pt x="2736304" y="1344211"/>
                    <a:pt x="2652438" y="1556319"/>
                    <a:pt x="2508150" y="1732768"/>
                  </a:cubicBezTo>
                  <a:lnTo>
                    <a:pt x="2801086" y="2403574"/>
                  </a:lnTo>
                  <a:lnTo>
                    <a:pt x="2180504" y="2012713"/>
                  </a:lnTo>
                  <a:cubicBezTo>
                    <a:pt x="1953900" y="2151102"/>
                    <a:pt x="1672642" y="2232248"/>
                    <a:pt x="1368152" y="2232248"/>
                  </a:cubicBezTo>
                  <a:cubicBezTo>
                    <a:pt x="612543" y="2232248"/>
                    <a:pt x="0" y="1732542"/>
                    <a:pt x="0" y="1116124"/>
                  </a:cubicBezTo>
                  <a:cubicBezTo>
                    <a:pt x="0" y="499706"/>
                    <a:pt x="612543" y="0"/>
                    <a:pt x="1368152" y="0"/>
                  </a:cubicBezTo>
                  <a:close/>
                </a:path>
              </a:pathLst>
            </a:cu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sz="1800">
                <a:solidFill>
                  <a:prstClr val="white"/>
                </a:solidFill>
                <a:cs typeface="+mn-ea"/>
                <a:sym typeface="+mn-lt"/>
              </a:endParaRPr>
            </a:p>
          </p:txBody>
        </p:sp>
        <p:sp>
          <p:nvSpPr>
            <p:cNvPr id="30" name="椭圆 3"/>
            <p:cNvSpPr/>
            <p:nvPr/>
          </p:nvSpPr>
          <p:spPr>
            <a:xfrm>
              <a:off x="4907532" y="2720994"/>
              <a:ext cx="2800298" cy="2402551"/>
            </a:xfrm>
            <a:custGeom>
              <a:avLst/>
              <a:gdLst/>
              <a:ahLst/>
              <a:cxnLst/>
              <a:rect l="l" t="t" r="r" b="b"/>
              <a:pathLst>
                <a:path w="2801086" h="2403574">
                  <a:moveTo>
                    <a:pt x="1360997" y="182067"/>
                  </a:moveTo>
                  <a:cubicBezTo>
                    <a:pt x="728646" y="182067"/>
                    <a:pt x="216024" y="600259"/>
                    <a:pt x="216024" y="1116124"/>
                  </a:cubicBezTo>
                  <a:cubicBezTo>
                    <a:pt x="216024" y="1631989"/>
                    <a:pt x="728646" y="2050181"/>
                    <a:pt x="1360997" y="2050181"/>
                  </a:cubicBezTo>
                  <a:cubicBezTo>
                    <a:pt x="1993348" y="2050181"/>
                    <a:pt x="2505970" y="1631989"/>
                    <a:pt x="2505970" y="1116124"/>
                  </a:cubicBezTo>
                  <a:cubicBezTo>
                    <a:pt x="2505970" y="600259"/>
                    <a:pt x="1993348" y="182067"/>
                    <a:pt x="1360997" y="182067"/>
                  </a:cubicBezTo>
                  <a:close/>
                  <a:moveTo>
                    <a:pt x="1368152" y="0"/>
                  </a:moveTo>
                  <a:cubicBezTo>
                    <a:pt x="2123761" y="0"/>
                    <a:pt x="2736304" y="499706"/>
                    <a:pt x="2736304" y="1116124"/>
                  </a:cubicBezTo>
                  <a:cubicBezTo>
                    <a:pt x="2736304" y="1344211"/>
                    <a:pt x="2652438" y="1556319"/>
                    <a:pt x="2508150" y="1732768"/>
                  </a:cubicBezTo>
                  <a:lnTo>
                    <a:pt x="2801086" y="2403574"/>
                  </a:lnTo>
                  <a:lnTo>
                    <a:pt x="2180504" y="2012713"/>
                  </a:lnTo>
                  <a:cubicBezTo>
                    <a:pt x="1953900" y="2151102"/>
                    <a:pt x="1672642" y="2232248"/>
                    <a:pt x="1368152" y="2232248"/>
                  </a:cubicBezTo>
                  <a:cubicBezTo>
                    <a:pt x="612543" y="2232248"/>
                    <a:pt x="0" y="1732542"/>
                    <a:pt x="0" y="1116124"/>
                  </a:cubicBezTo>
                  <a:cubicBezTo>
                    <a:pt x="0" y="499706"/>
                    <a:pt x="612543" y="0"/>
                    <a:pt x="1368152" y="0"/>
                  </a:cubicBezTo>
                  <a:close/>
                </a:path>
              </a:pathLst>
            </a:custGeom>
            <a:solidFill>
              <a:srgbClr val="A27B00"/>
            </a:solidFill>
            <a:ln w="3175">
              <a:solidFill>
                <a:srgbClr val="F8970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sz="1800">
                <a:solidFill>
                  <a:prstClr val="white"/>
                </a:solidFill>
                <a:cs typeface="+mn-ea"/>
                <a:sym typeface="+mn-lt"/>
              </a:endParaRPr>
            </a:p>
          </p:txBody>
        </p:sp>
        <p:sp>
          <p:nvSpPr>
            <p:cNvPr id="31" name="椭圆 3"/>
            <p:cNvSpPr/>
            <p:nvPr/>
          </p:nvSpPr>
          <p:spPr>
            <a:xfrm>
              <a:off x="4932040" y="2708920"/>
              <a:ext cx="2801086" cy="2403574"/>
            </a:xfrm>
            <a:custGeom>
              <a:avLst/>
              <a:gdLst/>
              <a:ahLst/>
              <a:cxnLst/>
              <a:rect l="l" t="t" r="r" b="b"/>
              <a:pathLst>
                <a:path w="2801086" h="2403574">
                  <a:moveTo>
                    <a:pt x="1360997" y="182067"/>
                  </a:moveTo>
                  <a:cubicBezTo>
                    <a:pt x="728646" y="182067"/>
                    <a:pt x="216024" y="600259"/>
                    <a:pt x="216024" y="1116124"/>
                  </a:cubicBezTo>
                  <a:cubicBezTo>
                    <a:pt x="216024" y="1631989"/>
                    <a:pt x="728646" y="2050181"/>
                    <a:pt x="1360997" y="2050181"/>
                  </a:cubicBezTo>
                  <a:cubicBezTo>
                    <a:pt x="1993348" y="2050181"/>
                    <a:pt x="2505970" y="1631989"/>
                    <a:pt x="2505970" y="1116124"/>
                  </a:cubicBezTo>
                  <a:cubicBezTo>
                    <a:pt x="2505970" y="600259"/>
                    <a:pt x="1993348" y="182067"/>
                    <a:pt x="1360997" y="182067"/>
                  </a:cubicBezTo>
                  <a:close/>
                  <a:moveTo>
                    <a:pt x="1368152" y="0"/>
                  </a:moveTo>
                  <a:cubicBezTo>
                    <a:pt x="2123761" y="0"/>
                    <a:pt x="2736304" y="499706"/>
                    <a:pt x="2736304" y="1116124"/>
                  </a:cubicBezTo>
                  <a:cubicBezTo>
                    <a:pt x="2736304" y="1344211"/>
                    <a:pt x="2652438" y="1556319"/>
                    <a:pt x="2508150" y="1732768"/>
                  </a:cubicBezTo>
                  <a:lnTo>
                    <a:pt x="2801086" y="2403574"/>
                  </a:lnTo>
                  <a:lnTo>
                    <a:pt x="2180504" y="2012713"/>
                  </a:lnTo>
                  <a:cubicBezTo>
                    <a:pt x="1953900" y="2151102"/>
                    <a:pt x="1672642" y="2232248"/>
                    <a:pt x="1368152" y="2232248"/>
                  </a:cubicBezTo>
                  <a:cubicBezTo>
                    <a:pt x="612543" y="2232248"/>
                    <a:pt x="0" y="1732542"/>
                    <a:pt x="0" y="1116124"/>
                  </a:cubicBezTo>
                  <a:cubicBezTo>
                    <a:pt x="0" y="499706"/>
                    <a:pt x="612543" y="0"/>
                    <a:pt x="1368152" y="0"/>
                  </a:cubicBezTo>
                  <a:close/>
                </a:path>
              </a:pathLst>
            </a:custGeom>
            <a:gradFill>
              <a:gsLst>
                <a:gs pos="0">
                  <a:srgbClr val="F4800C"/>
                </a:gs>
                <a:gs pos="55000">
                  <a:srgbClr val="FFC000"/>
                </a:gs>
                <a:gs pos="100000">
                  <a:srgbClr val="FFFF00"/>
                </a:gs>
              </a:gsLst>
              <a:lin ang="2700000" scaled="1"/>
            </a:gradFill>
            <a:ln w="317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sz="1800">
                <a:solidFill>
                  <a:prstClr val="white"/>
                </a:solidFill>
                <a:cs typeface="+mn-ea"/>
                <a:sym typeface="+mn-lt"/>
              </a:endParaRPr>
            </a:p>
          </p:txBody>
        </p:sp>
      </p:grpSp>
      <p:sp>
        <p:nvSpPr>
          <p:cNvPr id="32" name="矩形 31"/>
          <p:cNvSpPr>
            <a:spLocks noChangeArrowheads="1"/>
          </p:cNvSpPr>
          <p:nvPr/>
        </p:nvSpPr>
        <p:spPr bwMode="auto">
          <a:xfrm>
            <a:off x="4670859" y="4105800"/>
            <a:ext cx="1107488" cy="3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defRPr/>
            </a:pPr>
            <a:r>
              <a:rPr lang="zh-CN" altLang="en-US" sz="1800" b="1" dirty="0">
                <a:solidFill>
                  <a:srgbClr val="FF0000"/>
                </a:solidFill>
                <a:cs typeface="+mn-ea"/>
                <a:sym typeface="+mn-lt"/>
              </a:rPr>
              <a:t>制作不易</a:t>
            </a:r>
            <a:endParaRPr lang="zh-CN" altLang="en-US" sz="1800" b="1" dirty="0">
              <a:solidFill>
                <a:srgbClr val="FF0000"/>
              </a:solidFill>
              <a:cs typeface="+mn-ea"/>
              <a:sym typeface="+mn-lt"/>
            </a:endParaRPr>
          </a:p>
        </p:txBody>
      </p:sp>
      <p:sp>
        <p:nvSpPr>
          <p:cNvPr id="33" name="圆角矩形 56"/>
          <p:cNvSpPr/>
          <p:nvPr/>
        </p:nvSpPr>
        <p:spPr>
          <a:xfrm>
            <a:off x="6231882" y="3465065"/>
            <a:ext cx="944450" cy="32385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solidFill>
                <a:prstClr val="white"/>
              </a:solidFill>
              <a:cs typeface="+mn-ea"/>
              <a:sym typeface="+mn-lt"/>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circle(in)">
                                      <p:cBhvr>
                                        <p:cTn id="33" dur="2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circle(in)">
                                      <p:cBhvr>
                                        <p:cTn id="38" dur="20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barn(inVertical)">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heel(1)">
                                      <p:cBhvr>
                                        <p:cTn id="48" dur="20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heel(1)">
                                      <p:cBhvr>
                                        <p:cTn id="53" dur="2000"/>
                                        <p:tgtEl>
                                          <p:spTgt spid="15"/>
                                        </p:tgtEl>
                                      </p:cBhvr>
                                    </p:animEffect>
                                  </p:childTnLst>
                                </p:cTn>
                              </p:par>
                            </p:childTnLst>
                          </p:cTn>
                        </p:par>
                      </p:childTnLst>
                    </p:cTn>
                  </p:par>
                  <p:par>
                    <p:cTn id="54" fill="hold">
                      <p:stCondLst>
                        <p:cond delay="indefinite"/>
                      </p:stCondLst>
                      <p:childTnLst>
                        <p:par>
                          <p:cTn id="55" fill="hold">
                            <p:stCondLst>
                              <p:cond delay="0"/>
                            </p:stCondLst>
                            <p:childTnLst>
                              <p:par>
                                <p:cTn id="56" presetID="21" presetClass="entr" presetSubtype="1" fill="hold" grpId="0"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heel(1)">
                                      <p:cBhvr>
                                        <p:cTn id="58" dur="2000"/>
                                        <p:tgtEl>
                                          <p:spTgt spid="16"/>
                                        </p:tgtEl>
                                      </p:cBhvr>
                                    </p:animEffect>
                                  </p:childTnLst>
                                </p:cTn>
                              </p:par>
                            </p:childTnLst>
                          </p:cTn>
                        </p:par>
                      </p:childTnLst>
                    </p:cTn>
                  </p:par>
                  <p:par>
                    <p:cTn id="59" fill="hold">
                      <p:stCondLst>
                        <p:cond delay="indefinite"/>
                      </p:stCondLst>
                      <p:childTnLst>
                        <p:par>
                          <p:cTn id="60" fill="hold">
                            <p:stCondLst>
                              <p:cond delay="0"/>
                            </p:stCondLst>
                            <p:childTnLst>
                              <p:par>
                                <p:cTn id="61" presetID="21" presetClass="entr" presetSubtype="1"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heel(1)">
                                      <p:cBhvr>
                                        <p:cTn id="63" dur="2000"/>
                                        <p:tgtEl>
                                          <p:spTgt spid="17"/>
                                        </p:tgtEl>
                                      </p:cBhvr>
                                    </p:animEffect>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grpId="0" nodeType="click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wipe(down)">
                                      <p:cBhvr>
                                        <p:cTn id="68" dur="580">
                                          <p:stCondLst>
                                            <p:cond delay="0"/>
                                          </p:stCondLst>
                                        </p:cTn>
                                        <p:tgtEl>
                                          <p:spTgt spid="27"/>
                                        </p:tgtEl>
                                      </p:cBhvr>
                                    </p:animEffect>
                                    <p:anim calcmode="lin" valueType="num">
                                      <p:cBhvr>
                                        <p:cTn id="69"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74" dur="26">
                                          <p:stCondLst>
                                            <p:cond delay="650"/>
                                          </p:stCondLst>
                                        </p:cTn>
                                        <p:tgtEl>
                                          <p:spTgt spid="27"/>
                                        </p:tgtEl>
                                      </p:cBhvr>
                                      <p:to x="100000" y="60000"/>
                                    </p:animScale>
                                    <p:animScale>
                                      <p:cBhvr>
                                        <p:cTn id="75" dur="166" decel="50000">
                                          <p:stCondLst>
                                            <p:cond delay="676"/>
                                          </p:stCondLst>
                                        </p:cTn>
                                        <p:tgtEl>
                                          <p:spTgt spid="27"/>
                                        </p:tgtEl>
                                      </p:cBhvr>
                                      <p:to x="100000" y="100000"/>
                                    </p:animScale>
                                    <p:animScale>
                                      <p:cBhvr>
                                        <p:cTn id="76" dur="26">
                                          <p:stCondLst>
                                            <p:cond delay="1312"/>
                                          </p:stCondLst>
                                        </p:cTn>
                                        <p:tgtEl>
                                          <p:spTgt spid="27"/>
                                        </p:tgtEl>
                                      </p:cBhvr>
                                      <p:to x="100000" y="80000"/>
                                    </p:animScale>
                                    <p:animScale>
                                      <p:cBhvr>
                                        <p:cTn id="77" dur="166" decel="50000">
                                          <p:stCondLst>
                                            <p:cond delay="1338"/>
                                          </p:stCondLst>
                                        </p:cTn>
                                        <p:tgtEl>
                                          <p:spTgt spid="27"/>
                                        </p:tgtEl>
                                      </p:cBhvr>
                                      <p:to x="100000" y="100000"/>
                                    </p:animScale>
                                    <p:animScale>
                                      <p:cBhvr>
                                        <p:cTn id="78" dur="26">
                                          <p:stCondLst>
                                            <p:cond delay="1642"/>
                                          </p:stCondLst>
                                        </p:cTn>
                                        <p:tgtEl>
                                          <p:spTgt spid="27"/>
                                        </p:tgtEl>
                                      </p:cBhvr>
                                      <p:to x="100000" y="90000"/>
                                    </p:animScale>
                                    <p:animScale>
                                      <p:cBhvr>
                                        <p:cTn id="79" dur="166" decel="50000">
                                          <p:stCondLst>
                                            <p:cond delay="1668"/>
                                          </p:stCondLst>
                                        </p:cTn>
                                        <p:tgtEl>
                                          <p:spTgt spid="27"/>
                                        </p:tgtEl>
                                      </p:cBhvr>
                                      <p:to x="100000" y="100000"/>
                                    </p:animScale>
                                    <p:animScale>
                                      <p:cBhvr>
                                        <p:cTn id="80" dur="26">
                                          <p:stCondLst>
                                            <p:cond delay="1808"/>
                                          </p:stCondLst>
                                        </p:cTn>
                                        <p:tgtEl>
                                          <p:spTgt spid="27"/>
                                        </p:tgtEl>
                                      </p:cBhvr>
                                      <p:to x="100000" y="95000"/>
                                    </p:animScale>
                                    <p:animScale>
                                      <p:cBhvr>
                                        <p:cTn id="81" dur="166" decel="50000">
                                          <p:stCondLst>
                                            <p:cond delay="1834"/>
                                          </p:stCondLst>
                                        </p:cTn>
                                        <p:tgtEl>
                                          <p:spTgt spid="27"/>
                                        </p:tgtEl>
                                      </p:cBhvr>
                                      <p:to x="100000" y="100000"/>
                                    </p:animScale>
                                  </p:childTnLst>
                                </p:cTn>
                              </p:par>
                              <p:par>
                                <p:cTn id="82" presetID="26" presetClass="entr" presetSubtype="0" fill="hold"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wipe(down)">
                                      <p:cBhvr>
                                        <p:cTn id="84" dur="580">
                                          <p:stCondLst>
                                            <p:cond delay="0"/>
                                          </p:stCondLst>
                                        </p:cTn>
                                        <p:tgtEl>
                                          <p:spTgt spid="23"/>
                                        </p:tgtEl>
                                      </p:cBhvr>
                                    </p:animEffect>
                                    <p:anim calcmode="lin" valueType="num">
                                      <p:cBhvr>
                                        <p:cTn id="85"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86"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87"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88"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89"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90" dur="26">
                                          <p:stCondLst>
                                            <p:cond delay="650"/>
                                          </p:stCondLst>
                                        </p:cTn>
                                        <p:tgtEl>
                                          <p:spTgt spid="23"/>
                                        </p:tgtEl>
                                      </p:cBhvr>
                                      <p:to x="100000" y="60000"/>
                                    </p:animScale>
                                    <p:animScale>
                                      <p:cBhvr>
                                        <p:cTn id="91" dur="166" decel="50000">
                                          <p:stCondLst>
                                            <p:cond delay="676"/>
                                          </p:stCondLst>
                                        </p:cTn>
                                        <p:tgtEl>
                                          <p:spTgt spid="23"/>
                                        </p:tgtEl>
                                      </p:cBhvr>
                                      <p:to x="100000" y="100000"/>
                                    </p:animScale>
                                    <p:animScale>
                                      <p:cBhvr>
                                        <p:cTn id="92" dur="26">
                                          <p:stCondLst>
                                            <p:cond delay="1312"/>
                                          </p:stCondLst>
                                        </p:cTn>
                                        <p:tgtEl>
                                          <p:spTgt spid="23"/>
                                        </p:tgtEl>
                                      </p:cBhvr>
                                      <p:to x="100000" y="80000"/>
                                    </p:animScale>
                                    <p:animScale>
                                      <p:cBhvr>
                                        <p:cTn id="93" dur="166" decel="50000">
                                          <p:stCondLst>
                                            <p:cond delay="1338"/>
                                          </p:stCondLst>
                                        </p:cTn>
                                        <p:tgtEl>
                                          <p:spTgt spid="23"/>
                                        </p:tgtEl>
                                      </p:cBhvr>
                                      <p:to x="100000" y="100000"/>
                                    </p:animScale>
                                    <p:animScale>
                                      <p:cBhvr>
                                        <p:cTn id="94" dur="26">
                                          <p:stCondLst>
                                            <p:cond delay="1642"/>
                                          </p:stCondLst>
                                        </p:cTn>
                                        <p:tgtEl>
                                          <p:spTgt spid="23"/>
                                        </p:tgtEl>
                                      </p:cBhvr>
                                      <p:to x="100000" y="90000"/>
                                    </p:animScale>
                                    <p:animScale>
                                      <p:cBhvr>
                                        <p:cTn id="95" dur="166" decel="50000">
                                          <p:stCondLst>
                                            <p:cond delay="1668"/>
                                          </p:stCondLst>
                                        </p:cTn>
                                        <p:tgtEl>
                                          <p:spTgt spid="23"/>
                                        </p:tgtEl>
                                      </p:cBhvr>
                                      <p:to x="100000" y="100000"/>
                                    </p:animScale>
                                    <p:animScale>
                                      <p:cBhvr>
                                        <p:cTn id="96" dur="26">
                                          <p:stCondLst>
                                            <p:cond delay="1808"/>
                                          </p:stCondLst>
                                        </p:cTn>
                                        <p:tgtEl>
                                          <p:spTgt spid="23"/>
                                        </p:tgtEl>
                                      </p:cBhvr>
                                      <p:to x="100000" y="95000"/>
                                    </p:animScale>
                                    <p:animScale>
                                      <p:cBhvr>
                                        <p:cTn id="97" dur="166" decel="50000">
                                          <p:stCondLst>
                                            <p:cond delay="1834"/>
                                          </p:stCondLst>
                                        </p:cTn>
                                        <p:tgtEl>
                                          <p:spTgt spid="23"/>
                                        </p:tgtEl>
                                      </p:cBhvr>
                                      <p:to x="100000" y="100000"/>
                                    </p:animScale>
                                  </p:childTnLst>
                                </p:cTn>
                              </p:par>
                            </p:childTnLst>
                          </p:cTn>
                        </p:par>
                      </p:childTnLst>
                    </p:cTn>
                  </p:par>
                  <p:par>
                    <p:cTn id="98" fill="hold">
                      <p:stCondLst>
                        <p:cond delay="indefinite"/>
                      </p:stCondLst>
                      <p:childTnLst>
                        <p:par>
                          <p:cTn id="99" fill="hold">
                            <p:stCondLst>
                              <p:cond delay="0"/>
                            </p:stCondLst>
                            <p:childTnLst>
                              <p:par>
                                <p:cTn id="100" presetID="21" presetClass="entr" presetSubtype="1" fill="hold" grpId="0" nodeType="clickEffect">
                                  <p:stCondLst>
                                    <p:cond delay="0"/>
                                  </p:stCondLst>
                                  <p:childTnLst>
                                    <p:set>
                                      <p:cBhvr>
                                        <p:cTn id="101" dur="1" fill="hold">
                                          <p:stCondLst>
                                            <p:cond delay="0"/>
                                          </p:stCondLst>
                                        </p:cTn>
                                        <p:tgtEl>
                                          <p:spTgt spid="33"/>
                                        </p:tgtEl>
                                        <p:attrNameLst>
                                          <p:attrName>style.visibility</p:attrName>
                                        </p:attrNameLst>
                                      </p:cBhvr>
                                      <p:to>
                                        <p:strVal val="visible"/>
                                      </p:to>
                                    </p:set>
                                    <p:animEffect transition="in" filter="wheel(1)">
                                      <p:cBhvr>
                                        <p:cTn id="102" dur="2000"/>
                                        <p:tgtEl>
                                          <p:spTgt spid="33"/>
                                        </p:tgtEl>
                                      </p:cBhvr>
                                    </p:animEffect>
                                  </p:childTnLst>
                                </p:cTn>
                              </p:par>
                            </p:childTnLst>
                          </p:cTn>
                        </p:par>
                      </p:childTnLst>
                    </p:cTn>
                  </p:par>
                  <p:par>
                    <p:cTn id="103" fill="hold">
                      <p:stCondLst>
                        <p:cond delay="indefinite"/>
                      </p:stCondLst>
                      <p:childTnLst>
                        <p:par>
                          <p:cTn id="104" fill="hold">
                            <p:stCondLst>
                              <p:cond delay="0"/>
                            </p:stCondLst>
                            <p:childTnLst>
                              <p:par>
                                <p:cTn id="105" presetID="26" presetClass="entr" presetSubtype="0" fill="hold" grpId="0" nodeType="click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wipe(down)">
                                      <p:cBhvr>
                                        <p:cTn id="107" dur="580">
                                          <p:stCondLst>
                                            <p:cond delay="0"/>
                                          </p:stCondLst>
                                        </p:cTn>
                                        <p:tgtEl>
                                          <p:spTgt spid="32"/>
                                        </p:tgtEl>
                                      </p:cBhvr>
                                    </p:animEffect>
                                    <p:anim calcmode="lin" valueType="num">
                                      <p:cBhvr>
                                        <p:cTn id="108"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109"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10"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111"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112"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113" dur="26">
                                          <p:stCondLst>
                                            <p:cond delay="650"/>
                                          </p:stCondLst>
                                        </p:cTn>
                                        <p:tgtEl>
                                          <p:spTgt spid="32"/>
                                        </p:tgtEl>
                                      </p:cBhvr>
                                      <p:to x="100000" y="60000"/>
                                    </p:animScale>
                                    <p:animScale>
                                      <p:cBhvr>
                                        <p:cTn id="114" dur="166" decel="50000">
                                          <p:stCondLst>
                                            <p:cond delay="676"/>
                                          </p:stCondLst>
                                        </p:cTn>
                                        <p:tgtEl>
                                          <p:spTgt spid="32"/>
                                        </p:tgtEl>
                                      </p:cBhvr>
                                      <p:to x="100000" y="100000"/>
                                    </p:animScale>
                                    <p:animScale>
                                      <p:cBhvr>
                                        <p:cTn id="115" dur="26">
                                          <p:stCondLst>
                                            <p:cond delay="1312"/>
                                          </p:stCondLst>
                                        </p:cTn>
                                        <p:tgtEl>
                                          <p:spTgt spid="32"/>
                                        </p:tgtEl>
                                      </p:cBhvr>
                                      <p:to x="100000" y="80000"/>
                                    </p:animScale>
                                    <p:animScale>
                                      <p:cBhvr>
                                        <p:cTn id="116" dur="166" decel="50000">
                                          <p:stCondLst>
                                            <p:cond delay="1338"/>
                                          </p:stCondLst>
                                        </p:cTn>
                                        <p:tgtEl>
                                          <p:spTgt spid="32"/>
                                        </p:tgtEl>
                                      </p:cBhvr>
                                      <p:to x="100000" y="100000"/>
                                    </p:animScale>
                                    <p:animScale>
                                      <p:cBhvr>
                                        <p:cTn id="117" dur="26">
                                          <p:stCondLst>
                                            <p:cond delay="1642"/>
                                          </p:stCondLst>
                                        </p:cTn>
                                        <p:tgtEl>
                                          <p:spTgt spid="32"/>
                                        </p:tgtEl>
                                      </p:cBhvr>
                                      <p:to x="100000" y="90000"/>
                                    </p:animScale>
                                    <p:animScale>
                                      <p:cBhvr>
                                        <p:cTn id="118" dur="166" decel="50000">
                                          <p:stCondLst>
                                            <p:cond delay="1668"/>
                                          </p:stCondLst>
                                        </p:cTn>
                                        <p:tgtEl>
                                          <p:spTgt spid="32"/>
                                        </p:tgtEl>
                                      </p:cBhvr>
                                      <p:to x="100000" y="100000"/>
                                    </p:animScale>
                                    <p:animScale>
                                      <p:cBhvr>
                                        <p:cTn id="119" dur="26">
                                          <p:stCondLst>
                                            <p:cond delay="1808"/>
                                          </p:stCondLst>
                                        </p:cTn>
                                        <p:tgtEl>
                                          <p:spTgt spid="32"/>
                                        </p:tgtEl>
                                      </p:cBhvr>
                                      <p:to x="100000" y="95000"/>
                                    </p:animScale>
                                    <p:animScale>
                                      <p:cBhvr>
                                        <p:cTn id="120" dur="166" decel="50000">
                                          <p:stCondLst>
                                            <p:cond delay="1834"/>
                                          </p:stCondLst>
                                        </p:cTn>
                                        <p:tgtEl>
                                          <p:spTgt spid="32"/>
                                        </p:tgtEl>
                                      </p:cBhvr>
                                      <p:to x="100000" y="100000"/>
                                    </p:animScale>
                                  </p:childTnLst>
                                </p:cTn>
                              </p:par>
                              <p:par>
                                <p:cTn id="121" presetID="26" presetClass="entr" presetSubtype="0" fill="hold" nodeType="with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wipe(down)">
                                      <p:cBhvr>
                                        <p:cTn id="123" dur="580">
                                          <p:stCondLst>
                                            <p:cond delay="0"/>
                                          </p:stCondLst>
                                        </p:cTn>
                                        <p:tgtEl>
                                          <p:spTgt spid="28"/>
                                        </p:tgtEl>
                                      </p:cBhvr>
                                    </p:animEffect>
                                    <p:anim calcmode="lin" valueType="num">
                                      <p:cBhvr>
                                        <p:cTn id="124"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25"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26"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127"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128"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129" dur="26">
                                          <p:stCondLst>
                                            <p:cond delay="650"/>
                                          </p:stCondLst>
                                        </p:cTn>
                                        <p:tgtEl>
                                          <p:spTgt spid="28"/>
                                        </p:tgtEl>
                                      </p:cBhvr>
                                      <p:to x="100000" y="60000"/>
                                    </p:animScale>
                                    <p:animScale>
                                      <p:cBhvr>
                                        <p:cTn id="130" dur="166" decel="50000">
                                          <p:stCondLst>
                                            <p:cond delay="676"/>
                                          </p:stCondLst>
                                        </p:cTn>
                                        <p:tgtEl>
                                          <p:spTgt spid="28"/>
                                        </p:tgtEl>
                                      </p:cBhvr>
                                      <p:to x="100000" y="100000"/>
                                    </p:animScale>
                                    <p:animScale>
                                      <p:cBhvr>
                                        <p:cTn id="131" dur="26">
                                          <p:stCondLst>
                                            <p:cond delay="1312"/>
                                          </p:stCondLst>
                                        </p:cTn>
                                        <p:tgtEl>
                                          <p:spTgt spid="28"/>
                                        </p:tgtEl>
                                      </p:cBhvr>
                                      <p:to x="100000" y="80000"/>
                                    </p:animScale>
                                    <p:animScale>
                                      <p:cBhvr>
                                        <p:cTn id="132" dur="166" decel="50000">
                                          <p:stCondLst>
                                            <p:cond delay="1338"/>
                                          </p:stCondLst>
                                        </p:cTn>
                                        <p:tgtEl>
                                          <p:spTgt spid="28"/>
                                        </p:tgtEl>
                                      </p:cBhvr>
                                      <p:to x="100000" y="100000"/>
                                    </p:animScale>
                                    <p:animScale>
                                      <p:cBhvr>
                                        <p:cTn id="133" dur="26">
                                          <p:stCondLst>
                                            <p:cond delay="1642"/>
                                          </p:stCondLst>
                                        </p:cTn>
                                        <p:tgtEl>
                                          <p:spTgt spid="28"/>
                                        </p:tgtEl>
                                      </p:cBhvr>
                                      <p:to x="100000" y="90000"/>
                                    </p:animScale>
                                    <p:animScale>
                                      <p:cBhvr>
                                        <p:cTn id="134" dur="166" decel="50000">
                                          <p:stCondLst>
                                            <p:cond delay="1668"/>
                                          </p:stCondLst>
                                        </p:cTn>
                                        <p:tgtEl>
                                          <p:spTgt spid="28"/>
                                        </p:tgtEl>
                                      </p:cBhvr>
                                      <p:to x="100000" y="100000"/>
                                    </p:animScale>
                                    <p:animScale>
                                      <p:cBhvr>
                                        <p:cTn id="135" dur="26">
                                          <p:stCondLst>
                                            <p:cond delay="1808"/>
                                          </p:stCondLst>
                                        </p:cTn>
                                        <p:tgtEl>
                                          <p:spTgt spid="28"/>
                                        </p:tgtEl>
                                      </p:cBhvr>
                                      <p:to x="100000" y="95000"/>
                                    </p:animScale>
                                    <p:animScale>
                                      <p:cBhvr>
                                        <p:cTn id="136" dur="166" decel="50000">
                                          <p:stCondLst>
                                            <p:cond delay="1834"/>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P spid="15" grpId="0" animBg="1"/>
      <p:bldP spid="16" grpId="0" animBg="1"/>
      <p:bldP spid="17" grpId="0" animBg="1"/>
      <p:bldP spid="18" grpId="0" animBg="1"/>
      <p:bldP spid="19" grpId="0" animBg="1"/>
      <p:bldP spid="20" grpId="0"/>
      <p:bldP spid="22" grpId="0"/>
      <p:bldP spid="27" grpId="0"/>
      <p:bldP spid="32" grpId="0"/>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289" y="244321"/>
            <a:ext cx="1400966" cy="438581"/>
          </a:xfrm>
          <a:prstGeom prst="rect">
            <a:avLst/>
          </a:prstGeom>
          <a:noFill/>
        </p:spPr>
        <p:txBody>
          <a:bodyPr wrap="square" lIns="68580" tIns="34290" rIns="68580" bIns="34290" rtlCol="0">
            <a:spAutoFit/>
          </a:bodyPr>
          <a:lstStyle/>
          <a:p>
            <a:pPr algn="dist">
              <a:defRPr/>
            </a:pPr>
            <a:r>
              <a:rPr lang="zh-CN" altLang="en-US" sz="2400" dirty="0">
                <a:solidFill>
                  <a:prstClr val="white"/>
                </a:solidFill>
                <a:cs typeface="+mn-ea"/>
                <a:sym typeface="+mn-lt"/>
              </a:rPr>
              <a:t>句段感知</a:t>
            </a:r>
            <a:endParaRPr lang="zh-CN" altLang="en-US" sz="2400" dirty="0">
              <a:solidFill>
                <a:prstClr val="white"/>
              </a:solidFill>
              <a:cs typeface="+mn-ea"/>
              <a:sym typeface="+mn-lt"/>
            </a:endParaRPr>
          </a:p>
        </p:txBody>
      </p:sp>
      <p:sp>
        <p:nvSpPr>
          <p:cNvPr id="3" name="矩形 25"/>
          <p:cNvSpPr>
            <a:spLocks noChangeArrowheads="1"/>
          </p:cNvSpPr>
          <p:nvPr/>
        </p:nvSpPr>
        <p:spPr bwMode="auto">
          <a:xfrm>
            <a:off x="543761" y="1732995"/>
            <a:ext cx="6686531" cy="1509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defRPr/>
            </a:pPr>
            <a:r>
              <a:rPr lang="zh-CN" altLang="en-US" sz="1800" dirty="0">
                <a:solidFill>
                  <a:prstClr val="black"/>
                </a:solidFill>
                <a:latin typeface="+mn-lt"/>
                <a:ea typeface="+mn-ea"/>
                <a:cs typeface="+mn-ea"/>
                <a:sym typeface="+mn-lt"/>
              </a:rPr>
              <a:t>     找有裂缝的课桌，把竹节人放在课桌上面，再把穿着九个竹节的鞋线嵌入课桌缝里，在下面用手操纵，将鞋线一松一紧，竹节人就舞动起来；把两个竹节人放在一起，分别操纵下面的鞋线，竹节人就能相互搏斗了。</a:t>
            </a:r>
            <a:endParaRPr lang="en-US" altLang="zh-CN" sz="1800" dirty="0">
              <a:solidFill>
                <a:prstClr val="black"/>
              </a:solidFill>
              <a:latin typeface="+mn-lt"/>
              <a:ea typeface="+mn-ea"/>
              <a:cs typeface="+mn-ea"/>
              <a:sym typeface="+mn-lt"/>
            </a:endParaRPr>
          </a:p>
        </p:txBody>
      </p:sp>
      <p:sp>
        <p:nvSpPr>
          <p:cNvPr id="4" name="AutoShape 19"/>
          <p:cNvSpPr>
            <a:spLocks noChangeArrowheads="1"/>
          </p:cNvSpPr>
          <p:nvPr/>
        </p:nvSpPr>
        <p:spPr bwMode="gray">
          <a:xfrm>
            <a:off x="3278504" y="1068159"/>
            <a:ext cx="2694835" cy="500818"/>
          </a:xfrm>
          <a:prstGeom prst="roundRect">
            <a:avLst>
              <a:gd name="adj" fmla="val 16667"/>
            </a:avLst>
          </a:prstGeom>
          <a:solidFill>
            <a:schemeClr val="accent4"/>
          </a:solidFill>
          <a:ln>
            <a:noFill/>
          </a:ln>
          <a:effectLst>
            <a:outerShdw blurRad="50800" dist="38100" dir="8100000" algn="tr" rotWithShape="0">
              <a:prstClr val="black">
                <a:alpha val="40000"/>
              </a:prstClr>
            </a:outerShdw>
          </a:effectLst>
        </p:spPr>
        <p:txBody>
          <a:bodyPr wrap="none"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None/>
              <a:defRPr/>
            </a:pPr>
            <a:endParaRPr lang="zh-CN" altLang="zh-CN" sz="1800">
              <a:solidFill>
                <a:prstClr val="black"/>
              </a:solidFill>
              <a:latin typeface="+mn-lt"/>
              <a:ea typeface="+mn-ea"/>
              <a:cs typeface="+mn-ea"/>
              <a:sym typeface="+mn-lt"/>
            </a:endParaRPr>
          </a:p>
        </p:txBody>
      </p:sp>
      <p:sp>
        <p:nvSpPr>
          <p:cNvPr id="5" name="AutoShape 27"/>
          <p:cNvSpPr>
            <a:spLocks noChangeArrowheads="1"/>
          </p:cNvSpPr>
          <p:nvPr/>
        </p:nvSpPr>
        <p:spPr bwMode="gray">
          <a:xfrm>
            <a:off x="2777511" y="914219"/>
            <a:ext cx="504190" cy="791711"/>
          </a:xfrm>
          <a:prstGeom prst="diamond">
            <a:avLst/>
          </a:prstGeom>
          <a:solidFill>
            <a:schemeClr val="accent4"/>
          </a:solidFill>
          <a:ln w="38100">
            <a:solidFill>
              <a:schemeClr val="bg1"/>
            </a:solidFill>
            <a:miter lim="800000"/>
          </a:ln>
          <a:effectLst>
            <a:outerShdw dist="115003" dir="380412" algn="ctr" rotWithShape="0">
              <a:schemeClr val="tx1"/>
            </a:outerShdw>
          </a:effectLst>
        </p:spPr>
        <p:txBody>
          <a:bodyPr wrap="none"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None/>
              <a:defRPr/>
            </a:pPr>
            <a:endParaRPr lang="en-US" altLang="ko-KR" sz="1800" b="1">
              <a:solidFill>
                <a:prstClr val="white"/>
              </a:solidFill>
              <a:latin typeface="+mn-lt"/>
              <a:ea typeface="+mn-ea"/>
              <a:cs typeface="+mn-ea"/>
              <a:sym typeface="+mn-lt"/>
            </a:endParaRPr>
          </a:p>
        </p:txBody>
      </p:sp>
      <p:sp>
        <p:nvSpPr>
          <p:cNvPr id="6" name="矩形 25"/>
          <p:cNvSpPr>
            <a:spLocks noChangeArrowheads="1"/>
          </p:cNvSpPr>
          <p:nvPr/>
        </p:nvSpPr>
        <p:spPr bwMode="auto">
          <a:xfrm>
            <a:off x="3484238" y="1095839"/>
            <a:ext cx="2489100" cy="3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defRPr/>
            </a:pPr>
            <a:r>
              <a:rPr lang="zh-CN" altLang="en-US" sz="1800" b="1" dirty="0">
                <a:solidFill>
                  <a:prstClr val="black"/>
                </a:solidFill>
                <a:latin typeface="+mn-lt"/>
                <a:ea typeface="+mn-ea"/>
                <a:cs typeface="+mn-ea"/>
                <a:sym typeface="+mn-lt"/>
              </a:rPr>
              <a:t>怎样玩竹节人呢？</a:t>
            </a:r>
            <a:endParaRPr lang="en-US" altLang="zh-CN" sz="1800" b="1" dirty="0">
              <a:solidFill>
                <a:prstClr val="black"/>
              </a:solidFill>
              <a:latin typeface="+mn-lt"/>
              <a:ea typeface="+mn-ea"/>
              <a:cs typeface="+mn-ea"/>
              <a:sym typeface="+mn-lt"/>
            </a:endParaRPr>
          </a:p>
        </p:txBody>
      </p:sp>
      <p:pic>
        <p:nvPicPr>
          <p:cNvPr id="7" name="图片 3"/>
          <p:cNvPicPr>
            <a:picLocks noChangeAspect="1"/>
          </p:cNvPicPr>
          <p:nvPr/>
        </p:nvPicPr>
        <p:blipFill>
          <a:blip r:embed="rId1" cstate="email"/>
          <a:srcRect/>
          <a:stretch>
            <a:fillRect/>
          </a:stretch>
        </p:blipFill>
        <p:spPr bwMode="auto">
          <a:xfrm>
            <a:off x="7308362" y="1063634"/>
            <a:ext cx="1471866" cy="173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25"/>
          <p:cNvSpPr>
            <a:spLocks noChangeArrowheads="1"/>
          </p:cNvSpPr>
          <p:nvPr/>
        </p:nvSpPr>
        <p:spPr bwMode="auto">
          <a:xfrm>
            <a:off x="7451197" y="1552136"/>
            <a:ext cx="1329031" cy="3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defRPr/>
            </a:pPr>
            <a:r>
              <a:rPr lang="zh-CN" altLang="en-US" sz="1800" b="1" dirty="0">
                <a:solidFill>
                  <a:prstClr val="black"/>
                </a:solidFill>
                <a:latin typeface="+mn-lt"/>
                <a:ea typeface="+mn-ea"/>
                <a:cs typeface="+mn-ea"/>
                <a:sym typeface="+mn-lt"/>
              </a:rPr>
              <a:t>第</a:t>
            </a:r>
            <a:r>
              <a:rPr lang="en-US" altLang="zh-CN" sz="1800" b="1" dirty="0">
                <a:solidFill>
                  <a:prstClr val="black"/>
                </a:solidFill>
                <a:latin typeface="+mn-lt"/>
                <a:ea typeface="+mn-ea"/>
                <a:cs typeface="+mn-ea"/>
                <a:sym typeface="+mn-lt"/>
              </a:rPr>
              <a:t>5—18</a:t>
            </a:r>
            <a:r>
              <a:rPr lang="zh-CN" altLang="en-US" sz="1800" b="1" dirty="0">
                <a:solidFill>
                  <a:prstClr val="black"/>
                </a:solidFill>
                <a:latin typeface="+mn-lt"/>
                <a:ea typeface="+mn-ea"/>
                <a:cs typeface="+mn-ea"/>
                <a:sym typeface="+mn-lt"/>
              </a:rPr>
              <a:t>段</a:t>
            </a:r>
            <a:endParaRPr lang="en-US" altLang="zh-CN" sz="1800" b="1" dirty="0">
              <a:solidFill>
                <a:prstClr val="black"/>
              </a:solidFill>
              <a:latin typeface="+mn-lt"/>
              <a:ea typeface="+mn-ea"/>
              <a:cs typeface="+mn-ea"/>
              <a:sym typeface="+mn-lt"/>
            </a:endParaRPr>
          </a:p>
        </p:txBody>
      </p:sp>
      <p:sp>
        <p:nvSpPr>
          <p:cNvPr id="10" name="矩形 25"/>
          <p:cNvSpPr>
            <a:spLocks noChangeArrowheads="1"/>
          </p:cNvSpPr>
          <p:nvPr/>
        </p:nvSpPr>
        <p:spPr bwMode="auto">
          <a:xfrm>
            <a:off x="1790576" y="3354860"/>
            <a:ext cx="2410098" cy="435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defRPr/>
            </a:pPr>
            <a:r>
              <a:rPr lang="zh-CN" altLang="en-US" sz="1800" dirty="0">
                <a:solidFill>
                  <a:srgbClr val="0070C0"/>
                </a:solidFill>
                <a:cs typeface="+mn-ea"/>
                <a:sym typeface="+mn-lt"/>
              </a:rPr>
              <a:t>给竹节人配“兵器”；</a:t>
            </a:r>
            <a:endParaRPr lang="en-US" altLang="zh-CN" sz="1800" dirty="0">
              <a:solidFill>
                <a:srgbClr val="0070C0"/>
              </a:solidFill>
              <a:cs typeface="+mn-ea"/>
              <a:sym typeface="+mn-lt"/>
            </a:endParaRPr>
          </a:p>
        </p:txBody>
      </p:sp>
      <p:sp>
        <p:nvSpPr>
          <p:cNvPr id="11" name="矩形 25"/>
          <p:cNvSpPr>
            <a:spLocks noChangeArrowheads="1"/>
          </p:cNvSpPr>
          <p:nvPr/>
        </p:nvSpPr>
        <p:spPr bwMode="auto">
          <a:xfrm>
            <a:off x="4033369" y="3347814"/>
            <a:ext cx="3917260" cy="435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defRPr/>
            </a:pPr>
            <a:r>
              <a:rPr lang="zh-CN" altLang="en-US" sz="1800" dirty="0">
                <a:solidFill>
                  <a:srgbClr val="0070C0"/>
                </a:solidFill>
                <a:cs typeface="+mn-ea"/>
                <a:sym typeface="+mn-lt"/>
              </a:rPr>
              <a:t>给竹节人起名号，再刻上字；</a:t>
            </a:r>
            <a:endParaRPr lang="en-US" altLang="zh-CN" sz="1800" dirty="0">
              <a:solidFill>
                <a:srgbClr val="0070C0"/>
              </a:solidFill>
              <a:cs typeface="+mn-ea"/>
              <a:sym typeface="+mn-lt"/>
            </a:endParaRPr>
          </a:p>
        </p:txBody>
      </p:sp>
      <p:sp>
        <p:nvSpPr>
          <p:cNvPr id="12" name="矩形 25"/>
          <p:cNvSpPr>
            <a:spLocks noChangeArrowheads="1"/>
          </p:cNvSpPr>
          <p:nvPr/>
        </p:nvSpPr>
        <p:spPr bwMode="auto">
          <a:xfrm>
            <a:off x="1790577" y="3720107"/>
            <a:ext cx="5660620" cy="435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defRPr/>
            </a:pPr>
            <a:r>
              <a:rPr lang="zh-CN" altLang="en-US" sz="1800" dirty="0">
                <a:solidFill>
                  <a:srgbClr val="0070C0"/>
                </a:solidFill>
                <a:cs typeface="+mn-ea"/>
                <a:sym typeface="+mn-lt"/>
              </a:rPr>
              <a:t>用橡皮擦雕刻成脑袋给竹节人粘上，再做一套纸盔甲；</a:t>
            </a:r>
            <a:endParaRPr lang="en-US" altLang="zh-CN" sz="1800" dirty="0">
              <a:solidFill>
                <a:srgbClr val="0070C0"/>
              </a:solidFill>
              <a:cs typeface="+mn-ea"/>
              <a:sym typeface="+mn-lt"/>
            </a:endParaRPr>
          </a:p>
        </p:txBody>
      </p:sp>
      <p:sp>
        <p:nvSpPr>
          <p:cNvPr id="13" name="矩形 25"/>
          <p:cNvSpPr>
            <a:spLocks noChangeArrowheads="1"/>
          </p:cNvSpPr>
          <p:nvPr/>
        </p:nvSpPr>
        <p:spPr bwMode="auto">
          <a:xfrm>
            <a:off x="1790578" y="4077197"/>
            <a:ext cx="5660620" cy="435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defRPr/>
            </a:pPr>
            <a:r>
              <a:rPr lang="zh-CN" altLang="en-US" sz="1800" dirty="0">
                <a:solidFill>
                  <a:srgbClr val="0070C0"/>
                </a:solidFill>
                <a:cs typeface="+mn-ea"/>
                <a:sym typeface="+mn-lt"/>
              </a:rPr>
              <a:t>一边玩一边解说，嘴里咚锵地说着，呐喊助威。</a:t>
            </a:r>
            <a:endParaRPr lang="en-US" altLang="zh-CN" sz="1800" dirty="0">
              <a:solidFill>
                <a:srgbClr val="0070C0"/>
              </a:solidFill>
              <a:cs typeface="+mn-ea"/>
              <a:sym typeface="+mn-lt"/>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circle(in)">
                                      <p:cBhvr>
                                        <p:cTn id="36" dur="2000"/>
                                        <p:tgtEl>
                                          <p:spTgt spid="3"/>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circle(in)">
                                      <p:cBhvr>
                                        <p:cTn id="41" dur="20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6" presetClass="entr" presetSubtype="16"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circle(in)">
                                      <p:cBhvr>
                                        <p:cTn id="46" dur="20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6" presetClass="entr" presetSubtype="16"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circle(in)">
                                      <p:cBhvr>
                                        <p:cTn id="51" dur="20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6" presetClass="entr" presetSubtype="16"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circle(in)">
                                      <p:cBhvr>
                                        <p:cTn id="56"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8" grpId="0"/>
      <p:bldP spid="10" grpId="0"/>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289" y="244321"/>
            <a:ext cx="1400966" cy="438581"/>
          </a:xfrm>
          <a:prstGeom prst="rect">
            <a:avLst/>
          </a:prstGeom>
          <a:noFill/>
        </p:spPr>
        <p:txBody>
          <a:bodyPr wrap="square" lIns="68580" tIns="34290" rIns="68580" bIns="34290" rtlCol="0">
            <a:spAutoFit/>
          </a:bodyPr>
          <a:lstStyle/>
          <a:p>
            <a:pPr algn="dist">
              <a:defRPr/>
            </a:pPr>
            <a:r>
              <a:rPr lang="zh-CN" altLang="en-US" sz="2400" dirty="0">
                <a:solidFill>
                  <a:prstClr val="white"/>
                </a:solidFill>
                <a:cs typeface="+mn-ea"/>
                <a:sym typeface="+mn-lt"/>
              </a:rPr>
              <a:t>句段感知</a:t>
            </a:r>
            <a:endParaRPr lang="zh-CN" altLang="en-US" sz="2400" dirty="0">
              <a:solidFill>
                <a:prstClr val="white"/>
              </a:solidFill>
              <a:cs typeface="+mn-ea"/>
              <a:sym typeface="+mn-lt"/>
            </a:endParaRPr>
          </a:p>
        </p:txBody>
      </p:sp>
      <p:sp>
        <p:nvSpPr>
          <p:cNvPr id="14" name="AutoShape 19"/>
          <p:cNvSpPr>
            <a:spLocks noChangeArrowheads="1"/>
          </p:cNvSpPr>
          <p:nvPr/>
        </p:nvSpPr>
        <p:spPr bwMode="gray">
          <a:xfrm>
            <a:off x="2921583" y="1078389"/>
            <a:ext cx="3819545" cy="500818"/>
          </a:xfrm>
          <a:prstGeom prst="roundRect">
            <a:avLst>
              <a:gd name="adj" fmla="val 16667"/>
            </a:avLst>
          </a:prstGeom>
          <a:solidFill>
            <a:schemeClr val="accent4"/>
          </a:solidFill>
          <a:ln>
            <a:noFill/>
          </a:ln>
          <a:effectLst>
            <a:outerShdw blurRad="50800" dist="38100" dir="8100000" algn="tr" rotWithShape="0">
              <a:prstClr val="black">
                <a:alpha val="40000"/>
              </a:prstClr>
            </a:outerShdw>
          </a:effectLst>
        </p:spPr>
        <p:txBody>
          <a:bodyPr wrap="none"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None/>
              <a:defRPr/>
            </a:pPr>
            <a:endParaRPr lang="zh-CN" altLang="zh-CN" sz="1800">
              <a:solidFill>
                <a:prstClr val="black"/>
              </a:solidFill>
              <a:latin typeface="+mn-lt"/>
              <a:ea typeface="+mn-ea"/>
              <a:cs typeface="+mn-ea"/>
              <a:sym typeface="+mn-lt"/>
            </a:endParaRPr>
          </a:p>
        </p:txBody>
      </p:sp>
      <p:sp>
        <p:nvSpPr>
          <p:cNvPr id="15" name="AutoShape 27"/>
          <p:cNvSpPr>
            <a:spLocks noChangeArrowheads="1"/>
          </p:cNvSpPr>
          <p:nvPr/>
        </p:nvSpPr>
        <p:spPr bwMode="gray">
          <a:xfrm>
            <a:off x="2420590" y="924450"/>
            <a:ext cx="504190" cy="791711"/>
          </a:xfrm>
          <a:prstGeom prst="diamond">
            <a:avLst/>
          </a:prstGeom>
          <a:solidFill>
            <a:schemeClr val="accent4"/>
          </a:solidFill>
          <a:ln w="38100">
            <a:solidFill>
              <a:schemeClr val="bg1"/>
            </a:solidFill>
            <a:miter lim="800000"/>
          </a:ln>
          <a:effectLst>
            <a:outerShdw dist="115003" dir="380412" algn="ctr" rotWithShape="0">
              <a:schemeClr val="tx1"/>
            </a:outerShdw>
          </a:effectLst>
        </p:spPr>
        <p:txBody>
          <a:bodyPr wrap="none"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None/>
              <a:defRPr/>
            </a:pPr>
            <a:endParaRPr lang="en-US" altLang="ko-KR" sz="1800" b="1">
              <a:solidFill>
                <a:prstClr val="white"/>
              </a:solidFill>
              <a:latin typeface="+mn-lt"/>
              <a:ea typeface="+mn-ea"/>
              <a:cs typeface="+mn-ea"/>
              <a:sym typeface="+mn-lt"/>
            </a:endParaRPr>
          </a:p>
        </p:txBody>
      </p:sp>
      <p:sp>
        <p:nvSpPr>
          <p:cNvPr id="16" name="矩形 25"/>
          <p:cNvSpPr>
            <a:spLocks noChangeArrowheads="1"/>
          </p:cNvSpPr>
          <p:nvPr/>
        </p:nvSpPr>
        <p:spPr bwMode="auto">
          <a:xfrm>
            <a:off x="3127317" y="1106070"/>
            <a:ext cx="3819545" cy="3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defRPr/>
            </a:pPr>
            <a:r>
              <a:rPr lang="zh-CN" altLang="en-US" sz="1800" b="1" dirty="0">
                <a:solidFill>
                  <a:prstClr val="black"/>
                </a:solidFill>
                <a:latin typeface="+mn-lt"/>
                <a:ea typeface="+mn-ea"/>
                <a:cs typeface="+mn-ea"/>
                <a:sym typeface="+mn-lt"/>
              </a:rPr>
              <a:t>竹节人带给“我们”哪些乐趣呢？</a:t>
            </a:r>
            <a:endParaRPr lang="en-US" altLang="zh-CN" sz="1800" b="1" dirty="0">
              <a:solidFill>
                <a:prstClr val="black"/>
              </a:solidFill>
              <a:latin typeface="+mn-lt"/>
              <a:ea typeface="+mn-ea"/>
              <a:cs typeface="+mn-ea"/>
              <a:sym typeface="+mn-lt"/>
            </a:endParaRPr>
          </a:p>
        </p:txBody>
      </p:sp>
      <p:pic>
        <p:nvPicPr>
          <p:cNvPr id="17" name="图片 3"/>
          <p:cNvPicPr>
            <a:picLocks noChangeAspect="1"/>
          </p:cNvPicPr>
          <p:nvPr/>
        </p:nvPicPr>
        <p:blipFill>
          <a:blip r:embed="rId1" cstate="email"/>
          <a:srcRect/>
          <a:stretch>
            <a:fillRect/>
          </a:stretch>
        </p:blipFill>
        <p:spPr bwMode="auto">
          <a:xfrm>
            <a:off x="132864" y="3083047"/>
            <a:ext cx="1471866" cy="173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25"/>
          <p:cNvSpPr>
            <a:spLocks noChangeArrowheads="1"/>
          </p:cNvSpPr>
          <p:nvPr/>
        </p:nvSpPr>
        <p:spPr bwMode="auto">
          <a:xfrm>
            <a:off x="452799" y="3470381"/>
            <a:ext cx="1329031"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1800" b="1" dirty="0">
                <a:solidFill>
                  <a:prstClr val="black"/>
                </a:solidFill>
                <a:latin typeface="+mn-lt"/>
                <a:ea typeface="+mn-ea"/>
                <a:cs typeface="+mn-ea"/>
                <a:sym typeface="+mn-lt"/>
              </a:rPr>
              <a:t>玩玩具</a:t>
            </a:r>
            <a:endParaRPr lang="en-US" altLang="zh-CN" sz="1800" b="1" dirty="0">
              <a:solidFill>
                <a:prstClr val="black"/>
              </a:solidFill>
              <a:latin typeface="+mn-lt"/>
              <a:ea typeface="+mn-ea"/>
              <a:cs typeface="+mn-ea"/>
              <a:sym typeface="+mn-lt"/>
            </a:endParaRPr>
          </a:p>
          <a:p>
            <a:pPr>
              <a:defRPr/>
            </a:pPr>
            <a:r>
              <a:rPr lang="zh-CN" altLang="en-US" sz="1800" b="1" dirty="0">
                <a:solidFill>
                  <a:prstClr val="black"/>
                </a:solidFill>
                <a:latin typeface="+mn-lt"/>
                <a:ea typeface="+mn-ea"/>
                <a:cs typeface="+mn-ea"/>
                <a:sym typeface="+mn-lt"/>
              </a:rPr>
              <a:t>做玩具</a:t>
            </a:r>
            <a:endParaRPr lang="en-US" altLang="zh-CN" sz="1800" b="1" dirty="0">
              <a:solidFill>
                <a:prstClr val="black"/>
              </a:solidFill>
              <a:latin typeface="+mn-lt"/>
              <a:ea typeface="+mn-ea"/>
              <a:cs typeface="+mn-ea"/>
              <a:sym typeface="+mn-lt"/>
            </a:endParaRPr>
          </a:p>
        </p:txBody>
      </p:sp>
      <p:sp>
        <p:nvSpPr>
          <p:cNvPr id="19" name="矩形 25"/>
          <p:cNvSpPr>
            <a:spLocks noChangeArrowheads="1"/>
          </p:cNvSpPr>
          <p:nvPr/>
        </p:nvSpPr>
        <p:spPr bwMode="auto">
          <a:xfrm>
            <a:off x="1604730" y="1949240"/>
            <a:ext cx="5668396" cy="3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257175" indent="-257175">
              <a:lnSpc>
                <a:spcPct val="130000"/>
              </a:lnSpc>
              <a:buFont typeface="Wingdings" panose="05000000000000000000" pitchFamily="2" charset="2"/>
              <a:buChar char="u"/>
              <a:defRPr/>
            </a:pPr>
            <a:r>
              <a:rPr lang="zh-CN" altLang="en-US" sz="1800" dirty="0">
                <a:solidFill>
                  <a:prstClr val="black"/>
                </a:solidFill>
                <a:cs typeface="+mn-ea"/>
                <a:sym typeface="+mn-lt"/>
              </a:rPr>
              <a:t>课文开头写“我们”自制玩具，“迷上了斗竹节人”；</a:t>
            </a:r>
            <a:endParaRPr lang="en-US" altLang="zh-CN" sz="1800" dirty="0">
              <a:solidFill>
                <a:prstClr val="black"/>
              </a:solidFill>
              <a:cs typeface="+mn-ea"/>
              <a:sym typeface="+mn-lt"/>
            </a:endParaRPr>
          </a:p>
        </p:txBody>
      </p:sp>
      <p:sp>
        <p:nvSpPr>
          <p:cNvPr id="20" name="矩形 25"/>
          <p:cNvSpPr>
            <a:spLocks noChangeArrowheads="1"/>
          </p:cNvSpPr>
          <p:nvPr/>
        </p:nvSpPr>
        <p:spPr bwMode="auto">
          <a:xfrm>
            <a:off x="1604730" y="2444851"/>
            <a:ext cx="6535523" cy="753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257175" indent="-257175">
              <a:lnSpc>
                <a:spcPct val="130000"/>
              </a:lnSpc>
              <a:buFont typeface="Wingdings" panose="05000000000000000000" pitchFamily="2" charset="2"/>
              <a:buChar char="u"/>
              <a:defRPr/>
            </a:pPr>
            <a:r>
              <a:rPr lang="zh-CN" altLang="en-US" sz="1800" dirty="0">
                <a:solidFill>
                  <a:prstClr val="black"/>
                </a:solidFill>
                <a:cs typeface="+mn-ea"/>
                <a:sym typeface="+mn-lt"/>
              </a:rPr>
              <a:t>中间写“我们”结合古代小说或戏曲中的英雄人物，给竹节人配“兵器”、起名号，忘情地玩竹节人；</a:t>
            </a:r>
            <a:endParaRPr lang="en-US" altLang="zh-CN" sz="1800" dirty="0">
              <a:solidFill>
                <a:prstClr val="black"/>
              </a:solidFill>
              <a:cs typeface="+mn-ea"/>
              <a:sym typeface="+mn-lt"/>
            </a:endParaRPr>
          </a:p>
        </p:txBody>
      </p:sp>
      <p:sp>
        <p:nvSpPr>
          <p:cNvPr id="21" name="矩形 25"/>
          <p:cNvSpPr>
            <a:spLocks noChangeArrowheads="1"/>
          </p:cNvSpPr>
          <p:nvPr/>
        </p:nvSpPr>
        <p:spPr bwMode="auto">
          <a:xfrm>
            <a:off x="1580749" y="3207232"/>
            <a:ext cx="6614444" cy="1149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257175" indent="-257175">
              <a:lnSpc>
                <a:spcPct val="130000"/>
              </a:lnSpc>
              <a:buFont typeface="Wingdings" panose="05000000000000000000" pitchFamily="2" charset="2"/>
              <a:buChar char="u"/>
              <a:defRPr/>
            </a:pPr>
            <a:r>
              <a:rPr lang="zh-CN" altLang="en-US" sz="1800" dirty="0">
                <a:solidFill>
                  <a:prstClr val="black"/>
                </a:solidFill>
                <a:cs typeface="+mn-ea"/>
                <a:sym typeface="+mn-lt"/>
              </a:rPr>
              <a:t>下课时更是摆开场子玩得热闹、开心，无论是动手正玩的同学，还是围观的同学，都乐在其中，甚至不知道上课，即使上课了，也按捺不住玩的意兴。</a:t>
            </a:r>
            <a:endParaRPr lang="en-US" altLang="zh-CN" sz="1800" dirty="0">
              <a:solidFill>
                <a:prstClr val="black"/>
              </a:solidFill>
              <a:cs typeface="+mn-ea"/>
              <a:sym typeface="+mn-lt"/>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circle(in)">
                                      <p:cBhvr>
                                        <p:cTn id="36" dur="20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circle(in)">
                                      <p:cBhvr>
                                        <p:cTn id="41" dur="20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6" presetClass="entr" presetSubtype="16"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circle(in)">
                                      <p:cBhvr>
                                        <p:cTn id="46"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8" grpId="0"/>
      <p:bldP spid="19" grpId="0"/>
      <p:bldP spid="20" grpId="0"/>
      <p:bldP spid="21" grpId="0"/>
    </p:bldLst>
  </p:timing>
</p:sld>
</file>

<file path=ppt/tags/tag1.xml><?xml version="1.0" encoding="utf-8"?>
<p:tagLst xmlns:p="http://schemas.openxmlformats.org/presentationml/2006/main">
  <p:tag name="KSO_WM_TEMPLATE_CATEGORY" val="custom"/>
  <p:tag name="KSO_WM_TEMPLATE_INDEX" val="160471"/>
</p:tagLst>
</file>

<file path=ppt/tags/tag10.xml><?xml version="1.0" encoding="utf-8"?>
<p:tagLst xmlns:p="http://schemas.openxmlformats.org/presentationml/2006/main">
  <p:tag name="KSO_WM_TEMPLATE_CATEGORY" val="custom"/>
  <p:tag name="KSO_WM_TEMPLATE_INDEX" val="160471"/>
</p:tagLst>
</file>

<file path=ppt/tags/tag11.xml><?xml version="1.0" encoding="utf-8"?>
<p:tagLst xmlns:p="http://schemas.openxmlformats.org/presentationml/2006/main">
  <p:tag name="KSO_WM_TEMPLATE_CATEGORY" val="custom"/>
  <p:tag name="KSO_WM_TEMPLATE_INDEX" val="160471"/>
</p:tagLst>
</file>

<file path=ppt/tags/tag12.xml><?xml version="1.0" encoding="utf-8"?>
<p:tagLst xmlns:p="http://schemas.openxmlformats.org/presentationml/2006/main">
  <p:tag name="KSO_WM_TEMPLATE_CATEGORY" val="custom"/>
  <p:tag name="KSO_WM_TEMPLATE_INDEX" val="160471"/>
</p:tagLst>
</file>

<file path=ppt/tags/tag13.xml><?xml version="1.0" encoding="utf-8"?>
<p:tagLst xmlns:p="http://schemas.openxmlformats.org/presentationml/2006/main">
  <p:tag name="KSO_WM_TEMPLATE_CATEGORY" val="custom"/>
  <p:tag name="KSO_WM_TEMPLATE_INDEX" val="160471"/>
</p:tagLst>
</file>

<file path=ppt/tags/tag14.xml><?xml version="1.0" encoding="utf-8"?>
<p:tagLst xmlns:p="http://schemas.openxmlformats.org/presentationml/2006/main">
  <p:tag name="KSO_WM_TEMPLATE_CATEGORY" val="custom"/>
  <p:tag name="KSO_WM_TEMPLATE_INDEX" val="160471"/>
</p:tagLst>
</file>

<file path=ppt/tags/tag2.xml><?xml version="1.0" encoding="utf-8"?>
<p:tagLst xmlns:p="http://schemas.openxmlformats.org/presentationml/2006/main">
  <p:tag name="KSO_WM_TEMPLATE_CATEGORY" val="custom"/>
  <p:tag name="KSO_WM_TEMPLATE_INDEX" val="160471"/>
</p:tagLst>
</file>

<file path=ppt/tags/tag3.xml><?xml version="1.0" encoding="utf-8"?>
<p:tagLst xmlns:p="http://schemas.openxmlformats.org/presentationml/2006/main">
  <p:tag name="KSO_WM_TEMPLATE_CATEGORY" val="custom"/>
  <p:tag name="KSO_WM_TEMPLATE_INDEX" val="160471"/>
</p:tagLst>
</file>

<file path=ppt/tags/tag4.xml><?xml version="1.0" encoding="utf-8"?>
<p:tagLst xmlns:p="http://schemas.openxmlformats.org/presentationml/2006/main">
  <p:tag name="KSO_WM_TEMPLATE_CATEGORY" val="custom"/>
  <p:tag name="KSO_WM_TEMPLATE_INDEX" val="160471"/>
</p:tagLst>
</file>

<file path=ppt/tags/tag5.xml><?xml version="1.0" encoding="utf-8"?>
<p:tagLst xmlns:p="http://schemas.openxmlformats.org/presentationml/2006/main">
  <p:tag name="KSO_WM_TEMPLATE_CATEGORY" val="custom"/>
  <p:tag name="KSO_WM_TEMPLATE_INDEX" val="160471"/>
</p:tagLst>
</file>

<file path=ppt/tags/tag6.xml><?xml version="1.0" encoding="utf-8"?>
<p:tagLst xmlns:p="http://schemas.openxmlformats.org/presentationml/2006/main">
  <p:tag name="KSO_WM_TEMPLATE_CATEGORY" val="custom"/>
  <p:tag name="KSO_WM_TEMPLATE_INDEX" val="160471"/>
</p:tagLst>
</file>

<file path=ppt/tags/tag7.xml><?xml version="1.0" encoding="utf-8"?>
<p:tagLst xmlns:p="http://schemas.openxmlformats.org/presentationml/2006/main">
  <p:tag name="KSO_WM_TEMPLATE_CATEGORY" val="custom"/>
  <p:tag name="KSO_WM_TEMPLATE_INDEX" val="160471"/>
</p:tagLst>
</file>

<file path=ppt/tags/tag8.xml><?xml version="1.0" encoding="utf-8"?>
<p:tagLst xmlns:p="http://schemas.openxmlformats.org/presentationml/2006/main">
  <p:tag name="KSO_WM_TEMPLATE_CATEGORY" val="custom"/>
  <p:tag name="KSO_WM_TEMPLATE_INDEX" val="160471"/>
</p:tagLst>
</file>

<file path=ppt/tags/tag9.xml><?xml version="1.0" encoding="utf-8"?>
<p:tagLst xmlns:p="http://schemas.openxmlformats.org/presentationml/2006/main">
  <p:tag name="MH" val="20150826203619"/>
  <p:tag name="MH_LIBRARY" val="GRAPHIC"/>
  <p:tag name="MH_ORDER" val="Freeform 11"/>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rmd4p1bf">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1746</Words>
  <Application>WPS 演示</Application>
  <PresentationFormat>全屏显示(16:9)</PresentationFormat>
  <Paragraphs>158</Paragraphs>
  <Slides>15</Slides>
  <Notes>15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15</vt:i4>
      </vt:variant>
    </vt:vector>
  </HeadingPairs>
  <TitlesOfParts>
    <vt:vector size="26" baseType="lpstr">
      <vt:lpstr>Arial</vt:lpstr>
      <vt:lpstr>宋体</vt:lpstr>
      <vt:lpstr>Wingdings</vt:lpstr>
      <vt:lpstr>思源黑体 CN Medium</vt:lpstr>
      <vt:lpstr>FandolFang R</vt:lpstr>
      <vt:lpstr>微软雅黑</vt:lpstr>
      <vt:lpstr>Calibri</vt:lpstr>
      <vt:lpstr>黑体</vt:lpstr>
      <vt:lpstr>Arial</vt:lpstr>
      <vt:lpstr>Arial Unicode MS</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3</cp:revision>
  <dcterms:created xsi:type="dcterms:W3CDTF">2020-11-17T07:09:00Z</dcterms:created>
  <dcterms:modified xsi:type="dcterms:W3CDTF">2021-07-20T09:10:55Z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