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66" r:id="rId3"/>
    <p:sldMasterId id="2147483673" r:id="rId4"/>
  </p:sldMasterIdLst>
  <p:notesMasterIdLst>
    <p:notesMasterId r:id="rId42"/>
  </p:notesMasterIdLst>
  <p:sldIdLst>
    <p:sldId id="492" r:id="rId5"/>
    <p:sldId id="258" r:id="rId6"/>
    <p:sldId id="493" r:id="rId7"/>
    <p:sldId id="506" r:id="rId8"/>
    <p:sldId id="272" r:id="rId9"/>
    <p:sldId id="528" r:id="rId10"/>
    <p:sldId id="575" r:id="rId11"/>
    <p:sldId id="530" r:id="rId12"/>
    <p:sldId id="544" r:id="rId13"/>
    <p:sldId id="545" r:id="rId14"/>
    <p:sldId id="546" r:id="rId15"/>
    <p:sldId id="551" r:id="rId16"/>
    <p:sldId id="552" r:id="rId17"/>
    <p:sldId id="553" r:id="rId18"/>
    <p:sldId id="499" r:id="rId19"/>
    <p:sldId id="378" r:id="rId20"/>
    <p:sldId id="470" r:id="rId21"/>
    <p:sldId id="391" r:id="rId22"/>
    <p:sldId id="392" r:id="rId23"/>
    <p:sldId id="471" r:id="rId24"/>
    <p:sldId id="547" r:id="rId25"/>
    <p:sldId id="288" r:id="rId26"/>
    <p:sldId id="549" r:id="rId27"/>
    <p:sldId id="576" r:id="rId28"/>
    <p:sldId id="577" r:id="rId29"/>
    <p:sldId id="293" r:id="rId30"/>
    <p:sldId id="294" r:id="rId31"/>
    <p:sldId id="533" r:id="rId32"/>
    <p:sldId id="295" r:id="rId33"/>
    <p:sldId id="517" r:id="rId34"/>
    <p:sldId id="578" r:id="rId35"/>
    <p:sldId id="579" r:id="rId36"/>
    <p:sldId id="580" r:id="rId37"/>
    <p:sldId id="581" r:id="rId38"/>
    <p:sldId id="582" r:id="rId39"/>
    <p:sldId id="382" r:id="rId40"/>
    <p:sldId id="257" r:id="rId41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  <a:srgbClr val="FFFF66"/>
    <a:srgbClr val="F1F0E7"/>
    <a:srgbClr val="336699"/>
    <a:srgbClr val="006699"/>
    <a:srgbClr val="F4F3EC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9"/>
    <p:restoredTop sz="85146"/>
  </p:normalViewPr>
  <p:slideViewPr>
    <p:cSldViewPr snapToGrid="0" snapToObjects="1" showGuides="1">
      <p:cViewPr>
        <p:scale>
          <a:sx n="66" d="100"/>
          <a:sy n="66" d="100"/>
        </p:scale>
        <p:origin x="-2316" y="-1056"/>
      </p:cViewPr>
      <p:guideLst>
        <p:guide orient="horz" pos="2160"/>
        <p:guide pos="30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#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#6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3" loCatId="picture" qsTypeId="urn:microsoft.com/office/officeart/2005/8/quickstyle/simple1#8" qsCatId="simple" csTypeId="urn:microsoft.com/office/officeart/2005/8/colors/accent1_5#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2CB97F7-3202-4FF2-AB7F-47D77CB22420}" type="presOf" srcId="{1D354850-5A6F-408C-8D03-95F705CE2DA4}" destId="{06B642A3-3B71-4D5F-A6CC-96439EB679BC}" srcOrd="0" destOrd="0" presId="urn:microsoft.com/office/officeart/2005/8/layout/vList4#3"/>
    <dgm:cxn modelId="{956A3B6B-B396-4D4E-B930-E0FF421BB1C4}" type="presOf" srcId="{1D354850-5A6F-408C-8D03-95F705CE2DA4}" destId="{8BA8033C-FE03-494A-8113-D96014B3BA13}" srcOrd="1" destOrd="0" presId="urn:microsoft.com/office/officeart/2005/8/layout/vList4#3"/>
    <dgm:cxn modelId="{C0BBD992-AEF1-4CF9-8F26-198F0F0BDCC1}" type="presOf" srcId="{22465261-95D4-419E-BA20-A82485929D8A}" destId="{18C372C0-5AD8-4A38-89E9-D16097035E80}" srcOrd="0" destOrd="0" presId="urn:microsoft.com/office/officeart/2005/8/layout/vList4#3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3AB15519-0C0B-4C69-9968-1BACD1061B65}" type="presParOf" srcId="{18C372C0-5AD8-4A38-89E9-D16097035E80}" destId="{2A5DA98F-18D3-413F-AB81-BA1660210363}" srcOrd="0" destOrd="0" presId="urn:microsoft.com/office/officeart/2005/8/layout/vList4#3"/>
    <dgm:cxn modelId="{DF4E9B73-938B-4116-AC91-13083A423789}" type="presParOf" srcId="{2A5DA98F-18D3-413F-AB81-BA1660210363}" destId="{06B642A3-3B71-4D5F-A6CC-96439EB679BC}" srcOrd="0" destOrd="0" presId="urn:microsoft.com/office/officeart/2005/8/layout/vList4#3"/>
    <dgm:cxn modelId="{6D855495-6E77-4A9C-8D1E-D8E043C84535}" type="presParOf" srcId="{2A5DA98F-18D3-413F-AB81-BA1660210363}" destId="{621F4572-E51B-4D27-AD34-5762F572D972}" srcOrd="1" destOrd="0" presId="urn:microsoft.com/office/officeart/2005/8/layout/vList4#3"/>
    <dgm:cxn modelId="{74E4173E-CAA3-46DD-AAA0-2278BDC2E14A}" type="presParOf" srcId="{2A5DA98F-18D3-413F-AB81-BA1660210363}" destId="{8BA8033C-FE03-494A-8113-D96014B3BA13}" srcOrd="2" destOrd="0" presId="urn:microsoft.com/office/officeart/2005/8/layout/vList4#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#9" qsCatId="simple" csTypeId="urn:microsoft.com/office/officeart/2005/8/colors/colorful1#5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A53B3AC-85D9-4B8E-9883-0E16E3569FF6}" type="presOf" srcId="{1D354850-5A6F-408C-8D03-95F705CE2DA4}" destId="{06B642A3-3B71-4D5F-A6CC-96439EB679BC}" srcOrd="0" destOrd="0" presId="urn:microsoft.com/office/officeart/2005/8/layout/vList4#2"/>
    <dgm:cxn modelId="{BFA86348-715D-4FD5-BBCB-FE0BF42E9943}" type="presOf" srcId="{22465261-95D4-419E-BA20-A82485929D8A}" destId="{18C372C0-5AD8-4A38-89E9-D16097035E80}" srcOrd="0" destOrd="0" presId="urn:microsoft.com/office/officeart/2005/8/layout/vList4#2"/>
    <dgm:cxn modelId="{449761C5-1C10-4B96-8BE2-1A2C99F65510}" type="presOf" srcId="{1D354850-5A6F-408C-8D03-95F705CE2DA4}" destId="{8BA8033C-FE03-494A-8113-D96014B3BA13}" srcOrd="1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6B22F6A9-0088-4980-BBB0-28A4F585123F}" type="presParOf" srcId="{18C372C0-5AD8-4A38-89E9-D16097035E80}" destId="{2A5DA98F-18D3-413F-AB81-BA1660210363}" srcOrd="0" destOrd="0" presId="urn:microsoft.com/office/officeart/2005/8/layout/vList4#2"/>
    <dgm:cxn modelId="{C251FB0B-0AEF-4156-A15E-235E242EF27E}" type="presParOf" srcId="{2A5DA98F-18D3-413F-AB81-BA1660210363}" destId="{06B642A3-3B71-4D5F-A6CC-96439EB679BC}" srcOrd="0" destOrd="0" presId="urn:microsoft.com/office/officeart/2005/8/layout/vList4#2"/>
    <dgm:cxn modelId="{A0F604AF-C81E-4F5D-8873-D14D89AD3E63}" type="presParOf" srcId="{2A5DA98F-18D3-413F-AB81-BA1660210363}" destId="{621F4572-E51B-4D27-AD34-5762F572D972}" srcOrd="1" destOrd="0" presId="urn:microsoft.com/office/officeart/2005/8/layout/vList4#2"/>
    <dgm:cxn modelId="{D74BC05A-0446-4906-9948-194455C5E648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4" loCatId="picture" qsTypeId="urn:microsoft.com/office/officeart/2005/8/quickstyle/simple1#10" qsCatId="simple" csTypeId="urn:microsoft.com/office/officeart/2005/8/colors/accent1_5#6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1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rPr>
            <a:t>课后作业</a:t>
          </a:r>
          <a:endParaRPr lang="zh-CN" altLang="en-US" sz="3600" b="1" cap="none" spc="0" dirty="0">
            <a:ln w="17780" cmpd="sng">
              <a:prstDash val="solid"/>
              <a:miter lim="800000"/>
            </a:ln>
            <a:effectLst>
              <a:outerShdw blurRad="50800" algn="tl" rotWithShape="0">
                <a:srgbClr val="000000"/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000" r="-1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798437-34C0-4AF1-B761-378BC6EDA1AC}" type="presOf" srcId="{1D354850-5A6F-408C-8D03-95F705CE2DA4}" destId="{8BA8033C-FE03-494A-8113-D96014B3BA13}" srcOrd="1" destOrd="0" presId="urn:microsoft.com/office/officeart/2005/8/layout/vList4#4"/>
    <dgm:cxn modelId="{56EE3A78-7556-41BA-A62D-DC9745B3BC18}" type="presOf" srcId="{22465261-95D4-419E-BA20-A82485929D8A}" destId="{18C372C0-5AD8-4A38-89E9-D16097035E80}" srcOrd="0" destOrd="0" presId="urn:microsoft.com/office/officeart/2005/8/layout/vList4#4"/>
    <dgm:cxn modelId="{CFA32511-60A1-4D32-9386-76E1A7D85AEC}" type="presOf" srcId="{1D354850-5A6F-408C-8D03-95F705CE2DA4}" destId="{06B642A3-3B71-4D5F-A6CC-96439EB679BC}" srcOrd="0" destOrd="0" presId="urn:microsoft.com/office/officeart/2005/8/layout/vList4#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A9C1249C-A418-4BEE-941D-BCE2DAFFA08A}" type="presParOf" srcId="{18C372C0-5AD8-4A38-89E9-D16097035E80}" destId="{2A5DA98F-18D3-413F-AB81-BA1660210363}" srcOrd="0" destOrd="0" presId="urn:microsoft.com/office/officeart/2005/8/layout/vList4#4"/>
    <dgm:cxn modelId="{94257486-F3F5-4A33-8E34-1A5B6A4BD9DD}" type="presParOf" srcId="{2A5DA98F-18D3-413F-AB81-BA1660210363}" destId="{06B642A3-3B71-4D5F-A6CC-96439EB679BC}" srcOrd="0" destOrd="0" presId="urn:microsoft.com/office/officeart/2005/8/layout/vList4#4"/>
    <dgm:cxn modelId="{F4AEE81F-E037-4398-A796-28A0205D8818}" type="presParOf" srcId="{2A5DA98F-18D3-413F-AB81-BA1660210363}" destId="{621F4572-E51B-4D27-AD34-5762F572D972}" srcOrd="1" destOrd="0" presId="urn:microsoft.com/office/officeart/2005/8/layout/vList4#4"/>
    <dgm:cxn modelId="{5A43FBBD-455F-4F85-A371-B9A31EDD722C}" type="presParOf" srcId="{2A5DA98F-18D3-413F-AB81-BA1660210363}" destId="{8BA8033C-FE03-494A-8113-D96014B3BA13}" srcOrd="2" destOrd="0" presId="urn:microsoft.com/office/officeart/2005/8/layout/vList4#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rPr>
            <a:t>课后作业</a:t>
          </a:r>
          <a:endParaRPr lang="zh-CN" altLang="en-US" sz="3600" b="1" kern="1200" cap="none" spc="0" dirty="0">
            <a:ln w="17780" cmpd="sng">
              <a:prstDash val="solid"/>
              <a:miter lim="800000"/>
            </a:ln>
            <a:effectLst>
              <a:outerShdw blurRad="50800" algn="tl" rotWithShape="0">
                <a:srgbClr val="000000"/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  <a:pPr lvl="0" algn="r" eaLnBrk="1" hangingPunct="1">
                <a:buChar char="•"/>
              </a:pPr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682717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14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  <a:pPr lvl="0" algn="r" defTabSz="457200" eaLnBrk="1" hangingPunct="1">
                <a:spcBef>
                  <a:spcPct val="0"/>
                </a:spcBef>
                <a:buChar char="•"/>
              </a:pPr>
              <a:t>1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pPr lvl="0" algn="r" defTabSz="457200" eaLnBrk="1" hangingPunct="1">
                <a:spcBef>
                  <a:spcPct val="0"/>
                </a:spcBef>
                <a:buChar char="•"/>
              </a:pPr>
              <a:t>5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2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13317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8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13320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1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3319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536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7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9464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9465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19469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0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466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7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8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6"/>
          <p:cNvGrpSpPr/>
          <p:nvPr userDrawn="1"/>
        </p:nvGrpSpPr>
        <p:grpSpPr>
          <a:xfrm>
            <a:off x="0" y="0"/>
            <a:ext cx="9144000" cy="2185988"/>
            <a:chOff x="0" y="0"/>
            <a:chExt cx="9144000" cy="2185988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0487" name="图片 6" descr="荣德基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圆角矩形 9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0483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23557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3558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23560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61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3559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6"/>
          <p:cNvGrpSpPr/>
          <p:nvPr userDrawn="1"/>
        </p:nvGrpSpPr>
        <p:grpSpPr>
          <a:xfrm>
            <a:off x="-369887" y="9525"/>
            <a:ext cx="9515475" cy="6865938"/>
            <a:chOff x="-369888" y="9525"/>
            <a:chExt cx="9515476" cy="6865901"/>
          </a:xfrm>
        </p:grpSpPr>
        <p:pic>
          <p:nvPicPr>
            <p:cNvPr id="25607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5608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25610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611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5609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2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7173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4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7176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7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7175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9224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5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9229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0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9226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7173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4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7176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7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7175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9224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5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9229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0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9226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3" name="图片 6" descr="荣德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12.jpeg"/><Relationship Id="rId7" Type="http://schemas.openxmlformats.org/officeDocument/2006/relationships/slide" Target="slide2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14.png"/><Relationship Id="rId10" Type="http://schemas.openxmlformats.org/officeDocument/2006/relationships/image" Target="../media/image15.png"/><Relationship Id="rId4" Type="http://schemas.openxmlformats.org/officeDocument/2006/relationships/image" Target="../media/image13.png"/><Relationship Id="rId9" Type="http://schemas.openxmlformats.org/officeDocument/2006/relationships/slide" Target="slide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31532;8&#35838;%20&#26391;&#35835;&#38899;&#35270;&#39057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34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585" y="2040890"/>
            <a:ext cx="6200775" cy="3566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8" name="Picture 39" descr="구름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40" descr="구름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0" name="组合 13322"/>
          <p:cNvGrpSpPr/>
          <p:nvPr/>
        </p:nvGrpSpPr>
        <p:grpSpPr>
          <a:xfrm>
            <a:off x="1001713" y="5640388"/>
            <a:ext cx="7140575" cy="717550"/>
            <a:chOff x="514604" y="5446435"/>
            <a:chExt cx="7141054" cy="1041828"/>
          </a:xfrm>
        </p:grpSpPr>
        <p:sp>
          <p:nvSpPr>
            <p:cNvPr id="4" name="任意多边形 3">
              <a:hlinkClick r:id="rId6" action="ppaction://hlinksldjump"/>
            </p:cNvPr>
            <p:cNvSpPr/>
            <p:nvPr/>
          </p:nvSpPr>
          <p:spPr>
            <a:xfrm>
              <a:off x="514604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品读释疑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任意多边形 6">
              <a:hlinkClick r:id="rId7" action="ppaction://hlinksldjump"/>
            </p:cNvPr>
            <p:cNvSpPr/>
            <p:nvPr/>
          </p:nvSpPr>
          <p:spPr>
            <a:xfrm>
              <a:off x="2304287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结构主旨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任意多边形 8">
              <a:hlinkClick r:id="rId8" action="ppaction://hlinksldjump"/>
            </p:cNvPr>
            <p:cNvSpPr/>
            <p:nvPr/>
          </p:nvSpPr>
          <p:spPr>
            <a:xfrm>
              <a:off x="4105845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课堂拓展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" name="任意多边形 19">
              <a:hlinkClick r:id="rId9" action="ppaction://hlinksldjump"/>
            </p:cNvPr>
            <p:cNvSpPr/>
            <p:nvPr/>
          </p:nvSpPr>
          <p:spPr>
            <a:xfrm>
              <a:off x="5919278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4BACC6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当堂检测</a:t>
              </a:r>
            </a:p>
          </p:txBody>
        </p:sp>
        <p:sp>
          <p:nvSpPr>
            <p:cNvPr id="26" name="流程图: 摘录 25"/>
            <p:cNvSpPr/>
            <p:nvPr/>
          </p:nvSpPr>
          <p:spPr>
            <a:xfrm rot="5400000">
              <a:off x="2158167" y="5872353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流程图: 摘录 40"/>
            <p:cNvSpPr/>
            <p:nvPr/>
          </p:nvSpPr>
          <p:spPr>
            <a:xfrm rot="5400000">
              <a:off x="3942636" y="5872353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流程图: 摘录 41"/>
            <p:cNvSpPr/>
            <p:nvPr/>
          </p:nvSpPr>
          <p:spPr>
            <a:xfrm rot="5400000">
              <a:off x="5762033" y="5872353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6637" name="图片 46" descr="枫叶副本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83038" y="3248025"/>
            <a:ext cx="1060450" cy="10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矩形 47"/>
          <p:cNvSpPr/>
          <p:nvPr/>
        </p:nvSpPr>
        <p:spPr bwMode="auto">
          <a:xfrm>
            <a:off x="3190875" y="3355529"/>
            <a:ext cx="3186113" cy="707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方正黑体简体" panose="03000509000000000000" charset="-122"/>
                <a:ea typeface="方正黑体简体" panose="03000509000000000000" charset="-122"/>
                <a:cs typeface="仿宋" pitchFamily="49" charset="-122"/>
              </a:rPr>
              <a:t>第 二 课时</a:t>
            </a:r>
          </a:p>
        </p:txBody>
      </p:sp>
      <p:grpSp>
        <p:nvGrpSpPr>
          <p:cNvPr id="13321" name="组合 13338"/>
          <p:cNvGrpSpPr/>
          <p:nvPr/>
        </p:nvGrpSpPr>
        <p:grpSpPr>
          <a:xfrm>
            <a:off x="2170113" y="904875"/>
            <a:ext cx="5478462" cy="1181100"/>
            <a:chOff x="2771202" y="929038"/>
            <a:chExt cx="5478641" cy="1181268"/>
          </a:xfrm>
        </p:grpSpPr>
        <p:sp>
          <p:nvSpPr>
            <p:cNvPr id="13322" name="Text Box 2"/>
            <p:cNvSpPr txBox="1"/>
            <p:nvPr/>
          </p:nvSpPr>
          <p:spPr>
            <a:xfrm>
              <a:off x="4096955" y="1029402"/>
              <a:ext cx="4152888" cy="1014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CC0000"/>
                  </a:solidFill>
                  <a:latin typeface="Calibri" pitchFamily="34" charset="0"/>
                  <a:ea typeface="黑体" panose="02010600030101010101" pitchFamily="49" charset="-122"/>
                </a:rPr>
                <a:t>彩色的梦</a:t>
              </a:r>
            </a:p>
          </p:txBody>
        </p:sp>
        <p:grpSp>
          <p:nvGrpSpPr>
            <p:cNvPr id="13323" name="组合 13337"/>
            <p:cNvGrpSpPr/>
            <p:nvPr/>
          </p:nvGrpSpPr>
          <p:grpSpPr>
            <a:xfrm>
              <a:off x="2771202" y="929038"/>
              <a:ext cx="1181139" cy="1181268"/>
              <a:chOff x="2925577" y="760413"/>
              <a:chExt cx="1181139" cy="1181268"/>
            </a:xfrm>
          </p:grpSpPr>
          <p:sp>
            <p:nvSpPr>
              <p:cNvPr id="35" name="AutoShape 11"/>
              <p:cNvSpPr>
                <a:spLocks noChangeArrowheads="1"/>
              </p:cNvSpPr>
              <p:nvPr/>
            </p:nvSpPr>
            <p:spPr bwMode="gray">
              <a:xfrm>
                <a:off x="2925577" y="760413"/>
                <a:ext cx="1181139" cy="1181268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ko-KR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Gulim" panose="020B0600000101010101" pitchFamily="34" charset="-127"/>
                  <a:cs typeface="+mn-cs"/>
                </a:endParaRPr>
              </a:p>
            </p:txBody>
          </p:sp>
          <p:sp>
            <p:nvSpPr>
              <p:cNvPr id="13325" name="文本框 13"/>
              <p:cNvSpPr txBox="1"/>
              <p:nvPr/>
            </p:nvSpPr>
            <p:spPr>
              <a:xfrm>
                <a:off x="3195738" y="840675"/>
                <a:ext cx="567074" cy="10148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60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8</a:t>
                </a:r>
                <a:endParaRPr lang="zh-CN" altLang="en-US" sz="60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61060" y="3949700"/>
            <a:ext cx="7848600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这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是个拟人句，生动地写出了绘画的内容：雪松、小鸟。“拉着手，歌声”把雪松、小鸟当作人来写，多么生动、有趣！</a:t>
            </a:r>
          </a:p>
        </p:txBody>
      </p:sp>
      <p:sp>
        <p:nvSpPr>
          <p:cNvPr id="4" name="矩形 3"/>
          <p:cNvSpPr/>
          <p:nvPr/>
        </p:nvSpPr>
        <p:spPr>
          <a:xfrm>
            <a:off x="861060" y="1600401"/>
            <a:ext cx="37236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在葱郁的森林里，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雪松们拉着手，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让小鸟留下歌声。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995363" y="3311525"/>
            <a:ext cx="7285037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你从这里体会出了什么？</a:t>
            </a:r>
            <a:endParaRPr lang="zh-CN" altLang="en-US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584824" y="2668542"/>
            <a:ext cx="81915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拟人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框 21"/>
          <p:cNvSpPr txBox="1"/>
          <p:nvPr/>
        </p:nvSpPr>
        <p:spPr>
          <a:xfrm>
            <a:off x="969963" y="1438720"/>
            <a:ext cx="6853237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阅读方法解密：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认识儿童诗</a:t>
            </a:r>
          </a:p>
        </p:txBody>
      </p:sp>
      <p:sp>
        <p:nvSpPr>
          <p:cNvPr id="38916" name="文本框 23"/>
          <p:cNvSpPr txBox="1"/>
          <p:nvPr/>
        </p:nvSpPr>
        <p:spPr>
          <a:xfrm>
            <a:off x="998538" y="2413445"/>
            <a:ext cx="7354887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概念：</a:t>
            </a:r>
            <a:r>
              <a:rPr lang="zh-CN" altLang="en-US" sz="2400" b="1" dirty="0">
                <a:latin typeface="+mj-ea"/>
                <a:ea typeface="+mj-ea"/>
              </a:rPr>
              <a:t>儿童诗是指以儿童为主体接受对象，适合于儿童听赏、吟诵、阅读的诗歌。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效果：</a:t>
            </a:r>
            <a:r>
              <a:rPr lang="zh-CN" altLang="en-US" sz="2400" b="1" dirty="0">
                <a:latin typeface="+mj-ea"/>
                <a:ea typeface="+mj-ea"/>
              </a:rPr>
              <a:t>儿童诗富有童趣，充满想象，语言优美生动，意境优美。</a:t>
            </a:r>
          </a:p>
        </p:txBody>
      </p:sp>
      <p:cxnSp>
        <p:nvCxnSpPr>
          <p:cNvPr id="8" name="直线连接符 7"/>
          <p:cNvCxnSpPr/>
          <p:nvPr/>
        </p:nvCxnSpPr>
        <p:spPr>
          <a:xfrm>
            <a:off x="939800" y="2297558"/>
            <a:ext cx="733583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918" name="图片 24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2576958"/>
            <a:ext cx="322263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25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8" y="3665983"/>
            <a:ext cx="322262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矩形 2"/>
          <p:cNvSpPr/>
          <p:nvPr/>
        </p:nvSpPr>
        <p:spPr>
          <a:xfrm>
            <a:off x="956944" y="1197610"/>
            <a:ext cx="7502525" cy="1602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小屋的烟囱上，</a:t>
            </a:r>
          </a:p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结一个苹果般的太阳，</a:t>
            </a:r>
          </a:p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300" b="1" dirty="0">
                <a:latin typeface="楷体" pitchFamily="49" charset="-122"/>
                <a:ea typeface="楷体" pitchFamily="49" charset="-122"/>
              </a:rPr>
              <a:t>又大——又红。</a:t>
            </a:r>
          </a:p>
        </p:txBody>
      </p:sp>
      <p:sp>
        <p:nvSpPr>
          <p:cNvPr id="4" name="矩形 3"/>
          <p:cNvSpPr/>
          <p:nvPr/>
        </p:nvSpPr>
        <p:spPr>
          <a:xfrm>
            <a:off x="956944" y="3616008"/>
            <a:ext cx="7653655" cy="27469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这是一个比喻句。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写出</a:t>
            </a:r>
            <a:r>
              <a:rPr lang="zh-CN" altLang="en-US" sz="2300" b="1" smtClean="0">
                <a:solidFill>
                  <a:srgbClr val="FF0000"/>
                </a:solidFill>
                <a:latin typeface="+mj-ea"/>
                <a:ea typeface="+mj-ea"/>
              </a:rPr>
              <a:t>绘画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的另一个内容</a:t>
            </a:r>
            <a:r>
              <a:rPr lang="en-US" altLang="zh-CN" sz="2300" b="1">
                <a:solidFill>
                  <a:srgbClr val="FF0000"/>
                </a:solidFill>
                <a:latin typeface="+mj-ea"/>
                <a:ea typeface="+mj-ea"/>
              </a:rPr>
              <a:t>——“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小屋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的</a:t>
            </a:r>
            <a:r>
              <a:rPr lang="zh-CN" altLang="en-US" sz="2300" b="1" smtClean="0">
                <a:solidFill>
                  <a:srgbClr val="FF0000"/>
                </a:solidFill>
                <a:latin typeface="+mj-ea"/>
                <a:ea typeface="+mj-ea"/>
              </a:rPr>
              <a:t>烟囱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”。“结”字用得真妙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zh-CN" altLang="en-US" sz="2300" b="1" smtClean="0">
                <a:solidFill>
                  <a:srgbClr val="FF0000"/>
                </a:solidFill>
                <a:latin typeface="+mj-ea"/>
                <a:ea typeface="+mj-ea"/>
              </a:rPr>
              <a:t>太阳结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在烟囱上，可以看出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“我”</a:t>
            </a:r>
            <a:r>
              <a:rPr lang="zh-CN" altLang="en-US" sz="2300" b="1" smtClean="0">
                <a:solidFill>
                  <a:srgbClr val="FF0000"/>
                </a:solidFill>
                <a:latin typeface="+mj-ea"/>
                <a:ea typeface="+mj-ea"/>
              </a:rPr>
              <a:t>对美好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事物的向往，不希望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烟囱</a:t>
            </a:r>
            <a:r>
              <a:rPr lang="zh-CN" altLang="en-US" sz="2300" b="1" smtClean="0">
                <a:solidFill>
                  <a:srgbClr val="FF0000"/>
                </a:solidFill>
                <a:latin typeface="+mj-ea"/>
                <a:ea typeface="+mj-ea"/>
              </a:rPr>
              <a:t>冒出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的烟污染大自然的美好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r>
              <a:rPr lang="zh-CN" altLang="en-US" sz="2300" b="1" smtClean="0">
                <a:solidFill>
                  <a:srgbClr val="FF0000"/>
                </a:solidFill>
                <a:latin typeface="+mj-ea"/>
                <a:ea typeface="+mj-ea"/>
              </a:rPr>
              <a:t>“太阳”像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“苹果”，又大又红，多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美</a:t>
            </a:r>
            <a:r>
              <a:rPr lang="zh-CN" altLang="en-US" sz="2300" b="1" smtClean="0">
                <a:solidFill>
                  <a:srgbClr val="FF0000"/>
                </a:solidFill>
                <a:latin typeface="+mj-ea"/>
                <a:ea typeface="+mj-ea"/>
              </a:rPr>
              <a:t>的儿童画</a:t>
            </a:r>
            <a:r>
              <a:rPr lang="zh-CN" altLang="en-US" sz="2300" b="1">
                <a:solidFill>
                  <a:srgbClr val="FF0000"/>
                </a:solidFill>
                <a:latin typeface="+mj-ea"/>
                <a:ea typeface="+mj-ea"/>
              </a:rPr>
              <a:t>，充满童趣和幻想。</a:t>
            </a:r>
            <a:endParaRPr lang="zh-CN" altLang="en-US" sz="23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236663" y="2943225"/>
            <a:ext cx="7285037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3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这里用了什么修辞手法？你从这里体会出了什么？</a:t>
            </a:r>
            <a:endParaRPr lang="zh-CN" altLang="en-US" sz="23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584824" y="2668542"/>
            <a:ext cx="81915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比喻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84689" y="3878959"/>
            <a:ext cx="7731125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这是一个比喻句，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把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“彩色铅笔”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比作“大森林的精灵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，赋予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彩色铅笔生命。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4689" y="1879548"/>
            <a:ext cx="351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我的彩色铅笔，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是大森林的精灵。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1075183" y="3177253"/>
            <a:ext cx="7285037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这里用了什么修辞手法？</a:t>
            </a:r>
            <a:endParaRPr lang="zh-CN" altLang="en-US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584824" y="2668542"/>
            <a:ext cx="81915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比喻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1625" y="4250693"/>
            <a:ext cx="758117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这是个排比句，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写出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梦境的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芳香美丽。“叮咛”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用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拟人化的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语言写紫葡萄，生动形象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省略号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省略了彩色梦境里的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其他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美景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，引人遐想。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1625" y="1364242"/>
            <a:ext cx="40458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我的彩色梦境，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有水果香，有四季风，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还有紫葡萄的叮咛，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在溪水里流动……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959075" y="3656243"/>
            <a:ext cx="7285037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你从这里感受到了什么？</a:t>
            </a:r>
            <a:endParaRPr lang="zh-CN" altLang="en-US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584823" y="3103962"/>
            <a:ext cx="1570719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拟人、排比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矩形 2"/>
          <p:cNvSpPr/>
          <p:nvPr/>
        </p:nvSpPr>
        <p:spPr>
          <a:xfrm>
            <a:off x="804863" y="2089150"/>
            <a:ext cx="753427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8032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同学们刚才已经跟随老师走进文本，感受到了彩色梦境很有趣。让我们拿起金钥匙开启智慧之门。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635000" y="1939925"/>
            <a:ext cx="2203450" cy="5905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Adobe 黑体 Std R" pitchFamily="34" charset="-122"/>
                <a:sym typeface="Calibri" pitchFamily="34" charset="0"/>
              </a:rPr>
              <a:t>核心问题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Adobe 黑体 Std R" pitchFamily="34" charset="-122"/>
                <a:sym typeface="Calibri" pitchFamily="34" charset="0"/>
              </a:rPr>
              <a:t>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9844" y="3733972"/>
            <a:ext cx="7537450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5429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“彩色的梦”表达了作者对美好生活的热爱和向往。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4037" name="矩形 5"/>
          <p:cNvSpPr/>
          <p:nvPr/>
        </p:nvSpPr>
        <p:spPr>
          <a:xfrm>
            <a:off x="861788" y="2885616"/>
            <a:ext cx="7408863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53657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  <a:sym typeface="Calibri" pitchFamily="34" charset="0"/>
              </a:rPr>
              <a:t>“彩色的梦”表达了作者怎样的思想感情？　</a:t>
            </a:r>
          </a:p>
        </p:txBody>
      </p:sp>
      <p:pic>
        <p:nvPicPr>
          <p:cNvPr id="4403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13" y="1185863"/>
            <a:ext cx="5518150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内容占位符 2"/>
          <p:cNvSpPr txBox="1"/>
          <p:nvPr/>
        </p:nvSpPr>
        <p:spPr>
          <a:xfrm>
            <a:off x="1003300" y="2454275"/>
            <a:ext cx="7645400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1.</a:t>
            </a: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一读：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读课文，想一想文中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“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彩色的梦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”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指的是什么？</a:t>
            </a:r>
            <a:endParaRPr lang="zh-CN" altLang="en-US" sz="2400" b="1" dirty="0">
              <a:solidFill>
                <a:prstClr val="black"/>
              </a:solidFill>
              <a:latin typeface="+mj-ea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6975" y="3443961"/>
            <a:ext cx="725170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080" lvl="0" indent="70929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“彩色的梦”指的是帮“我”完成梦想的彩色铅笔。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sym typeface="Calibri" pitchFamily="34" charset="0"/>
            </a:endParaRPr>
          </a:p>
        </p:txBody>
      </p:sp>
      <p:sp>
        <p:nvSpPr>
          <p:cNvPr id="45061" name="内容占位符 2"/>
          <p:cNvSpPr txBox="1"/>
          <p:nvPr/>
        </p:nvSpPr>
        <p:spPr>
          <a:xfrm>
            <a:off x="635000" y="1733550"/>
            <a:ext cx="2203450" cy="5921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串珠</a:t>
            </a:r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问题：</a:t>
            </a:r>
            <a:endParaRPr lang="en-US" altLang="zh-CN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941163" y="1708150"/>
            <a:ext cx="7847013" cy="759279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3050" lvl="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2.</a:t>
            </a: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二思：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“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我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”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用彩色铅笔画出的彩色的梦里都有什么？</a:t>
            </a:r>
            <a:endParaRPr lang="zh-CN" altLang="en-US" sz="2400" b="1" dirty="0">
              <a:solidFill>
                <a:prstClr val="black"/>
              </a:solidFill>
              <a:latin typeface="+mj-ea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0175" y="2792405"/>
            <a:ext cx="7061654" cy="11137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175" lvl="0" indent="62230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彩色的梦里有草坪、野花、天空、雪松、小鸟、小屋、水果、风、紫葡萄、溪水等。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sym typeface="Calibri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804863" y="1628775"/>
            <a:ext cx="7453766" cy="922338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3050" lvl="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3.</a:t>
            </a: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三品：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品读课文，想一想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“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我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”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的彩色梦境有什么特点？</a:t>
            </a:r>
            <a:endParaRPr lang="zh-CN" altLang="en-US" sz="2400" b="1" dirty="0">
              <a:solidFill>
                <a:prstClr val="black"/>
              </a:solidFill>
              <a:latin typeface="+mj-ea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4863" y="2888104"/>
            <a:ext cx="7645400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711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“我”的彩色梦境很美，很有童趣，丰富多彩。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13778" y="2435860"/>
            <a:ext cx="7432675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有感情地朗读课文。背诵自己喜欢的部分。</a:t>
            </a: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理解课文内容。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（重点）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感受想象的乐趣，培养学生爱想象、敢表现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个性品质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（难点）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653" name="AutoShape 70"/>
          <p:cNvSpPr>
            <a:spLocks noChangeAspect="1" noTextEdit="1"/>
          </p:cNvSpPr>
          <p:nvPr/>
        </p:nvSpPr>
        <p:spPr>
          <a:xfrm>
            <a:off x="-3943350" y="714375"/>
            <a:ext cx="1895475" cy="1809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5604" y="3077839"/>
            <a:ext cx="7253287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080" lvl="0" indent="53149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“我”是一个积极向上，热爱美好生活的人。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sym typeface="Calibri" pitchFamily="34" charset="0"/>
            </a:endParaRPr>
          </a:p>
        </p:txBody>
      </p:sp>
      <p:sp>
        <p:nvSpPr>
          <p:cNvPr id="6" name="内容占位符 2"/>
          <p:cNvSpPr txBox="1">
            <a:spLocks noChangeArrowheads="1"/>
          </p:cNvSpPr>
          <p:nvPr/>
        </p:nvSpPr>
        <p:spPr bwMode="auto">
          <a:xfrm>
            <a:off x="935599" y="1447121"/>
            <a:ext cx="7439140" cy="119447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4.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alibri" pitchFamily="34" charset="0"/>
              </a:rPr>
              <a:t>四探：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从文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中描绘的彩色梦境里你觉得“我”是一个怎样的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人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？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文本框 26"/>
          <p:cNvSpPr txBox="1"/>
          <p:nvPr/>
        </p:nvSpPr>
        <p:spPr>
          <a:xfrm>
            <a:off x="978218" y="2860993"/>
            <a:ext cx="798195" cy="2133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彩色的梦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1771650" y="2230755"/>
            <a:ext cx="333375" cy="355981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2" name="矩形 7"/>
          <p:cNvSpPr/>
          <p:nvPr/>
        </p:nvSpPr>
        <p:spPr>
          <a:xfrm>
            <a:off x="2156143" y="3106103"/>
            <a:ext cx="175005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脚尖滑过  </a:t>
            </a:r>
          </a:p>
        </p:txBody>
      </p:sp>
      <p:sp>
        <p:nvSpPr>
          <p:cNvPr id="29" name="矩形 28"/>
          <p:cNvSpPr/>
          <p:nvPr/>
        </p:nvSpPr>
        <p:spPr>
          <a:xfrm>
            <a:off x="2156143" y="2092325"/>
            <a:ext cx="192064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长、圆、硬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  </a:t>
            </a:r>
          </a:p>
        </p:txBody>
      </p:sp>
      <p:sp>
        <p:nvSpPr>
          <p:cNvPr id="4" name="矩形 3"/>
          <p:cNvSpPr/>
          <p:nvPr/>
        </p:nvSpPr>
        <p:spPr>
          <a:xfrm>
            <a:off x="4081013" y="2579370"/>
            <a:ext cx="2832416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草坪——绿色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野花——红了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天空——蓝</a:t>
            </a:r>
            <a:r>
              <a:rPr lang="zh-CN" altLang="en-US" sz="2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了   </a:t>
            </a:r>
            <a:endParaRPr lang="zh-CN" altLang="en-US" sz="24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56143" y="4323715"/>
            <a:ext cx="4923790" cy="559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森林里：</a:t>
            </a:r>
            <a:r>
              <a:rPr lang="zh-CN" altLang="en-US" sz="2400" b="1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雪松、小鸟、烟囱、太阳</a:t>
            </a:r>
          </a:p>
        </p:txBody>
      </p:sp>
      <p:pic>
        <p:nvPicPr>
          <p:cNvPr id="15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8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9162" name="组合 3"/>
          <p:cNvGrpSpPr/>
          <p:nvPr/>
        </p:nvGrpSpPr>
        <p:grpSpPr>
          <a:xfrm>
            <a:off x="558800" y="1165225"/>
            <a:ext cx="2593975" cy="666750"/>
            <a:chOff x="3711597" y="1189830"/>
            <a:chExt cx="2593669" cy="666750"/>
          </a:xfrm>
        </p:grpSpPr>
        <p:sp>
          <p:nvSpPr>
            <p:cNvPr id="17" name="圆角矩形 1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9165" name="图片 9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66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</a:p>
          </p:txBody>
        </p:sp>
      </p:grpSp>
      <p:sp>
        <p:nvSpPr>
          <p:cNvPr id="20" name="左大括号 19"/>
          <p:cNvSpPr/>
          <p:nvPr/>
        </p:nvSpPr>
        <p:spPr>
          <a:xfrm>
            <a:off x="3739515" y="2825115"/>
            <a:ext cx="333375" cy="133731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56143" y="4886325"/>
            <a:ext cx="492379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900113" lvl="0" indent="-900113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梦境：</a:t>
            </a:r>
            <a:r>
              <a:rPr lang="zh-CN" altLang="en-US" sz="2400" b="1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水果香、季节风、</a:t>
            </a:r>
            <a:r>
              <a:rPr lang="zh-CN" altLang="en-US" sz="24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紫</a:t>
            </a:r>
            <a:r>
              <a:rPr lang="zh-CN" altLang="en-US" sz="2400" b="1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葡萄、小溪 </a:t>
            </a:r>
            <a:endParaRPr lang="zh-CN" altLang="en-US" sz="24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 rot="10800000">
            <a:off x="7044055" y="2352675"/>
            <a:ext cx="420370" cy="347408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36890" y="3035935"/>
            <a:ext cx="591185" cy="2061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画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面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和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谐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7616825" y="3014980"/>
            <a:ext cx="591185" cy="2061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想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象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丰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富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632" grpId="0"/>
      <p:bldP spid="29" grpId="0"/>
      <p:bldP spid="4" grpId="0"/>
      <p:bldP spid="5" grpId="0"/>
      <p:bldP spid="20" grpId="0" bldLvl="0" animBg="1"/>
      <p:bldP spid="2" grpId="0"/>
      <p:bldP spid="3" grpId="0" bldLvl="0" animBg="1"/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内容占位符 2"/>
          <p:cNvSpPr txBox="1"/>
          <p:nvPr/>
        </p:nvSpPr>
        <p:spPr>
          <a:xfrm>
            <a:off x="982663" y="2558136"/>
            <a:ext cx="7416800" cy="202837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2300" eaLnBrk="1" hangingPunct="1"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课文用通俗易懂的语言，丰富的想象，五彩缤纷的色彩描绘了一幅幅美丽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、</a:t>
            </a:r>
            <a:r>
              <a:rPr lang="zh-CN" altLang="en-US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和谐的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图画，表达了少年儿童对美好生活的热爱和向往。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Calibri" pitchFamily="34" charset="0"/>
            </a:endParaRPr>
          </a:p>
        </p:txBody>
      </p:sp>
      <p:grpSp>
        <p:nvGrpSpPr>
          <p:cNvPr id="50180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0183" name="图片 5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4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2357120" y="2061845"/>
            <a:ext cx="442976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黑体" panose="02010600030101010101" pitchFamily="49" charset="-122"/>
                <a:ea typeface="黑体" panose="02010600030101010101" pitchFamily="49" charset="-122"/>
              </a:rPr>
              <a:t>        假 如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   假如我有一枝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马良的神笔，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我要给窗前的小树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画一个红红的太阳。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让小树在冬天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也能快活地成长，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不会在寒冷的北风里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缩着身子，轻轻叹息。</a:t>
            </a:r>
          </a:p>
        </p:txBody>
      </p:sp>
      <p:pic>
        <p:nvPicPr>
          <p:cNvPr id="6" name="图片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311150"/>
            <a:ext cx="2586038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1205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1207" name="图片 9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8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推荐阅读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2076133" y="905510"/>
            <a:ext cx="7354887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假如我有一枝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马良的神笔，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我要给树上的小鸟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画许多好吃的谷粒。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鸟妈妈再也不用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到遥远的地方去寻食，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让小鸟呆在家里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苦苦等待，饿得哭泣。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假如我有一枝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马良的神笔，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我一定给不幸的朋友西西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1918653" y="976630"/>
            <a:ext cx="7354887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画一双好腿，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还他一个健康的身体。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他再也不会只坐在屋里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望着窗外的小树和小燕，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而是和我们一起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在操场上奔跑，在草地上游戏。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　　假如我有一枝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   马良的神笔……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935408" y="2119630"/>
            <a:ext cx="7429659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7063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latin typeface="楷体" pitchFamily="49" charset="-122"/>
                <a:ea typeface="楷体" pitchFamily="49" charset="-122"/>
              </a:rPr>
              <a:t>小娃撑小艇，</a:t>
            </a:r>
            <a:r>
              <a:rPr sz="2400" b="1">
                <a:latin typeface="楷体" pitchFamily="49" charset="-122"/>
                <a:ea typeface="楷体" pitchFamily="49" charset="-122"/>
              </a:rPr>
              <a:t>偷采白莲回</a:t>
            </a:r>
            <a:r>
              <a:rPr sz="2400" b="1" smtClean="0">
                <a:latin typeface="楷体" pitchFamily="49" charset="-122"/>
                <a:ea typeface="楷体" pitchFamily="49" charset="-122"/>
              </a:rPr>
              <a:t>。不解藏踪迹</a:t>
            </a:r>
            <a:r>
              <a:rPr sz="2400" b="1" dirty="0">
                <a:latin typeface="楷体" pitchFamily="49" charset="-122"/>
                <a:ea typeface="楷体" pitchFamily="49" charset="-122"/>
              </a:rPr>
              <a:t>，浮萍一道开。</a:t>
            </a:r>
          </a:p>
          <a:p>
            <a:pPr marL="0" lvl="0" indent="627063"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——《</a:t>
            </a:r>
            <a:r>
              <a:rPr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池上》唐  白居易</a:t>
            </a:r>
          </a:p>
          <a:p>
            <a:pPr marL="0" lvl="0" indent="627063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dirty="0">
                <a:latin typeface="楷体" pitchFamily="49" charset="-122"/>
                <a:ea typeface="楷体" pitchFamily="49" charset="-122"/>
              </a:rPr>
              <a:t>蓬头稚子学垂纶，</a:t>
            </a:r>
            <a:r>
              <a:rPr sz="2400" b="1">
                <a:latin typeface="楷体" pitchFamily="49" charset="-122"/>
                <a:ea typeface="楷体" pitchFamily="49" charset="-122"/>
              </a:rPr>
              <a:t>侧坐莓苔草映身</a:t>
            </a:r>
            <a:r>
              <a:rPr sz="2400" b="1" smtClean="0">
                <a:latin typeface="楷体" pitchFamily="49" charset="-122"/>
                <a:ea typeface="楷体" pitchFamily="49" charset="-122"/>
              </a:rPr>
              <a:t>。路人借问遥招手</a:t>
            </a:r>
            <a:r>
              <a:rPr sz="2400" b="1" dirty="0">
                <a:latin typeface="楷体" pitchFamily="49" charset="-122"/>
                <a:ea typeface="楷体" pitchFamily="49" charset="-122"/>
              </a:rPr>
              <a:t>，怕得鱼惊不应人。</a:t>
            </a:r>
          </a:p>
          <a:p>
            <a:pPr marL="0" lvl="0" indent="0"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——《</a:t>
            </a:r>
            <a:r>
              <a:rPr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小儿垂钓》唐  </a:t>
            </a:r>
            <a:r>
              <a:rPr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胡令能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228" name="组合 5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2230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31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1" name="组合 6"/>
          <p:cNvGrpSpPr/>
          <p:nvPr/>
        </p:nvGrpSpPr>
        <p:grpSpPr>
          <a:xfrm>
            <a:off x="558800" y="11906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256" name="文本框 16"/>
            <p:cNvSpPr txBox="1"/>
            <p:nvPr/>
          </p:nvSpPr>
          <p:spPr>
            <a:xfrm>
              <a:off x="4786874" y="1346993"/>
              <a:ext cx="277459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</a:p>
          </p:txBody>
        </p:sp>
        <p:pic>
          <p:nvPicPr>
            <p:cNvPr id="53257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3253" name="内容占位符 2"/>
          <p:cNvSpPr txBox="1"/>
          <p:nvPr/>
        </p:nvSpPr>
        <p:spPr>
          <a:xfrm>
            <a:off x="652463" y="1981200"/>
            <a:ext cx="1835150" cy="635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儿童诗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】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6975" y="2565400"/>
            <a:ext cx="7540625" cy="35678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6700" lvl="0" indent="-2667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2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sz="2200" b="1" dirty="0">
                <a:latin typeface="楷体" pitchFamily="49" charset="-122"/>
                <a:ea typeface="楷体" pitchFamily="49" charset="-122"/>
              </a:rPr>
              <a:t>儿童诗分为童话诗、寓言诗、科学诗、故事诗、讽刺诗、题画诗等。</a:t>
            </a:r>
          </a:p>
          <a:p>
            <a:pPr marL="266700" lvl="0" indent="-2667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200" b="1" dirty="0">
                <a:latin typeface="楷体" pitchFamily="49" charset="-122"/>
                <a:ea typeface="楷体" pitchFamily="49" charset="-122"/>
              </a:rPr>
              <a:t>2.儿童诗所抒发的儿童情感，往往洋溢着盎然的儿童情趣，不仅能使儿童们从中获得关照和愉悦，也能把成人读者带回那童心萌动的情景中，重温儿时的梦。</a:t>
            </a:r>
          </a:p>
          <a:p>
            <a:pPr marL="266700" lvl="0" indent="-2667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200" b="1" dirty="0">
                <a:latin typeface="楷体" pitchFamily="49" charset="-122"/>
                <a:ea typeface="楷体" pitchFamily="49" charset="-122"/>
              </a:rPr>
              <a:t>3.儿童诗是诗的一个分支，必须符合儿童的年龄特征，必须是儿童所喜闻乐见的。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Box 10"/>
          <p:cNvSpPr txBox="1"/>
          <p:nvPr/>
        </p:nvSpPr>
        <p:spPr>
          <a:xfrm>
            <a:off x="1027113" y="2349500"/>
            <a:ext cx="756602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这首儿童诗篇幅短小精悍，结构简单，意境优美，内容贴近我们生活又不乏大胆、奇特的想象，将我们带进一个无限遐想的世界，又激发了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我们对美好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生活的热爱和学习的热情。</a:t>
            </a:r>
          </a:p>
        </p:txBody>
      </p:sp>
      <p:graphicFrame>
        <p:nvGraphicFramePr>
          <p:cNvPr id="13" name="图示 12"/>
          <p:cNvGraphicFramePr/>
          <p:nvPr/>
        </p:nvGraphicFramePr>
        <p:xfrm>
          <a:off x="6871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矩形 12"/>
          <p:cNvSpPr/>
          <p:nvPr/>
        </p:nvSpPr>
        <p:spPr>
          <a:xfrm>
            <a:off x="1433286" y="1805218"/>
            <a:ext cx="7012305" cy="1028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朗读课文，边读边想象彩色铅笔画出的梦，再试</a:t>
            </a:r>
            <a:r>
              <a:rPr lang="zh-CN" altLang="en-US" sz="2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着</a:t>
            </a:r>
            <a:r>
              <a:rPr lang="zh-CN" altLang="en-US" sz="2200" b="1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用自己的话说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</a:t>
            </a:r>
            <a:r>
              <a:rPr lang="zh-CN" altLang="en-US" sz="2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说</a:t>
            </a:r>
            <a:r>
              <a:rPr lang="zh-CN" altLang="en-US" sz="2200" b="1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en-US" sz="2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418952" y="2871019"/>
            <a:ext cx="7085330" cy="36471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0000FF"/>
                </a:solidFill>
                <a:latin typeface="+mj-ea"/>
                <a:ea typeface="+mj-ea"/>
              </a:rPr>
              <a:t>教师点拨：</a:t>
            </a: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朗读课文时要发挥想象，想象作者多彩的梦境，再试着根据脑海中的梦境说一说都画了些什么。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0000FF"/>
                </a:solidFill>
                <a:latin typeface="+mj-ea"/>
                <a:ea typeface="+mj-ea"/>
              </a:rPr>
              <a:t>参考</a:t>
            </a:r>
            <a:r>
              <a:rPr lang="zh-CN" altLang="en-US" sz="2200" b="1">
                <a:solidFill>
                  <a:srgbClr val="0000FF"/>
                </a:solidFill>
                <a:latin typeface="+mj-ea"/>
                <a:ea typeface="+mj-ea"/>
              </a:rPr>
              <a:t>答案</a:t>
            </a:r>
            <a:r>
              <a:rPr lang="zh-CN" altLang="en-US" sz="2200" b="1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“我”用彩色铅笔描绘了：蓝蓝的天空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zh-CN" altLang="en-US" sz="2200" b="1" smtClean="0">
                <a:solidFill>
                  <a:srgbClr val="FF0000"/>
                </a:solidFill>
                <a:latin typeface="+mj-ea"/>
                <a:ea typeface="+mj-ea"/>
              </a:rPr>
              <a:t>绿绿的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草地，红红的花儿，小鸟在葱郁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的</a:t>
            </a:r>
            <a:r>
              <a:rPr lang="zh-CN" altLang="en-US" sz="2200" b="1" smtClean="0">
                <a:solidFill>
                  <a:srgbClr val="FF0000"/>
                </a:solidFill>
                <a:latin typeface="+mj-ea"/>
                <a:ea typeface="+mj-ea"/>
              </a:rPr>
              <a:t>森林里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唱着欢乐的歌。红苹果一样的太阳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照耀</a:t>
            </a:r>
            <a:r>
              <a:rPr lang="zh-CN" altLang="en-US" sz="2200" b="1" smtClean="0">
                <a:solidFill>
                  <a:srgbClr val="FF0000"/>
                </a:solidFill>
                <a:latin typeface="+mj-ea"/>
                <a:ea typeface="+mj-ea"/>
              </a:rPr>
              <a:t>着小屋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和森林。彩色的梦里有飘香的水果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zh-CN" altLang="en-US" sz="2200" b="1" smtClean="0">
                <a:solidFill>
                  <a:srgbClr val="FF0000"/>
                </a:solidFill>
                <a:latin typeface="+mj-ea"/>
                <a:ea typeface="+mj-ea"/>
              </a:rPr>
              <a:t>有四季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的风儿吹过，有紫色的葡萄，有</a:t>
            </a:r>
            <a:r>
              <a:rPr lang="zh-CN" altLang="en-US" sz="2200" b="1">
                <a:solidFill>
                  <a:srgbClr val="FF0000"/>
                </a:solidFill>
                <a:latin typeface="+mj-ea"/>
                <a:ea typeface="+mj-ea"/>
              </a:rPr>
              <a:t>流动</a:t>
            </a:r>
            <a:r>
              <a:rPr lang="zh-CN" altLang="en-US" sz="2200" b="1" smtClean="0">
                <a:solidFill>
                  <a:srgbClr val="FF0000"/>
                </a:solidFill>
                <a:latin typeface="+mj-ea"/>
                <a:ea typeface="+mj-ea"/>
              </a:rPr>
              <a:t>的小溪</a:t>
            </a:r>
            <a:r>
              <a:rPr lang="en-US" altLang="zh-CN" sz="2200" b="1">
                <a:solidFill>
                  <a:srgbClr val="FF0000"/>
                </a:solidFill>
                <a:latin typeface="+mj-ea"/>
                <a:ea typeface="+mj-ea"/>
              </a:rPr>
              <a:t>……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2" y="938265"/>
            <a:ext cx="4099032" cy="103048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215900" dist="35921" dir="2700000" sx="30000" sy="30000" algn="ctr" rotWithShape="0">
              <a:schemeClr val="bg1">
                <a:lumMod val="95000"/>
              </a:schemeClr>
            </a:outerShdw>
            <a:softEdge rad="31750"/>
          </a:effectLst>
        </p:spPr>
      </p:pic>
      <p:sp>
        <p:nvSpPr>
          <p:cNvPr id="55302" name="矩形 5"/>
          <p:cNvSpPr/>
          <p:nvPr/>
        </p:nvSpPr>
        <p:spPr>
          <a:xfrm>
            <a:off x="1028474" y="1925868"/>
            <a:ext cx="4937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1"/>
          <p:cNvSpPr/>
          <p:nvPr/>
        </p:nvSpPr>
        <p:spPr>
          <a:xfrm>
            <a:off x="900113" y="1576388"/>
            <a:ext cx="75755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90043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通过上一节课的学习，我们已经初步理解了课文内容，为了更深入地理解课文，老师送给大家一把金钥匙，这就是核心问题和串珠问题。让我们带着这些问题理解课文。</a:t>
            </a:r>
            <a:endParaRPr lang="en-US" altLang="zh-CN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矩形 12"/>
          <p:cNvSpPr/>
          <p:nvPr/>
        </p:nvSpPr>
        <p:spPr>
          <a:xfrm>
            <a:off x="1246505" y="1059186"/>
            <a:ext cx="7310755" cy="1028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你想用彩色铅笔画些什么？试着仿照</a:t>
            </a:r>
            <a:r>
              <a:rPr lang="zh-CN" altLang="en-US" sz="2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2200" b="1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2200" b="1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小节</a:t>
            </a:r>
            <a:r>
              <a:rPr lang="zh-CN" altLang="en-US" sz="2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或第</a:t>
            </a:r>
            <a:r>
              <a:rPr lang="en-US" altLang="zh-CN" sz="2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 </a:t>
            </a:r>
            <a:r>
              <a:rPr lang="zh-CN" altLang="en-US" sz="2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小节，把想画的内容用几句</a:t>
            </a:r>
            <a:r>
              <a:rPr lang="zh-CN" altLang="en-US" sz="2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话</a:t>
            </a:r>
            <a:r>
              <a:rPr lang="zh-CN" altLang="en-US" sz="2200" b="1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写下来</a:t>
            </a:r>
            <a:r>
              <a:rPr lang="zh-CN" altLang="en-US" sz="2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en-US" sz="2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198245" y="2096910"/>
            <a:ext cx="7115175" cy="443198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100" b="1" dirty="0">
                <a:solidFill>
                  <a:srgbClr val="0000FF"/>
                </a:solidFill>
                <a:latin typeface="+mj-ea"/>
                <a:ea typeface="+mj-ea"/>
              </a:rPr>
              <a:t>教师点拨：</a:t>
            </a:r>
            <a:r>
              <a:rPr lang="zh-CN" altLang="en-US" sz="2100" b="1" dirty="0">
                <a:solidFill>
                  <a:srgbClr val="FF0000"/>
                </a:solidFill>
                <a:latin typeface="+mj-ea"/>
                <a:ea typeface="+mj-ea"/>
              </a:rPr>
              <a:t>先来回顾一下第2小节和第3小节的内容，这两小节分别运用了排比和暗喻的方法。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100" b="1" dirty="0">
                <a:solidFill>
                  <a:srgbClr val="0000FF"/>
                </a:solidFill>
                <a:latin typeface="+mj-ea"/>
                <a:ea typeface="+mj-ea"/>
              </a:rPr>
              <a:t>参考答案：</a:t>
            </a: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100" b="1">
                <a:solidFill>
                  <a:srgbClr val="FF0000"/>
                </a:solidFill>
                <a:latin typeface="+mj-ea"/>
                <a:ea typeface="+mj-ea"/>
              </a:rPr>
              <a:t>我想画风儿。</a:t>
            </a: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100" b="1">
                <a:solidFill>
                  <a:srgbClr val="FF0000"/>
                </a:solidFill>
                <a:latin typeface="+mj-ea"/>
                <a:ea typeface="+mj-ea"/>
              </a:rPr>
              <a:t>风儿 微笑，</a:t>
            </a: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100" b="1">
                <a:solidFill>
                  <a:srgbClr val="FF0000"/>
                </a:solidFill>
                <a:latin typeface="+mj-ea"/>
                <a:ea typeface="+mj-ea"/>
              </a:rPr>
              <a:t>在树上荡秋千，</a:t>
            </a: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100" b="1">
                <a:solidFill>
                  <a:srgbClr val="FF0000"/>
                </a:solidFill>
                <a:latin typeface="+mj-ea"/>
                <a:ea typeface="+mj-ea"/>
              </a:rPr>
              <a:t>在草原上赛跑，</a:t>
            </a: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100" b="1">
                <a:solidFill>
                  <a:srgbClr val="FF0000"/>
                </a:solidFill>
                <a:latin typeface="+mj-ea"/>
                <a:ea typeface="+mj-ea"/>
              </a:rPr>
              <a:t>在院子里用树叶儿玩飞镖游戏。</a:t>
            </a:r>
            <a:endParaRPr lang="zh-CN" altLang="en-US" sz="21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6325" name="矩形 5"/>
          <p:cNvSpPr/>
          <p:nvPr/>
        </p:nvSpPr>
        <p:spPr>
          <a:xfrm>
            <a:off x="914400" y="1173486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132">
                                            <p:txEl>
                                              <p:charRg st="4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5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8132">
                                            <p:txEl>
                                              <p:charRg st="56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6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8132">
                                            <p:txEl>
                                              <p:charRg st="63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7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132">
                                            <p:txEl>
                                              <p:charRg st="71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79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132">
                                            <p:txEl>
                                              <p:charRg st="79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" name="矩形 7167"/>
          <p:cNvSpPr/>
          <p:nvPr/>
        </p:nvSpPr>
        <p:spPr>
          <a:xfrm>
            <a:off x="1020763" y="2133600"/>
            <a:ext cx="7654925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宋体" pitchFamily="2" charset="-122"/>
              </a:rPr>
              <a:t>一、给加点字注音。</a:t>
            </a:r>
          </a:p>
          <a:p>
            <a:pPr indent="627063">
              <a:lnSpc>
                <a:spcPct val="150000"/>
              </a:lnSpc>
              <a:defRPr/>
            </a:pPr>
            <a:r>
              <a:rPr lang="en-US" altLang="zh-CN" sz="2400" b="1">
                <a:latin typeface="宋体" pitchFamily="2" charset="-122"/>
              </a:rPr>
              <a:t> (    )       (    )       (    )</a:t>
            </a:r>
          </a:p>
          <a:p>
            <a:pPr indent="627063">
              <a:lnSpc>
                <a:spcPct val="150000"/>
              </a:lnSpc>
              <a:defRPr/>
            </a:pPr>
            <a:r>
              <a:rPr lang="zh-CN" altLang="en-US" sz="2400" b="1">
                <a:latin typeface="宋体" pitchFamily="2" charset="-122"/>
              </a:rPr>
              <a:t>葱 郁　　　　草 坪　　　　烟 囱</a:t>
            </a:r>
            <a:endParaRPr lang="en-US" altLang="zh-CN" sz="2400" b="1">
              <a:latin typeface="宋体" pitchFamily="2" charset="-122"/>
            </a:endParaRPr>
          </a:p>
          <a:p>
            <a:pPr indent="531813">
              <a:lnSpc>
                <a:spcPct val="150000"/>
              </a:lnSpc>
              <a:defRPr/>
            </a:pPr>
            <a:r>
              <a:rPr lang="en-US" altLang="zh-CN" sz="2400" b="1">
                <a:latin typeface="宋体" pitchFamily="2" charset="-122"/>
              </a:rPr>
              <a:t>(    )         (    )      (    ) </a:t>
            </a:r>
            <a:r>
              <a:rPr lang="zh-CN" altLang="en-US" sz="2400" b="1">
                <a:latin typeface="宋体" pitchFamily="2" charset="-122"/>
              </a:rPr>
              <a:t>　</a:t>
            </a:r>
            <a:endParaRPr lang="en-US" altLang="zh-CN" sz="2400" b="1">
              <a:latin typeface="宋体" pitchFamily="2" charset="-122"/>
            </a:endParaRPr>
          </a:p>
          <a:p>
            <a:pPr indent="627063">
              <a:lnSpc>
                <a:spcPct val="150000"/>
              </a:lnSpc>
              <a:defRPr/>
            </a:pPr>
            <a:r>
              <a:rPr lang="zh-CN" altLang="en-US" sz="2400" b="1">
                <a:latin typeface="宋体" pitchFamily="2" charset="-122"/>
              </a:rPr>
              <a:t>聊 天</a:t>
            </a:r>
            <a:r>
              <a:rPr lang="en-US" altLang="zh-CN" sz="2400" b="1">
                <a:latin typeface="宋体" pitchFamily="2" charset="-122"/>
              </a:rPr>
              <a:t>   </a:t>
            </a:r>
            <a:r>
              <a:rPr lang="zh-CN" altLang="en-US" sz="2400" b="1">
                <a:latin typeface="宋体" pitchFamily="2" charset="-122"/>
              </a:rPr>
              <a:t>　   笔 盒</a:t>
            </a:r>
            <a:r>
              <a:rPr lang="en-US" altLang="zh-CN" sz="2400" b="1">
                <a:latin typeface="宋体" pitchFamily="2" charset="-122"/>
              </a:rPr>
              <a:t>   </a:t>
            </a:r>
            <a:r>
              <a:rPr lang="zh-CN" altLang="en-US" sz="2400" b="1">
                <a:latin typeface="宋体" pitchFamily="2" charset="-122"/>
              </a:rPr>
              <a:t>　   叮 咛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7171" name="矩形 7168"/>
          <p:cNvSpPr>
            <a:spLocks noChangeArrowheads="1"/>
          </p:cNvSpPr>
          <p:nvPr/>
        </p:nvSpPr>
        <p:spPr bwMode="auto">
          <a:xfrm>
            <a:off x="2124075" y="3541713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﹒</a:t>
            </a:r>
            <a:endParaRPr lang="zh-CN" altLang="en-US"/>
          </a:p>
        </p:txBody>
      </p:sp>
      <p:pic>
        <p:nvPicPr>
          <p:cNvPr id="14" name="图片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31273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7"/>
          <p:cNvSpPr txBox="1">
            <a:spLocks noChangeArrowheads="1"/>
          </p:cNvSpPr>
          <p:nvPr/>
        </p:nvSpPr>
        <p:spPr bwMode="auto">
          <a:xfrm>
            <a:off x="2563813" y="1281113"/>
            <a:ext cx="4016375" cy="490537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习题源于</a:t>
            </a:r>
            <a:r>
              <a:rPr lang="en-US" altLang="zh-CN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典中点</a:t>
            </a:r>
            <a:r>
              <a:rPr lang="en-US" altLang="zh-CN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的“基础练习”</a:t>
            </a:r>
          </a:p>
        </p:txBody>
      </p:sp>
      <p:sp>
        <p:nvSpPr>
          <p:cNvPr id="7174" name="矩形 7168"/>
          <p:cNvSpPr>
            <a:spLocks noChangeArrowheads="1"/>
          </p:cNvSpPr>
          <p:nvPr/>
        </p:nvSpPr>
        <p:spPr bwMode="auto">
          <a:xfrm>
            <a:off x="4149725" y="3521075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﹒</a:t>
            </a:r>
            <a:endParaRPr lang="zh-CN" altLang="en-US"/>
          </a:p>
        </p:txBody>
      </p:sp>
      <p:sp>
        <p:nvSpPr>
          <p:cNvPr id="7175" name="矩形 7168"/>
          <p:cNvSpPr>
            <a:spLocks noChangeArrowheads="1"/>
          </p:cNvSpPr>
          <p:nvPr/>
        </p:nvSpPr>
        <p:spPr bwMode="auto">
          <a:xfrm>
            <a:off x="6084888" y="3541713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﹒</a:t>
            </a:r>
            <a:endParaRPr lang="zh-CN" altLang="en-US"/>
          </a:p>
        </p:txBody>
      </p:sp>
      <p:sp>
        <p:nvSpPr>
          <p:cNvPr id="7176" name="矩形 7168"/>
          <p:cNvSpPr>
            <a:spLocks noChangeArrowheads="1"/>
          </p:cNvSpPr>
          <p:nvPr/>
        </p:nvSpPr>
        <p:spPr bwMode="auto">
          <a:xfrm>
            <a:off x="1658938" y="462280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﹒</a:t>
            </a:r>
            <a:endParaRPr lang="zh-CN" altLang="en-US"/>
          </a:p>
        </p:txBody>
      </p:sp>
      <p:sp>
        <p:nvSpPr>
          <p:cNvPr id="7177" name="矩形 7168"/>
          <p:cNvSpPr>
            <a:spLocks noChangeArrowheads="1"/>
          </p:cNvSpPr>
          <p:nvPr/>
        </p:nvSpPr>
        <p:spPr bwMode="auto">
          <a:xfrm>
            <a:off x="4067175" y="4652963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﹒</a:t>
            </a:r>
            <a:endParaRPr lang="zh-CN" altLang="en-US"/>
          </a:p>
        </p:txBody>
      </p:sp>
      <p:sp>
        <p:nvSpPr>
          <p:cNvPr id="7178" name="矩形 7168"/>
          <p:cNvSpPr>
            <a:spLocks noChangeArrowheads="1"/>
          </p:cNvSpPr>
          <p:nvPr/>
        </p:nvSpPr>
        <p:spPr bwMode="auto">
          <a:xfrm>
            <a:off x="6084888" y="462280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﹒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24075" y="2751138"/>
            <a:ext cx="477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yù</a:t>
            </a: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037013" y="2751138"/>
            <a:ext cx="720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pínɡ</a:t>
            </a: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940425" y="2751138"/>
            <a:ext cx="788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cōnɡ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63713" y="3894138"/>
            <a:ext cx="633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liáo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164013" y="3903663"/>
            <a:ext cx="477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hé</a:t>
            </a: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940425" y="3860800"/>
            <a:ext cx="719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níng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1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979613" y="430688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3852863" y="430688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5724525" y="430688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979613" y="263683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3852863" y="263683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724525" y="2636838"/>
          <a:ext cx="1439862" cy="733426"/>
        </p:xfrm>
        <a:graphic>
          <a:graphicData uri="http://schemas.openxmlformats.org/drawingml/2006/table">
            <a:tbl>
              <a:tblPr/>
              <a:tblGrid>
                <a:gridCol w="360362"/>
                <a:gridCol w="360363"/>
                <a:gridCol w="360362"/>
                <a:gridCol w="358775"/>
              </a:tblGrid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L="91389" marR="9138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260475" y="1557338"/>
            <a:ext cx="7415213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二、拼拼写写我最</a:t>
            </a:r>
            <a:r>
              <a:rPr lang="zh-CN" altLang="en-US" sz="2400" b="1">
                <a:latin typeface="+mn-ea"/>
                <a:ea typeface="+mn-ea"/>
              </a:rPr>
              <a:t>棒。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       sēn    lín  </a:t>
            </a: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　　  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lā    shǒu  </a:t>
            </a: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　  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jīnɡ   línɡ </a:t>
            </a: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 dirty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      zuò  mèng         cǎi     sè            yì     bān </a:t>
            </a: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054225" y="2513013"/>
            <a:ext cx="13430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森 林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910013" y="2519363"/>
            <a:ext cx="1344612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拉 手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770563" y="2525713"/>
            <a:ext cx="13430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精 灵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038350" y="4183063"/>
            <a:ext cx="13430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做 梦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927475" y="4183063"/>
            <a:ext cx="1344613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彩 色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784850" y="4183063"/>
            <a:ext cx="13430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一 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8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  <p:bldP spid="20" grpId="0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0113" y="1768475"/>
            <a:ext cx="7272337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三、照样子变一变，变成本课所学的字并组词。</a:t>
            </a:r>
          </a:p>
          <a:p>
            <a:pPr marL="627063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钉</a:t>
            </a:r>
            <a:r>
              <a:rPr lang="en-US" altLang="zh-CN" sz="2400" b="1">
                <a:latin typeface="+mn-ea"/>
                <a:ea typeface="+mn-ea"/>
              </a:rPr>
              <a:t>_</a:t>
            </a:r>
            <a:r>
              <a:rPr lang="zh-CN" altLang="en-US" sz="2400" b="1" u="sng">
                <a:latin typeface="+mn-ea"/>
                <a:ea typeface="+mn-ea"/>
              </a:rPr>
              <a:t>叮</a:t>
            </a:r>
            <a:r>
              <a:rPr lang="en-US" altLang="zh-CN" sz="2400" b="1">
                <a:latin typeface="+mn-ea"/>
                <a:ea typeface="+mn-ea"/>
              </a:rPr>
              <a:t>_(</a:t>
            </a:r>
            <a:r>
              <a:rPr lang="zh-CN" altLang="en-US" sz="2400" b="1">
                <a:latin typeface="+mn-ea"/>
                <a:ea typeface="+mn-ea"/>
              </a:rPr>
              <a:t>　叮咛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</a:p>
          <a:p>
            <a:pPr marL="627063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踩</a:t>
            </a:r>
            <a:r>
              <a:rPr lang="en-US" altLang="zh-CN" sz="2400" b="1">
                <a:latin typeface="+mn-ea"/>
                <a:ea typeface="+mn-ea"/>
              </a:rPr>
              <a:t>____(</a:t>
            </a:r>
            <a:r>
              <a:rPr lang="zh-CN" altLang="en-US" sz="2400" b="1">
                <a:latin typeface="+mn-ea"/>
                <a:ea typeface="+mn-ea"/>
              </a:rPr>
              <a:t>　  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　　洁</a:t>
            </a:r>
            <a:r>
              <a:rPr lang="en-US" altLang="zh-CN" sz="2400" b="1">
                <a:latin typeface="+mn-ea"/>
                <a:ea typeface="+mn-ea"/>
              </a:rPr>
              <a:t>____(</a:t>
            </a:r>
            <a:r>
              <a:rPr lang="zh-CN" altLang="en-US" sz="2400" b="1">
                <a:latin typeface="+mn-ea"/>
                <a:ea typeface="+mn-ea"/>
              </a:rPr>
              <a:t>　  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</a:p>
          <a:p>
            <a:pPr marL="627063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坪</a:t>
            </a:r>
            <a:r>
              <a:rPr lang="en-US" altLang="zh-CN" sz="2400" b="1">
                <a:latin typeface="+mn-ea"/>
                <a:ea typeface="+mn-ea"/>
              </a:rPr>
              <a:t>____(</a:t>
            </a:r>
            <a:r>
              <a:rPr lang="zh-CN" altLang="en-US" sz="2400" b="1">
                <a:latin typeface="+mn-ea"/>
                <a:ea typeface="+mn-ea"/>
              </a:rPr>
              <a:t>　    　</a:t>
            </a:r>
            <a:r>
              <a:rPr lang="en-US" altLang="zh-CN" sz="2400" b="1">
                <a:latin typeface="+mn-ea"/>
                <a:ea typeface="+mn-ea"/>
              </a:rPr>
              <a:t>)    </a:t>
            </a:r>
            <a:r>
              <a:rPr lang="zh-CN" altLang="en-US" sz="2400" b="1">
                <a:latin typeface="+mn-ea"/>
                <a:ea typeface="+mn-ea"/>
              </a:rPr>
              <a:t>晴</a:t>
            </a:r>
            <a:r>
              <a:rPr lang="en-US" altLang="zh-CN" sz="2400" b="1">
                <a:latin typeface="+mn-ea"/>
                <a:ea typeface="+mn-ea"/>
              </a:rPr>
              <a:t>____(</a:t>
            </a:r>
            <a:r>
              <a:rPr lang="zh-CN" altLang="en-US" sz="2400" b="1">
                <a:latin typeface="+mn-ea"/>
                <a:ea typeface="+mn-ea"/>
              </a:rPr>
              <a:t>　  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00250" y="296703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彩</a:t>
            </a: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97188" y="296703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彩色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076825" y="296703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结</a:t>
            </a: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11863" y="296703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结束</a:t>
            </a: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974850" y="350043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苹</a:t>
            </a:r>
            <a:endParaRPr lang="zh-CN" alt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905125" y="353218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苹果</a:t>
            </a:r>
            <a:endParaRPr lang="zh-CN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076825" y="350043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精</a:t>
            </a:r>
            <a:endParaRPr lang="zh-CN" altLang="en-US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011863" y="352425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精彩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84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  <p:bldP spid="13" grpId="0"/>
      <p:bldP spid="14" grpId="0"/>
      <p:bldP spid="20" grpId="0"/>
      <p:bldP spid="21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2988" y="1804988"/>
            <a:ext cx="7569200" cy="27765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indent="-625475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四、我会照样子写一写。</a:t>
            </a: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1</a:t>
            </a:r>
            <a:r>
              <a:rPr lang="zh-CN" altLang="en-US" sz="2400" b="1">
                <a:latin typeface="+mn-ea"/>
                <a:ea typeface="+mn-ea"/>
              </a:rPr>
              <a:t>．拉：</a:t>
            </a:r>
            <a:r>
              <a:rPr lang="en-US" altLang="zh-CN" sz="2400" b="1">
                <a:latin typeface="+mn-ea"/>
                <a:ea typeface="+mn-ea"/>
              </a:rPr>
              <a:t>__</a:t>
            </a:r>
            <a:r>
              <a:rPr lang="zh-CN" altLang="en-US" sz="2400" b="1" u="sng">
                <a:latin typeface="+mn-ea"/>
                <a:ea typeface="+mn-ea"/>
              </a:rPr>
              <a:t>拔</a:t>
            </a:r>
            <a:r>
              <a:rPr lang="en-US" altLang="zh-CN" sz="2400" b="1">
                <a:latin typeface="+mn-ea"/>
                <a:ea typeface="+mn-ea"/>
              </a:rPr>
              <a:t>__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____</a:t>
            </a:r>
            <a:r>
              <a:rPr lang="en-US" altLang="zh-CN" sz="2400" b="1">
                <a:latin typeface="+mn-ea"/>
              </a:rPr>
              <a:t>__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____</a:t>
            </a:r>
            <a:r>
              <a:rPr lang="en-US" altLang="zh-CN" sz="2400" b="1">
                <a:latin typeface="+mn-ea"/>
              </a:rPr>
              <a:t>__</a:t>
            </a:r>
            <a:endParaRPr lang="en-US" altLang="zh-CN" sz="2400" b="1">
              <a:latin typeface="+mn-ea"/>
              <a:ea typeface="+mn-ea"/>
            </a:endParaRP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．瞧：</a:t>
            </a:r>
            <a:r>
              <a:rPr lang="en-US" altLang="zh-CN" sz="2400" b="1">
                <a:latin typeface="+mn-ea"/>
                <a:ea typeface="+mn-ea"/>
              </a:rPr>
              <a:t>____</a:t>
            </a:r>
            <a:r>
              <a:rPr lang="en-US" altLang="zh-CN" sz="2400" b="1">
                <a:latin typeface="+mn-ea"/>
              </a:rPr>
              <a:t>__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___</a:t>
            </a:r>
            <a:r>
              <a:rPr lang="en-US" altLang="zh-CN" sz="2400" b="1">
                <a:latin typeface="+mn-ea"/>
              </a:rPr>
              <a:t>__</a:t>
            </a:r>
            <a:r>
              <a:rPr lang="en-US" altLang="zh-CN" sz="2400" b="1">
                <a:latin typeface="+mn-ea"/>
                <a:ea typeface="+mn-ea"/>
              </a:rPr>
              <a:t>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____</a:t>
            </a:r>
            <a:r>
              <a:rPr lang="en-US" altLang="zh-CN" sz="2400" b="1">
                <a:latin typeface="+mn-ea"/>
              </a:rPr>
              <a:t>__</a:t>
            </a:r>
            <a:endParaRPr lang="en-US" altLang="zh-CN" sz="2400" b="1">
              <a:latin typeface="+mn-ea"/>
              <a:ea typeface="+mn-ea"/>
            </a:endParaRP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3</a:t>
            </a:r>
            <a:r>
              <a:rPr lang="zh-CN" altLang="en-US" sz="2400" b="1">
                <a:latin typeface="+mn-ea"/>
                <a:ea typeface="+mn-ea"/>
              </a:rPr>
              <a:t>．蹦：</a:t>
            </a:r>
            <a:r>
              <a:rPr lang="en-US" altLang="zh-CN" sz="2400" b="1">
                <a:latin typeface="+mn-ea"/>
                <a:ea typeface="+mn-ea"/>
              </a:rPr>
              <a:t>____</a:t>
            </a:r>
            <a:r>
              <a:rPr lang="en-US" altLang="zh-CN" sz="2400" b="1">
                <a:latin typeface="+mn-ea"/>
              </a:rPr>
              <a:t>__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__</a:t>
            </a:r>
            <a:r>
              <a:rPr lang="en-US" altLang="zh-CN" sz="2400" b="1">
                <a:latin typeface="+mn-ea"/>
              </a:rPr>
              <a:t>__</a:t>
            </a:r>
            <a:r>
              <a:rPr lang="en-US" altLang="zh-CN" sz="2400" b="1">
                <a:latin typeface="+mn-ea"/>
                <a:ea typeface="+mn-ea"/>
              </a:rPr>
              <a:t>__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</a:t>
            </a:r>
            <a:r>
              <a:rPr lang="en-US" altLang="zh-CN" sz="2400" b="1">
                <a:latin typeface="+mn-ea"/>
              </a:rPr>
              <a:t>__</a:t>
            </a:r>
            <a:r>
              <a:rPr lang="en-US" altLang="zh-CN" sz="2400" b="1">
                <a:latin typeface="+mn-ea"/>
                <a:ea typeface="+mn-ea"/>
              </a:rPr>
              <a:t>___</a:t>
            </a: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4</a:t>
            </a:r>
            <a:r>
              <a:rPr lang="zh-CN" altLang="en-US" sz="2400" b="1">
                <a:latin typeface="+mn-ea"/>
                <a:ea typeface="+mn-ea"/>
              </a:rPr>
              <a:t>．叮咛：</a:t>
            </a:r>
            <a:r>
              <a:rPr lang="en-US" altLang="zh-CN" sz="2400" b="1">
                <a:latin typeface="+mn-ea"/>
                <a:ea typeface="+mn-ea"/>
              </a:rPr>
              <a:t>___</a:t>
            </a:r>
            <a:r>
              <a:rPr lang="en-US" altLang="zh-CN" sz="2400" b="1">
                <a:latin typeface="+mn-ea"/>
              </a:rPr>
              <a:t>__</a:t>
            </a:r>
            <a:r>
              <a:rPr lang="en-US" altLang="zh-CN" sz="2400" b="1">
                <a:latin typeface="+mn-ea"/>
                <a:ea typeface="+mn-ea"/>
              </a:rPr>
              <a:t>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</a:t>
            </a:r>
            <a:r>
              <a:rPr lang="en-US" altLang="zh-CN" sz="2400" b="1">
                <a:latin typeface="+mn-ea"/>
              </a:rPr>
              <a:t>__</a:t>
            </a:r>
            <a:r>
              <a:rPr lang="en-US" altLang="zh-CN" sz="2400" b="1">
                <a:latin typeface="+mn-ea"/>
                <a:ea typeface="+mn-ea"/>
              </a:rPr>
              <a:t>___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</a:rPr>
              <a:t>__</a:t>
            </a:r>
            <a:r>
              <a:rPr lang="en-US" altLang="zh-CN" sz="2400" b="1">
                <a:latin typeface="+mn-ea"/>
                <a:ea typeface="+mn-ea"/>
              </a:rPr>
              <a:t>____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635375" y="2463800"/>
            <a:ext cx="495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提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921250" y="2463800"/>
            <a:ext cx="4937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捉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11413" y="299720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盯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635375" y="29972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瞄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41888" y="2979738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瞪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11413" y="354330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跳</a:t>
            </a: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651250" y="3543300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踢</a:t>
            </a: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941888" y="3541713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跑</a:t>
            </a: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609850" y="408463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打扫</a:t>
            </a:r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811588" y="40767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海洋</a:t>
            </a:r>
            <a:endParaRPr lang="zh-CN" alt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033963" y="40767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珍珠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8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79513" y="1719263"/>
            <a:ext cx="7569200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indent="-625475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五、填上合适的词。</a:t>
            </a:r>
          </a:p>
          <a:p>
            <a:pPr marL="625475" indent="1588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的梦　　　　</a:t>
            </a:r>
            <a:r>
              <a:rPr lang="en-US" altLang="zh-CN" sz="2400" b="1">
                <a:latin typeface="+mn-ea"/>
                <a:ea typeface="+mn-ea"/>
              </a:rPr>
              <a:t>(  </a:t>
            </a: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地叮咛</a:t>
            </a:r>
          </a:p>
          <a:p>
            <a:pPr marL="625475" indent="1588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　  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的森林      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地聊天</a:t>
            </a:r>
          </a:p>
          <a:p>
            <a:pPr marL="625475" indent="1588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  </a:t>
            </a: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的歌声      </a:t>
            </a:r>
            <a:r>
              <a:rPr lang="en-US" altLang="zh-CN" sz="2400" b="1">
                <a:latin typeface="+mn-ea"/>
                <a:ea typeface="+mn-ea"/>
              </a:rPr>
              <a:t>(  </a:t>
            </a: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地抚摸</a:t>
            </a:r>
          </a:p>
          <a:p>
            <a:pPr marL="625475" indent="1588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的童话      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  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地滑过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55825" y="2349500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香甜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221288" y="2349500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小声</a:t>
            </a: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55825" y="290988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葱郁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221288" y="291941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愉快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55825" y="3440113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美妙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221288" y="3440113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温柔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55825" y="400526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美丽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221288" y="39878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轻轻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7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  <p:bldP spid="10" grpId="0"/>
      <p:bldP spid="11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5" name="组合 2"/>
          <p:cNvGrpSpPr/>
          <p:nvPr/>
        </p:nvGrpSpPr>
        <p:grpSpPr>
          <a:xfrm>
            <a:off x="890588" y="2506663"/>
            <a:ext cx="7748587" cy="1241425"/>
            <a:chOff x="918568" y="2622805"/>
            <a:chExt cx="7747760" cy="1240768"/>
          </a:xfrm>
        </p:grpSpPr>
        <p:sp>
          <p:nvSpPr>
            <p:cNvPr id="4" name="任意多边形 3"/>
            <p:cNvSpPr/>
            <p:nvPr/>
          </p:nvSpPr>
          <p:spPr>
            <a:xfrm>
              <a:off x="918568" y="2936964"/>
              <a:ext cx="7747760" cy="926609"/>
            </a:xfrm>
            <a:custGeom>
              <a:avLst/>
              <a:gdLst>
                <a:gd name="connsiteX0" fmla="*/ 0 w 7638579"/>
                <a:gd name="connsiteY0" fmla="*/ 154353 h 926100"/>
                <a:gd name="connsiteX1" fmla="*/ 154353 w 7638579"/>
                <a:gd name="connsiteY1" fmla="*/ 0 h 926100"/>
                <a:gd name="connsiteX2" fmla="*/ 7484226 w 7638579"/>
                <a:gd name="connsiteY2" fmla="*/ 0 h 926100"/>
                <a:gd name="connsiteX3" fmla="*/ 7638579 w 7638579"/>
                <a:gd name="connsiteY3" fmla="*/ 154353 h 926100"/>
                <a:gd name="connsiteX4" fmla="*/ 7638579 w 7638579"/>
                <a:gd name="connsiteY4" fmla="*/ 771747 h 926100"/>
                <a:gd name="connsiteX5" fmla="*/ 7484226 w 7638579"/>
                <a:gd name="connsiteY5" fmla="*/ 926100 h 926100"/>
                <a:gd name="connsiteX6" fmla="*/ 154353 w 7638579"/>
                <a:gd name="connsiteY6" fmla="*/ 926100 h 926100"/>
                <a:gd name="connsiteX7" fmla="*/ 0 w 7638579"/>
                <a:gd name="connsiteY7" fmla="*/ 771747 h 926100"/>
                <a:gd name="connsiteX8" fmla="*/ 0 w 7638579"/>
                <a:gd name="connsiteY8" fmla="*/ 154353 h 92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8579" h="926100">
                  <a:moveTo>
                    <a:pt x="0" y="154353"/>
                  </a:moveTo>
                  <a:cubicBezTo>
                    <a:pt x="0" y="69106"/>
                    <a:pt x="69106" y="0"/>
                    <a:pt x="154353" y="0"/>
                  </a:cubicBezTo>
                  <a:lnTo>
                    <a:pt x="7484226" y="0"/>
                  </a:lnTo>
                  <a:cubicBezTo>
                    <a:pt x="7569473" y="0"/>
                    <a:pt x="7638579" y="69106"/>
                    <a:pt x="7638579" y="154353"/>
                  </a:cubicBezTo>
                  <a:lnTo>
                    <a:pt x="7638579" y="771747"/>
                  </a:lnTo>
                  <a:cubicBezTo>
                    <a:pt x="7638579" y="856994"/>
                    <a:pt x="7569473" y="926100"/>
                    <a:pt x="7484226" y="926100"/>
                  </a:cubicBezTo>
                  <a:lnTo>
                    <a:pt x="154353" y="926100"/>
                  </a:lnTo>
                  <a:cubicBezTo>
                    <a:pt x="69106" y="926100"/>
                    <a:pt x="0" y="856994"/>
                    <a:pt x="0" y="771747"/>
                  </a:cubicBezTo>
                  <a:lnTo>
                    <a:pt x="0" y="154353"/>
                  </a:lnTo>
                  <a:close/>
                </a:path>
              </a:pathLst>
            </a:custGeom>
            <a:solidFill>
              <a:srgbClr val="DBE1ED">
                <a:alpha val="89804"/>
              </a:srgb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38047" tIns="336800" rIns="638047" bIns="215896" spcCol="1270" anchor="b"/>
            <a:lstStyle/>
            <a:p>
              <a:pPr marL="342900" marR="0" lvl="1" indent="-34290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完成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《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点拨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》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“阅读方法练”“写作方法练”。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00122" y="2622805"/>
              <a:ext cx="2670731" cy="413280"/>
            </a:xfrm>
            <a:custGeom>
              <a:avLst/>
              <a:gdLst>
                <a:gd name="connsiteX0" fmla="*/ 0 w 2670731"/>
                <a:gd name="connsiteY0" fmla="*/ 68881 h 413280"/>
                <a:gd name="connsiteX1" fmla="*/ 68881 w 2670731"/>
                <a:gd name="connsiteY1" fmla="*/ 0 h 413280"/>
                <a:gd name="connsiteX2" fmla="*/ 2601850 w 2670731"/>
                <a:gd name="connsiteY2" fmla="*/ 0 h 413280"/>
                <a:gd name="connsiteX3" fmla="*/ 2670731 w 2670731"/>
                <a:gd name="connsiteY3" fmla="*/ 68881 h 413280"/>
                <a:gd name="connsiteX4" fmla="*/ 2670731 w 2670731"/>
                <a:gd name="connsiteY4" fmla="*/ 344399 h 413280"/>
                <a:gd name="connsiteX5" fmla="*/ 2601850 w 2670731"/>
                <a:gd name="connsiteY5" fmla="*/ 413280 h 413280"/>
                <a:gd name="connsiteX6" fmla="*/ 68881 w 2670731"/>
                <a:gd name="connsiteY6" fmla="*/ 413280 h 413280"/>
                <a:gd name="connsiteX7" fmla="*/ 0 w 2670731"/>
                <a:gd name="connsiteY7" fmla="*/ 344399 h 413280"/>
                <a:gd name="connsiteX8" fmla="*/ 0 w 2670731"/>
                <a:gd name="connsiteY8" fmla="*/ 68881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0731" h="413280">
                  <a:moveTo>
                    <a:pt x="0" y="68881"/>
                  </a:moveTo>
                  <a:cubicBezTo>
                    <a:pt x="0" y="30839"/>
                    <a:pt x="30839" y="0"/>
                    <a:pt x="68881" y="0"/>
                  </a:cubicBezTo>
                  <a:lnTo>
                    <a:pt x="2601850" y="0"/>
                  </a:lnTo>
                  <a:cubicBezTo>
                    <a:pt x="2639892" y="0"/>
                    <a:pt x="2670731" y="30839"/>
                    <a:pt x="2670731" y="68881"/>
                  </a:cubicBezTo>
                  <a:lnTo>
                    <a:pt x="2670731" y="344399"/>
                  </a:lnTo>
                  <a:cubicBezTo>
                    <a:pt x="2670731" y="382441"/>
                    <a:pt x="2639892" y="413280"/>
                    <a:pt x="2601850" y="413280"/>
                  </a:cubicBezTo>
                  <a:lnTo>
                    <a:pt x="68881" y="413280"/>
                  </a:lnTo>
                  <a:cubicBezTo>
                    <a:pt x="30839" y="413280"/>
                    <a:pt x="0" y="382441"/>
                    <a:pt x="0" y="344399"/>
                  </a:cubicBezTo>
                  <a:lnTo>
                    <a:pt x="0" y="68881"/>
                  </a:lnTo>
                  <a:close/>
                </a:path>
              </a:pathLst>
            </a:custGeom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2279" tIns="20175" rIns="222279" bIns="20175" spcCol="127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A</a:t>
              </a:r>
              <a:r>
                <a:rPr kumimoji="0" 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组</a:t>
              </a:r>
              <a:r>
                <a:rPr kumimoji="0" 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—</a:t>
              </a:r>
              <a:r>
                <a:rPr kumimoji="0" 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基础篇</a:t>
              </a: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9397" name="组合 5"/>
          <p:cNvGrpSpPr/>
          <p:nvPr/>
        </p:nvGrpSpPr>
        <p:grpSpPr>
          <a:xfrm>
            <a:off x="903288" y="3951288"/>
            <a:ext cx="7735887" cy="1371600"/>
            <a:chOff x="931282" y="4035939"/>
            <a:chExt cx="7735045" cy="1370872"/>
          </a:xfrm>
        </p:grpSpPr>
        <p:sp>
          <p:nvSpPr>
            <p:cNvPr id="8" name="任意多边形 7"/>
            <p:cNvSpPr/>
            <p:nvPr/>
          </p:nvSpPr>
          <p:spPr>
            <a:xfrm>
              <a:off x="931282" y="4386590"/>
              <a:ext cx="7735045" cy="1020221"/>
            </a:xfrm>
            <a:custGeom>
              <a:avLst/>
              <a:gdLst>
                <a:gd name="connsiteX0" fmla="*/ 0 w 7638579"/>
                <a:gd name="connsiteY0" fmla="*/ 170103 h 1020600"/>
                <a:gd name="connsiteX1" fmla="*/ 170103 w 7638579"/>
                <a:gd name="connsiteY1" fmla="*/ 0 h 1020600"/>
                <a:gd name="connsiteX2" fmla="*/ 7468476 w 7638579"/>
                <a:gd name="connsiteY2" fmla="*/ 0 h 1020600"/>
                <a:gd name="connsiteX3" fmla="*/ 7638579 w 7638579"/>
                <a:gd name="connsiteY3" fmla="*/ 170103 h 1020600"/>
                <a:gd name="connsiteX4" fmla="*/ 7638579 w 7638579"/>
                <a:gd name="connsiteY4" fmla="*/ 850497 h 1020600"/>
                <a:gd name="connsiteX5" fmla="*/ 7468476 w 7638579"/>
                <a:gd name="connsiteY5" fmla="*/ 1020600 h 1020600"/>
                <a:gd name="connsiteX6" fmla="*/ 170103 w 7638579"/>
                <a:gd name="connsiteY6" fmla="*/ 1020600 h 1020600"/>
                <a:gd name="connsiteX7" fmla="*/ 0 w 7638579"/>
                <a:gd name="connsiteY7" fmla="*/ 850497 h 1020600"/>
                <a:gd name="connsiteX8" fmla="*/ 0 w 7638579"/>
                <a:gd name="connsiteY8" fmla="*/ 170103 h 102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8579" h="1020600">
                  <a:moveTo>
                    <a:pt x="0" y="170103"/>
                  </a:moveTo>
                  <a:cubicBezTo>
                    <a:pt x="0" y="76158"/>
                    <a:pt x="76158" y="0"/>
                    <a:pt x="170103" y="0"/>
                  </a:cubicBezTo>
                  <a:lnTo>
                    <a:pt x="7468476" y="0"/>
                  </a:lnTo>
                  <a:cubicBezTo>
                    <a:pt x="7562421" y="0"/>
                    <a:pt x="7638579" y="76158"/>
                    <a:pt x="7638579" y="170103"/>
                  </a:cubicBezTo>
                  <a:lnTo>
                    <a:pt x="7638579" y="850497"/>
                  </a:lnTo>
                  <a:cubicBezTo>
                    <a:pt x="7638579" y="944442"/>
                    <a:pt x="7562421" y="1020600"/>
                    <a:pt x="7468476" y="1020600"/>
                  </a:cubicBezTo>
                  <a:lnTo>
                    <a:pt x="170103" y="1020600"/>
                  </a:lnTo>
                  <a:cubicBezTo>
                    <a:pt x="76158" y="1020600"/>
                    <a:pt x="0" y="944442"/>
                    <a:pt x="0" y="850497"/>
                  </a:cubicBezTo>
                  <a:lnTo>
                    <a:pt x="0" y="170103"/>
                  </a:lnTo>
                  <a:close/>
                </a:path>
              </a:pathLst>
            </a:custGeom>
            <a:solidFill>
              <a:srgbClr val="DBE1ED">
                <a:alpha val="89804"/>
              </a:srgb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2661" tIns="424726" rIns="642661" bIns="220510" spcCol="1270" anchor="ctr"/>
            <a:lstStyle/>
            <a:p>
              <a:pPr marL="342900" marR="0" lvl="1" indent="-34290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完成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《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典中点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》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“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主题探究”“拓展提升”。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12837" y="4035939"/>
              <a:ext cx="2645304" cy="531360"/>
            </a:xfrm>
            <a:custGeom>
              <a:avLst/>
              <a:gdLst>
                <a:gd name="connsiteX0" fmla="*/ 0 w 2645304"/>
                <a:gd name="connsiteY0" fmla="*/ 88562 h 531360"/>
                <a:gd name="connsiteX1" fmla="*/ 88562 w 2645304"/>
                <a:gd name="connsiteY1" fmla="*/ 0 h 531360"/>
                <a:gd name="connsiteX2" fmla="*/ 2556742 w 2645304"/>
                <a:gd name="connsiteY2" fmla="*/ 0 h 531360"/>
                <a:gd name="connsiteX3" fmla="*/ 2645304 w 2645304"/>
                <a:gd name="connsiteY3" fmla="*/ 88562 h 531360"/>
                <a:gd name="connsiteX4" fmla="*/ 2645304 w 2645304"/>
                <a:gd name="connsiteY4" fmla="*/ 442798 h 531360"/>
                <a:gd name="connsiteX5" fmla="*/ 2556742 w 2645304"/>
                <a:gd name="connsiteY5" fmla="*/ 531360 h 531360"/>
                <a:gd name="connsiteX6" fmla="*/ 88562 w 2645304"/>
                <a:gd name="connsiteY6" fmla="*/ 531360 h 531360"/>
                <a:gd name="connsiteX7" fmla="*/ 0 w 2645304"/>
                <a:gd name="connsiteY7" fmla="*/ 442798 h 531360"/>
                <a:gd name="connsiteX8" fmla="*/ 0 w 2645304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5304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2556742" y="0"/>
                  </a:lnTo>
                  <a:cubicBezTo>
                    <a:pt x="2605653" y="0"/>
                    <a:pt x="2645304" y="39651"/>
                    <a:pt x="2645304" y="88562"/>
                  </a:cubicBezTo>
                  <a:lnTo>
                    <a:pt x="2645304" y="442798"/>
                  </a:lnTo>
                  <a:cubicBezTo>
                    <a:pt x="2645304" y="491709"/>
                    <a:pt x="2605653" y="531360"/>
                    <a:pt x="2556742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8043" tIns="25939" rIns="228043" bIns="25939" spcCol="127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B</a:t>
              </a:r>
              <a:r>
                <a:rPr kumimoji="0" lang="zh-CN" alt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组</a:t>
              </a:r>
              <a:r>
                <a:rPr kumimoji="0" lang="en-US" alt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—</a:t>
              </a:r>
              <a:r>
                <a:rPr kumimoji="0" lang="zh-CN" alt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提升篇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782638" y="1897063"/>
            <a:ext cx="7954962" cy="453276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Adobe 黑体 Std R" pitchFamily="34" charset="-122"/>
                <a:sym typeface="Calibri" pitchFamily="34" charset="0"/>
              </a:rPr>
              <a:t>核心问题：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Adobe 黑体 Std R" pitchFamily="34" charset="-122"/>
              <a:sym typeface="Calibri" pitchFamily="34" charset="0"/>
            </a:endParaRPr>
          </a:p>
          <a:p>
            <a:pPr marL="342900" marR="0" lvl="0" indent="127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“彩色的梦”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表达了作者怎样的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思想感情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？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　</a:t>
            </a:r>
          </a:p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串珠</a:t>
            </a: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问题</a:t>
            </a: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：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sym typeface="Calibri" pitchFamily="34" charset="0"/>
            </a:endParaRPr>
          </a:p>
          <a:p>
            <a:pPr marL="273050" lvl="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alibri" pitchFamily="34" charset="0"/>
              </a:rPr>
              <a:t>一读：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读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课文，想一想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文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中</a:t>
            </a:r>
            <a:r>
              <a:rPr lang="zh-CN" altLang="en-US" sz="2400" b="1" smtClean="0">
                <a:solidFill>
                  <a:prstClr val="black"/>
                </a:solidFill>
                <a:latin typeface="+mj-ea"/>
                <a:sym typeface="Calibri" pitchFamily="34" charset="0"/>
              </a:rPr>
              <a:t>“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彩色的梦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”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的是什么？</a:t>
            </a:r>
          </a:p>
          <a:p>
            <a:pPr marL="273050" lvl="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alibri" pitchFamily="34" charset="0"/>
              </a:rPr>
              <a:t>二思：</a:t>
            </a:r>
            <a:r>
              <a:rPr lang="zh-CN" altLang="en-US" sz="2400" b="1" smtClean="0">
                <a:solidFill>
                  <a:prstClr val="black"/>
                </a:solidFill>
                <a:latin typeface="+mj-ea"/>
                <a:sym typeface="Calibri" pitchFamily="34" charset="0"/>
              </a:rPr>
              <a:t>“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我</a:t>
            </a:r>
            <a:r>
              <a:rPr lang="zh-CN" altLang="en-US" sz="2400" b="1" smtClean="0">
                <a:solidFill>
                  <a:prstClr val="black"/>
                </a:solidFill>
                <a:latin typeface="+mj-ea"/>
                <a:sym typeface="Calibri" pitchFamily="34" charset="0"/>
              </a:rPr>
              <a:t>”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用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彩色铅笔画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出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的彩色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的梦里都有什么？</a:t>
            </a:r>
          </a:p>
          <a:p>
            <a:pPr marL="273050" lvl="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alibri" pitchFamily="34" charset="0"/>
              </a:rPr>
              <a:t>三品：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读课文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，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想一想</a:t>
            </a:r>
            <a:r>
              <a:rPr lang="zh-CN" altLang="en-US" sz="2400" b="1" smtClean="0">
                <a:solidFill>
                  <a:prstClr val="black"/>
                </a:solidFill>
                <a:latin typeface="+mj-ea"/>
                <a:sym typeface="Calibri" pitchFamily="34" charset="0"/>
              </a:rPr>
              <a:t>“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我</a:t>
            </a:r>
            <a:r>
              <a:rPr lang="zh-CN" altLang="en-US" sz="2400" b="1">
                <a:solidFill>
                  <a:prstClr val="black"/>
                </a:solidFill>
                <a:latin typeface="+mj-ea"/>
                <a:sym typeface="Calibri" pitchFamily="34" charset="0"/>
              </a:rPr>
              <a:t>”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的彩色梦境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有什么特点？</a:t>
            </a: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4.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alibri" pitchFamily="34" charset="0"/>
              </a:rPr>
              <a:t>四探：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从文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中描绘的彩色梦境里你觉得“我”是一个怎样的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人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？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</p:txBody>
      </p:sp>
      <p:pic>
        <p:nvPicPr>
          <p:cNvPr id="2970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63" y="1058863"/>
            <a:ext cx="3767137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>
          <a:xfrm>
            <a:off x="1165225" y="4986338"/>
            <a:ext cx="7562850" cy="1208087"/>
            <a:chOff x="599942" y="4775851"/>
            <a:chExt cx="7561330" cy="1207762"/>
          </a:xfrm>
        </p:grpSpPr>
        <p:sp>
          <p:nvSpPr>
            <p:cNvPr id="34" name="单圆角矩形 33"/>
            <p:cNvSpPr/>
            <p:nvPr/>
          </p:nvSpPr>
          <p:spPr>
            <a:xfrm>
              <a:off x="1610977" y="5021847"/>
              <a:ext cx="6550295" cy="860194"/>
            </a:xfrm>
            <a:prstGeom prst="snipRoundRect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686" tIns="120686" rIns="120686" bIns="120686" spcCol="1270" anchor="ctr"/>
            <a:lstStyle/>
            <a:p>
              <a:pPr marL="0" marR="0" lvl="1" indent="0" algn="l" defTabSz="1244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Calibri" pitchFamily="34" charset="0"/>
                </a:rPr>
                <a:t>“彩色的梦”表达了作者怎样的思想感情？　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99942" y="4775851"/>
              <a:ext cx="1169753" cy="1207762"/>
            </a:xfrm>
            <a:custGeom>
              <a:avLst/>
              <a:gdLst>
                <a:gd name="connsiteX0" fmla="*/ 600729 w 846331"/>
                <a:gd name="connsiteY0" fmla="*/ 134938 h 846331"/>
                <a:gd name="connsiteX1" fmla="*/ 666560 w 846331"/>
                <a:gd name="connsiteY1" fmla="*/ 79696 h 846331"/>
                <a:gd name="connsiteX2" fmla="*/ 719152 w 846331"/>
                <a:gd name="connsiteY2" fmla="*/ 123825 h 846331"/>
                <a:gd name="connsiteX3" fmla="*/ 676181 w 846331"/>
                <a:gd name="connsiteY3" fmla="*/ 198249 h 846331"/>
                <a:gd name="connsiteX4" fmla="*/ 744457 w 846331"/>
                <a:gd name="connsiteY4" fmla="*/ 316506 h 846331"/>
                <a:gd name="connsiteX5" fmla="*/ 830395 w 846331"/>
                <a:gd name="connsiteY5" fmla="*/ 316504 h 846331"/>
                <a:gd name="connsiteX6" fmla="*/ 842316 w 846331"/>
                <a:gd name="connsiteY6" fmla="*/ 384114 h 846331"/>
                <a:gd name="connsiteX7" fmla="*/ 761560 w 846331"/>
                <a:gd name="connsiteY7" fmla="*/ 413505 h 846331"/>
                <a:gd name="connsiteX8" fmla="*/ 737848 w 846331"/>
                <a:gd name="connsiteY8" fmla="*/ 547982 h 846331"/>
                <a:gd name="connsiteX9" fmla="*/ 803682 w 846331"/>
                <a:gd name="connsiteY9" fmla="*/ 603220 h 846331"/>
                <a:gd name="connsiteX10" fmla="*/ 769355 w 846331"/>
                <a:gd name="connsiteY10" fmla="*/ 662675 h 846331"/>
                <a:gd name="connsiteX11" fmla="*/ 688601 w 846331"/>
                <a:gd name="connsiteY11" fmla="*/ 633281 h 846331"/>
                <a:gd name="connsiteX12" fmla="*/ 583997 w 846331"/>
                <a:gd name="connsiteY12" fmla="*/ 721055 h 846331"/>
                <a:gd name="connsiteX13" fmla="*/ 598921 w 846331"/>
                <a:gd name="connsiteY13" fmla="*/ 805687 h 846331"/>
                <a:gd name="connsiteX14" fmla="*/ 534408 w 846331"/>
                <a:gd name="connsiteY14" fmla="*/ 829167 h 846331"/>
                <a:gd name="connsiteX15" fmla="*/ 491441 w 846331"/>
                <a:gd name="connsiteY15" fmla="*/ 754741 h 846331"/>
                <a:gd name="connsiteX16" fmla="*/ 354890 w 846331"/>
                <a:gd name="connsiteY16" fmla="*/ 754741 h 846331"/>
                <a:gd name="connsiteX17" fmla="*/ 311923 w 846331"/>
                <a:gd name="connsiteY17" fmla="*/ 829167 h 846331"/>
                <a:gd name="connsiteX18" fmla="*/ 247410 w 846331"/>
                <a:gd name="connsiteY18" fmla="*/ 805687 h 846331"/>
                <a:gd name="connsiteX19" fmla="*/ 262335 w 846331"/>
                <a:gd name="connsiteY19" fmla="*/ 721054 h 846331"/>
                <a:gd name="connsiteX20" fmla="*/ 157731 w 846331"/>
                <a:gd name="connsiteY20" fmla="*/ 633281 h 846331"/>
                <a:gd name="connsiteX21" fmla="*/ 76976 w 846331"/>
                <a:gd name="connsiteY21" fmla="*/ 662675 h 846331"/>
                <a:gd name="connsiteX22" fmla="*/ 42649 w 846331"/>
                <a:gd name="connsiteY22" fmla="*/ 603220 h 846331"/>
                <a:gd name="connsiteX23" fmla="*/ 108483 w 846331"/>
                <a:gd name="connsiteY23" fmla="*/ 547982 h 846331"/>
                <a:gd name="connsiteX24" fmla="*/ 84771 w 846331"/>
                <a:gd name="connsiteY24" fmla="*/ 413505 h 846331"/>
                <a:gd name="connsiteX25" fmla="*/ 4015 w 846331"/>
                <a:gd name="connsiteY25" fmla="*/ 384114 h 846331"/>
                <a:gd name="connsiteX26" fmla="*/ 15936 w 846331"/>
                <a:gd name="connsiteY26" fmla="*/ 316504 h 846331"/>
                <a:gd name="connsiteX27" fmla="*/ 101874 w 846331"/>
                <a:gd name="connsiteY27" fmla="*/ 316506 h 846331"/>
                <a:gd name="connsiteX28" fmla="*/ 170150 w 846331"/>
                <a:gd name="connsiteY28" fmla="*/ 198249 h 846331"/>
                <a:gd name="connsiteX29" fmla="*/ 127179 w 846331"/>
                <a:gd name="connsiteY29" fmla="*/ 123825 h 846331"/>
                <a:gd name="connsiteX30" fmla="*/ 179771 w 846331"/>
                <a:gd name="connsiteY30" fmla="*/ 79696 h 846331"/>
                <a:gd name="connsiteX31" fmla="*/ 245602 w 846331"/>
                <a:gd name="connsiteY31" fmla="*/ 134938 h 846331"/>
                <a:gd name="connsiteX32" fmla="*/ 373918 w 846331"/>
                <a:gd name="connsiteY32" fmla="*/ 88235 h 846331"/>
                <a:gd name="connsiteX33" fmla="*/ 388839 w 846331"/>
                <a:gd name="connsiteY33" fmla="*/ 3601 h 846331"/>
                <a:gd name="connsiteX34" fmla="*/ 457492 w 846331"/>
                <a:gd name="connsiteY34" fmla="*/ 3601 h 846331"/>
                <a:gd name="connsiteX35" fmla="*/ 472413 w 846331"/>
                <a:gd name="connsiteY35" fmla="*/ 88234 h 846331"/>
                <a:gd name="connsiteX36" fmla="*/ 600729 w 846331"/>
                <a:gd name="connsiteY36" fmla="*/ 134937 h 846331"/>
                <a:gd name="connsiteX37" fmla="*/ 600729 w 846331"/>
                <a:gd name="connsiteY37" fmla="*/ 134938 h 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6331" h="846331">
                  <a:moveTo>
                    <a:pt x="600729" y="134938"/>
                  </a:moveTo>
                  <a:lnTo>
                    <a:pt x="666560" y="79696"/>
                  </a:lnTo>
                  <a:lnTo>
                    <a:pt x="719152" y="123825"/>
                  </a:lnTo>
                  <a:lnTo>
                    <a:pt x="676181" y="198249"/>
                  </a:lnTo>
                  <a:cubicBezTo>
                    <a:pt x="706736" y="232621"/>
                    <a:pt x="729967" y="272859"/>
                    <a:pt x="744457" y="316506"/>
                  </a:cubicBezTo>
                  <a:lnTo>
                    <a:pt x="830395" y="316504"/>
                  </a:lnTo>
                  <a:lnTo>
                    <a:pt x="842316" y="384114"/>
                  </a:lnTo>
                  <a:lnTo>
                    <a:pt x="761560" y="413505"/>
                  </a:lnTo>
                  <a:cubicBezTo>
                    <a:pt x="762872" y="459476"/>
                    <a:pt x="754804" y="505232"/>
                    <a:pt x="737848" y="547982"/>
                  </a:cubicBezTo>
                  <a:lnTo>
                    <a:pt x="803682" y="603220"/>
                  </a:lnTo>
                  <a:lnTo>
                    <a:pt x="769355" y="662675"/>
                  </a:lnTo>
                  <a:lnTo>
                    <a:pt x="688601" y="633281"/>
                  </a:lnTo>
                  <a:cubicBezTo>
                    <a:pt x="660057" y="669340"/>
                    <a:pt x="624465" y="699206"/>
                    <a:pt x="583997" y="721055"/>
                  </a:cubicBezTo>
                  <a:lnTo>
                    <a:pt x="598921" y="805687"/>
                  </a:lnTo>
                  <a:lnTo>
                    <a:pt x="534408" y="829167"/>
                  </a:lnTo>
                  <a:lnTo>
                    <a:pt x="491441" y="754741"/>
                  </a:lnTo>
                  <a:cubicBezTo>
                    <a:pt x="446396" y="764016"/>
                    <a:pt x="399934" y="764016"/>
                    <a:pt x="354890" y="754741"/>
                  </a:cubicBezTo>
                  <a:lnTo>
                    <a:pt x="311923" y="829167"/>
                  </a:lnTo>
                  <a:lnTo>
                    <a:pt x="247410" y="805687"/>
                  </a:lnTo>
                  <a:lnTo>
                    <a:pt x="262335" y="721054"/>
                  </a:lnTo>
                  <a:cubicBezTo>
                    <a:pt x="221867" y="699205"/>
                    <a:pt x="186275" y="669340"/>
                    <a:pt x="157731" y="633281"/>
                  </a:cubicBezTo>
                  <a:lnTo>
                    <a:pt x="76976" y="662675"/>
                  </a:lnTo>
                  <a:lnTo>
                    <a:pt x="42649" y="603220"/>
                  </a:lnTo>
                  <a:lnTo>
                    <a:pt x="108483" y="547982"/>
                  </a:lnTo>
                  <a:cubicBezTo>
                    <a:pt x="91527" y="505232"/>
                    <a:pt x="83459" y="459476"/>
                    <a:pt x="84771" y="413505"/>
                  </a:cubicBezTo>
                  <a:lnTo>
                    <a:pt x="4015" y="384114"/>
                  </a:lnTo>
                  <a:lnTo>
                    <a:pt x="15936" y="316504"/>
                  </a:lnTo>
                  <a:lnTo>
                    <a:pt x="101874" y="316506"/>
                  </a:lnTo>
                  <a:cubicBezTo>
                    <a:pt x="116364" y="272859"/>
                    <a:pt x="139595" y="232621"/>
                    <a:pt x="170150" y="198249"/>
                  </a:cubicBezTo>
                  <a:lnTo>
                    <a:pt x="127179" y="123825"/>
                  </a:lnTo>
                  <a:lnTo>
                    <a:pt x="179771" y="79696"/>
                  </a:lnTo>
                  <a:lnTo>
                    <a:pt x="245602" y="134938"/>
                  </a:lnTo>
                  <a:cubicBezTo>
                    <a:pt x="284758" y="110816"/>
                    <a:pt x="328418" y="94925"/>
                    <a:pt x="373918" y="88235"/>
                  </a:cubicBezTo>
                  <a:lnTo>
                    <a:pt x="388839" y="3601"/>
                  </a:lnTo>
                  <a:lnTo>
                    <a:pt x="457492" y="3601"/>
                  </a:lnTo>
                  <a:lnTo>
                    <a:pt x="472413" y="88234"/>
                  </a:lnTo>
                  <a:cubicBezTo>
                    <a:pt x="517913" y="94924"/>
                    <a:pt x="561574" y="110815"/>
                    <a:pt x="600729" y="134937"/>
                  </a:cubicBezTo>
                  <a:lnTo>
                    <a:pt x="600729" y="1349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7930" tIns="216029" rIns="187930" bIns="230830" spcCol="1270" anchor="ctr"/>
            <a:lstStyle/>
            <a:p>
              <a:pPr marL="0" marR="0" lvl="0" indent="0" algn="ctr" defTabSz="6223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卡通简体" pitchFamily="65" charset="-122"/>
                  <a:ea typeface="方正卡通简体" pitchFamily="65" charset="-122"/>
                  <a:cs typeface="+mn-cs"/>
                </a:rPr>
                <a:t>边听边想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sp>
        <p:nvSpPr>
          <p:cNvPr id="39" name="图文框 38"/>
          <p:cNvSpPr/>
          <p:nvPr/>
        </p:nvSpPr>
        <p:spPr>
          <a:xfrm>
            <a:off x="2335213" y="1216025"/>
            <a:ext cx="4473575" cy="906463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67" tIns="181367" rIns="181367" bIns="181367" spcCol="1270" anchor="ctr"/>
          <a:lstStyle/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听录音回顾课文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957" y="2389924"/>
            <a:ext cx="4644499" cy="2586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/>
          <p:nvPr/>
        </p:nvSpPr>
        <p:spPr>
          <a:xfrm>
            <a:off x="895006" y="4191000"/>
            <a:ext cx="7710487" cy="1081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此处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提到的“彩色的梦”指的是彩色铅笔，“长、圆、硬”交代了彩笔的形状、质地。</a:t>
            </a:r>
          </a:p>
        </p:txBody>
      </p:sp>
      <p:pic>
        <p:nvPicPr>
          <p:cNvPr id="11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3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895006" y="1924055"/>
            <a:ext cx="5613400" cy="116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45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我有一大把彩色的梦，</a:t>
            </a:r>
          </a:p>
          <a:p>
            <a:pPr lvl="0" indent="628650">
              <a:lnSpc>
                <a:spcPct val="145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有的长，有的圆，有的硬。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793750" y="3318852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3"/>
              </a:buBlip>
              <a:defRPr/>
            </a:pPr>
            <a:r>
              <a:rPr lang="zh-CN" altLang="en-US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说说你对这一句的理解？</a:t>
            </a:r>
            <a:endParaRPr lang="zh-CN" altLang="en-US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52596" y="3406164"/>
            <a:ext cx="81915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排比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9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1092200" y="1827213"/>
            <a:ext cx="7150100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仿写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用“有的……有的……有的……”写一个句子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__________________________________________________________________________________________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4820" name="图片 24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25" y="2062798"/>
            <a:ext cx="322263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107440" y="2881313"/>
            <a:ext cx="6931660" cy="11137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下课了，同学们有的打球，有的跑步，有的丢沙包，大家开心极了。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"/>
          <p:cNvSpPr/>
          <p:nvPr/>
        </p:nvSpPr>
        <p:spPr>
          <a:xfrm>
            <a:off x="860425" y="1854200"/>
            <a:ext cx="75025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它们躺在铅笔盒里聊天，</a:t>
            </a:r>
          </a:p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一打开，就在白纸上跳蹦。</a:t>
            </a:r>
          </a:p>
        </p:txBody>
      </p:sp>
      <p:sp>
        <p:nvSpPr>
          <p:cNvPr id="4" name="矩形 3"/>
          <p:cNvSpPr/>
          <p:nvPr/>
        </p:nvSpPr>
        <p:spPr>
          <a:xfrm>
            <a:off x="860425" y="3810000"/>
            <a:ext cx="742950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这是个拟人句，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“聊天”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“跳蹦”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把静止不动的彩笔写活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了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，突出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了“我”对彩笔的喜爱。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160463" y="3116580"/>
            <a:ext cx="7285037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这里用了什么修辞手法？你从这里体会出了什么？</a:t>
            </a:r>
            <a:endParaRPr lang="zh-CN" altLang="en-US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584824" y="2668542"/>
            <a:ext cx="81915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拟人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2658" y="4563745"/>
            <a:ext cx="7731125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这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是写彩笔绘画的内容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“脚尖滑过”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正是彩笔在动，在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绘画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。画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的是什么呢？“草坪”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“野花”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“天空”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。这里运用排比的修辞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方法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，整齐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，有气势。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2658" y="1124833"/>
            <a:ext cx="49501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脚尖滑过的地方，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大块的草坪，绿了；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大朵的野花，红了；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大片的天空，蓝了，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蓝——得——透——明！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639763" y="3951600"/>
            <a:ext cx="7285037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这里用了什么修辞手法？你从这里体会出了什么？</a:t>
            </a:r>
            <a:endParaRPr lang="zh-CN" altLang="en-US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584824" y="2668542"/>
            <a:ext cx="81915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排比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1501</Words>
  <Application>Microsoft Office PowerPoint</Application>
  <PresentationFormat>全屏显示(4:3)</PresentationFormat>
  <Paragraphs>235</Paragraphs>
  <Slides>37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Office 主题</vt:lpstr>
      <vt:lpstr>2_Office 主题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荣德基</dc:creator>
  <cp:lastModifiedBy>Administrator</cp:lastModifiedBy>
  <cp:revision>502</cp:revision>
  <dcterms:created xsi:type="dcterms:W3CDTF">2015-12-30T08:03:25Z</dcterms:created>
  <dcterms:modified xsi:type="dcterms:W3CDTF">2018-01-10T08:52:43Z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