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39.xml" ContentType="application/vnd.openxmlformats-officedocument.presentationml.notesSlide+xml"/>
  <Override PartName="/ppt/notesSlides/notesSlide286.xml" ContentType="application/vnd.openxmlformats-officedocument.presentationml.notes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Override PartName="/ppt/notesSlides/notesSlide264.xml" ContentType="application/vnd.openxmlformats-officedocument.presentationml.notes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242.xml" ContentType="application/vnd.openxmlformats-officedocument.presentationml.notesSlide+xml"/>
  <Override PartName="/ppt/slides/slide221.xml" ContentType="application/vnd.openxmlformats-officedocument.presentationml.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notesSlides/notesSlide220.xml" ContentType="application/vnd.openxmlformats-officedocument.presentationml.notes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Default Extension="png" ContentType="image/png"/>
  <Override PartName="/ppt/notesSlides/notesSlide79.xml" ContentType="application/vnd.openxmlformats-officedocument.presentationml.notesSlide+xml"/>
  <Override PartName="/ppt/notesSlides/notesSlide258.xml" ContentType="application/vnd.openxmlformats-officedocument.presentationml.notesSlide+xml"/>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Override PartName="/ppt/notesSlides/notesSlide236.xml" ContentType="application/vnd.openxmlformats-officedocument.presentationml.notesSlide+xml"/>
  <Override PartName="/ppt/notesSlides/notesSlide283.xml" ContentType="application/vnd.openxmlformats-officedocument.presentationml.notes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261.xml" ContentType="application/vnd.openxmlformats-officedocument.presentationml.notesSlide+xml"/>
  <Override PartName="/ppt/slides/slide240.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slides/slide278.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notesSlides/notesSlide299.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277.xml" ContentType="application/vnd.openxmlformats-officedocument.presentationml.notes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slides/slide281.xml" ContentType="application/vnd.openxmlformats-officedocument.presentationml.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ppt/notesSlides/notesSlide255.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notesSlides/notesSlide233.xml" ContentType="application/vnd.openxmlformats-officedocument.presentationml.notesSlide+xml"/>
  <Override PartName="/ppt/notesSlides/notesSlide280.xml" ContentType="application/vnd.openxmlformats-officedocument.presentationml.notes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297.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notesSlides/notesSlide249.xml" ContentType="application/vnd.openxmlformats-officedocument.presentationml.notesSlide+xml"/>
  <Override PartName="/ppt/notesSlides/notesSlide296.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slides/slide275.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notesSlides/notesSlide227.xml" ContentType="application/vnd.openxmlformats-officedocument.presentationml.notesSlide+xml"/>
  <Override PartName="/ppt/notesSlides/notesSlide27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notesSlides/notesSlide252.xml" ContentType="application/vnd.openxmlformats-officedocument.presentationml.notesSlide+xml"/>
  <Override PartName="/ppt/slides/slide168.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124.xml" ContentType="application/vnd.openxmlformats-officedocument.presentationml.slide+xml"/>
  <Override PartName="/ppt/slides/slide171.xml" ContentType="application/vnd.openxmlformats-officedocument.presentationml.slide+xml"/>
  <Override PartName="/ppt/slides/slide269.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ppt/notesSlides/notesSlide268.xml" ContentType="application/vnd.openxmlformats-officedocument.presentationml.notesSlide+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slides/slide294.xml" ContentType="application/vnd.openxmlformats-officedocument.presentationml.slide+xml"/>
  <Override PartName="/ppt/notesSlides/notesSlide67.xml" ContentType="application/vnd.openxmlformats-officedocument.presentationml.notesSlide+xml"/>
  <Override PartName="/ppt/notesSlides/notesSlide246.xml" ContentType="application/vnd.openxmlformats-officedocument.presentationml.notesSlide+xml"/>
  <Override PartName="/ppt/notesSlides/notesSlide293.xml" ContentType="application/vnd.openxmlformats-officedocument.presentationml.notesSlide+xml"/>
  <Override PartName="/ppt/slides/slide225.xml" ContentType="application/vnd.openxmlformats-officedocument.presentationml.slide+xml"/>
  <Override PartName="/ppt/slides/slide272.xml" ContentType="application/vnd.openxmlformats-officedocument.presentationml.slide+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224.xml" ContentType="application/vnd.openxmlformats-officedocument.presentationml.notesSlide+xml"/>
  <Override PartName="/ppt/notesSlides/notesSlide271.xml" ContentType="application/vnd.openxmlformats-officedocument.presentationml.notes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143.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notesSlides/notesSlide142.xml" ContentType="application/vnd.openxmlformats-officedocument.presentationml.notesSlide+xml"/>
  <Override PartName="/ppt/notesSlides/notesSlide28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notesSlides/notesSlide218.xml" ContentType="application/vnd.openxmlformats-officedocument.presentationml.notesSlide+xml"/>
  <Override PartName="/ppt/notesSlides/notesSlide229.xml" ContentType="application/vnd.openxmlformats-officedocument.presentationml.notesSlide+xml"/>
  <Override PartName="/ppt/notesSlides/notesSlide265.xml" ContentType="application/vnd.openxmlformats-officedocument.presentationml.notesSlide+xml"/>
  <Override PartName="/ppt/notesSlides/notesSlide27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notesSlides/notesSlide207.xml" ContentType="application/vnd.openxmlformats-officedocument.presentationml.notesSlide+xml"/>
  <Override PartName="/ppt/notesSlides/notesSlide254.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notesSlides/notesSlide53.xml" ContentType="application/vnd.openxmlformats-officedocument.presentationml.notesSlide+xml"/>
  <Override PartName="/ppt/notesSlides/notesSlide243.xml" ContentType="application/vnd.openxmlformats-officedocument.presentationml.notesSlide+xml"/>
  <Override PartName="/ppt/notesSlides/notesSlide290.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notesSlides/notesSlide221.xml" ContentType="application/vnd.openxmlformats-officedocument.presentationml.notesSlide+xml"/>
  <Override PartName="/ppt/notesSlides/notesSlide23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notesSlides/notesSlide158.xml" ContentType="application/vnd.openxmlformats-officedocument.presentationml.notesSlide+xml"/>
  <Override PartName="/ppt/notesSlides/notesSlide210.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notesSlides/notesSlide248.xml" ContentType="application/vnd.openxmlformats-officedocument.presentationml.notesSlide+xml"/>
  <Override PartName="/ppt/notesSlides/notesSlide25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notesSlides/notesSlide237.xml" ContentType="application/vnd.openxmlformats-officedocument.presentationml.notesSlide+xml"/>
  <Override PartName="/ppt/notesSlides/notesSlide284.xml" ContentType="application/vnd.openxmlformats-officedocument.presentationml.notesSlide+xml"/>
  <Override PartName="/ppt/notesSlides/notesSlide295.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notesSlides/notesSlide226.xml" ContentType="application/vnd.openxmlformats-officedocument.presentationml.notesSlide+xml"/>
  <Override PartName="/ppt/notesSlides/notesSlide27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notesSlides/notesSlide26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40.xml" ContentType="application/vnd.openxmlformats-officedocument.presentationml.notesSlide+xml"/>
  <Override PartName="/ppt/notesSlides/notesSlide25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notesSlides/notesSlide28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notesSlides/notesSlide267.xml" ContentType="application/vnd.openxmlformats-officedocument.presentationml.notesSlide+xml"/>
  <Override PartName="/ppt/notesSlides/notesSlide27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notesSlides/notesSlide209.xml" ContentType="application/vnd.openxmlformats-officedocument.presentationml.notesSlide+xml"/>
  <Override PartName="/ppt/notesSlides/notesSlide256.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notesSlides/notesSlide245.xml" ContentType="application/vnd.openxmlformats-officedocument.presentationml.notesSlide+xml"/>
  <Override PartName="/ppt/notesSlides/notesSlide292.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34.xml" ContentType="application/vnd.openxmlformats-officedocument.presentationml.notesSlide+xml"/>
  <Override PartName="/ppt/notesSlides/notesSlide270.xml" ContentType="application/vnd.openxmlformats-officedocument.presentationml.notesSlide+xml"/>
  <Override PartName="/ppt/notesSlides/notesSlide28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notesSlides/notesSlide297.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notesSlides/notesSlide275.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ppt/notesSlides/notesSlide25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231.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269.xml" ContentType="application/vnd.openxmlformats-officedocument.presentationml.notes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notesSlides/notesSlide247.xml" ContentType="application/vnd.openxmlformats-officedocument.presentationml.notesSlide+xml"/>
  <Override PartName="/ppt/notesSlides/notesSlide294.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ppt/notesSlides/notesSlide27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ppt/notesSlides/notesSlide25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notesSlides/notesSlide288.xml" ContentType="application/vnd.openxmlformats-officedocument.presentationml.notesSlide+xml"/>
  <Override PartName="/ppt/slides/slide122.xml" ContentType="application/vnd.openxmlformats-officedocument.presentationml.slide+xml"/>
  <Override PartName="/ppt/slides/slide267.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notesSlides/notesSlide266.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Default Extension="wmf" ContentType="image/x-wmf"/>
  <Override PartName="/ppt/notesSlides/notesSlide244.xml" ContentType="application/vnd.openxmlformats-officedocument.presentationml.notesSlide+xml"/>
  <Override PartName="/ppt/notesSlides/notesSlide291.xml" ContentType="application/vnd.openxmlformats-officedocument.presentationml.notesSlide+xml"/>
  <Override PartName="/ppt/slides/slide223.xml" ContentType="application/vnd.openxmlformats-officedocument.presentationml.slide+xml"/>
  <Override PartName="/ppt/slides/slide270.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22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141.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ppt/notesSlides/notesSlide285.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63.xml" ContentType="application/vnd.openxmlformats-officedocument.presentationml.notes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slides/slide179.xml" ContentType="application/vnd.openxmlformats-officedocument.presentationml.slide+xml"/>
  <Override PartName="/ppt/notesSlides/notesSlide178.xml" ContentType="application/vnd.openxmlformats-officedocument.presentationml.notesSlide+xml"/>
  <Override PartName="/ppt/notesSlides/notesSlide24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notesSlides/notesSlide279.xml" ContentType="application/vnd.openxmlformats-officedocument.presentationml.notes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ppt/slides/slide18.xml" ContentType="application/vnd.openxmlformats-officedocument.presentationml.slide+xml"/>
  <Override PartName="/ppt/slides/slide65.xml" ContentType="application/vnd.openxmlformats-officedocument.presentationml.slide+xml"/>
  <Override PartName="/ppt/slides/slide236.xml" ContentType="application/vnd.openxmlformats-officedocument.presentationml.slide+xml"/>
  <Override PartName="/ppt/slides/slide283.xml" ContentType="application/vnd.openxmlformats-officedocument.presentationml.slide+xml"/>
  <Override PartName="/ppt/notesSlides/notesSlide112.xml" ContentType="application/vnd.openxmlformats-officedocument.presentationml.notesSlide+xml"/>
  <Override PartName="/ppt/notesSlides/notesSlide25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ppt/notesSlides/notesSlide235.xml" ContentType="application/vnd.openxmlformats-officedocument.presentationml.notesSlide+xml"/>
  <Override PartName="/ppt/notesSlides/notesSlide282.xml" ContentType="application/vnd.openxmlformats-officedocument.presentationml.notesSlide+xml"/>
  <Override PartName="/ppt/slides/slide214.xml" ContentType="application/vnd.openxmlformats-officedocument.presentationml.slide+xml"/>
  <Override PartName="/ppt/slides/slide261.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21.xml" ContentType="application/vnd.openxmlformats-officedocument.presentationml.slide+xml"/>
  <Override PartName="/ppt/slides/slide198.xml" ContentType="application/vnd.openxmlformats-officedocument.presentationml.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ppt/notesSlides/notesSlide26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299.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ppt/notesSlides/notesSlide29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2"/>
  </p:notesMasterIdLst>
  <p:sldIdLst>
    <p:sldId id="573"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1" r:id="rId25"/>
    <p:sldId id="282" r:id="rId26"/>
    <p:sldId id="283" r:id="rId27"/>
    <p:sldId id="284" r:id="rId28"/>
    <p:sldId id="285" r:id="rId29"/>
    <p:sldId id="286" r:id="rId30"/>
    <p:sldId id="288" r:id="rId31"/>
    <p:sldId id="289" r:id="rId32"/>
    <p:sldId id="290" r:id="rId33"/>
    <p:sldId id="291" r:id="rId34"/>
    <p:sldId id="292" r:id="rId35"/>
    <p:sldId id="293" r:id="rId36"/>
    <p:sldId id="294" r:id="rId37"/>
    <p:sldId id="295" r:id="rId38"/>
    <p:sldId id="296" r:id="rId39"/>
    <p:sldId id="297" r:id="rId40"/>
    <p:sldId id="298"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38" r:id="rId80"/>
    <p:sldId id="339" r:id="rId81"/>
    <p:sldId id="341" r:id="rId82"/>
    <p:sldId id="342" r:id="rId83"/>
    <p:sldId id="343" r:id="rId84"/>
    <p:sldId id="344" r:id="rId85"/>
    <p:sldId id="345" r:id="rId86"/>
    <p:sldId id="346" r:id="rId87"/>
    <p:sldId id="347" r:id="rId88"/>
    <p:sldId id="348" r:id="rId89"/>
    <p:sldId id="349" r:id="rId90"/>
    <p:sldId id="350" r:id="rId91"/>
    <p:sldId id="351" r:id="rId92"/>
    <p:sldId id="352" r:id="rId93"/>
    <p:sldId id="353" r:id="rId94"/>
    <p:sldId id="354" r:id="rId95"/>
    <p:sldId id="355" r:id="rId96"/>
    <p:sldId id="356" r:id="rId97"/>
    <p:sldId id="357" r:id="rId98"/>
    <p:sldId id="359" r:id="rId99"/>
    <p:sldId id="360" r:id="rId100"/>
    <p:sldId id="361" r:id="rId101"/>
    <p:sldId id="362" r:id="rId102"/>
    <p:sldId id="363" r:id="rId103"/>
    <p:sldId id="364" r:id="rId104"/>
    <p:sldId id="365" r:id="rId105"/>
    <p:sldId id="366" r:id="rId106"/>
    <p:sldId id="367" r:id="rId107"/>
    <p:sldId id="368" r:id="rId108"/>
    <p:sldId id="369" r:id="rId109"/>
    <p:sldId id="370" r:id="rId110"/>
    <p:sldId id="371" r:id="rId111"/>
    <p:sldId id="372" r:id="rId112"/>
    <p:sldId id="373" r:id="rId113"/>
    <p:sldId id="374" r:id="rId114"/>
    <p:sldId id="375" r:id="rId115"/>
    <p:sldId id="376" r:id="rId116"/>
    <p:sldId id="377" r:id="rId117"/>
    <p:sldId id="378" r:id="rId118"/>
    <p:sldId id="379" r:id="rId119"/>
    <p:sldId id="380" r:id="rId120"/>
    <p:sldId id="381" r:id="rId121"/>
    <p:sldId id="382" r:id="rId122"/>
    <p:sldId id="383" r:id="rId123"/>
    <p:sldId id="384" r:id="rId124"/>
    <p:sldId id="386" r:id="rId125"/>
    <p:sldId id="387" r:id="rId126"/>
    <p:sldId id="388" r:id="rId127"/>
    <p:sldId id="389" r:id="rId128"/>
    <p:sldId id="390" r:id="rId129"/>
    <p:sldId id="391" r:id="rId130"/>
    <p:sldId id="393" r:id="rId131"/>
    <p:sldId id="394" r:id="rId132"/>
    <p:sldId id="395" r:id="rId133"/>
    <p:sldId id="396" r:id="rId134"/>
    <p:sldId id="397" r:id="rId135"/>
    <p:sldId id="398" r:id="rId136"/>
    <p:sldId id="400" r:id="rId137"/>
    <p:sldId id="401" r:id="rId138"/>
    <p:sldId id="402" r:id="rId139"/>
    <p:sldId id="403" r:id="rId140"/>
    <p:sldId id="404" r:id="rId141"/>
    <p:sldId id="405" r:id="rId142"/>
    <p:sldId id="406" r:id="rId143"/>
    <p:sldId id="407" r:id="rId144"/>
    <p:sldId id="408" r:id="rId145"/>
    <p:sldId id="409" r:id="rId146"/>
    <p:sldId id="410" r:id="rId147"/>
    <p:sldId id="411" r:id="rId148"/>
    <p:sldId id="412" r:id="rId149"/>
    <p:sldId id="413" r:id="rId150"/>
    <p:sldId id="414" r:id="rId151"/>
    <p:sldId id="415" r:id="rId152"/>
    <p:sldId id="416" r:id="rId153"/>
    <p:sldId id="417" r:id="rId154"/>
    <p:sldId id="418" r:id="rId155"/>
    <p:sldId id="419" r:id="rId156"/>
    <p:sldId id="420" r:id="rId157"/>
    <p:sldId id="421" r:id="rId158"/>
    <p:sldId id="422" r:id="rId159"/>
    <p:sldId id="423" r:id="rId160"/>
    <p:sldId id="424" r:id="rId161"/>
    <p:sldId id="425" r:id="rId162"/>
    <p:sldId id="426" r:id="rId163"/>
    <p:sldId id="427" r:id="rId164"/>
    <p:sldId id="428" r:id="rId165"/>
    <p:sldId id="429" r:id="rId166"/>
    <p:sldId id="430" r:id="rId167"/>
    <p:sldId id="431" r:id="rId168"/>
    <p:sldId id="432" r:id="rId169"/>
    <p:sldId id="433" r:id="rId170"/>
    <p:sldId id="434" r:id="rId171"/>
    <p:sldId id="435" r:id="rId172"/>
    <p:sldId id="436" r:id="rId173"/>
    <p:sldId id="437" r:id="rId174"/>
    <p:sldId id="438" r:id="rId175"/>
    <p:sldId id="439" r:id="rId176"/>
    <p:sldId id="440" r:id="rId177"/>
    <p:sldId id="441" r:id="rId178"/>
    <p:sldId id="442" r:id="rId179"/>
    <p:sldId id="444" r:id="rId180"/>
    <p:sldId id="445" r:id="rId181"/>
    <p:sldId id="446" r:id="rId182"/>
    <p:sldId id="447" r:id="rId183"/>
    <p:sldId id="448" r:id="rId184"/>
    <p:sldId id="449" r:id="rId185"/>
    <p:sldId id="450" r:id="rId186"/>
    <p:sldId id="451" r:id="rId187"/>
    <p:sldId id="452" r:id="rId188"/>
    <p:sldId id="453" r:id="rId189"/>
    <p:sldId id="454" r:id="rId190"/>
    <p:sldId id="455" r:id="rId191"/>
    <p:sldId id="456" r:id="rId192"/>
    <p:sldId id="457" r:id="rId193"/>
    <p:sldId id="458" r:id="rId194"/>
    <p:sldId id="459" r:id="rId195"/>
    <p:sldId id="460" r:id="rId196"/>
    <p:sldId id="461" r:id="rId197"/>
    <p:sldId id="462" r:id="rId198"/>
    <p:sldId id="463" r:id="rId199"/>
    <p:sldId id="464" r:id="rId200"/>
    <p:sldId id="465" r:id="rId201"/>
    <p:sldId id="466" r:id="rId202"/>
    <p:sldId id="467" r:id="rId203"/>
    <p:sldId id="469" r:id="rId204"/>
    <p:sldId id="470" r:id="rId205"/>
    <p:sldId id="471" r:id="rId206"/>
    <p:sldId id="472" r:id="rId207"/>
    <p:sldId id="473" r:id="rId208"/>
    <p:sldId id="474" r:id="rId209"/>
    <p:sldId id="475" r:id="rId210"/>
    <p:sldId id="476" r:id="rId211"/>
    <p:sldId id="477" r:id="rId212"/>
    <p:sldId id="478" r:id="rId213"/>
    <p:sldId id="479" r:id="rId214"/>
    <p:sldId id="480" r:id="rId215"/>
    <p:sldId id="481" r:id="rId216"/>
    <p:sldId id="482" r:id="rId217"/>
    <p:sldId id="483" r:id="rId218"/>
    <p:sldId id="484" r:id="rId219"/>
    <p:sldId id="485" r:id="rId220"/>
    <p:sldId id="486" r:id="rId221"/>
    <p:sldId id="487" r:id="rId222"/>
    <p:sldId id="488" r:id="rId223"/>
    <p:sldId id="489" r:id="rId224"/>
    <p:sldId id="490" r:id="rId225"/>
    <p:sldId id="491" r:id="rId226"/>
    <p:sldId id="492" r:id="rId227"/>
    <p:sldId id="493" r:id="rId228"/>
    <p:sldId id="494" r:id="rId229"/>
    <p:sldId id="495" r:id="rId230"/>
    <p:sldId id="496" r:id="rId231"/>
    <p:sldId id="497" r:id="rId232"/>
    <p:sldId id="498" r:id="rId233"/>
    <p:sldId id="499" r:id="rId234"/>
    <p:sldId id="500" r:id="rId235"/>
    <p:sldId id="501" r:id="rId236"/>
    <p:sldId id="502" r:id="rId237"/>
    <p:sldId id="503" r:id="rId238"/>
    <p:sldId id="504" r:id="rId239"/>
    <p:sldId id="505" r:id="rId240"/>
    <p:sldId id="506" r:id="rId241"/>
    <p:sldId id="507" r:id="rId242"/>
    <p:sldId id="508" r:id="rId243"/>
    <p:sldId id="509" r:id="rId244"/>
    <p:sldId id="510" r:id="rId245"/>
    <p:sldId id="511" r:id="rId246"/>
    <p:sldId id="512" r:id="rId247"/>
    <p:sldId id="514" r:id="rId248"/>
    <p:sldId id="515" r:id="rId249"/>
    <p:sldId id="516" r:id="rId250"/>
    <p:sldId id="517" r:id="rId251"/>
    <p:sldId id="518" r:id="rId252"/>
    <p:sldId id="519" r:id="rId253"/>
    <p:sldId id="521" r:id="rId254"/>
    <p:sldId id="522" r:id="rId255"/>
    <p:sldId id="523" r:id="rId256"/>
    <p:sldId id="524" r:id="rId257"/>
    <p:sldId id="525" r:id="rId258"/>
    <p:sldId id="526" r:id="rId259"/>
    <p:sldId id="527" r:id="rId260"/>
    <p:sldId id="528" r:id="rId261"/>
    <p:sldId id="529" r:id="rId262"/>
    <p:sldId id="530" r:id="rId263"/>
    <p:sldId id="531" r:id="rId264"/>
    <p:sldId id="532" r:id="rId265"/>
    <p:sldId id="534" r:id="rId266"/>
    <p:sldId id="535" r:id="rId267"/>
    <p:sldId id="536" r:id="rId268"/>
    <p:sldId id="537" r:id="rId269"/>
    <p:sldId id="538" r:id="rId270"/>
    <p:sldId id="539" r:id="rId271"/>
    <p:sldId id="540" r:id="rId272"/>
    <p:sldId id="541" r:id="rId273"/>
    <p:sldId id="542" r:id="rId274"/>
    <p:sldId id="543" r:id="rId275"/>
    <p:sldId id="544" r:id="rId276"/>
    <p:sldId id="545" r:id="rId277"/>
    <p:sldId id="547" r:id="rId278"/>
    <p:sldId id="548" r:id="rId279"/>
    <p:sldId id="549" r:id="rId280"/>
    <p:sldId id="550" r:id="rId281"/>
    <p:sldId id="551" r:id="rId282"/>
    <p:sldId id="552" r:id="rId283"/>
    <p:sldId id="554" r:id="rId284"/>
    <p:sldId id="555" r:id="rId285"/>
    <p:sldId id="556" r:id="rId286"/>
    <p:sldId id="557" r:id="rId287"/>
    <p:sldId id="558" r:id="rId288"/>
    <p:sldId id="559" r:id="rId289"/>
    <p:sldId id="560" r:id="rId290"/>
    <p:sldId id="561" r:id="rId291"/>
    <p:sldId id="562" r:id="rId292"/>
    <p:sldId id="563" r:id="rId293"/>
    <p:sldId id="565" r:id="rId294"/>
    <p:sldId id="566" r:id="rId295"/>
    <p:sldId id="567" r:id="rId296"/>
    <p:sldId id="568" r:id="rId297"/>
    <p:sldId id="569" r:id="rId298"/>
    <p:sldId id="570" r:id="rId299"/>
    <p:sldId id="571" r:id="rId300"/>
    <p:sldId id="572" r:id="rId301"/>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9835" autoAdjust="0"/>
  </p:normalViewPr>
  <p:slideViewPr>
    <p:cSldViewPr>
      <p:cViewPr varScale="1">
        <p:scale>
          <a:sx n="94" d="100"/>
          <a:sy n="94" d="100"/>
        </p:scale>
        <p:origin x="-8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viewProps" Target="viewProps.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theme" Target="theme/theme1.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slide" Target="slides/slide270.xml"/><Relationship Id="rId276" Type="http://schemas.openxmlformats.org/officeDocument/2006/relationships/slide" Target="slides/slide275.xml"/><Relationship Id="rId292" Type="http://schemas.openxmlformats.org/officeDocument/2006/relationships/slide" Target="slides/slide291.xml"/><Relationship Id="rId297" Type="http://schemas.openxmlformats.org/officeDocument/2006/relationships/slide" Target="slides/slide296.xml"/><Relationship Id="rId306" Type="http://schemas.openxmlformats.org/officeDocument/2006/relationships/tableStyles" Target="tableStyle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slide" Target="slides/slide286.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4"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4"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 Id="rId4" Type="http://schemas.openxmlformats.org/officeDocument/2006/relationships/image" Target="../media/image29.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 Id="rId4"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23.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7"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7"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oleObject" Target="../embeddings/oleObject11.bin"/><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1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6.xml"/><Relationship Id="rId7" Type="http://schemas.openxmlformats.org/officeDocument/2006/relationships/oleObject" Target="../embeddings/oleObject16.bin"/><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oleObject" Target="../embeddings/oleObject15.bin"/><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3.xml"/><Relationship Id="rId7" Type="http://schemas.openxmlformats.org/officeDocument/2006/relationships/oleObject" Target="../embeddings/oleObject20.bin"/><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oleObject" Target="../embeddings/oleObject19.bin"/><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3" Type="http://schemas.openxmlformats.org/officeDocument/2006/relationships/notesSlide" Target="../notesSlides/notesSlide216.xml"/><Relationship Id="rId7" Type="http://schemas.openxmlformats.org/officeDocument/2006/relationships/oleObject" Target="../embeddings/oleObject24.bin"/><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4.xml"/></Relationships>
</file>

<file path=ppt/slides/_rels/slide2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4.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4.xml"/></Relationships>
</file>

<file path=ppt/slides/_rels/slide2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7.xml"/><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4.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4.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4.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4.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4.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4.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4.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4.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4.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4.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4.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4.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4.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4.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4.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4.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4.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4.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4.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4.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4.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75.xml"/><Relationship Id="rId1" Type="http://schemas.openxmlformats.org/officeDocument/2006/relationships/slideLayout" Target="../slideLayouts/slideLayout4.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4.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4.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4.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4.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4.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4.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4.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4.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4.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4.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4.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4.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4.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4.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4.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4.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4.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4.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4.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4.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0.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9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a:latin typeface="黑体" panose="02010600030101010101" pitchFamily="49" charset="-122"/>
                <a:ea typeface="黑体" panose="02010600030101010101" pitchFamily="49" charset="-122"/>
                <a:cs typeface="+mj-cs"/>
              </a:rPr>
              <a:t>专题六 </a:t>
            </a: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文言文阅读</a:t>
            </a: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(课标</a:t>
            </a:r>
            <a:r>
              <a:rPr lang="en-US" altLang="zh-CN" sz="1800" dirty="0" smtClean="0">
                <a:solidFill>
                  <a:schemeClr val="tx1"/>
                </a:solidFill>
                <a:ea typeface="黑体" panose="02010600030101010101" pitchFamily="49" charset="-122"/>
              </a:rPr>
              <a:t>Ⅲ</a:t>
            </a:r>
            <a:r>
              <a:rPr lang="zh-CN" altLang="en-US" sz="1800" dirty="0" smtClean="0">
                <a:solidFill>
                  <a:schemeClr val="tx1"/>
                </a:solidFill>
                <a:ea typeface="黑体" panose="02010600030101010101" pitchFamily="49" charset="-122"/>
              </a:rPr>
              <a:t>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先前的苛严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尚且担心做得不够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哪有宽松成为祸患的呢。”因此一概以宽松的态度来处理政</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事。皇帝直接下诰命令审讯享泽村百姓谋反一事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纯礼审问事情的缘由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原来是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这个人到戏</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场看戏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回来的路上见到工匠做桶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就把桶戴在头上说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和刘先主相比怎样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于是被桶匠抓</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住。纯礼第二天上朝应对,徽宗问怎么处理这件事,纯礼回答说:“愚人粗鲁无知,如果以叛逆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定罪,恐怕会辜负陛下爱惜生灵的仁德。按不应做此事的罪名杖责他,就够了。”皇帝说: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“(这样做)凭什么告诫后人呢?”纯礼回答:“正是要外面的人知道陛下不滥施刑罚,足以作为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典范了。”徽宗听从了他的话。纯礼沉稳坚毅刚强正直,曾布畏惧他,挑拨驸马都尉王诜说: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“皇上想要升任你为承旨,范右丞不同意。”王诜发怒。恰逢王诜招待辽国使者,纯礼主持宴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会,王诜诬告他动不动就直称皇上名字,纯礼被罢免为端明殿学士、颍昌府知府、提举崇福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宫。崇宁五年,复任左朝议大夫,提举鸿庆宫。去世时享年七十六岁。</a:t>
            </a:r>
            <a:endParaRPr lang="zh-CN" altLang="en-US"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1.对下列加点词的解释,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 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A.余</a:t>
            </a:r>
            <a:r>
              <a:rPr lang="zh-CN" altLang="en-US" sz="1530" u="sng" kern="0" dirty="0" smtClean="0">
                <a:solidFill>
                  <a:srgbClr val="000000"/>
                </a:solidFill>
                <a:latin typeface="Times New Roman" panose="02020603050405020304" pitchFamily="65" charset="-122"/>
                <a:ea typeface="宋体" panose="02010600030101010101" pitchFamily="2" charset="-122"/>
              </a:rPr>
              <a:t>宰</a:t>
            </a:r>
            <a:r>
              <a:rPr lang="zh-CN" altLang="en-US" sz="1530" kern="0" dirty="0" smtClean="0">
                <a:solidFill>
                  <a:srgbClr val="000000"/>
                </a:solidFill>
                <a:latin typeface="Times New Roman" panose="02020603050405020304" pitchFamily="65" charset="-122"/>
                <a:ea typeface="宋体" panose="02010600030101010101" pitchFamily="2" charset="-122"/>
              </a:rPr>
              <a:t>沭阳二年　　　　宰:治理</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B.说当时</a:t>
            </a:r>
            <a:r>
              <a:rPr lang="zh-CN" altLang="en-US" sz="1530" u="sng" kern="0" dirty="0" smtClean="0">
                <a:solidFill>
                  <a:srgbClr val="000000"/>
                </a:solidFill>
                <a:latin typeface="Times New Roman" panose="02020603050405020304" pitchFamily="65" charset="-122"/>
                <a:ea typeface="宋体" panose="02010600030101010101" pitchFamily="2" charset="-122"/>
              </a:rPr>
              <a:t>决</a:t>
            </a:r>
            <a:r>
              <a:rPr lang="zh-CN" altLang="en-US" sz="1530" kern="0" dirty="0" smtClean="0">
                <a:solidFill>
                  <a:srgbClr val="000000"/>
                </a:solidFill>
                <a:latin typeface="Times New Roman" panose="02020603050405020304" pitchFamily="65" charset="-122"/>
                <a:ea typeface="宋体" panose="02010600030101010101" pitchFamily="2" charset="-122"/>
              </a:rPr>
              <a:t>某狱　　决:打开</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C.代为</a:t>
            </a:r>
            <a:r>
              <a:rPr lang="zh-CN" altLang="en-US" sz="1530" u="sng" kern="0" dirty="0" smtClean="0">
                <a:solidFill>
                  <a:srgbClr val="000000"/>
                </a:solidFill>
                <a:latin typeface="Times New Roman" panose="02020603050405020304" pitchFamily="65" charset="-122"/>
                <a:ea typeface="宋体" panose="02010600030101010101" pitchFamily="2" charset="-122"/>
              </a:rPr>
              <a:t>治</a:t>
            </a:r>
            <a:r>
              <a:rPr lang="zh-CN" altLang="en-US" sz="1530" kern="0" dirty="0" smtClean="0">
                <a:solidFill>
                  <a:srgbClr val="000000"/>
                </a:solidFill>
                <a:latin typeface="Times New Roman" panose="02020603050405020304" pitchFamily="65" charset="-122"/>
                <a:ea typeface="宋体" panose="02010600030101010101" pitchFamily="2" charset="-122"/>
              </a:rPr>
              <a:t>筐箧　　治:备办</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奉</a:t>
            </a:r>
            <a:r>
              <a:rPr lang="zh-CN" altLang="en-US" sz="1530" kern="0" dirty="0" smtClean="0">
                <a:solidFill>
                  <a:srgbClr val="000000"/>
                </a:solidFill>
                <a:latin typeface="Times New Roman" panose="02020603050405020304" pitchFamily="65" charset="-122"/>
                <a:ea typeface="宋体" panose="02010600030101010101" pitchFamily="2" charset="-122"/>
              </a:rPr>
              <a:t>母闲居　　奉:侍奉</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2.下列对原文有关内容的概括和分析,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 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A.四品官员吕峄亭在家闲居期间,连续写信邀请老县令旧地重游,袁枚因此再到沭阳。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B.当年袁枚离开沭阳时,钱接三才断奶,因此谈及其父钱鸣和的往事,接三不太清楚。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C.八十多岁的张、沈两吏是袁枚的老同事,还能依稀记得些许往事,多数事已忘记了。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D.吕峄亭在寒冬时节送客至十字桥,宾主作别时,袁枚觉得自己有生之年很难再来了。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3.把文中画线的句子翻译成现代汉语。(8分)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(1)迟明行六十里,峄亭延候于十字桥,彼此喜跃,骈辚同驱。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(2)闻伯夷、柳下惠之风者,奋乎百世之下,而况于亲炙之者乎?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4.文中“可以风世”的内容有哪些?请简要概括。(4分)</a:t>
            </a:r>
            <a:endParaRPr lang="zh-CN" alt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决:判决。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“多数事已忘记了”的人并非张、沈两吏,而是“我”。此处张冠李戴。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(1)天快亮的时候,行驶了六十里,吕峄亭在十字桥迎接,两人(见面)十分欣喜,便驱车一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同前往。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(2)伯夷、柳下惠那样的高风,百代之后的人听到,也能奋发,更何况亲受熏陶的人呢?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(1)迟明:天快亮的时候。骈辚:两车同行。“峄亭延候于十字桥”为状语后置句,翻译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为“吕峄亭在十字桥迎接”。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(2)风:高风亮节。奋:振奋,奋发。炙:熏陶、感染。“而况于亲炙之者乎”中“况</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乎”翻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译为“更何况</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为官当勤政爱民,百姓会怀念他;为人当感恩重义,后代会仿效他。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“可以风世”为“可以用来劝勉世人”,文本最后一段“然以五十年前之令尹</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之如吕君者更少矣”表明了作者的写作意图:为官当勤政爱民,为人当感恩重义。</a:t>
            </a:r>
            <a:endParaRPr lang="zh-CN" alt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古时当官的人往往对自己管辖过的地方有很深的感情。因为圣贤的人把老百姓看成家人,当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官的不忘记自己管辖过的地方,而老百姓也更不会忘记他们。我治理沭阳两年,乙丑年的时候,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调任到白下。现在已经戊申年了,吕峄亭在三札为官,他邀请我去我很感动,我在十月五日渡过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了黄河,住在了钱接三的家里。钱接三当时是主人,他的父亲钱鸣和样子消瘦并长着长长的胡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须,钱接三长得很像他的父亲,我与他谈起他父亲的事情,他也不太清楚。(因为)当年我离开沭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阳时,他才刚断奶。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深夜时我们摆上了美酒,听到外面传来车轮滚动的声音,原来是吕峄亭派人来接我。天快亮的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时候,行驶六十里,吕峄亭在十字桥迎接,两人(见面)十分欣喜,便驱车一同前往。过了一会儿,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远远看见上百只野鸡在矮矮的城墙上落着,我才知道沭城已经翻修一新了。(正在行走的时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候,)走过来好多衣冠整齐的人前来迎接我。(这些人)大概是我在这里为官时骑竹马的顽童,现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在都老态尽显了。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到了第二天,我进县衙观光游览,来到了从前经常与朋友吃饭的地方,来到了当年看到有两个小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女孩一起玩耍的草地上,来到了曾经接待朋友吟诗作画的地方,我缓缓地向前走着,悲伤地落下</a:t>
            </a:r>
            <a:endParaRPr lang="zh-CN" alt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眼泪。虽然见到的只是一座座房屋、一眼眼井,但是都能触景生情,我自己也不能解释是为什么。有姓张和姓沈的两位官员走来了,他们两个都已经有八十岁了。对我谈起当年我判决过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某人入狱,推荐过某人的文章,我现在已经全记不起来了。猛然间重新提起,就像重新整理小时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候用过的书,就像丢失的东西又重新找回来一样。县城里有一个名叫朱广文的人善于写诗,一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个名叫吴中翰的人鉴赏力很强,另外还有两个人,一位姓解喜欢画画,一位姓陈喜欢下棋。吕峄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亭喜欢谈论历史,每一次都是过了很长时间,还滔滔不绝。我有时饮酒,有时吟诗,有时下棋,有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时写段札礼,有时评论书画,有时谈古论今,有时请朋友来,有时乘车出去,从没有空闲的时候。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于是我忘记了自己是来做客的,也忘记了自己已年老体衰了。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住了半个月,雪花纷飞,已经快到年底了。我不得不辞别了主人。吕峄亭仍然送到开始迎接我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的地方,为我把行李放好,并把马缰勒好,他握着我的手问:“什么时候才能再见到先生呢?”我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没有回答,不是我不想回答,而是我不忍心回答呀。哎!我今年已经七十三岁了,怎么忍心欺骗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他说还能再来呢?又怎么忍心伤他的心说不再来了呢?然而以我五十年之前的县官,仍能回到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曾经管辖过的地方,世上像我这样的人不多吧;一个受尊敬的四品官,侍奉母亲,在家清闲着,仍</a:t>
            </a:r>
            <a:endParaRPr lang="zh-CN" alt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然能想念着五十年前的旧县官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世上像吕峄亭那样的人就更少了。人有分离就有相聚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有相聚</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就有分离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人分离之后可以再相聚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而人若年纪大了却怎么也不能再年轻。这次分别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我没有学会和圣人一样不为情感影响的本领,所以画了两幅画,一幅送给吕峄亭,另一幅自己保存,传下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来给子孙看,让他们知道,(在某地)做过官还可以重新回来,这是为官者能想象的;迎接以前的官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员可以像迎接新上任的官员一样,这是当地的主人能想象的。孟子说:伯夷、柳下惠那样的高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风,百代之后的人听到,也能奋发,更何况亲受熏陶的人呢?我提起笔来写下了这些感受,可以用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来劝勉世人,不单单只是写写朋友相聚的感觉而已。</a:t>
            </a:r>
            <a:endParaRPr lang="zh-CN" altLang="en-U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三、(2018浙江,14—18,20分)阅读下面的文言文,完成1—5题。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颜太初杂文序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司马光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天下之不尚儒久矣。今世之士大夫,</a:t>
            </a:r>
            <a:r>
              <a:rPr lang="zh-CN" altLang="en-US" sz="1530" u="sng" kern="0" dirty="0" smtClean="0">
                <a:solidFill>
                  <a:srgbClr val="000000"/>
                </a:solidFill>
                <a:latin typeface="Times New Roman" panose="02020603050405020304" pitchFamily="65" charset="-122"/>
                <a:ea typeface="宋体" panose="02010600030101010101" pitchFamily="2" charset="-122"/>
              </a:rPr>
              <a:t>发言</a:t>
            </a:r>
            <a:r>
              <a:rPr lang="zh-CN" altLang="en-US" sz="1530" kern="0" dirty="0" smtClean="0">
                <a:solidFill>
                  <a:srgbClr val="000000"/>
                </a:solidFill>
                <a:latin typeface="Times New Roman" panose="02020603050405020304" pitchFamily="65" charset="-122"/>
                <a:ea typeface="宋体" panose="02010600030101010101" pitchFamily="2" charset="-122"/>
              </a:rPr>
              <a:t>必自称曰儒。儒者果何如哉?高冠博带、广袂之衣谓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之儒邪?执简伏册、呻吟不息谓之儒邪?又况点墨濡翰、织制绮组之文以称儒,亦远矣。舍此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勿言,至于西汉之公孙丞相、萧望之、张禹、孔光,东汉之欧阳歙、张酺、胡广,世之所谓大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儒,果足以充儒</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名乎?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鲁人颜太初,字醇之,常愤其然。读先王之书,不治章句,必求其理而已矣。</a:t>
            </a:r>
            <a:r>
              <a:rPr lang="zh-CN" altLang="en-US" sz="1530" u="sng" kern="0" dirty="0" smtClean="0">
                <a:solidFill>
                  <a:srgbClr val="000000"/>
                </a:solidFill>
                <a:latin typeface="Times New Roman" panose="02020603050405020304" pitchFamily="65" charset="-122"/>
                <a:ea typeface="宋体" panose="02010600030101010101" pitchFamily="2" charset="-122"/>
              </a:rPr>
              <a:t>既得其理,不徒诵之,</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以夸诳于人,必也蹈而行之。</a:t>
            </a:r>
            <a:r>
              <a:rPr lang="zh-CN" altLang="en-US" sz="1530" kern="0" dirty="0" smtClean="0">
                <a:solidFill>
                  <a:srgbClr val="000000"/>
                </a:solidFill>
                <a:latin typeface="Times New Roman" panose="02020603050405020304" pitchFamily="65" charset="-122"/>
                <a:ea typeface="宋体" panose="02010600030101010101" pitchFamily="2" charset="-122"/>
              </a:rPr>
              <a:t>在其身与乡党无余,于</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外则不光。不光,先王之道犹蘙如也,乃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求天下国家政理风俗之得失,为诗歌洎文以宣畅之。景祐初,青州牧有以荒淫放荡为事,慕嵇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康、阮籍之为人,当时四方士大夫乐其无名教之</a:t>
            </a:r>
            <a:r>
              <a:rPr lang="zh-CN" altLang="en-US" sz="1530" u="sng" kern="0" dirty="0" smtClean="0">
                <a:solidFill>
                  <a:srgbClr val="000000"/>
                </a:solidFill>
                <a:latin typeface="Times New Roman" panose="02020603050405020304" pitchFamily="65" charset="-122"/>
                <a:ea typeface="宋体" panose="02010600030101010101" pitchFamily="2" charset="-122"/>
              </a:rPr>
              <a:t>拘</a:t>
            </a:r>
            <a:r>
              <a:rPr lang="zh-CN" altLang="en-US" sz="1530" kern="0" dirty="0" smtClean="0">
                <a:solidFill>
                  <a:srgbClr val="000000"/>
                </a:solidFill>
                <a:latin typeface="Times New Roman" panose="02020603050405020304" pitchFamily="65" charset="-122"/>
                <a:ea typeface="宋体" panose="02010600030101010101" pitchFamily="2" charset="-122"/>
              </a:rPr>
              <a:t>,翕然效之,浸以成风。太初恶其为大乱风俗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之本,作《东州逸党》诗以刺之。诗遂上闻,天子亟治牧罪。又有郓州牧怒属令之清直与己异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者,诬以罪,榜掠死狱中。妻子弱不能自诉,太初素与令善,怜其冤死,作《哭友人》诗,牧亦坐是</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废</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于时或荐太初博学有文,诏用为国子监直讲。会有御史素不善太初者,上言太初狂狷,不可任学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官。诏即行所至,改除河中府临晋主簿。太初为人,实宽良有</a:t>
            </a:r>
            <a:r>
              <a:rPr lang="zh-CN" altLang="en-US" sz="1530" u="sng" kern="0" dirty="0" smtClean="0">
                <a:solidFill>
                  <a:srgbClr val="000000"/>
                </a:solidFill>
                <a:latin typeface="Times New Roman" panose="02020603050405020304" pitchFamily="65" charset="-122"/>
                <a:ea typeface="宋体" panose="02010600030101010101" pitchFamily="2" charset="-122"/>
              </a:rPr>
              <a:t>治行</a:t>
            </a:r>
            <a:r>
              <a:rPr lang="zh-CN" altLang="en-US" sz="1530" kern="0" dirty="0" smtClean="0">
                <a:solidFill>
                  <a:srgbClr val="000000"/>
                </a:solidFill>
                <a:latin typeface="Times New Roman" panose="02020603050405020304" pitchFamily="65" charset="-122"/>
                <a:ea typeface="宋体" panose="02010600030101010101" pitchFamily="2" charset="-122"/>
              </a:rPr>
              <a:t>,非狂人也。自临晋改应天府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户曹,掌南京学,卒</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睢阳。旧制,判、司、簿、尉四考,无殿负</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,例为令录。虽愚懦昏耄无所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取者,积以年数,必得之。而太初才识如此,举进士解褐近十年,卒不得脱判、司、簿、尉之列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以终身,死时盖年四十余。噫,天丧儒者,使必至于大坏乎!将犬吠</a:t>
            </a:r>
            <a:r>
              <a:rPr lang="zh-CN" altLang="en-US" sz="1530" u="sng"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Times New Roman" panose="02020603050405020304" pitchFamily="65" charset="-122"/>
                <a:ea typeface="宋体" panose="02010600030101010101" pitchFamily="2" charset="-122"/>
              </a:rPr>
              <a:t>怪,桀桀者必见锄也?何其仕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与寿两穷如此?</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世人见太初官职不能动人又其文多指讦有疵病者所恶闻虽得其文不甚重之故所弃失居多余</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止得其两卷。</a:t>
            </a:r>
            <a:r>
              <a:rPr lang="zh-CN" altLang="en-US" sz="1530" kern="0" dirty="0" smtClean="0">
                <a:solidFill>
                  <a:srgbClr val="000000"/>
                </a:solidFill>
                <a:latin typeface="Times New Roman" panose="02020603050405020304" pitchFamily="65" charset="-122"/>
                <a:ea typeface="宋体" panose="02010600030101010101" pitchFamily="2" charset="-122"/>
              </a:rPr>
              <a:t>在同州又得其所为《题名记》,今集而序之。</a:t>
            </a:r>
            <a:r>
              <a:rPr lang="zh-CN" altLang="en-US" sz="1530" u="sng" kern="0" dirty="0" smtClean="0">
                <a:solidFill>
                  <a:srgbClr val="000000"/>
                </a:solidFill>
                <a:latin typeface="Times New Roman" panose="02020603050405020304" pitchFamily="65" charset="-122"/>
                <a:ea typeface="宋体" panose="02010600030101010101" pitchFamily="2" charset="-122"/>
              </a:rPr>
              <a:t>前世之士身不显于时,而言立于后</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世者多矣。太初虽贱而夭,其文岂必不传?</a:t>
            </a:r>
            <a:r>
              <a:rPr lang="zh-CN" altLang="en-US" sz="1530" kern="0" dirty="0" smtClean="0">
                <a:solidFill>
                  <a:srgbClr val="000000"/>
                </a:solidFill>
                <a:latin typeface="Times New Roman" panose="02020603050405020304" pitchFamily="65" charset="-122"/>
                <a:ea typeface="宋体" panose="02010600030101010101" pitchFamily="2" charset="-122"/>
              </a:rPr>
              <a:t>异日有见之者,观其《后车》诗,则不忘鉴戒矣;观其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《逸党》诗,则礼义不坏矣;观其《哭友人》诗,则酷吏愧心矣;观其《同州题名记》,则守长知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弊政矣;观其《望仙驿记》,则守长不事厨传矣。由是言之,为益岂不厚哉!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(选自《司马光集》)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殿负:因欠国家赋税而考核为下等。</a:t>
            </a:r>
            <a:endParaRPr lang="zh-CN" altLang="en-US"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02535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发言</a:t>
            </a:r>
            <a:r>
              <a:rPr lang="zh-CN" altLang="en-US" sz="1530" kern="0" dirty="0" smtClean="0">
                <a:solidFill>
                  <a:srgbClr val="000000"/>
                </a:solidFill>
                <a:latin typeface="Times New Roman" panose="02020603050405020304" pitchFamily="65" charset="-122"/>
                <a:ea typeface="宋体" panose="02010600030101010101" pitchFamily="2" charset="-122"/>
              </a:rPr>
              <a:t>必自称曰儒　　　　　　　　发言:发表意见。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B.当时四方士大夫乐其无名教之</a:t>
            </a:r>
            <a:r>
              <a:rPr lang="zh-CN" altLang="en-US" sz="1530" u="sng" kern="0" dirty="0" smtClean="0">
                <a:solidFill>
                  <a:srgbClr val="000000"/>
                </a:solidFill>
                <a:latin typeface="Times New Roman" panose="02020603050405020304" pitchFamily="65" charset="-122"/>
                <a:ea typeface="宋体" panose="02010600030101010101" pitchFamily="2" charset="-122"/>
              </a:rPr>
              <a:t>拘</a:t>
            </a:r>
            <a:r>
              <a:rPr lang="zh-CN" altLang="en-US" sz="1530" kern="0" dirty="0" smtClean="0">
                <a:solidFill>
                  <a:srgbClr val="000000"/>
                </a:solidFill>
                <a:latin typeface="Times New Roman" panose="02020603050405020304" pitchFamily="65" charset="-122"/>
                <a:ea typeface="宋体" panose="02010600030101010101" pitchFamily="2" charset="-122"/>
              </a:rPr>
              <a:t>　　拘:束缚,拘束。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C.牧亦坐是</a:t>
            </a:r>
            <a:r>
              <a:rPr lang="zh-CN" altLang="en-US" sz="1530" u="sng" kern="0" dirty="0" smtClean="0">
                <a:solidFill>
                  <a:srgbClr val="000000"/>
                </a:solidFill>
                <a:latin typeface="Times New Roman" panose="02020603050405020304" pitchFamily="65" charset="-122"/>
                <a:ea typeface="宋体" panose="02010600030101010101" pitchFamily="2" charset="-122"/>
              </a:rPr>
              <a:t>废</a:t>
            </a:r>
            <a:r>
              <a:rPr lang="zh-CN" altLang="en-US" sz="1530" kern="0" dirty="0" smtClean="0">
                <a:solidFill>
                  <a:srgbClr val="000000"/>
                </a:solidFill>
                <a:latin typeface="Times New Roman" panose="02020603050405020304" pitchFamily="65" charset="-122"/>
                <a:ea typeface="宋体" panose="02010600030101010101" pitchFamily="2" charset="-122"/>
              </a:rPr>
              <a:t>　　废:(被)罢免。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D.实宽良有</a:t>
            </a:r>
            <a:r>
              <a:rPr lang="zh-CN" altLang="en-US" sz="1530" u="sng" kern="0" dirty="0" smtClean="0">
                <a:solidFill>
                  <a:srgbClr val="000000"/>
                </a:solidFill>
                <a:latin typeface="Times New Roman" panose="02020603050405020304" pitchFamily="65" charset="-122"/>
                <a:ea typeface="宋体" panose="02010600030101010101" pitchFamily="2" charset="-122"/>
              </a:rPr>
              <a:t>治行</a:t>
            </a:r>
            <a:r>
              <a:rPr lang="zh-CN" altLang="en-US" sz="1530" kern="0" dirty="0" smtClean="0">
                <a:solidFill>
                  <a:srgbClr val="000000"/>
                </a:solidFill>
                <a:latin typeface="Times New Roman" panose="02020603050405020304" pitchFamily="65" charset="-122"/>
                <a:ea typeface="宋体" panose="02010600030101010101" pitchFamily="2" charset="-122"/>
              </a:rPr>
              <a:t>　　治行:政绩。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94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9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A.作者认为,对真正的儒者而言,读书不应雕章琢句,作文不应只追求辞藻华丽,而应抱着学以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致用的目的,匡正时弊,有益社会的进步。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B.颜太初考中进士后,担任过临晋主簿和应天府户曹。主簿是县令的属官,户曹是知府的属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官。县令的上级是州牧。</a:t>
            </a:r>
            <a:endParaRPr lang="zh-CN" altLang="en-US" dirty="0"/>
          </a:p>
        </p:txBody>
      </p:sp>
      <p:graphicFrame>
        <p:nvGraphicFramePr>
          <p:cNvPr id="4" name="对象 3"/>
          <p:cNvGraphicFramePr>
            <a:graphicFrameLocks noChangeAspect="1"/>
          </p:cNvGraphicFramePr>
          <p:nvPr/>
        </p:nvGraphicFramePr>
        <p:xfrm>
          <a:off x="728989" y="3247469"/>
          <a:ext cx="1504950" cy="533400"/>
        </p:xfrm>
        <a:graphic>
          <a:graphicData uri="http://schemas.openxmlformats.org/presentationml/2006/ole">
            <p:oleObj spid="_x0000_s195588" name="Equation" r:id="rId4" imgW="39928800" imgH="14020800" progId="">
              <p:embed/>
            </p:oleObj>
          </a:graphicData>
        </a:graphic>
      </p:graphicFrame>
      <p:graphicFrame>
        <p:nvGraphicFramePr>
          <p:cNvPr id="5" name="对象 4"/>
          <p:cNvGraphicFramePr>
            <a:graphicFrameLocks noChangeAspect="1"/>
          </p:cNvGraphicFramePr>
          <p:nvPr/>
        </p:nvGraphicFramePr>
        <p:xfrm>
          <a:off x="3384202" y="3247469"/>
          <a:ext cx="1162050" cy="533399"/>
        </p:xfrm>
        <a:graphic>
          <a:graphicData uri="http://schemas.openxmlformats.org/presentationml/2006/ole">
            <p:oleObj spid="_x0000_s195587" name="Equation" r:id="rId5" imgW="30784800" imgH="14020800" progId="">
              <p:embed/>
            </p:oleObj>
          </a:graphicData>
        </a:graphic>
      </p:graphicFrame>
      <p:graphicFrame>
        <p:nvGraphicFramePr>
          <p:cNvPr id="6" name="对象 5"/>
          <p:cNvGraphicFramePr>
            <a:graphicFrameLocks noChangeAspect="1"/>
          </p:cNvGraphicFramePr>
          <p:nvPr/>
        </p:nvGraphicFramePr>
        <p:xfrm>
          <a:off x="718263" y="3815564"/>
          <a:ext cx="1562100" cy="533399"/>
        </p:xfrm>
        <a:graphic>
          <a:graphicData uri="http://schemas.openxmlformats.org/presentationml/2006/ole">
            <p:oleObj spid="_x0000_s195586" name="Equation" r:id="rId6" imgW="41452800" imgH="14020800" progId="">
              <p:embed/>
            </p:oleObj>
          </a:graphicData>
        </a:graphic>
      </p:graphicFrame>
      <p:graphicFrame>
        <p:nvGraphicFramePr>
          <p:cNvPr id="7" name="对象 6"/>
          <p:cNvGraphicFramePr>
            <a:graphicFrameLocks noChangeAspect="1"/>
          </p:cNvGraphicFramePr>
          <p:nvPr/>
        </p:nvGraphicFramePr>
        <p:xfrm>
          <a:off x="2858152" y="3815564"/>
          <a:ext cx="1162050" cy="533399"/>
        </p:xfrm>
        <a:graphic>
          <a:graphicData uri="http://schemas.openxmlformats.org/presentationml/2006/ole">
            <p:oleObj spid="_x0000_s195585" name="Equation" r:id="rId7" imgW="30784800" imgH="14020800" progId="">
              <p:embed/>
            </p:oleObj>
          </a:graphicData>
        </a:graphic>
      </p:graphicFrame>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C.颜太初宽厚正直,才识过人,效法嵇康、阮籍,诗文讥刺时事,遭到利益集团的嫉恨排挤,终身</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仕途不顺,郁郁不得志。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D.文章叙议结合。作者在记叙颜太初生平经历中,表达了欣赏的态度并寄寓深切同情;在评价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颜太初诗文创作时,充分肯定了其作品的价值。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 人 见 太 初 官 职 不 能 动 人 又 其 文 多 指 讦 有 疵 病 者 所 恶 闻 虽 得 其 文 不 甚 重 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故 所 弃 失 居 多 余 止 得 其 两 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5.把文中画线的句子译成现代汉语。(8分)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(1)既得其理,不徒诵之,以夸诳于人,必也蹈而行之。(4分)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(2)前世之士身不显于时,而言立于后世者多矣。太初虽贱而夭,其文岂必不传?(4分)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发言:开口。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B.“其”都是人称代词,他的。A.助词,的/提宾标志,不译。C.介词,在/引出对象,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给。D.所+动词=名词性结构/为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,被动结构。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“效法嵇康、阮籍”错。由第二段“当时四方士大夫</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太初恶其为大乱风俗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之本”可知,C项张冠李戴。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方法总结</a:t>
            </a:r>
            <a:r>
              <a:rPr lang="zh-CN" altLang="en-US" sz="1530" kern="0" dirty="0" smtClean="0">
                <a:solidFill>
                  <a:srgbClr val="000000"/>
                </a:solidFill>
                <a:latin typeface="Times New Roman" panose="02020603050405020304" pitchFamily="65" charset="-122"/>
                <a:ea typeface="宋体" panose="02010600030101010101" pitchFamily="2" charset="-122"/>
              </a:rPr>
              <a:t>　①抓准对象。当选文中出现的人物不止一个时,我们要抓住题中特定人的行为举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止进行筛选和判断。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②体情察意。作者往往通过记叙人物言行来刻画人物性格,因此要洞察人物言行背后的“隐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情”,进而分析人物性格。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③锁定内涵。选项中对人物某种品质或做法的解读,有时是命题者自己进行了概括,有时则摘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引原文中的字眼,它们有时是明晰的,有时则是隐蔽的,要注意回到原文进行甄别。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④关注手法。古代散文为了更好地刻画人物,往往采用多种手法,如叙述描写、作者评说等,抓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住这些手法或信息有助于对文章信息的理解和处理。</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二、(2017课标全国Ⅲ,10—13,19分)阅读下面的文言文,完成1—4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许将字冲元,福州闽人。举进士第一。神宗召对,除集贤校理、同知礼院,编修中书条例。</a:t>
            </a:r>
            <a:r>
              <a:rPr lang="zh-CN" altLang="en-US" sz="1530" u="sng" kern="0" dirty="0" smtClean="0">
                <a:solidFill>
                  <a:srgbClr val="000000"/>
                </a:solidFill>
                <a:latin typeface="Times New Roman" panose="02020603050405020304" pitchFamily="65" charset="-122"/>
                <a:ea typeface="宋体" panose="02010600030101010101" pitchFamily="2" charset="-122"/>
              </a:rPr>
              <a:t>初选</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人调拟先南曹次考功综核无法吏得缘文为奸选者又不得诉长吏将奏罢南曹辟公舍以待来诉</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者士无留难</a:t>
            </a:r>
            <a:r>
              <a:rPr lang="zh-CN" altLang="en-US" sz="1530" kern="0" dirty="0" smtClean="0">
                <a:solidFill>
                  <a:srgbClr val="000000"/>
                </a:solidFill>
                <a:latin typeface="Times New Roman" panose="02020603050405020304" pitchFamily="65" charset="-122"/>
                <a:ea typeface="宋体" panose="02010600030101010101" pitchFamily="2" charset="-122"/>
              </a:rPr>
              <a:t>契丹以兵二十万压代州境,遣使请代地,岁聘之使不敢行,以命将。将入对曰:“臣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备位侍从,朝廷大议不容不知。万一北人言及代州事,不有以折之,则伤国体。”遂命将诣枢密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院阅文书。及至北境,居人跨屋栋聚观,曰:“看南朝</a:t>
            </a:r>
            <a:r>
              <a:rPr lang="zh-CN" altLang="en-US" sz="1530" u="sng" kern="0" dirty="0" smtClean="0">
                <a:solidFill>
                  <a:srgbClr val="000000"/>
                </a:solidFill>
                <a:latin typeface="Times New Roman" panose="02020603050405020304" pitchFamily="65" charset="-122"/>
                <a:ea typeface="宋体" panose="02010600030101010101" pitchFamily="2" charset="-122"/>
              </a:rPr>
              <a:t>状元</a:t>
            </a:r>
            <a:r>
              <a:rPr lang="zh-CN" altLang="en-US" sz="1530" kern="0" dirty="0" smtClean="0">
                <a:solidFill>
                  <a:srgbClr val="000000"/>
                </a:solidFill>
                <a:latin typeface="Times New Roman" panose="02020603050405020304" pitchFamily="65" charset="-122"/>
                <a:ea typeface="宋体" panose="02010600030101010101" pitchFamily="2" charset="-122"/>
              </a:rPr>
              <a:t>。”及肄射,将先破的。契丹使萧禧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馆客,禧果以代州为问,将随问随答。禧又曰:“界渠未定,顾和好体重,吾且往大国分画矣。”</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将曰:“此事,申饬边臣岂不可,何以使为?”禧惭不能对。</a:t>
            </a:r>
            <a:r>
              <a:rPr lang="zh-CN" altLang="en-US" sz="1530" kern="0" dirty="0" smtClean="0">
                <a:solidFill>
                  <a:srgbClr val="000000"/>
                </a:solidFill>
                <a:latin typeface="Times New Roman" panose="02020603050405020304" pitchFamily="65" charset="-122"/>
                <a:ea typeface="宋体" panose="02010600030101010101" pitchFamily="2" charset="-122"/>
              </a:rPr>
              <a:t>归报,神宗善之。明年,知秦州,又改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郓州。</a:t>
            </a:r>
            <a:r>
              <a:rPr lang="zh-CN" altLang="en-US" sz="1530" u="sng" kern="0" dirty="0" smtClean="0">
                <a:solidFill>
                  <a:srgbClr val="000000"/>
                </a:solidFill>
                <a:latin typeface="Times New Roman" panose="02020603050405020304" pitchFamily="65" charset="-122"/>
                <a:ea typeface="宋体" panose="02010600030101010101" pitchFamily="2" charset="-122"/>
              </a:rPr>
              <a:t>上元</a:t>
            </a:r>
            <a:r>
              <a:rPr lang="zh-CN" altLang="en-US" sz="1530" kern="0" dirty="0" smtClean="0">
                <a:solidFill>
                  <a:srgbClr val="000000"/>
                </a:solidFill>
                <a:latin typeface="Times New Roman" panose="02020603050405020304" pitchFamily="65" charset="-122"/>
                <a:ea typeface="宋体" panose="02010600030101010101" pitchFamily="2" charset="-122"/>
              </a:rPr>
              <a:t>张灯,吏籍为盗者系狱,将曰:“是绝其自新之路也。”悉纵遣之,自是民无一人犯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法,三圄皆空。父老叹曰:“自王沂公后五十六年,始再见狱空耳。”郓俗士子喜聚肆以谤官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政,将虽弗禁,其俗自息。召为兵部侍郎。上疏言:“治兵有制,名虽不同,从而横之,方而圆之,使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万众犹一人。”及西方用兵,神宗遣</a:t>
            </a:r>
            <a:r>
              <a:rPr lang="zh-CN" altLang="en-US" sz="1530" u="sng" kern="0" dirty="0" smtClean="0">
                <a:solidFill>
                  <a:srgbClr val="000000"/>
                </a:solidFill>
                <a:latin typeface="Times New Roman" panose="02020603050405020304" pitchFamily="65" charset="-122"/>
                <a:ea typeface="宋体" panose="02010600030101010101" pitchFamily="2" charset="-122"/>
              </a:rPr>
              <a:t>近侍</a:t>
            </a:r>
            <a:r>
              <a:rPr lang="zh-CN" altLang="en-US" sz="1530" kern="0" dirty="0" smtClean="0">
                <a:solidFill>
                  <a:srgbClr val="000000"/>
                </a:solidFill>
                <a:latin typeface="Times New Roman" panose="02020603050405020304" pitchFamily="65" charset="-122"/>
                <a:ea typeface="宋体" panose="02010600030101010101" pitchFamily="2" charset="-122"/>
              </a:rPr>
              <a:t>问兵马之数,将立具上之;明日,访枢臣,不能对也。绍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圣初,入为吏部尚书,</a:t>
            </a:r>
            <a:r>
              <a:rPr lang="zh-CN" altLang="en-US" sz="1530" u="sng" kern="0" dirty="0" smtClean="0">
                <a:solidFill>
                  <a:srgbClr val="000000"/>
                </a:solidFill>
                <a:latin typeface="Times New Roman" panose="02020603050405020304" pitchFamily="65" charset="-122"/>
                <a:ea typeface="宋体" panose="02010600030101010101" pitchFamily="2" charset="-122"/>
              </a:rPr>
              <a:t>章惇为相,与蔡卞同肆罗织,贬谪元祐诸臣,奏发司马光墓。</a:t>
            </a:r>
            <a:r>
              <a:rPr lang="zh-CN" altLang="en-US" sz="1530" kern="0" dirty="0" smtClean="0">
                <a:solidFill>
                  <a:srgbClr val="000000"/>
                </a:solidFill>
                <a:latin typeface="Times New Roman" panose="02020603050405020304" pitchFamily="65" charset="-122"/>
                <a:ea typeface="宋体" panose="02010600030101010101" pitchFamily="2" charset="-122"/>
              </a:rPr>
              <a:t>哲宗以问将,对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曰:“发人之墓,非盛德事。”知颍昌府,移大名。在大名六年,数</a:t>
            </a:r>
            <a:r>
              <a:rPr lang="zh-CN" altLang="en-US" sz="1530" u="sng" kern="0" dirty="0" smtClean="0">
                <a:solidFill>
                  <a:srgbClr val="000000"/>
                </a:solidFill>
                <a:latin typeface="Times New Roman" panose="02020603050405020304" pitchFamily="65" charset="-122"/>
                <a:ea typeface="宋体" panose="02010600030101010101" pitchFamily="2" charset="-122"/>
              </a:rPr>
              <a:t>告老</a:t>
            </a:r>
            <a:r>
              <a:rPr lang="zh-CN" altLang="en-US" sz="1530" kern="0" dirty="0" smtClean="0">
                <a:solidFill>
                  <a:srgbClr val="000000"/>
                </a:solidFill>
                <a:latin typeface="Times New Roman" panose="02020603050405020304" pitchFamily="65" charset="-122"/>
                <a:ea typeface="宋体" panose="02010600030101010101" pitchFamily="2" charset="-122"/>
              </a:rPr>
              <a:t>,召为佑神观使。政和初,</a:t>
            </a:r>
            <a:endParaRPr lang="zh-CN" altLang="en-US"/>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世人见太初官职不能动人/又其文多指讦/有疵病者所恶闻/虽得其文/不甚重之/故所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弃失居多/余止得其两卷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本题考查文言文断句的能力。首先根据关联词“又”“虽”“故”断句,然后根据句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意完整断句。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(1)(颜太初)掌握了先王书中的义理以后,不是仅仅称道它,用来夸大欺骗世人,而是必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定亲自去实践。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(2)前代的读书人活着时地位不显赫,但文章在后代长存的太多了。颜太初虽然地位低寿命短,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他的文章难道一定流传不了吗?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(1)既:副词,已经、</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以后。不徒:不仅、不只。夸:夸耀、夸大。诳:欺骗。蹈:实践,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践行。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(2)不显于时:状语后置,不于时显。其</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不:难道</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不。贱:地位卑下。</a:t>
            </a:r>
            <a:endParaRPr lang="zh-CN" altLang="en-US"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天下人不崇尚儒家很久了。当今的士大夫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开口必称自己是儒家。儒家的人究竟是什么样的</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戴着高高的帽子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束着宽而长的衣带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穿宽大衣袖衣服的就是儒家吗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拿着书伏在书册上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诵</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读不止就是儒家吗?又只是点评文章,写出华美的文字就自称儒家,这也相差太远了。放下这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些暂时不说,像西汉的公孙丞相、萧望之、张禹、孔光,东汉的欧阳歙、张酺、胡广,都是世人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所说的大儒,他们果真能够称得上儒家的名声吗?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鲁地人颜太初,字醇之,常常对当时的风气感到愤慨。他诵读先王的书籍,不拘泥形式,一定要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探求其中的道理。(颜太初)掌握了先王书中的义理以后,不是仅仅称道它,用来夸大欺骗世人,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而是必定亲自去实践。他的身份地位和平民无异,他的才华也没有得到彰显。不彰显才华,先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王之道就会湮没无闻,于是开始探求国家治理及发展社会风气的得失,用诗歌和文章的形式来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宣扬传布它。景祐初年,青州的地方长官行事荒淫放荡,向往嵇康、阮籍的处世方式,当时四方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的士大夫陶醉于没有名教的约束,一致效仿,慢慢地形成了风气。颜太初憎恨他们成了扰乱社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会风气的根本,作了一首《东州逸党》的诗来讽刺他们。这首诗被皇上听到,皇上立即治青州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长官的罪。又有郓州的长官对下属的清廉正直与自己不同而感气愤,用罪名诬陷下属,致使他</a:t>
            </a:r>
            <a:endParaRPr lang="zh-CN" alt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在狱中被拷打而死。他的妻子孩子弱小无处控诉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颜太初平素与他交好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怜悯他被冤死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作了一</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哭友人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州牧也因此获罪被罢免。</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当时有人举荐太初博学有文采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皇上诏令让他做国子监直讲。恰好有个对太初不友好的御史</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向皇上进言说太初狂傲自大,不能任学官一职。皇上的诏令立即下达,改授他河中府临晋主簿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一职。颜太初为人处世,实在宽厚善良并有政绩,并非狂妄之人。又从临晋改任应天府户曹,管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理南京学馆,在睢阳去世。按原来的制度,判、司、簿、尉的考核,没有因欠国家赋税而考核的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结果为下等的,都会按例升为令、录。即使那些愚蠢、胆小、昏庸、年老没什么可取之处的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人,等待数年,也会获得晋升。然而太初有如此才学,考中进士,入职做官近十年,最终到死也没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有脱离判、司、簿、尉的行列,死时大概四十多岁。唉,上天这样不看重读书人,使情况到了极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坏的地步!小人所责怪的高洁正直的人一定除去吗?为什么一定要让他们的仕途和寿命都不通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世人见颜太初的官职不能吸引人,又因他的文章多指摘攻讦,那些有弊病的害怕听到自己的不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足,即使看到他的文章,也不见重视,所以他的文章被遗弃的很多,而我只得到两卷。在同州又</a:t>
            </a:r>
            <a:endParaRPr lang="zh-CN" altLang="en-US"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得到他所写的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题名记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现在收集整理并为之作序。前代的读书人活着时地位不显赫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但文</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章在后代长存的太多了。颜太初虽然地位低寿命短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他的文章难道一定流传不了吗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后代若能</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见到他的作品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细看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后车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就不会忘记警诫教训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观看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逸党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那么礼仪就不至</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于崩坏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阅读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哭友人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那些酷吏就会心生羞愧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观看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同州题名记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地方长官就会知道理政弊端;察看《望仙驿记》,地方官吏就不会过分迎送路过自己辖地的官员。由此看来,它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的益处不是很多吗!</a:t>
            </a:r>
            <a:endParaRPr lang="zh-CN" altLang="en-US"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四、(2018北京,8—12,19分)阅读下面两则文言文,完成1—5题。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(1)积微,月不胜</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日,</a:t>
            </a:r>
            <a:r>
              <a:rPr lang="zh-CN" altLang="en-US" sz="1530" u="sng" kern="0" dirty="0" smtClean="0">
                <a:solidFill>
                  <a:srgbClr val="000000"/>
                </a:solidFill>
                <a:latin typeface="Times New Roman" panose="02020603050405020304" pitchFamily="65" charset="-122"/>
                <a:ea typeface="宋体" panose="02010600030101010101" pitchFamily="2" charset="-122"/>
              </a:rPr>
              <a:t>时</a:t>
            </a:r>
            <a:r>
              <a:rPr lang="zh-CN" altLang="en-US" sz="1530" kern="0" dirty="0" smtClean="0">
                <a:solidFill>
                  <a:srgbClr val="000000"/>
                </a:solidFill>
                <a:latin typeface="Times New Roman" panose="02020603050405020304" pitchFamily="65" charset="-122"/>
                <a:ea typeface="宋体" panose="02010600030101010101" pitchFamily="2" charset="-122"/>
              </a:rPr>
              <a:t>不胜月,岁不胜时。凡人好傲慢小事,大事至然后兴之务之,如是则常不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胜夫敦比</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于小事者矣。是何也?则</a:t>
            </a:r>
            <a:r>
              <a:rPr lang="zh-CN" altLang="en-US" sz="1530" u="sng" kern="0" dirty="0" smtClean="0">
                <a:solidFill>
                  <a:srgbClr val="000000"/>
                </a:solidFill>
                <a:latin typeface="Times New Roman" panose="02020603050405020304" pitchFamily="65" charset="-122"/>
                <a:ea typeface="宋体" panose="02010600030101010101" pitchFamily="2" charset="-122"/>
              </a:rPr>
              <a:t>小事之至也数</a:t>
            </a:r>
            <a:r>
              <a:rPr lang="zh-CN" altLang="en-US" sz="1530" kern="0" dirty="0" smtClean="0">
                <a:solidFill>
                  <a:srgbClr val="000000"/>
                </a:solidFill>
                <a:latin typeface="Times New Roman" panose="02020603050405020304" pitchFamily="65" charset="-122"/>
                <a:ea typeface="宋体" panose="02010600030101010101" pitchFamily="2" charset="-122"/>
              </a:rPr>
              <a:t>,其悬</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日也博,其为积也大。大事之至也稀,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其悬日也浅,其为积也小。故善</a:t>
            </a:r>
            <a:r>
              <a:rPr lang="zh-CN" altLang="en-US" sz="1530" u="sng" kern="0" dirty="0" smtClean="0">
                <a:solidFill>
                  <a:srgbClr val="000000"/>
                </a:solidFill>
                <a:latin typeface="Times New Roman" panose="02020603050405020304" pitchFamily="65" charset="-122"/>
                <a:ea typeface="宋体" panose="02010600030101010101" pitchFamily="2" charset="-122"/>
              </a:rPr>
              <a:t>日</a:t>
            </a:r>
            <a:r>
              <a:rPr lang="zh-CN" altLang="en-US" sz="1530" kern="0" dirty="0" smtClean="0">
                <a:solidFill>
                  <a:srgbClr val="000000"/>
                </a:solidFill>
                <a:latin typeface="Times New Roman" panose="02020603050405020304" pitchFamily="65" charset="-122"/>
                <a:ea typeface="宋体" panose="02010600030101010101" pitchFamily="2" charset="-122"/>
              </a:rPr>
              <a:t>者王,善时者霸,补漏者危,</a:t>
            </a:r>
            <a:r>
              <a:rPr lang="zh-CN" altLang="en-US" sz="1530" u="sng" kern="0" dirty="0" smtClean="0">
                <a:solidFill>
                  <a:srgbClr val="000000"/>
                </a:solidFill>
                <a:latin typeface="Times New Roman" panose="02020603050405020304" pitchFamily="65" charset="-122"/>
                <a:ea typeface="宋体" panose="02010600030101010101" pitchFamily="2" charset="-122"/>
              </a:rPr>
              <a:t>大荒者亡</a:t>
            </a:r>
            <a:r>
              <a:rPr lang="zh-CN" altLang="en-US" sz="1530" kern="0" dirty="0" smtClean="0">
                <a:solidFill>
                  <a:srgbClr val="000000"/>
                </a:solidFill>
                <a:latin typeface="Times New Roman" panose="02020603050405020304" pitchFamily="65" charset="-122"/>
                <a:ea typeface="宋体" panose="02010600030101010101" pitchFamily="2" charset="-122"/>
              </a:rPr>
              <a:t>。故王者敬</a:t>
            </a:r>
            <a:r>
              <a:rPr lang="zh-CN" altLang="en-US" sz="1530" u="sng" kern="0" dirty="0" smtClean="0">
                <a:solidFill>
                  <a:srgbClr val="000000"/>
                </a:solidFill>
                <a:latin typeface="Times New Roman" panose="02020603050405020304" pitchFamily="65" charset="-122"/>
                <a:ea typeface="宋体" panose="02010600030101010101" pitchFamily="2" charset="-122"/>
              </a:rPr>
              <a:t>日</a:t>
            </a:r>
            <a:r>
              <a:rPr lang="zh-CN" altLang="en-US" sz="1530" kern="0" dirty="0" smtClean="0">
                <a:solidFill>
                  <a:srgbClr val="000000"/>
                </a:solidFill>
                <a:latin typeface="Times New Roman" panose="02020603050405020304" pitchFamily="65" charset="-122"/>
                <a:ea typeface="宋体" panose="02010600030101010101" pitchFamily="2" charset="-122"/>
              </a:rPr>
              <a:t>,霸者敬时,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仅存之国危而后</a:t>
            </a:r>
            <a:r>
              <a:rPr lang="zh-CN" altLang="en-US" sz="1530" u="sng" kern="0" dirty="0" smtClean="0">
                <a:solidFill>
                  <a:srgbClr val="000000"/>
                </a:solidFill>
                <a:latin typeface="Times New Roman" panose="02020603050405020304" pitchFamily="65" charset="-122"/>
                <a:ea typeface="宋体" panose="02010600030101010101" pitchFamily="2" charset="-122"/>
              </a:rPr>
              <a:t>戚</a:t>
            </a:r>
            <a:r>
              <a:rPr lang="zh-CN" altLang="en-US" sz="1530" kern="0" dirty="0" smtClean="0">
                <a:solidFill>
                  <a:srgbClr val="000000"/>
                </a:solidFill>
                <a:latin typeface="Times New Roman" panose="02020603050405020304" pitchFamily="65" charset="-122"/>
                <a:ea typeface="宋体" panose="02010600030101010101" pitchFamily="2" charset="-122"/>
              </a:rPr>
              <a:t>之,亡国至亡而后知亡,至死而后知死,亡国之祸败不可</a:t>
            </a:r>
            <a:r>
              <a:rPr lang="zh-CN" altLang="en-US" sz="1530" u="sng" kern="0" dirty="0" smtClean="0">
                <a:solidFill>
                  <a:srgbClr val="000000"/>
                </a:solidFill>
                <a:latin typeface="Times New Roman" panose="02020603050405020304" pitchFamily="65" charset="-122"/>
                <a:ea typeface="宋体" panose="02010600030101010101" pitchFamily="2" charset="-122"/>
              </a:rPr>
              <a:t>胜</a:t>
            </a:r>
            <a:r>
              <a:rPr lang="zh-CN" altLang="en-US" sz="1530" kern="0" dirty="0" smtClean="0">
                <a:solidFill>
                  <a:srgbClr val="000000"/>
                </a:solidFill>
                <a:latin typeface="Times New Roman" panose="02020603050405020304" pitchFamily="65" charset="-122"/>
                <a:ea typeface="宋体" panose="02010600030101010101" pitchFamily="2" charset="-122"/>
              </a:rPr>
              <a:t>悔也。</a:t>
            </a:r>
            <a:r>
              <a:rPr lang="zh-CN" altLang="en-US" sz="1530" u="sng" kern="0" dirty="0" smtClean="0">
                <a:solidFill>
                  <a:srgbClr val="000000"/>
                </a:solidFill>
                <a:latin typeface="Times New Roman" panose="02020603050405020304" pitchFamily="65" charset="-122"/>
                <a:ea typeface="宋体" panose="02010600030101010101" pitchFamily="2" charset="-122"/>
              </a:rPr>
              <a:t>霸者之善著</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焉</a:t>
            </a:r>
            <a:r>
              <a:rPr lang="zh-CN" altLang="en-US" sz="1530" kern="0" dirty="0" smtClean="0">
                <a:solidFill>
                  <a:srgbClr val="000000"/>
                </a:solidFill>
                <a:latin typeface="Times New Roman" panose="02020603050405020304" pitchFamily="65" charset="-122"/>
                <a:ea typeface="宋体" panose="02010600030101010101" pitchFamily="2" charset="-122"/>
              </a:rPr>
              <a:t>,可以时记也,王者之功名,不可</a:t>
            </a:r>
            <a:r>
              <a:rPr lang="zh-CN" altLang="en-US" sz="1530" u="sng" kern="0" dirty="0" smtClean="0">
                <a:solidFill>
                  <a:srgbClr val="000000"/>
                </a:solidFill>
                <a:latin typeface="Times New Roman" panose="02020603050405020304" pitchFamily="65" charset="-122"/>
                <a:ea typeface="宋体" panose="02010600030101010101" pitchFamily="2" charset="-122"/>
              </a:rPr>
              <a:t>胜</a:t>
            </a:r>
            <a:r>
              <a:rPr lang="zh-CN" altLang="en-US" sz="1530" kern="0" dirty="0" smtClean="0">
                <a:solidFill>
                  <a:srgbClr val="000000"/>
                </a:solidFill>
                <a:latin typeface="Times New Roman" panose="02020603050405020304" pitchFamily="65" charset="-122"/>
                <a:ea typeface="宋体" panose="02010600030101010101" pitchFamily="2" charset="-122"/>
              </a:rPr>
              <a:t>日志也。财物货宝以大为重,政教功名反是,能积微者速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成。《诗》曰:“</a:t>
            </a:r>
            <a:r>
              <a:rPr lang="zh-CN" altLang="en-US" sz="1530" u="sng" kern="0" dirty="0" smtClean="0">
                <a:solidFill>
                  <a:srgbClr val="000000"/>
                </a:solidFill>
                <a:latin typeface="Times New Roman" panose="02020603050405020304" pitchFamily="65" charset="-122"/>
                <a:ea typeface="宋体" panose="02010600030101010101" pitchFamily="2" charset="-122"/>
              </a:rPr>
              <a:t>德</a:t>
            </a:r>
            <a:r>
              <a:rPr lang="zh-CN" altLang="en-US" sz="1425" u="sng" kern="0" dirty="0" smtClean="0">
                <a:solidFill>
                  <a:srgbClr val="000000"/>
                </a:solidFill>
                <a:latin typeface="Times New Roman" panose="02020603050405020304" pitchFamily="65" charset="-122"/>
                <a:ea typeface="宋体" panose="02010600030101010101" pitchFamily="2" charset="-122"/>
              </a:rPr>
              <a:t> </a:t>
            </a:r>
            <a:r>
              <a:rPr lang="zh-CN" altLang="en-US" sz="1150" u="sng"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u="sng" kern="0" dirty="0" smtClean="0">
                <a:solidFill>
                  <a:srgbClr val="000000"/>
                </a:solidFill>
                <a:latin typeface="Times New Roman" panose="02020603050405020304" pitchFamily="65" charset="-122"/>
                <a:ea typeface="宋体" panose="02010600030101010101" pitchFamily="2" charset="-122"/>
              </a:rPr>
              <a:t>如毛,民鲜克举之</a:t>
            </a:r>
            <a:r>
              <a:rPr lang="zh-CN" altLang="en-US" sz="1530" kern="0" dirty="0" smtClean="0">
                <a:solidFill>
                  <a:srgbClr val="000000"/>
                </a:solidFill>
                <a:latin typeface="Times New Roman" panose="02020603050405020304" pitchFamily="65" charset="-122"/>
                <a:ea typeface="宋体" panose="02010600030101010101" pitchFamily="2" charset="-122"/>
              </a:rPr>
              <a:t>。”此</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谓也。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(取材于《荀子》)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①胜:超过。本句意思是,月不如日重要。②敦比:注重从事。本句意思是,像这样,那么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只顾处理大事的就不如注重从事小事的。③悬:悬挂,此处意思是存在。④</a:t>
            </a:r>
            <a:r>
              <a:rPr lang="zh-CN" altLang="en-US" sz="1150" kern="0" spc="27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:分量轻。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(2)使治乱存亡若高山之与深谿,若白垩</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与黑漆,则无所用智,虽愚犹可矣。且</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治乱存亡则不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然。如可知,如不可知;如可见,如不可见。故智士贤者</a:t>
            </a:r>
            <a:r>
              <a:rPr lang="zh-CN" altLang="en-US" sz="1530" u="sng" kern="0" dirty="0" smtClean="0">
                <a:solidFill>
                  <a:srgbClr val="000000"/>
                </a:solidFill>
                <a:latin typeface="Times New Roman" panose="02020603050405020304" pitchFamily="65" charset="-122"/>
                <a:ea typeface="宋体" panose="02010600030101010101" pitchFamily="2" charset="-122"/>
              </a:rPr>
              <a:t>相与</a:t>
            </a:r>
            <a:r>
              <a:rPr lang="zh-CN" altLang="en-US" sz="1530" kern="0" dirty="0" smtClean="0">
                <a:solidFill>
                  <a:srgbClr val="000000"/>
                </a:solidFill>
                <a:latin typeface="Times New Roman" panose="02020603050405020304" pitchFamily="65" charset="-122"/>
                <a:ea typeface="宋体" panose="02010600030101010101" pitchFamily="2" charset="-122"/>
              </a:rPr>
              <a:t>积心愁虑以求之,犹尚有管叔、蔡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叔之事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与东夷八国不听之谋。故治乱存亡,其始若秋毫。察</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秋毫,则大物不过矣。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鲁国之法,鲁人为人臣妾于诸侯,有能赎之者,取其金于府。子贡赎鲁人于诸侯,来而让,不取其</a:t>
            </a:r>
            <a:endParaRPr lang="zh-CN" altLang="en-US"/>
          </a:p>
        </p:txBody>
      </p:sp>
      <p:pic>
        <p:nvPicPr>
          <p:cNvPr id="3" name="图片 3" descr="textimage14.jpeg"/>
          <p:cNvPicPr>
            <a:picLocks noChangeAspect="1"/>
          </p:cNvPicPr>
          <p:nvPr/>
        </p:nvPicPr>
        <p:blipFill>
          <a:blip r:embed="rId3"/>
          <a:stretch>
            <a:fillRect/>
          </a:stretch>
        </p:blipFill>
        <p:spPr>
          <a:xfrm>
            <a:off x="2153734" y="3287076"/>
            <a:ext cx="171926" cy="171926"/>
          </a:xfrm>
          <a:prstGeom prst="rect">
            <a:avLst/>
          </a:prstGeom>
        </p:spPr>
      </p:pic>
      <p:pic>
        <p:nvPicPr>
          <p:cNvPr id="4" name="图片 4" descr="textimage15.jpeg"/>
          <p:cNvPicPr>
            <a:picLocks noChangeAspect="1"/>
          </p:cNvPicPr>
          <p:nvPr/>
        </p:nvPicPr>
        <p:blipFill>
          <a:blip r:embed="rId3"/>
          <a:stretch>
            <a:fillRect/>
          </a:stretch>
        </p:blipFill>
        <p:spPr>
          <a:xfrm>
            <a:off x="6669010" y="4350688"/>
            <a:ext cx="180975" cy="180975"/>
          </a:xfrm>
          <a:prstGeom prst="rect">
            <a:avLst/>
          </a:prstGeom>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金。孔子曰:“</a:t>
            </a:r>
            <a:r>
              <a:rPr lang="zh-CN" altLang="en-US" sz="1530" u="sng" kern="0" dirty="0" smtClean="0">
                <a:solidFill>
                  <a:srgbClr val="000000"/>
                </a:solidFill>
                <a:latin typeface="Times New Roman" panose="02020603050405020304" pitchFamily="65" charset="-122"/>
                <a:ea typeface="宋体" panose="02010600030101010101" pitchFamily="2" charset="-122"/>
              </a:rPr>
              <a:t>赐失之矣</a:t>
            </a:r>
            <a:r>
              <a:rPr lang="zh-CN" altLang="en-US" sz="1530" kern="0" dirty="0" smtClean="0">
                <a:solidFill>
                  <a:srgbClr val="000000"/>
                </a:solidFill>
                <a:latin typeface="Times New Roman" panose="02020603050405020304" pitchFamily="65" charset="-122"/>
                <a:ea typeface="宋体" panose="02010600030101010101" pitchFamily="2" charset="-122"/>
              </a:rPr>
              <a:t>。自今以往,鲁人不赎人矣。”取其金,则无损于</a:t>
            </a:r>
            <a:r>
              <a:rPr lang="zh-CN" altLang="en-US" sz="1530" u="sng" kern="0" dirty="0" smtClean="0">
                <a:solidFill>
                  <a:srgbClr val="000000"/>
                </a:solidFill>
                <a:latin typeface="Times New Roman" panose="02020603050405020304" pitchFamily="65" charset="-122"/>
                <a:ea typeface="宋体" panose="02010600030101010101" pitchFamily="2" charset="-122"/>
              </a:rPr>
              <a:t>行</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不取其金,则不复</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赎人矣</a:t>
            </a:r>
            <a:r>
              <a:rPr lang="zh-CN" altLang="en-US" sz="1530" kern="0" dirty="0" smtClean="0">
                <a:solidFill>
                  <a:srgbClr val="000000"/>
                </a:solidFill>
                <a:latin typeface="Times New Roman" panose="02020603050405020304" pitchFamily="65" charset="-122"/>
                <a:ea typeface="宋体" panose="02010600030101010101" pitchFamily="2" charset="-122"/>
              </a:rPr>
              <a:t>。子路拯溺者,</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人拜之以牛,子路受之。孔子曰:“鲁人必拯溺者矣。”孔子见之以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细,观化远也。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(取材于《吕氏春秋》)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①且:连词,表示转折。②管叔、蔡叔之事:指叛乱之事。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时</a:t>
            </a:r>
            <a:r>
              <a:rPr lang="zh-CN" altLang="en-US" sz="1530" kern="0" dirty="0" smtClean="0">
                <a:solidFill>
                  <a:srgbClr val="000000"/>
                </a:solidFill>
                <a:latin typeface="Times New Roman" panose="02020603050405020304" pitchFamily="65" charset="-122"/>
                <a:ea typeface="宋体" panose="02010600030101010101" pitchFamily="2" charset="-122"/>
              </a:rPr>
              <a:t>不胜月　　　　　　　　　　　　　时:季节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B.仅存之国危而后</a:t>
            </a:r>
            <a:r>
              <a:rPr lang="zh-CN" altLang="en-US" sz="1530" u="sng" kern="0" dirty="0" smtClean="0">
                <a:solidFill>
                  <a:srgbClr val="000000"/>
                </a:solidFill>
                <a:latin typeface="Times New Roman" panose="02020603050405020304" pitchFamily="65" charset="-122"/>
                <a:ea typeface="宋体" panose="02010600030101010101" pitchFamily="2" charset="-122"/>
              </a:rPr>
              <a:t>戚</a:t>
            </a:r>
            <a:r>
              <a:rPr lang="zh-CN" altLang="en-US" sz="1530" kern="0" dirty="0" smtClean="0">
                <a:solidFill>
                  <a:srgbClr val="000000"/>
                </a:solidFill>
                <a:latin typeface="Times New Roman" panose="02020603050405020304" pitchFamily="65" charset="-122"/>
                <a:ea typeface="宋体" panose="02010600030101010101" pitchFamily="2" charset="-122"/>
              </a:rPr>
              <a:t>之　　戚:为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悲伤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C.智士贤者</a:t>
            </a:r>
            <a:r>
              <a:rPr lang="zh-CN" altLang="en-US" sz="1530" u="sng" kern="0" dirty="0" smtClean="0">
                <a:solidFill>
                  <a:srgbClr val="000000"/>
                </a:solidFill>
                <a:latin typeface="Times New Roman" panose="02020603050405020304" pitchFamily="65" charset="-122"/>
                <a:ea typeface="宋体" panose="02010600030101010101" pitchFamily="2" charset="-122"/>
              </a:rPr>
              <a:t>相与</a:t>
            </a:r>
            <a:r>
              <a:rPr lang="zh-CN" altLang="en-US" sz="1530" kern="0" dirty="0" smtClean="0">
                <a:solidFill>
                  <a:srgbClr val="000000"/>
                </a:solidFill>
                <a:latin typeface="Times New Roman" panose="02020603050405020304" pitchFamily="65" charset="-122"/>
                <a:ea typeface="宋体" panose="02010600030101010101" pitchFamily="2" charset="-122"/>
              </a:rPr>
              <a:t>积心愁虑以求之　　相与:一同、都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D.取其金,则无损于</a:t>
            </a:r>
            <a:r>
              <a:rPr lang="zh-CN" altLang="en-US" sz="1530" u="sng" kern="0" dirty="0" smtClean="0">
                <a:solidFill>
                  <a:srgbClr val="000000"/>
                </a:solidFill>
                <a:latin typeface="Times New Roman" panose="02020603050405020304" pitchFamily="65" charset="-122"/>
                <a:ea typeface="宋体" panose="02010600030101010101" pitchFamily="2" charset="-122"/>
              </a:rPr>
              <a:t>行</a:t>
            </a:r>
            <a:r>
              <a:rPr lang="zh-CN" altLang="en-US" sz="1530" kern="0" dirty="0" smtClean="0">
                <a:solidFill>
                  <a:srgbClr val="000000"/>
                </a:solidFill>
                <a:latin typeface="Times New Roman" panose="02020603050405020304" pitchFamily="65" charset="-122"/>
                <a:ea typeface="宋体" panose="02010600030101010101" pitchFamily="2" charset="-122"/>
              </a:rPr>
              <a:t>　　行:行为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2.下列各组句中加点词的意义和用法,</a:t>
            </a:r>
            <a:r>
              <a:rPr lang="zh-CN" altLang="en-US" sz="1530" u="sng" kern="0" dirty="0" smtClean="0">
                <a:solidFill>
                  <a:srgbClr val="000000"/>
                </a:solidFill>
                <a:latin typeface="Times New Roman" panose="02020603050405020304" pitchFamily="65" charset="-122"/>
                <a:ea typeface="宋体" panose="02010600030101010101" pitchFamily="2" charset="-122"/>
              </a:rPr>
              <a:t>不同</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54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122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82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a:p>
        </p:txBody>
      </p:sp>
      <p:graphicFrame>
        <p:nvGraphicFramePr>
          <p:cNvPr id="4" name="对象 3"/>
          <p:cNvGraphicFramePr>
            <a:graphicFrameLocks noChangeAspect="1"/>
          </p:cNvGraphicFramePr>
          <p:nvPr/>
        </p:nvGraphicFramePr>
        <p:xfrm>
          <a:off x="728989" y="5046896"/>
          <a:ext cx="990599" cy="533399"/>
        </p:xfrm>
        <a:graphic>
          <a:graphicData uri="http://schemas.openxmlformats.org/presentationml/2006/ole">
            <p:oleObj spid="_x0000_s224260" name="Equation" r:id="rId4" imgW="26212800" imgH="14020800" progId="">
              <p:embed/>
            </p:oleObj>
          </a:graphicData>
        </a:graphic>
      </p:graphicFrame>
      <p:graphicFrame>
        <p:nvGraphicFramePr>
          <p:cNvPr id="5" name="对象 4"/>
          <p:cNvGraphicFramePr>
            <a:graphicFrameLocks noChangeAspect="1"/>
          </p:cNvGraphicFramePr>
          <p:nvPr/>
        </p:nvGraphicFramePr>
        <p:xfrm>
          <a:off x="2286652" y="5046896"/>
          <a:ext cx="1857374" cy="533399"/>
        </p:xfrm>
        <a:graphic>
          <a:graphicData uri="http://schemas.openxmlformats.org/presentationml/2006/ole">
            <p:oleObj spid="_x0000_s224259" name="Equation" r:id="rId5" imgW="49072800" imgH="14020800" progId="">
              <p:embed/>
            </p:oleObj>
          </a:graphicData>
        </a:graphic>
      </p:graphicFrame>
      <p:graphicFrame>
        <p:nvGraphicFramePr>
          <p:cNvPr id="6" name="对象 5"/>
          <p:cNvGraphicFramePr>
            <a:graphicFrameLocks noChangeAspect="1"/>
          </p:cNvGraphicFramePr>
          <p:nvPr/>
        </p:nvGraphicFramePr>
        <p:xfrm>
          <a:off x="718263" y="5614991"/>
          <a:ext cx="1352550" cy="533399"/>
        </p:xfrm>
        <a:graphic>
          <a:graphicData uri="http://schemas.openxmlformats.org/presentationml/2006/ole">
            <p:oleObj spid="_x0000_s224258" name="Equation" r:id="rId6" imgW="35661600" imgH="14020800" progId="">
              <p:embed/>
            </p:oleObj>
          </a:graphicData>
        </a:graphic>
      </p:graphicFrame>
      <p:graphicFrame>
        <p:nvGraphicFramePr>
          <p:cNvPr id="7" name="对象 6"/>
          <p:cNvGraphicFramePr>
            <a:graphicFrameLocks noChangeAspect="1"/>
          </p:cNvGraphicFramePr>
          <p:nvPr/>
        </p:nvGraphicFramePr>
        <p:xfrm>
          <a:off x="2648602" y="5614991"/>
          <a:ext cx="1162050" cy="533399"/>
        </p:xfrm>
        <a:graphic>
          <a:graphicData uri="http://schemas.openxmlformats.org/presentationml/2006/ole">
            <p:oleObj spid="_x0000_s224257" name="Equation" r:id="rId7" imgW="30784800" imgH="14020800" progId="">
              <p:embed/>
            </p:oleObj>
          </a:graphicData>
        </a:graphic>
      </p:graphicFrame>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3.下列对文中语句的理解,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A.小事之至也数　　　　　　　小事出现得很频繁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B.大荒者亡　　政事很荒疏的国家就会灭亡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C.霸者之善著焉　　霸主的功业很显赫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D.赐失之矣　　赐,你丢失了机会啊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4.将下面句子译为现代汉语。(4分)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①德</a:t>
            </a:r>
            <a:r>
              <a:rPr lang="zh-CN" altLang="en-US" sz="1150" kern="0" spc="27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如毛,民鲜克举之。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②不取其金,则不复赎人矣。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5.以上两则短文都讲到要重视微小的事物。请根据要求作答。(6分)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①分别写出两则短文中能作为中心论点的一个句子。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②分别为两则短文拟定标题,并简要说明理由。(标题字数限定2—5字)</a:t>
            </a:r>
            <a:endParaRPr lang="zh-CN" altLang="en-US"/>
          </a:p>
        </p:txBody>
      </p:sp>
      <p:pic>
        <p:nvPicPr>
          <p:cNvPr id="3" name="图片 3" descr="textimage16.jpeg"/>
          <p:cNvPicPr>
            <a:picLocks noChangeAspect="1"/>
          </p:cNvPicPr>
          <p:nvPr/>
        </p:nvPicPr>
        <p:blipFill>
          <a:blip r:embed="rId3"/>
          <a:stretch>
            <a:fillRect/>
          </a:stretch>
        </p:blipFill>
        <p:spPr>
          <a:xfrm>
            <a:off x="928800" y="3289264"/>
            <a:ext cx="180975" cy="180975"/>
          </a:xfrm>
          <a:prstGeom prst="rect">
            <a:avLst/>
          </a:prstGeom>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行:品行。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理解文言实词“四方法”:①语境推断法,根据上下文的具体语境来判断某个实词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的具体含义;②字形分析法,了解形声字表意偏旁的含义,据此推断;③成语印证法,可用熟知的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相关成语来推断;④课本迁移法,联系课内学过的该词用法进行迁移。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A.日:每一天。B.胜:尽、全。C.之:助词,用在主谓之间,取消句子独立性/音节助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词,无实义。D.其:代词,那。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“赐失之矣”应译为“子贡这件事做得不妥”。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文言语句理解“三关注”:①关注实词,用代入法,将这个词代入语境中,根据上下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文事件的发展过程加以判断;②关注虚词,虚词含义要与前后语境吻合;③关注省略,经常被省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略的句子成分有主语、宾语,要依据上下文,准确补充。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①德行虽然看起来轻如毫毛,但人们少有能举起它的。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②不领取金钱的话,就不再会有人去赎人了。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①鲜:少。克:能够。②则:那么,就。复:再。</a:t>
            </a:r>
            <a:endParaRPr lang="zh-CN" altLang="en-US"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文言语句翻译“三方法”:①还原到文中,注意把握整体大意;②准确判断句中动词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的意思,并将其联系前后内容来理解整句话的意思;③整体把握文句的句式结构,文言文常见句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式有判断句、省略句、倒装句等。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①第一则:能积微者速成。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第二则:(孔子)见之以细,观化远也。(察其秋毫,则大物不过矣。)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②第一则　标题:积微(说积微、积微与速成)。理由:本则内容是重视小事,积小事之成才能成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就大事。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第二则    标题:察微(说察微、萌芽与预见)。理由:本则内容是观察到事物微小的萌芽才能有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所预见,避免在大事上犯错。</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①第一则从做事到治国,论证了“积微”的重要性,因此“财物货宝以大为重,政教功名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反是,能积微者速成”可作为中心论点;第二则先进行道理论证,后进行举例论证,第一段“故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治乱存亡,其始若秋毫。察其秋毫,则大物不过矣”是小结句,能够概括全文中心;第二段“孔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子见之以细,观化远也”是小结句,也能概括全文中心。②第一则的中心论点是“财物货宝以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大为重,政教功名反是,能积微者速成”,据此标题可拟为“积微”。第二则中心论点是“察其</a:t>
            </a:r>
            <a:endParaRPr lang="zh-CN" altLang="en-US"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秋毫,则大物不过矣”,据此标题可拟为“察微”或“明察秋毫”。拟标题应结合短文论点,从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论题的角度进行概括。答题时注意字数要求。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确立中心论点“三步骤”:①找出道理论证和举例论证;②找到标志性的词语,如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“故”“所以”等;③确定论述对象。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(1)从细微处一点一点积累,月不如日重要,季不如月重要,年不如季重要。一般人都爱怠慢小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事,大事到来的时候再努力处理它,像这样,那么只顾处理大事的就不如注重从事小事的。这是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为什么呢?因为小事情来得频繁(经常发生),存在的时间也长,所以日积月累效果很大;大事情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到来得稀少(不常发生),存在的时间也短,所以积累的成果小。所以善于利用每天的人可以称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王,善于利用每季的人可以称霸,出了漏洞再去补救的人就会很危险,荒淫无度不务正业必然灭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亡。所以王者注重每天的事情,霸者注重每季发生的事情,勉强维持的邦国往往是陷入危险之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后才感到悲伤,而亡国之君直到灭亡的那一天才知道国破家亡,死到临头才知道死亡。亡国之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祸往往是悔不胜悔。霸主的功业很显赫,可以按季记载;王者的功名,每天都记不完。财物货宝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以大为重,政教功名与之相反,只有能积累小事的人才能快速成功。《诗经》上说:“德行虽然</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卒,年七十五。赠开府仪同三司,谥曰文定。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(节选自《宋史·许将传》)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A.初/选人调拟/先南曹/次考功/综核无法/吏得缘文为奸选者/又不得诉长吏/将奏罢南曹/辟公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B.初选人调拟/先南曹/次考功/综核无法/吏得缘文为奸选者/又不得诉长吏/将奏罢南曹/辟公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C.初选人调拟/先南曹/次考功/综核无法/吏得缘文为奸/选者又不得诉长吏/将奏罢南曹/辟公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D.初/选人调拟/先南曹/次考功/综核无法/吏得缘文为奸/选者又不得诉长吏/将奏罢南曹/辟公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A.状元是我国古代科举制度中一种称号,指在最高级别的殿试中获得第一名的人。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B.上元是我国传统节日,即农历正月十五日元宵节,是春节后第一个重要节日。</a:t>
            </a:r>
            <a:endParaRPr lang="zh-CN" altLang="en-US"/>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看起来轻如毫毛,但人们少有能举起它的。”说的就是这个道理。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(2)假如治世和乱世、生存和死亡之间的区别就像高山和深谷、像白土和黑漆一样分明的话,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就没有必要使用智慧,即使愚笨的人也是可以知道的。然而治世和乱世、生存和死亡并不是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这样。好像可知,又好像不可知;好像可见,又好像不可见。所以有才智的人、贤明的人都在用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尽心思去探求治乱存亡的征兆,即使这样还是出现了管叔、蔡叔犯上作乱的事件和东夷八国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不听王命的阴谋。所以说治世和乱世、生存和死亡的征兆,开始时就像鸟兽们秋天长出的新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毛。(如果)能够做到明察秋毫,那么在大事上就不会出现错误了。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鲁国的法律规定,鲁国人在其他诸侯中给人做奴仆,有能够赎回他们的人,可从国库中领取赎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金。子贡从诸侯那里赎回了一个做奴仆的鲁国人,回到鲁国后却推辞,没有从国库中领取赎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金。孔子说:“赐这件事做得有过错。从今往后,鲁国人不去赎做奴仆的人了。”从国库中领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取赎金,不会对人的品行有什么损失;不领取赎金的话,就不会有人再赎人了。子路救了一个溺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水的人,那个人用一头牛来酬谢他,子路收下了牛。孔子说:“鲁国的人一定会救溺水的人。”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孔子能从细小的事情上看到结果,他对事物的发展变化看得多远啊。</a:t>
            </a:r>
            <a:endParaRPr lang="zh-CN" alt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43656"/>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一、</a:t>
            </a:r>
            <a:r>
              <a:rPr lang="en-US" altLang="zh-CN" sz="1530" kern="0" dirty="0" smtClean="0">
                <a:solidFill>
                  <a:srgbClr val="000000"/>
                </a:solidFill>
                <a:latin typeface="Times New Roman" panose="02020603050405020304" pitchFamily="65" charset="-122"/>
                <a:ea typeface="宋体" panose="02010600030101010101" pitchFamily="2" charset="-122"/>
              </a:rPr>
              <a:t>(2013</a:t>
            </a:r>
            <a:r>
              <a:rPr lang="zh-CN" altLang="en-US" sz="1530" kern="0" dirty="0" smtClean="0">
                <a:solidFill>
                  <a:srgbClr val="000000"/>
                </a:solidFill>
                <a:latin typeface="Times New Roman" panose="02020603050405020304" pitchFamily="65" charset="-122"/>
                <a:ea typeface="宋体" panose="02010600030101010101" pitchFamily="2" charset="-122"/>
              </a:rPr>
              <a:t>课标全国</a:t>
            </a:r>
            <a:r>
              <a:rPr lang="en-US" altLang="zh-CN" sz="1530" kern="0" dirty="0" smtClean="0">
                <a:solidFill>
                  <a:srgbClr val="000000"/>
                </a:solidFill>
                <a:latin typeface="Times New Roman" panose="02020603050405020304" pitchFamily="65" charset="-122"/>
                <a:ea typeface="宋体" panose="02010600030101010101" pitchFamily="2" charset="-122"/>
              </a:rPr>
              <a:t>Ⅱ,4—7,19</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阅读下面的文言文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完成</a:t>
            </a:r>
            <a:r>
              <a:rPr lang="en-US" altLang="zh-CN" sz="1530" kern="0" dirty="0" smtClean="0">
                <a:solidFill>
                  <a:srgbClr val="000000"/>
                </a:solidFill>
                <a:latin typeface="Times New Roman" panose="02020603050405020304" pitchFamily="65" charset="-122"/>
                <a:ea typeface="宋体" panose="02010600030101010101" pitchFamily="2" charset="-122"/>
              </a:rPr>
              <a:t>1—4</a:t>
            </a:r>
            <a:r>
              <a:rPr lang="zh-CN" altLang="en-US" sz="1530" kern="0" dirty="0" smtClean="0">
                <a:solidFill>
                  <a:srgbClr val="000000"/>
                </a:solidFill>
                <a:latin typeface="Times New Roman" panose="02020603050405020304" pitchFamily="65" charset="-122"/>
                <a:ea typeface="宋体" panose="02010600030101010101" pitchFamily="2"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李揆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字端卿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陇西成纪人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而家于郑州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代</a:t>
            </a:r>
            <a:r>
              <a:rPr lang="zh-CN" altLang="en-US" sz="1530" kern="0" dirty="0" smtClean="0">
                <a:solidFill>
                  <a:srgbClr val="000000"/>
                </a:solidFill>
                <a:latin typeface="Times New Roman" panose="02020603050405020304" pitchFamily="65" charset="-122"/>
                <a:ea typeface="宋体" panose="02010600030101010101" pitchFamily="2" charset="-122"/>
              </a:rPr>
              <a:t>为冠族。少聪敏好学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善</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文。开元末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举进士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献书阙</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诏中书试文章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擢拜右拾遗。乾元初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兼礼部侍郎。揆尝以主司取士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多不考实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徒峻其堤防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索其书策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深</a:t>
            </a:r>
            <a:r>
              <a:rPr lang="zh-CN" altLang="en-US" sz="1530" u="sng" kern="0" dirty="0" smtClean="0">
                <a:solidFill>
                  <a:srgbClr val="000000"/>
                </a:solidFill>
                <a:latin typeface="Times New Roman" panose="02020603050405020304" pitchFamily="65" charset="-122"/>
                <a:ea typeface="宋体" panose="02010600030101010101" pitchFamily="2" charset="-122"/>
              </a:rPr>
              <a:t>昧</a:t>
            </a:r>
            <a:r>
              <a:rPr lang="zh-CN" altLang="en-US" sz="1530" kern="0" dirty="0" smtClean="0">
                <a:solidFill>
                  <a:srgbClr val="000000"/>
                </a:solidFill>
                <a:latin typeface="Times New Roman" panose="02020603050405020304" pitchFamily="65" charset="-122"/>
                <a:ea typeface="宋体" panose="02010600030101010101" pitchFamily="2" charset="-122"/>
              </a:rPr>
              <a:t>求贤之意也。其试进士文章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大国选士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但务得才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经籍在此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a:t>
            </a:r>
            <a:r>
              <a:rPr lang="zh-CN" altLang="en-US" sz="1530" u="sng" kern="0" dirty="0" smtClean="0">
                <a:solidFill>
                  <a:srgbClr val="000000"/>
                </a:solidFill>
                <a:latin typeface="Times New Roman" panose="02020603050405020304" pitchFamily="65" charset="-122"/>
                <a:ea typeface="宋体" panose="02010600030101010101" pitchFamily="2" charset="-122"/>
              </a:rPr>
              <a:t>恣</a:t>
            </a:r>
            <a:r>
              <a:rPr lang="zh-CN" altLang="en-US" sz="1530" kern="0" dirty="0" smtClean="0">
                <a:solidFill>
                  <a:srgbClr val="000000"/>
                </a:solidFill>
                <a:latin typeface="Times New Roman" panose="02020603050405020304" pitchFamily="65" charset="-122"/>
                <a:ea typeface="宋体" panose="02010600030101010101" pitchFamily="2" charset="-122"/>
              </a:rPr>
              <a:t>寻检。”</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由是数月之间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美声上闻。自此颇承恩遇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遂蒙大用。时京师多盗贼</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有通衢杀人置沟中者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李</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辅国方恣横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上请选羽林骑士五百人以备巡检。揆上疏曰</a:t>
            </a:r>
            <a:r>
              <a:rPr lang="en-US" altLang="zh-CN" sz="1530"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昔西汉以南北军相统摄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故周勃</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因南军入北军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遂安刘氏。皇朝置南北衙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文武区分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以相伺察。今以羽林代金吾警夜</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忽有非</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常之变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将何以制之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遂制罢羽林之请。揆在相位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决事献替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虽甚博辨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性锐于名利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深为物议</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所非。又</a:t>
            </a:r>
            <a:r>
              <a:rPr lang="zh-CN" altLang="en-US" sz="1530" u="sng" kern="0" dirty="0" smtClean="0">
                <a:solidFill>
                  <a:srgbClr val="000000"/>
                </a:solidFill>
                <a:latin typeface="Times New Roman" panose="02020603050405020304" pitchFamily="65" charset="-122"/>
                <a:ea typeface="宋体" panose="02010600030101010101" pitchFamily="2" charset="-122"/>
              </a:rPr>
              <a:t>其兄自有时名</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滞于冗官</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竟不引进。</a:t>
            </a:r>
            <a:r>
              <a:rPr lang="zh-CN" altLang="en-US" sz="1530" kern="0" dirty="0" smtClean="0">
                <a:solidFill>
                  <a:srgbClr val="000000"/>
                </a:solidFill>
                <a:latin typeface="Times New Roman" panose="02020603050405020304" pitchFamily="65" charset="-122"/>
                <a:ea typeface="宋体" panose="02010600030101010101" pitchFamily="2" charset="-122"/>
              </a:rPr>
              <a:t>同列吕讠垔</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地望虽悬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政事在揆之右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罢相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自宾</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客为荆南节度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声问甚美。惧其重入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遂密令直省至讠垔管内构求讠垔过失。讠垔密疏自陈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乃</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贬揆莱州长史同正员。揆既黜官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数日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其兄改授为司门员外郎。后累年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揆量移歙州刺史。</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揆秉政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侍中苗晋卿累荐元载为重官。揆自恃门望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以载地寒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意甚轻易</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而谓晋卿曰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“龙章凤姿之士不见用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獐头鼠目之子乃求官。”载衔恨颇深。及载登相位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因揆当徙职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遂奏</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为试秘书监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江淮养疾。既无禄俸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家复贫乏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孀孤百口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丐食取给。萍寄诸州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凡十五六年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其牧</a:t>
            </a:r>
            <a:endParaRPr lang="zh-CN" altLang="en-US" dirty="0"/>
          </a:p>
        </p:txBody>
      </p:sp>
      <p:sp>
        <p:nvSpPr>
          <p:cNvPr id="3" name="TextBox 11"/>
          <p:cNvSpPr txBox="1"/>
          <p:nvPr/>
        </p:nvSpPr>
        <p:spPr>
          <a:xfrm>
            <a:off x="2857488" y="991377"/>
            <a:ext cx="2380780"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C</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教师专用题组</a:t>
            </a:r>
            <a:endParaRPr lang="en-US" altLang="zh-CN" sz="2000" b="1" dirty="0" smtClean="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u="sng" kern="0" dirty="0" smtClean="0">
                <a:solidFill>
                  <a:srgbClr val="000000"/>
                </a:solidFill>
                <a:latin typeface="Times New Roman" panose="02020603050405020304" pitchFamily="65" charset="-122"/>
                <a:ea typeface="宋体" panose="02010600030101010101" pitchFamily="2" charset="-122"/>
              </a:rPr>
              <a:t>守稍薄</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则又移居</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故其迁徙者</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盖十余州焉。</a:t>
            </a:r>
            <a:r>
              <a:rPr lang="zh-CN" altLang="en-US" sz="1530" kern="0" dirty="0" smtClean="0">
                <a:solidFill>
                  <a:srgbClr val="000000"/>
                </a:solidFill>
                <a:latin typeface="Times New Roman" panose="02020603050405020304" pitchFamily="65" charset="-122"/>
                <a:ea typeface="宋体" panose="02010600030101010101" pitchFamily="2" charset="-122"/>
              </a:rPr>
              <a:t>元载以罪诛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除揆睦州刺史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入拜国子祭酒、礼部</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尚书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为卢杞所恶。德宗在山南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令充入蕃会盟使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加左仆射。行至凤州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以疾卒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兴元元年四月</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年七十四。</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节选自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旧唐书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李揆传</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对下列句子中加点的词的解释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而家于郑州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代</a:t>
            </a:r>
            <a:r>
              <a:rPr lang="zh-CN" altLang="en-US" sz="1530" kern="0" dirty="0" smtClean="0">
                <a:solidFill>
                  <a:srgbClr val="000000"/>
                </a:solidFill>
                <a:latin typeface="Times New Roman" panose="02020603050405020304" pitchFamily="65" charset="-122"/>
                <a:ea typeface="宋体" panose="02010600030101010101" pitchFamily="2" charset="-122"/>
              </a:rPr>
              <a:t>为冠族　　　　　　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世世</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少聪敏好学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善</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文　　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撰写</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深</a:t>
            </a:r>
            <a:r>
              <a:rPr lang="zh-CN" altLang="en-US" sz="1530" u="sng" kern="0" dirty="0" smtClean="0">
                <a:solidFill>
                  <a:srgbClr val="000000"/>
                </a:solidFill>
                <a:latin typeface="Times New Roman" panose="02020603050405020304" pitchFamily="65" charset="-122"/>
                <a:ea typeface="宋体" panose="02010600030101010101" pitchFamily="2" charset="-122"/>
              </a:rPr>
              <a:t>昧</a:t>
            </a:r>
            <a:r>
              <a:rPr lang="zh-CN" altLang="en-US" sz="1530" kern="0" dirty="0" smtClean="0">
                <a:solidFill>
                  <a:srgbClr val="000000"/>
                </a:solidFill>
                <a:latin typeface="Times New Roman" panose="02020603050405020304" pitchFamily="65" charset="-122"/>
                <a:ea typeface="宋体" panose="02010600030101010101" pitchFamily="2" charset="-122"/>
              </a:rPr>
              <a:t>求贤之意也　　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冒犯</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经籍在此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a:t>
            </a:r>
            <a:r>
              <a:rPr lang="zh-CN" altLang="en-US" sz="1530" u="sng" kern="0" dirty="0" smtClean="0">
                <a:solidFill>
                  <a:srgbClr val="000000"/>
                </a:solidFill>
                <a:latin typeface="Times New Roman" panose="02020603050405020304" pitchFamily="65" charset="-122"/>
                <a:ea typeface="宋体" panose="02010600030101010101" pitchFamily="2" charset="-122"/>
              </a:rPr>
              <a:t>恣</a:t>
            </a:r>
            <a:r>
              <a:rPr lang="zh-CN" altLang="en-US" sz="1530" kern="0" dirty="0" smtClean="0">
                <a:solidFill>
                  <a:srgbClr val="000000"/>
                </a:solidFill>
                <a:latin typeface="Times New Roman" panose="02020603050405020304" pitchFamily="65" charset="-122"/>
                <a:ea typeface="宋体" panose="02010600030101010101" pitchFamily="2" charset="-122"/>
              </a:rPr>
              <a:t>寻检　　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任意</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以下各组句子中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全都表明李揆深受朝廷器重的一组是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①献书阙下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诏中书试文章</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②自此颇承恩遇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遂蒙大用</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③遂制罢羽林之请</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④后累年,揆量移歙州刺史</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⑤奏为试秘书监,江淮养疾</a:t>
            </a:r>
            <a:endParaRPr lang="zh-CN" altLang="en-US" sz="1600" dirty="0" smtClean="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4862062"/>
            <a:chOff x="540000" y="1080000"/>
            <a:chExt cx="8127000" cy="4862062"/>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⑥入拜国子祭酒、礼部尚书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A.①②⑥　　　B.①③④　　　C.②④⑤　　　D.③⑤⑥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A.李揆自幼好学,入仕后美名上闻。他出身显贵人家,聪明敏捷,好学上进,开元末年步入仕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途。他主张考查进士务必选拔有真实才能的人,受到广泛好评。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B.李揆有远见卓识,上疏得到认可。当时京城治安混乱,盗贼杀人,李辅国请求选羽林军以备巡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视。李揆引西汉旧事说明,如羽林警夜则难以应付突然之变。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C.李揆汲汲于名利,深受人们非议。他在相位时,论及大事头头是道,却热衷追名逐利。他嫉妒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吕讠垔地位超过自己,密令捏造吕的过失,最后反而自食其果。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D.李揆与元载交恶,仕途遭遇坎坷。他自恃门望高贵,鄙薄元载出身寒微,元怀恨在心。元登相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位后,对他报复,致使他全家衣食无着,在各州漂泊十多年。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p:txBody>
        </p:sp>
        <p:sp>
          <p:nvSpPr>
            <p:cNvPr id="3" name="TextBox 2"/>
            <p:cNvSpPr txBox="1"/>
            <p:nvPr/>
          </p:nvSpPr>
          <p:spPr>
            <a:xfrm>
              <a:off x="540000" y="523571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(1)其兄自有时名,滞于冗官,竟不引进。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(2)其牧守稍薄,则又移居,故其迁徙者,盖十余州焉。</a:t>
              </a:r>
              <a:endParaRPr lang="zh-CN" altLang="en-US" dirty="0"/>
            </a:p>
          </p:txBody>
        </p:sp>
      </p:gr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昧:违背。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④⑤表现了李揆罢相后,仕途遭遇坎坷,不属于“深受朝廷器重”,据此排除含有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④⑤的选项。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据原文“同列吕讠垔,地望虽悬,政事在揆之右,罢相,自宾客为荆南节度,声问甚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美。惧其重入”可知,选项中“他嫉妒吕讠垔地位超过自己”表述错误。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(1)他的哥哥当时本有声望,却停留在闲散官吏位置上,李揆竟然不加推荐。(译出大意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给2分;“时名”“滞”“引进”三处,每译对一处给1分)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(2)当地州郡长官稍有轻慢,就又迁居,所以他搬迁的地方,大约有十多个州。(译出大意给2分;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“薄”“迁徙”“盖”三处,每译对一处给1分)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(1)滞:停留,停滞。引进:推荐。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(2)稍薄:稍有轻慢。迁徙:搬迁。者:</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的地方。</a:t>
            </a:r>
            <a:endParaRPr lang="zh-CN" altLang="en-US"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李揆,字端卿,是陇西成纪人,而在郑州定居,世代是仕宦之家。他年少时聪明好学,擅长写文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章。开元末年,他考中进士,上书朝廷。皇帝下令中书省考试他的辞采文章,提拔任命为右拾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遗。乾元初年,兼任礼部侍郎。李揆曾经因为主管部门科举录取士人时,大多不考查实际能力,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只是在考试时严加防范。搜查考生们夹带的书册,大大违背了求取贤才的本意。他在审阅进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士文章时,然后召来贡士对他们说:“大国选拔官员,只求得到贤才,经典书籍都在这里,请你们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随意查阅。”从此,几个月之内,美名传到皇帝那里。从此以后他深受恩宠礼遇,于是得到重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用。当时京城盗贼很多,有人在大街上杀了人把尸首扔在水沟中。李辅国这时正专横跋扈,奏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请选派五百名羽林骑兵作为巡逻之用。李揆上疏说:“从前西汉用南北军相互统领,所以周勃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派南军进入北军,终于安定了刘氏天下。本朝设置南北衙门,文武区分,以便相互监视。如今用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羽林军取代金吾兵警卫巡夜,突然发生非常变故,将怎样制止?”皇帝于是下诏否定了李辅国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选用羽林兵的请求。李揆担任丞相,决断政事直言进谏。虽然见识十分广博、言辞动听,但生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性热衷追求名利,深受舆论的谴责。加上他的哥哥(李皆)当时本有声望,却一直担任闲散的官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职,始终不被李揆举荐进用。同僚吕讠垔,地位声望虽与李揆相差很大,但处理政事的才能却在</a:t>
            </a:r>
            <a:endParaRPr lang="zh-CN" altLang="en-US"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李揆之上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被免去宰相后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由宾客出任荆南节度使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名声非常好。李揆担心他会重新入朝拜相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于是暗中指使本部门官吏到吕讠垔管辖区域内搜求他的过失。吕讠垔暗地里上疏为自己陈情,皇帝于是贬李揆为莱州长史同正员。李揆被贬官之后,过了几天,他哥哥改授为司门员外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郎。过了多年,李揆遇赦被移任为歙州刺史。当初,李揆掌握政权,侍中苗晋卿多次推荐元载担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任要职。李揆自恃门第和名望,因为元载出身寒微,内心很看不起他,拒不接纳,反而对苗晋卿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说:“出身高贵的人不被任用,獐头鼠目的人却来求官。”元载深怀怨恨。等到元载登上相位,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趁着李揆应当迁官之机,于是上奏任命他为试秘书监,到江淮一带养病。这之后,没有俸禄,家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境又陷入穷困,妻儿百口,靠乞讨为生。他漂泊各郡,长达十五六年。如果当地刺史稍有轻慢,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就又迁居,所以他搬迁的地方,大约有十多个州。元载因罪被诛后,朝廷任命李揆为睦州刺史,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(后来)召入朝拜任国子祭酒、礼部尚书,受到卢杞的憎恨。德宗在山南,命令李揆充任入吐蕃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会盟使,加授左仆射。出发到达凤州,因病去世,时为兴元元年四月,终年七十四岁。</a:t>
            </a:r>
            <a:endParaRPr lang="zh-CN" altLang="en-US"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二、(2013课标全国Ⅰ,4—7,19分)阅读下面的文言文,完成1—4题。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马文升,字负图,貌瑰奇多力。</a:t>
            </a:r>
            <a:r>
              <a:rPr lang="zh-CN" altLang="en-US" sz="1530" u="sng" kern="0" dirty="0" smtClean="0">
                <a:solidFill>
                  <a:srgbClr val="000000"/>
                </a:solidFill>
                <a:latin typeface="Times New Roman" panose="02020603050405020304" pitchFamily="65" charset="-122"/>
                <a:ea typeface="宋体" panose="02010600030101010101" pitchFamily="2" charset="-122"/>
              </a:rPr>
              <a:t>登</a:t>
            </a:r>
            <a:r>
              <a:rPr lang="zh-CN" altLang="en-US" sz="1530" kern="0" dirty="0" smtClean="0">
                <a:solidFill>
                  <a:srgbClr val="000000"/>
                </a:solidFill>
                <a:latin typeface="Times New Roman" panose="02020603050405020304" pitchFamily="65" charset="-122"/>
                <a:ea typeface="宋体" panose="02010600030101010101" pitchFamily="2" charset="-122"/>
              </a:rPr>
              <a:t>景泰二年进士,授御史。历按山西、湖广,风裁甚著。成化初,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召为南京大理卿。满四之乱,</a:t>
            </a:r>
            <a:r>
              <a:rPr lang="zh-CN" altLang="en-US" sz="1530" u="sng" kern="0" dirty="0" smtClean="0">
                <a:solidFill>
                  <a:srgbClr val="000000"/>
                </a:solidFill>
                <a:latin typeface="Times New Roman" panose="02020603050405020304" pitchFamily="65" charset="-122"/>
                <a:ea typeface="宋体" panose="02010600030101010101" pitchFamily="2" charset="-122"/>
              </a:rPr>
              <a:t>录</a:t>
            </a:r>
            <a:r>
              <a:rPr lang="zh-CN" altLang="en-US" sz="1530" kern="0" dirty="0" smtClean="0">
                <a:solidFill>
                  <a:srgbClr val="000000"/>
                </a:solidFill>
                <a:latin typeface="Times New Roman" panose="02020603050405020304" pitchFamily="65" charset="-122"/>
                <a:ea typeface="宋体" panose="02010600030101010101" pitchFamily="2" charset="-122"/>
              </a:rPr>
              <a:t>功进左副都御史。</a:t>
            </a:r>
            <a:r>
              <a:rPr lang="zh-CN" altLang="en-US" sz="1530" u="sng" kern="0" dirty="0" smtClean="0">
                <a:solidFill>
                  <a:srgbClr val="000000"/>
                </a:solidFill>
                <a:latin typeface="Times New Roman" panose="02020603050405020304" pitchFamily="65" charset="-122"/>
                <a:ea typeface="宋体" panose="02010600030101010101" pitchFamily="2" charset="-122"/>
              </a:rPr>
              <a:t>振</a:t>
            </a:r>
            <a:r>
              <a:rPr lang="zh-CN" altLang="en-US" sz="1530" kern="0" dirty="0" smtClean="0">
                <a:solidFill>
                  <a:srgbClr val="000000"/>
                </a:solidFill>
                <a:latin typeface="Times New Roman" panose="02020603050405020304" pitchFamily="65" charset="-122"/>
                <a:ea typeface="宋体" panose="02010600030101010101" pitchFamily="2" charset="-122"/>
              </a:rPr>
              <a:t>巩昌、临洮饥民,抚安流移,绩甚著。是时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败寇黑水口,又败之汤羊岭,</a:t>
            </a:r>
            <a:r>
              <a:rPr lang="zh-CN" altLang="en-US" sz="1530" u="sng" kern="0" dirty="0" smtClean="0">
                <a:solidFill>
                  <a:srgbClr val="000000"/>
                </a:solidFill>
                <a:latin typeface="Times New Roman" panose="02020603050405020304" pitchFamily="65" charset="-122"/>
                <a:ea typeface="宋体" panose="02010600030101010101" pitchFamily="2" charset="-122"/>
              </a:rPr>
              <a:t>勒</a:t>
            </a:r>
            <a:r>
              <a:rPr lang="zh-CN" altLang="en-US" sz="1530" kern="0" dirty="0" smtClean="0">
                <a:solidFill>
                  <a:srgbClr val="000000"/>
                </a:solidFill>
                <a:latin typeface="Times New Roman" panose="02020603050405020304" pitchFamily="65" charset="-122"/>
                <a:ea typeface="宋体" panose="02010600030101010101" pitchFamily="2" charset="-122"/>
              </a:rPr>
              <a:t>石纪之而还。进右都御史,总督漕运。淮、徐、和饥,移江南粮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十万石、盐价银五万两振之。孝宗即位,召拜左都御史。弘治元年上言十五事,悉议行。帝耕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藉田,教坊以杂戏进。文升正色曰:“新天子当使知稼穑艰难,此何为者?”即斥去。明年,为兵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部尚书,督团营如故。承平既久,兵政废弛,西北部落时伺塞下。文升严核诸将校,黜贪懦者三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十余人。奸人大怨,夜持弓矢伺其门,或作谤书射入东长安门内。为兵部十三年,尽心戎务,于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屯田、马政、边备、守御,数条上便宜。国家事当言者,即非职守,亦言无不尽。尝以太子年及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四龄,当早谕教,请择醇谨老成知书史者,保抱扶持,凡言语动止悉导之以正。山东久旱,浙江及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南畿水灾,文升请命所司振恤,练士卒以备不虞。帝皆深纳之。</a:t>
            </a:r>
            <a:r>
              <a:rPr lang="zh-CN" altLang="en-US" sz="1530" u="sng" kern="0" dirty="0" smtClean="0">
                <a:solidFill>
                  <a:srgbClr val="000000"/>
                </a:solidFill>
                <a:latin typeface="Times New Roman" panose="02020603050405020304" pitchFamily="65" charset="-122"/>
                <a:ea typeface="宋体" panose="02010600030101010101" pitchFamily="2" charset="-122"/>
              </a:rPr>
              <a:t>在班列中最为耆硕,帝亦推心任</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之,诸大臣莫敢望也。</a:t>
            </a:r>
            <a:r>
              <a:rPr lang="zh-CN" altLang="en-US" sz="1530" kern="0" dirty="0" smtClean="0">
                <a:solidFill>
                  <a:srgbClr val="000000"/>
                </a:solidFill>
                <a:latin typeface="Times New Roman" panose="02020603050405020304" pitchFamily="65" charset="-122"/>
                <a:ea typeface="宋体" panose="02010600030101010101" pitchFamily="2" charset="-122"/>
              </a:rPr>
              <a:t>吏部尚书屠滽罢,倪岳代滽,岳卒,以文升代。南京、凤阳大风雨坏屋拔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木,文升请帝减膳撤乐,修德省愆,御经筵,绝游宴,停不急务,止额外织造,振饥民,捕盗贼。已,又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上吏部职掌十事。帝悉褒纳。正德时,朝政已移于中官,文升老,连疏求去,许之。</a:t>
            </a:r>
            <a:r>
              <a:rPr lang="zh-CN" altLang="en-US" sz="1530" u="sng" kern="0" dirty="0" smtClean="0">
                <a:solidFill>
                  <a:srgbClr val="000000"/>
                </a:solidFill>
                <a:latin typeface="Times New Roman" panose="02020603050405020304" pitchFamily="65" charset="-122"/>
                <a:ea typeface="宋体" panose="02010600030101010101" pitchFamily="2" charset="-122"/>
              </a:rPr>
              <a:t>家居,非事未</a:t>
            </a:r>
            <a:endParaRPr lang="zh-CN" altLang="en-US"/>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尝入州城。语及时事,辄颦蹙不答。</a:t>
            </a:r>
            <a:r>
              <a:rPr lang="zh-CN" altLang="en-US" sz="1530" kern="0" dirty="0" smtClean="0">
                <a:solidFill>
                  <a:srgbClr val="000000"/>
                </a:solidFill>
                <a:latin typeface="Times New Roman" panose="02020603050405020304" pitchFamily="65" charset="-122"/>
                <a:ea typeface="宋体" panose="02010600030101010101" pitchFamily="2" charset="-122"/>
              </a:rPr>
              <a:t>五年卒,年八十五。文升有文武才,长于应变,朝端大议往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往待之决。功在边镇,外国皆闻其名。尤重气节,厉廉隅,直道而行。卒后逾年,大盗至钧州,以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文升家在,舍之去。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(节选自《明史·马文升传》)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登</a:t>
            </a:r>
            <a:r>
              <a:rPr lang="zh-CN" altLang="en-US" sz="1530" kern="0" dirty="0" smtClean="0">
                <a:solidFill>
                  <a:srgbClr val="000000"/>
                </a:solidFill>
                <a:latin typeface="Times New Roman" panose="02020603050405020304" pitchFamily="65" charset="-122"/>
                <a:ea typeface="宋体" panose="02010600030101010101" pitchFamily="2" charset="-122"/>
              </a:rPr>
              <a:t>景泰二年进士　　　　　　登:升职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录</a:t>
            </a:r>
            <a:r>
              <a:rPr lang="zh-CN" altLang="en-US" sz="1530" kern="0" dirty="0" smtClean="0">
                <a:solidFill>
                  <a:srgbClr val="000000"/>
                </a:solidFill>
                <a:latin typeface="Times New Roman" panose="02020603050405020304" pitchFamily="65" charset="-122"/>
                <a:ea typeface="宋体" panose="02010600030101010101" pitchFamily="2" charset="-122"/>
              </a:rPr>
              <a:t>功进左副都御史　　录:记载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振</a:t>
            </a:r>
            <a:r>
              <a:rPr lang="zh-CN" altLang="en-US" sz="1530" kern="0" dirty="0" smtClean="0">
                <a:solidFill>
                  <a:srgbClr val="000000"/>
                </a:solidFill>
                <a:latin typeface="Times New Roman" panose="02020603050405020304" pitchFamily="65" charset="-122"/>
                <a:ea typeface="宋体" panose="02010600030101010101" pitchFamily="2" charset="-122"/>
              </a:rPr>
              <a:t>巩昌、临洮饥民　　振:救济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勒</a:t>
            </a:r>
            <a:r>
              <a:rPr lang="zh-CN" altLang="en-US" sz="1530" kern="0" dirty="0" smtClean="0">
                <a:solidFill>
                  <a:srgbClr val="000000"/>
                </a:solidFill>
                <a:latin typeface="Times New Roman" panose="02020603050405020304" pitchFamily="65" charset="-122"/>
                <a:ea typeface="宋体" panose="02010600030101010101" pitchFamily="2" charset="-122"/>
              </a:rPr>
              <a:t>石纪之而还　　勒:铭刻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2.以下各组句子中,全都表明马文升劝谏皇上修身爱民内容的一组是(3分)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①新天子当使知稼穑艰难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②即非职守,亦言无不尽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③凡言语动止悉导之以正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④文升请命所司振恤</a:t>
            </a:r>
            <a:endParaRPr lang="zh-CN" altLang="en-US"/>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⑤减膳撤乐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修德省愆</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⑥止额外织造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振饥民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捕盗贼</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A.①②③</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B.①⑤⑥</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C.②④⑥</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D.③④⑤</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马文升仕途顺利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政绩卓著。他被委任御史以后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历任多项职务。功业主要表现在两个方面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一是处理受灾民众的善后问题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二是击败扰乱社会秩序的贼寇。</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马文升为人正直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处事严明。他敢于直言劝谏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奏事进言均得到采纳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又能够严格考察部属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曾罢免贪婪懦弱者三十余人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奸人怨恨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对他大肆威胁和污蔑。</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马文升尽心军事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关注民生。他任兵部尚书十多年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对屯田、边备等职责勇于进言。在代吏</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部尚书时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南京等地遭遇风雨灾害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他又请求皇上救助灾地百姓。</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马文升文武全才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声名远扬。朝廷大事往往等他决断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又有显赫边功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外国皆闻其名。为人重</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气节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品行端正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以至于大盗各处骚扰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也不去钧州他的家乡。</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把文中画横线的句子翻译成现代汉语。</a:t>
            </a:r>
            <a:r>
              <a:rPr lang="en-US" altLang="zh-CN"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在班列中最为耆硕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帝亦推心任之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诸大臣莫敢望也。</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(2)家居,非事未尝入州城。语及时事,辄颦蹙不答。</a:t>
            </a:r>
            <a:endParaRPr lang="zh-CN" altLang="en-US" sz="16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C.近侍是指接近并随侍帝王左右的人,他们不仅职位很高,对帝王的影响也很大。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D.告老本指古代社会官员因年老辞去职务,有时也是官员因故辞职的一种借口。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A.许将初至北境,尽灭契丹威风。他入仕不久,取代岁聘使前往代州,契丹想要宋朝割让代州,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蓄意挑衅。他坚决予以反击,使对方未占得便宜而返回。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B.许将善于治理,境内牢狱皆空。他在郓州任上,因治理得法,当地没有犯法之人。当地士人爱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好议论官政,他未加禁止,而是宽松应对,此俗自然止息。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C.许将任职兵部,熟悉兵部事务。他担任兵部侍郎时上疏提出,治兵之道在于灵活用兵,才能做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到万众犹如一人。神宗问及兵马之数,他也能作出回答。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D.许将秉持公正,反对无德之举。其时司马光已去世,却受到朝廷权臣的不公平对待,当皇上征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询许将对此事的意见时,他回答说这一做法是不道德的。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(1)将曰:“此事,申饬边臣岂不可,何以使为?”禧惭不能对。(5分)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(2)章惇为相,与蔡卞同肆罗织,贬谪元祐诸臣,奏发司马光墓。(5分)</a:t>
            </a:r>
            <a:endParaRPr lang="zh-CN" altLang="en-US"/>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登:考中。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②为侧面表现马文升恪尽职守;③是对太子的劝导;④表现马文升忧民之情。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方法点拨</a:t>
            </a:r>
            <a:r>
              <a:rPr lang="zh-CN" altLang="en-US" sz="1530" kern="0" dirty="0" smtClean="0">
                <a:solidFill>
                  <a:srgbClr val="000000"/>
                </a:solidFill>
                <a:latin typeface="Times New Roman" panose="02020603050405020304" pitchFamily="65" charset="-122"/>
                <a:ea typeface="宋体" panose="02010600030101010101" pitchFamily="2" charset="-122"/>
              </a:rPr>
              <a:t>　解答筛选文中信息题,首先要看清题干的要求,运用排除法,找出答案。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“大盗各处骚扰,也不去钧州他的家乡”不正确。原文最后一句话意为“大盗到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钧州,因为马文升家在这里,舍之而去”。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命题分析</a:t>
            </a:r>
            <a:r>
              <a:rPr lang="zh-CN" altLang="en-US" sz="1530" kern="0" dirty="0" smtClean="0">
                <a:solidFill>
                  <a:srgbClr val="000000"/>
                </a:solidFill>
                <a:latin typeface="Times New Roman" panose="02020603050405020304" pitchFamily="65" charset="-122"/>
                <a:ea typeface="宋体" panose="02010600030101010101" pitchFamily="2" charset="-122"/>
              </a:rPr>
              <a:t>　这类题一般以“选非”的形式考查,常见的设误方式有:曲解词义、夸大其词、以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偏概全、张冠李戴、颠倒是非、混淆因果、时序错位(时间顺序颠倒)、无中生有、添枝加叶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(1)在朝廷官员中最是年高德劭,皇上也诚心诚意任用他,诸位大臣没有人敢望其项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(2)在家闲居,无事从不到州城去。说到当时政事,总是皱着眉头不回答。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(1)耆硕:年高德劭。推心:诚心诚意。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(2)辄:总是。颦蹙:皱着眉头。</a:t>
            </a:r>
            <a:endParaRPr lang="zh-CN" altLang="en-US"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文言句子的翻译,最基本的方法就是“替换、组词、保留、省略”。对古今异义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的词语要“替换”;对古今词义大体一致的词语则“组词”;对地名、人名等专有名词要“保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留”;对古汉语中的同义反复的词语可以“省略”其中的一个,有些不必要或难于恰当翻译出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来的虚词也可以“省略”。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马文升,字负图,外貌奇伟卓异,多力气。考中景泰二年进士,授官御史。先后巡视山西、湖广,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刚直不阿的品格很显著。成化初年,召为南京大理卿。平定满四之乱,记功晋升左副都御史。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救济巩昌、临洮饥民,安抚流亡百姓,政绩很显著。这期间于黑水口击败贼寇,又于汤羊岭击败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贼寇,刻石记功而还。晋升右都御史,总管漕运。淮、徐、和发生饥荒,调拨十万石江南的粮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食,五万两盐价银救济百姓。孝宗即位,召拜为左都御史。弘治元年,马文升上书议论十五件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事,都经讨论而施行。皇帝在藉田耕作,教坊用杂戏进献。马文升严正地说:“新天子应当懂得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农事艰难,要这些干什么?”皇帝马上责令撤去。第二年,马文升担任兵部尚书,像以前一样提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督团营。天下太平已经很久了,兵政废弛,西北部落时时在边塞窥伺。马文升严格查核众将校,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罢免贪婪懦弱者三十余人。奸邪之人非常怨恨,夜里拿着弓箭在马文升门前窥伺,有的人写诽</a:t>
            </a:r>
            <a:endParaRPr lang="zh-CN" altLang="en-US" dirty="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谤的文书射入东长安门内。马文升担任兵部尚书十三年,尽心军务,对于屯田、马政、边备、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守御,多次分条上奏利于治国、合乎时宜的建议。只要有利于国家的事,应当说的,即使不属于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自己的职分,也言无不尽。曾经认为太子年满四岁,应当早日教导,请求选择醇厚谨慎年高德重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熟知书史的人,抚养扶持,所有的言语行动都用正道来教导。山东长久干旱,浙江及南畿发生水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灾,马文升请求命令有关部门赈救抚恤,训练士兵以防备意外。皇帝都认真地采纳。马文升在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朝廷官员中最是年高德劭,皇帝也诚心诚意任用他,诸位大臣没有人敢望其项背。吏部尚书屠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滽被罢免,倪岳代替屠滽,倪岳去世后,用马文升代替。南京、凤阳狂风暴雨毁坏房屋,拔起树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木,马文升请求皇帝减少膳食,撤去音乐,培养仁德减少过失,驾临御前讲席,杜绝游宴,停止不紧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急的事情,停止额外的织造,赈济饥民,搜捕盗贼。不久,又上奏吏部职掌十件事。皇帝都褒奖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采纳。正德年间,朝政已经转移由宦官把持,马文升年老,接连上疏请求离职,皇帝同意了。马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文升在家闲居,无事从不到州城去。说到当时政事,总是皱着眉头不回答。正德五年去世,享年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八十五岁。马文升有文武之才,长于随机应变,朝廷重要决议往往等他决断。功劳在边防重镇,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外国都听到他的威名。尤其重视气节,为人品行方正,正道直行。去世后过了一年,大盗到钧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州,因为马文升家在这里,舍之而离去。</a:t>
            </a:r>
            <a:endParaRPr lang="zh-CN" altLang="en-US"/>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三、(2012课标全国,4—7,19分)阅读下面的文言文,完成 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萧燧字照邻,临江军人。燧生而颖异,幼能属文。绍兴十八年,擢进士高第。授平江府观察推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官。时秦桧当国,其亲党密告燧,秋试必主文</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漕台,燧诘其故,曰:“丞相有子就举,欲以</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公。”燧怒曰:“初仕敢欺心耶!”桧</a:t>
            </a:r>
            <a:r>
              <a:rPr lang="zh-CN" altLang="en-US" sz="1530" u="sng" kern="0" dirty="0" smtClean="0">
                <a:solidFill>
                  <a:srgbClr val="000000"/>
                </a:solidFill>
                <a:latin typeface="Times New Roman" panose="02020603050405020304" pitchFamily="65" charset="-122"/>
                <a:ea typeface="宋体" panose="02010600030101010101" pitchFamily="2" charset="-122"/>
              </a:rPr>
              <a:t>怀</a:t>
            </a:r>
            <a:r>
              <a:rPr lang="zh-CN" altLang="en-US" sz="1530" kern="0" dirty="0" smtClean="0">
                <a:solidFill>
                  <a:srgbClr val="000000"/>
                </a:solidFill>
                <a:latin typeface="Times New Roman" panose="02020603050405020304" pitchFamily="65" charset="-122"/>
                <a:ea typeface="宋体" panose="02010600030101010101" pitchFamily="2" charset="-122"/>
              </a:rPr>
              <a:t>之,既而被檄秀州,至则员溢,就院</a:t>
            </a:r>
            <a:r>
              <a:rPr lang="zh-CN" altLang="en-US" sz="1530" u="sng" kern="0" dirty="0" smtClean="0">
                <a:solidFill>
                  <a:srgbClr val="000000"/>
                </a:solidFill>
                <a:latin typeface="Times New Roman" panose="02020603050405020304" pitchFamily="65" charset="-122"/>
                <a:ea typeface="宋体" panose="02010600030101010101" pitchFamily="2" charset="-122"/>
              </a:rPr>
              <a:t>易</a:t>
            </a:r>
            <a:r>
              <a:rPr lang="zh-CN" altLang="en-US" sz="1530" kern="0" dirty="0" smtClean="0">
                <a:solidFill>
                  <a:srgbClr val="000000"/>
                </a:solidFill>
                <a:latin typeface="Times New Roman" panose="02020603050405020304" pitchFamily="65" charset="-122"/>
                <a:ea typeface="宋体" panose="02010600030101010101" pitchFamily="2" charset="-122"/>
              </a:rPr>
              <a:t>一员往漕闱,秦熺果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中前列。孝宗初,除诸王宫大小学教授。轮对,论“官当择人,不当为人择官”。上喜,制《用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人论》赐大臣。淳熙二年,进起居郎。先是,察官</a:t>
            </a:r>
            <a:r>
              <a:rPr lang="zh-CN" altLang="en-US" sz="1530" u="sng" kern="0" dirty="0" smtClean="0">
                <a:solidFill>
                  <a:srgbClr val="000000"/>
                </a:solidFill>
                <a:latin typeface="Times New Roman" panose="02020603050405020304" pitchFamily="65" charset="-122"/>
                <a:ea typeface="宋体" panose="02010600030101010101" pitchFamily="2" charset="-122"/>
              </a:rPr>
              <a:t>阙</a:t>
            </a:r>
            <a:r>
              <a:rPr lang="zh-CN" altLang="en-US" sz="1530" kern="0" dirty="0" smtClean="0">
                <a:solidFill>
                  <a:srgbClr val="000000"/>
                </a:solidFill>
                <a:latin typeface="Times New Roman" panose="02020603050405020304" pitchFamily="65" charset="-122"/>
                <a:ea typeface="宋体" panose="02010600030101010101" pitchFamily="2" charset="-122"/>
              </a:rPr>
              <a:t>,朝论多属燧,以未历县,遂除左司谏。时宦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官甘昇之客胡与可、都承旨王抃之族叔秬皆持节于外,有所依凭,无善状,燧皆奏罢之。时复议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进取,上以问燧,对曰:“</a:t>
            </a:r>
            <a:r>
              <a:rPr lang="zh-CN" altLang="en-US" sz="1530" u="sng" kern="0" dirty="0" smtClean="0">
                <a:solidFill>
                  <a:srgbClr val="000000"/>
                </a:solidFill>
                <a:latin typeface="Times New Roman" panose="02020603050405020304" pitchFamily="65" charset="-122"/>
                <a:ea typeface="宋体" panose="02010600030101010101" pitchFamily="2" charset="-122"/>
              </a:rPr>
              <a:t>今贤否杂糅,风俗浇浮,兵未强,财未裕,宜卧薪尝胆以图内治。</a:t>
            </a:r>
            <a:r>
              <a:rPr lang="zh-CN" altLang="en-US" sz="1530" kern="0" dirty="0" smtClean="0">
                <a:solidFill>
                  <a:srgbClr val="000000"/>
                </a:solidFill>
                <a:latin typeface="Times New Roman" panose="02020603050405020304" pitchFamily="65" charset="-122"/>
                <a:ea typeface="宋体" panose="02010600030101010101" pitchFamily="2" charset="-122"/>
              </a:rPr>
              <a:t>若恃小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康,萌骄心,非臣所知。”上曰:“忠言也。”因劝上正纪纲,容直言,亲君子,远小人;近习有劳可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赏以禄,不可假以权。上皆嘉纳。出知严州。严地狭财匮,始至,官镪</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不满三千,燧俭以足用。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二年之间,以其羡补积逋,诸邑皆宽。上方靳职名,非功不予,诏燧治郡有劳,除敷文阁待制,移知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婺州。父老遮道。几不得行,送出境者以千数。婺与严邻,人熟知条教,不劳而治。岁旱,浙西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常平司请移粟于严,</a:t>
            </a:r>
            <a:r>
              <a:rPr lang="zh-CN" altLang="en-US" sz="1530" u="sng" kern="0" dirty="0" smtClean="0">
                <a:solidFill>
                  <a:srgbClr val="000000"/>
                </a:solidFill>
                <a:latin typeface="Times New Roman" panose="02020603050405020304" pitchFamily="65" charset="-122"/>
                <a:ea typeface="宋体" panose="02010600030101010101" pitchFamily="2" charset="-122"/>
              </a:rPr>
              <a:t>燧谓:“东西异路,不当与,然安忍于旧治坐视?”</a:t>
            </a:r>
            <a:r>
              <a:rPr lang="zh-CN" altLang="en-US" sz="1530" kern="0" dirty="0" smtClean="0">
                <a:solidFill>
                  <a:srgbClr val="000000"/>
                </a:solidFill>
                <a:latin typeface="Times New Roman" panose="02020603050405020304" pitchFamily="65" charset="-122"/>
                <a:ea typeface="宋体" panose="02010600030101010101" pitchFamily="2" charset="-122"/>
              </a:rPr>
              <a:t>为请诸朝,发太仓米振之。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八年,召还,言:“江、浙再岁水旱,愿下诏求言,仍令诸司通融郡县财赋,毋但督迫。”十年,上言</a:t>
            </a:r>
            <a:endParaRPr lang="zh-CN" altLang="en-US"/>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广西诸郡民身丁钱之弊。事多施行。庆典霈泽,丁钱减半,亦自燧发之。绍熙四年卒,年七十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(节选自《宋史·萧燧传》)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①主文:主持考试。②镪:成串的钱。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A.丞相有子就举,欲以</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公　　　　属:托付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B.桧</a:t>
            </a:r>
            <a:r>
              <a:rPr lang="zh-CN" altLang="en-US" sz="1530" u="sng" kern="0" dirty="0" smtClean="0">
                <a:solidFill>
                  <a:srgbClr val="000000"/>
                </a:solidFill>
                <a:latin typeface="Times New Roman" panose="02020603050405020304" pitchFamily="65" charset="-122"/>
                <a:ea typeface="宋体" panose="02010600030101010101" pitchFamily="2" charset="-122"/>
              </a:rPr>
              <a:t>怀</a:t>
            </a:r>
            <a:r>
              <a:rPr lang="zh-CN" altLang="en-US" sz="1530" kern="0" dirty="0" smtClean="0">
                <a:solidFill>
                  <a:srgbClr val="000000"/>
                </a:solidFill>
                <a:latin typeface="Times New Roman" panose="02020603050405020304" pitchFamily="65" charset="-122"/>
                <a:ea typeface="宋体" panose="02010600030101010101" pitchFamily="2" charset="-122"/>
              </a:rPr>
              <a:t>之,既而被檄秀州　　怀:衔恨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C.就院</a:t>
            </a:r>
            <a:r>
              <a:rPr lang="zh-CN" altLang="en-US" sz="1530" u="sng" kern="0" dirty="0" smtClean="0">
                <a:solidFill>
                  <a:srgbClr val="000000"/>
                </a:solidFill>
                <a:latin typeface="Times New Roman" panose="02020603050405020304" pitchFamily="65" charset="-122"/>
                <a:ea typeface="宋体" panose="02010600030101010101" pitchFamily="2" charset="-122"/>
              </a:rPr>
              <a:t>易</a:t>
            </a:r>
            <a:r>
              <a:rPr lang="zh-CN" altLang="en-US" sz="1530" kern="0" dirty="0" smtClean="0">
                <a:solidFill>
                  <a:srgbClr val="000000"/>
                </a:solidFill>
                <a:latin typeface="Times New Roman" panose="02020603050405020304" pitchFamily="65" charset="-122"/>
                <a:ea typeface="宋体" panose="02010600030101010101" pitchFamily="2" charset="-122"/>
              </a:rPr>
              <a:t>一员往漕闱　　易:更换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D.察官</a:t>
            </a:r>
            <a:r>
              <a:rPr lang="zh-CN" altLang="en-US" sz="1530" u="sng" kern="0" dirty="0" smtClean="0">
                <a:solidFill>
                  <a:srgbClr val="000000"/>
                </a:solidFill>
                <a:latin typeface="Times New Roman" panose="02020603050405020304" pitchFamily="65" charset="-122"/>
                <a:ea typeface="宋体" panose="02010600030101010101" pitchFamily="2" charset="-122"/>
              </a:rPr>
              <a:t>阙</a:t>
            </a:r>
            <a:r>
              <a:rPr lang="zh-CN" altLang="en-US" sz="1530" kern="0" dirty="0" smtClean="0">
                <a:solidFill>
                  <a:srgbClr val="000000"/>
                </a:solidFill>
                <a:latin typeface="Times New Roman" panose="02020603050405020304" pitchFamily="65" charset="-122"/>
                <a:ea typeface="宋体" panose="02010600030101010101" pitchFamily="2" charset="-122"/>
              </a:rPr>
              <a:t>,朝论多属燧　　阙:失职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2.以下各组句子中,全都表明萧燧恪尽职守的一组是(3分)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①燧怒曰:“初仕敢欺心耶!”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②论“官当择人,不当为人择官”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③有所依凭,无善状,燧皆奏罢之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④若恃小康,萌骄心,非臣所知</a:t>
            </a:r>
            <a:endParaRPr lang="zh-CN" altLang="en-US"/>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⑤官镪不满三千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燧俭以足用</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⑥为请诸朝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发太仓米振之</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A.①③⑤</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B.①④⑥</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C.②③④</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D.②⑤⑥</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萧燧天分很高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为官不畏权贵。他自幼能文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进士及第后进入仕途</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其时秦桧当权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与其亲党</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密告萧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要他主持秋试录用其子秦熺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遭到萧的拒绝。</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萧燧刚直敢言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所奏切中时弊。皇上向他征询意见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他乘便讽劝皇上亲近君子疏远小人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亲信</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有功可赏赐财物却不可赋予权力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得到皇上赞许采纳。</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萧燧政绩卓著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受到皇上嘉勉。严州面积狭小财物匮乏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他勤俭理政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以盈余填补拖欠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各地</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都感到宽松</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皇上升迁萧燧的职位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调他去治理婺州。</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萧燧回到朝廷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仍关注各地大事。淳熙年间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江浙两年水涝干旱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他奏请下诏诸司协助解决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又奏言广西百姓深受身丁钱之害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建议大多得以施行。</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把文中画横线的句子翻译成现代汉语。</a:t>
            </a:r>
            <a:r>
              <a:rPr lang="en-US" altLang="zh-CN"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今贤否杂糅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风俗浇浮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兵未强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财未裕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宜卧薪尝胆以图内治。</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(2)燧谓:“东西异路,不当与,然安忍于旧治坐视?”</a:t>
            </a:r>
            <a:endParaRPr lang="zh-CN" altLang="en-US" sz="1600" dirty="0" smtClean="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阙:(职位)空缺。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①表明萧燧不畏权贵、刚正不阿的人品;⑤表明其节俭;⑥表明其为民请命,但并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非其本职(婺州知州)职责。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“与其亲党”不正确,应是“秦桧的亲党受指使密告萧燧”。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(1)如今有德才和无德才的人混杂一道,风俗浇薄虚浮,兵力未强,财力未富,应当卧薪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尝胆以求国内安定太平。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(2)萧燧说:“东部西部不属同路,按说不该给粮食,但哪能忍心对原管辖地区不管不问呢?”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(1)贤:有德才的人。否:不贤,无德才的人。浇浮:浇薄虚浮。裕:富裕。治:安定太平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(2)路:宋代行政区划名。与:给(粮食)。坐视:坐在那里看着。指对该管的事不管或漠不关心。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萧燧字照邻,临江军人。萧燧生来异常聪慧,自幼能写文章。绍兴十八年,萧燧高中进士,被授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予平江府观察推官。当时秦桧当权,(指使)他的亲党密告萧燧,要他一定在漕台主持秋试,萧燧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诘问原因,那人说:“丞相有一儿子参加考试,想把此事交付给你。”萧燧愤怒地说:“我刚步</a:t>
            </a:r>
            <a:endParaRPr lang="zh-CN" altLang="en-US" dirty="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入仕途,怎敢欺骗我的良心呢!”秦桧因此对他怀恨在心,不久萧燧奉命前往秀州(主考),到达后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发现考官超额,就地更换了一个考官前去漕台考场,(秦桧的儿子)秦熺终究还是考中且名列前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茅。孝宗初年,萧燧被授予诸王宫大小学教授。轮流对策时,萧燧论述“应当根据官职选择人,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不应当根据人选择官职”。皇上很高兴,写了《用人论》赐给大臣。淳熙二年,萧燧升任起居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郎。此前,察官职位空缺,朝廷议论多属意萧燧,因为他未曾担任县职,最终授予左司谏。当时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宦官甘昇的门客胡与可、都承旨王抃的族叔王秬都在外任地方官,依仗权势,没有善行,萧燧都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上奏罢免了他们。当时又讨论提拔选用官员,皇上向他征询意见,萧燧答道:“如今有德才和无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德才的人混杂一道,风俗浇薄虚浮,兵力未强,财力未富,应当卧薪尝胆以求国内安定太平。如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果凭此小安,萌生骄心,(那后果)就不是我能预知的了。”皇上说:“你说的是忠言啊。”他乘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便劝谏皇上正定法度,容纳直言,亲近君子,疏远小人;亲信有功可赏赐财物,却不可赋予权力。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皇上都赞许并采纳了。萧燧出任严州知州。严州面积狭小,财物匮乏,他刚到任时,官钱不满三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千,他勤俭理政来满足开支。两年之间,他就用盈余填补了拖欠,各县都感到宽裕。当时皇上正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吝惜官职和功名,无功不给,下诏说萧燧治理严州有功,授敷文阁待制,调任婺州知州。严州父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老拦住道路(不想让萧燧离任)。萧燧几乎不能前行,送他出严州地界的有几千人。婺州和严</a:t>
            </a:r>
            <a:endParaRPr lang="zh-CN" altLang="en-US"/>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州紧邻,百姓熟知法条教令,萧燧不需劳苦而婺州安定太平。当年大旱,浙西常平司请萧燧从婺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州调粮到严州,萧燧说:“东部西部不属同路,按说不该给粮食,但哪能忍心对原管辖地区不管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不问呢?”替他们向朝廷请示,打开太仓的米赈济他们。淳熙八年,萧燧被召回朝廷,进言说: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“江、浙连续两年水涝干旱,希望皇上下诏征求意见,仍让各官署宽限郡县的赋税,不要只是督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促百姓交税。”淳熙十年,他进言说广西各郡百姓深受身丁钱之害。他建议的事大多得以施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行。庆典时赐恩于民,丁钱减半,也是从萧燧进谏后开始的。绍熙四年,萧燧去世了,享年七十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七岁。</a:t>
            </a:r>
            <a:endParaRPr lang="zh-CN" altLang="en-US"/>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四、(2011课标全国,4—7,19分)阅读下面的文言文,完成1—4题。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何灌字仲源,开封祥符人。武选登第,为河东从事。经略使韩缜语之曰:“君奇士也,他日当据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吾坐。”为府州、火山军巡检。辽人常越境而</a:t>
            </a:r>
            <a:r>
              <a:rPr lang="zh-CN" altLang="en-US" sz="1530" u="sng" kern="0" dirty="0" smtClean="0">
                <a:solidFill>
                  <a:srgbClr val="000000"/>
                </a:solidFill>
                <a:latin typeface="Times New Roman" panose="02020603050405020304" pitchFamily="65" charset="-122"/>
                <a:ea typeface="宋体" panose="02010600030101010101" pitchFamily="2" charset="-122"/>
              </a:rPr>
              <a:t>汲</a:t>
            </a:r>
            <a:r>
              <a:rPr lang="zh-CN" altLang="en-US" sz="1530" kern="0" dirty="0" smtClean="0">
                <a:solidFill>
                  <a:srgbClr val="000000"/>
                </a:solidFill>
                <a:latin typeface="Times New Roman" panose="02020603050405020304" pitchFamily="65" charset="-122"/>
                <a:ea typeface="宋体" panose="02010600030101010101" pitchFamily="2" charset="-122"/>
              </a:rPr>
              <a:t>,灌亲申画界堠,遏其来,忿而举兵犯我。灌</a:t>
            </a:r>
            <a:r>
              <a:rPr lang="zh-CN" altLang="en-US" sz="1530" u="sng" kern="0" dirty="0" smtClean="0">
                <a:solidFill>
                  <a:srgbClr val="000000"/>
                </a:solidFill>
                <a:latin typeface="Times New Roman" panose="02020603050405020304" pitchFamily="65" charset="-122"/>
                <a:ea typeface="宋体" panose="02010600030101010101" pitchFamily="2" charset="-122"/>
              </a:rPr>
              <a:t>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高射之,发辄中,或著崖石皆没镞,敌惊以为神,逡巡</a:t>
            </a:r>
            <a:r>
              <a:rPr lang="zh-CN" altLang="en-US" sz="1530" u="sng" kern="0" dirty="0" smtClean="0">
                <a:solidFill>
                  <a:srgbClr val="000000"/>
                </a:solidFill>
                <a:latin typeface="Times New Roman" panose="02020603050405020304" pitchFamily="65" charset="-122"/>
                <a:ea typeface="宋体" panose="02010600030101010101" pitchFamily="2" charset="-122"/>
              </a:rPr>
              <a:t>敛</a:t>
            </a:r>
            <a:r>
              <a:rPr lang="zh-CN" altLang="en-US" sz="1530" kern="0" dirty="0" smtClean="0">
                <a:solidFill>
                  <a:srgbClr val="000000"/>
                </a:solidFill>
                <a:latin typeface="Times New Roman" panose="02020603050405020304" pitchFamily="65" charset="-122"/>
                <a:ea typeface="宋体" panose="02010600030101010101" pitchFamily="2" charset="-122"/>
              </a:rPr>
              <a:t>去。后二十多年,契丹萧太师与灌会,道曩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事,数何巡检神射,灌曰:“即灌是也。”萧矍然起拜。为河东将,与夏人遇,铁骑来追,灌射皆</a:t>
            </a:r>
            <a:r>
              <a:rPr lang="zh-CN" altLang="en-US" sz="1530" u="sng" kern="0" dirty="0" smtClean="0">
                <a:solidFill>
                  <a:srgbClr val="000000"/>
                </a:solidFill>
                <a:latin typeface="Times New Roman" panose="02020603050405020304" pitchFamily="65" charset="-122"/>
                <a:ea typeface="宋体" panose="02010600030101010101" pitchFamily="2" charset="-122"/>
              </a:rPr>
              <a:t>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甲,至洞胸出背,叠贯后骑,羌惧而引却。张康国荐于徽宗,召对,问西北边事,以笏画御榻,指坐衣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花纹为形势。帝曰:“敌在吾目中矣。”提点河东刑狱,迁西上阁门使、领威州刺史、知沧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州。以治城障功,转引进使。诏运粟三十万石于并塞三州,灌言:“水浅不胜舟,陆当用车八千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乘,沿边方登麦,愿以运费增价就籴之。”奏上,报可。未几,知岷州,引邈川水溉闲田千顷,湟人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号广利渠。徙河州,复守岷,提举熙河兰湟弓箭手。入言:“若先葺渠引水,使田不病旱,则人乐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应募,而射士之额足矣。”从之。甫半岁,得善田二万六千顷,募士七千四百人,为他路最。陪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辽使射玉津园,一发破的,再发则否。客曰:“太尉不能耶?”曰:“非也,以礼让客耳。”</a:t>
            </a:r>
            <a:r>
              <a:rPr lang="zh-CN" altLang="en-US" sz="1530" u="sng" kern="0" dirty="0" smtClean="0">
                <a:solidFill>
                  <a:srgbClr val="000000"/>
                </a:solidFill>
                <a:latin typeface="Times New Roman" panose="02020603050405020304" pitchFamily="65" charset="-122"/>
                <a:ea typeface="宋体" panose="02010600030101010101" pitchFamily="2" charset="-122"/>
              </a:rPr>
              <a:t>整弓复</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中之,观者诵叹,帝亲赐酒劳之。</a:t>
            </a:r>
            <a:r>
              <a:rPr lang="zh-CN" altLang="en-US" sz="1530" kern="0" dirty="0" smtClean="0">
                <a:solidFill>
                  <a:srgbClr val="000000"/>
                </a:solidFill>
                <a:latin typeface="Times New Roman" panose="02020603050405020304" pitchFamily="65" charset="-122"/>
                <a:ea typeface="宋体" panose="02010600030101010101" pitchFamily="2" charset="-122"/>
              </a:rPr>
              <a:t>迁步军都虞候。金师南下,悉出禁旅付梁方平守黎阳。靖康元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年正月二日,次滑州,方平南奔,灌亦望风迎溃。黄河南岸无一人御敌,金师遂直叩京城。</a:t>
            </a:r>
            <a:r>
              <a:rPr lang="zh-CN" altLang="en-US" sz="1530" u="sng" kern="0" dirty="0" smtClean="0">
                <a:solidFill>
                  <a:srgbClr val="000000"/>
                </a:solidFill>
                <a:latin typeface="Times New Roman" panose="02020603050405020304" pitchFamily="65" charset="-122"/>
                <a:ea typeface="宋体" panose="02010600030101010101" pitchFamily="2" charset="-122"/>
              </a:rPr>
              <a:t>灌至,</a:t>
            </a:r>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先明确句意与选拔人才有关,然后用排除法来做。“初”,时间词,其后断开,排除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B、C两项。“选者”与首句“选人调拟”呼应,指被选拔的人。正是因为吏“为奸”,被选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拔的人才“不得诉”,故应在“选者”之前断开,排除A项,选D项。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近侍有时虽然对帝王影响较大,甚至有不小的实权,但历代政权为了防止他们胡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作非为,都要限制他们的职位,否则将会影响政权的稳定。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由于双方会谈是在相对和缓的氛围中进行的,因此“坚决予以反击”的说法于文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(1)许将说:“这件事,指示边地官员办理不就行了,要派使者做什么呢?”萧禧羞惭不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能回答。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(2)章惇担任宰相,与蔡卞一起恣意罗织诬陷,贬斥元祐旧臣,奏请开挖司马光坟墓。</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(1)申饬:指示。何以:为什么。使:动词,出使。为:句末语气词,表反问,不译。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(2)同肆:两个词,一同,大肆。罗织:虚构罪名,进行诬陷。奏发:奏请开挖。</a:t>
            </a:r>
            <a:endParaRPr lang="zh-CN" altLang="en-US"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乞入见,不许,而令控守西隅。</a:t>
            </a:r>
            <a:r>
              <a:rPr lang="zh-CN" altLang="en-US" sz="1530" kern="0" dirty="0" smtClean="0">
                <a:solidFill>
                  <a:srgbClr val="000000"/>
                </a:solidFill>
                <a:latin typeface="Times New Roman" panose="02020603050405020304" pitchFamily="65" charset="-122"/>
                <a:ea typeface="宋体" panose="02010600030101010101" pitchFamily="2" charset="-122"/>
              </a:rPr>
              <a:t>背城拒战凡三日,被创,没于阵,年六十二。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(节选自《宋史·何灌传》)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A.辽人常越境而</a:t>
            </a:r>
            <a:r>
              <a:rPr lang="zh-CN" altLang="en-US" sz="1530" u="sng" kern="0" dirty="0" smtClean="0">
                <a:solidFill>
                  <a:srgbClr val="000000"/>
                </a:solidFill>
                <a:latin typeface="Times New Roman" panose="02020603050405020304" pitchFamily="65" charset="-122"/>
                <a:ea typeface="宋体" panose="02010600030101010101" pitchFamily="2" charset="-122"/>
              </a:rPr>
              <a:t>汲</a:t>
            </a:r>
            <a:r>
              <a:rPr lang="zh-CN" altLang="en-US" sz="1530" kern="0" dirty="0" smtClean="0">
                <a:solidFill>
                  <a:srgbClr val="000000"/>
                </a:solidFill>
                <a:latin typeface="Times New Roman" panose="02020603050405020304" pitchFamily="65" charset="-122"/>
                <a:ea typeface="宋体" panose="02010600030101010101" pitchFamily="2" charset="-122"/>
              </a:rPr>
              <a:t>　　　　　　　　汲:取水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B.灌</a:t>
            </a:r>
            <a:r>
              <a:rPr lang="zh-CN" altLang="en-US" sz="1530" u="sng" kern="0" dirty="0" smtClean="0">
                <a:solidFill>
                  <a:srgbClr val="000000"/>
                </a:solidFill>
                <a:latin typeface="Times New Roman" panose="02020603050405020304" pitchFamily="65" charset="-122"/>
                <a:ea typeface="宋体" panose="02010600030101010101" pitchFamily="2" charset="-122"/>
              </a:rPr>
              <a:t>迎</a:t>
            </a:r>
            <a:r>
              <a:rPr lang="zh-CN" altLang="en-US" sz="1530" kern="0" dirty="0" smtClean="0">
                <a:solidFill>
                  <a:srgbClr val="000000"/>
                </a:solidFill>
                <a:latin typeface="Times New Roman" panose="02020603050405020304" pitchFamily="65" charset="-122"/>
                <a:ea typeface="宋体" panose="02010600030101010101" pitchFamily="2" charset="-122"/>
              </a:rPr>
              <a:t>高射之,发辄中　　迎:面对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C.敌惊以为神,逡巡</a:t>
            </a:r>
            <a:r>
              <a:rPr lang="zh-CN" altLang="en-US" sz="1530" u="sng" kern="0" dirty="0" smtClean="0">
                <a:solidFill>
                  <a:srgbClr val="000000"/>
                </a:solidFill>
                <a:latin typeface="Times New Roman" panose="02020603050405020304" pitchFamily="65" charset="-122"/>
                <a:ea typeface="宋体" panose="02010600030101010101" pitchFamily="2" charset="-122"/>
              </a:rPr>
              <a:t>敛</a:t>
            </a:r>
            <a:r>
              <a:rPr lang="zh-CN" altLang="en-US" sz="1530" kern="0" dirty="0" smtClean="0">
                <a:solidFill>
                  <a:srgbClr val="000000"/>
                </a:solidFill>
                <a:latin typeface="Times New Roman" panose="02020603050405020304" pitchFamily="65" charset="-122"/>
                <a:ea typeface="宋体" panose="02010600030101010101" pitchFamily="2" charset="-122"/>
              </a:rPr>
              <a:t>去　　敛:躲藏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D.铁骑来追,灌射皆</a:t>
            </a:r>
            <a:r>
              <a:rPr lang="zh-CN" altLang="en-US" sz="1530" u="sng" kern="0" dirty="0" smtClean="0">
                <a:solidFill>
                  <a:srgbClr val="000000"/>
                </a:solidFill>
                <a:latin typeface="Times New Roman" panose="02020603050405020304" pitchFamily="65" charset="-122"/>
                <a:ea typeface="宋体" panose="02010600030101010101" pitchFamily="2" charset="-122"/>
              </a:rPr>
              <a:t>彻</a:t>
            </a:r>
            <a:r>
              <a:rPr lang="zh-CN" altLang="en-US" sz="1530" kern="0" dirty="0" smtClean="0">
                <a:solidFill>
                  <a:srgbClr val="000000"/>
                </a:solidFill>
                <a:latin typeface="Times New Roman" panose="02020603050405020304" pitchFamily="65" charset="-122"/>
                <a:ea typeface="宋体" panose="02010600030101010101" pitchFamily="2" charset="-122"/>
              </a:rPr>
              <a:t>甲　　彻:穿透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2.以下各组句子中,全都表明何灌行事有成的一组是(3分)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①灌亲申画界堠,遏其来　　　②或著崖石皆没镞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③至洞胸出背,叠贯后骑　　④愿以运费增价就籴之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⑤得善田二万六千顷　　⑥陪辽使射玉津园,一发破的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A.①②⑤　　B.①③④　　C.②④⑥　　D.③⑤⑥</a:t>
            </a:r>
            <a:endParaRPr lang="zh-CN" altLang="en-US" dirty="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A.何灌有军事才能,射技震惊契丹。经略使韩缜极为赏识他,认为终将取代自己;在守边时,何</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灌大显神威,以致三十年后提及往事契丹太师都惊恐起拜。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B.何灌深谙西北边事,受到徽宗赞许。他任河东将时奋勇击退外敌,经举荐得到徽宗召问,他用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笏板指画以助讲解,形象生动,徽宗很快明白了边战形势。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C.何灌善于治理政务,举措得到皇上认可。为完成运粮任务,他建议将水运改为陆运;在招募射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士时,又提出修渠引水,兴造良田,使剩余劳力乐于应募。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D.何灌力守京城,拒不降敌,不幸阵亡。金兵南下,梁方平弃城逃遁,何灌阻止溃退未成;金兵长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驱直下,逼近京城,何灌领命背城抗敌三日,受伤战死。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(1)整弓复中之,观者诵叹,帝亲赐酒劳之。(5分)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(2)灌至,乞入见,不许,而令控守西隅。(5分)</a:t>
            </a:r>
            <a:endParaRPr lang="zh-CN" altLang="en-US"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0067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敛:聚拢,收敛。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①写何灌亲自划定边界,阻止辽人来取水;④写何灌向朝廷请示用运费就近买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“何灌阻止溃退未成”不正确,应为“何灌也望风溃退”。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(1)整理弓箭再次射中靶心,观看的人赞叹,皇上亲自赐酒犒劳他。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(2)何灌来到,请求入见,皇上不允许,而命令他把守西部边角。</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(1)要点是实词“中”“劳”以及虚词“之”。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(2)注意补出省略的兼语“之”。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何灌,字仲源,开封祥符人。武科选举登第,任河东从事。经略使韩缜对他说:“你真是个奇才,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将来总有一天会坐上我今天的位子。”后来担任府州、火山军巡检。辽国人常越境来取泉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水,何灌亲自告诫并划定界线,阻止他们前来,辽人愤怒而发兵来犯。何灌朝着山崖向上射箭,</a:t>
            </a:r>
            <a:r>
              <a:rPr dirty="0"/>
              <a:t/>
            </a:r>
            <a:br>
              <a:rPr dirty="0"/>
            </a:br>
            <a:endParaRPr lang="zh-CN" altLang="en-US"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65358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每射必中,有的射中崖石,箭头都陷入崖石中,敌人都吃惊地把他当成神人,悄悄地退却逃走</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了。三十年后,契丹萧太师与何灌相遇,谈起以往的事情,说起何巡检的神奇箭法,何灌说:“就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是我啊。”萧太师惊惧地起身敬拜。何灌做河东将时,与西夏人遭遇,西夏人派铁骑来追,何灌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发箭皆射透盔甲,以至穿胸出背,再射中后面的骑兵,西夏人非常害怕地退走了。张康国向徽宗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推荐何灌,徽宗召见了他,询问起边境的敌我态势,何灌用笏在御榻上比画,以衣服上的花纹作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为敌我态势(来向皇帝讲解)。徽宗说:“敌人好像都在我眼前一样。”后来何灌担任河东刑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狱提点,升任西上阁门使,兼任威州刺史、沧州知州。因为治理城障有功,再升任引进使。皇帝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下令运三十万石粮到太原等地,何灌说:“水很浅,不能行舟,如果用陆路运送要用车八千乘(工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作量太大)。这时沿边麦子正好成熟,可以用运输粮草的费用就地加价收购麦子。”奏报上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去,朝廷应允了。不久,被任命为岷州知府,引邈川的水浇灌千顷闲置的田地,河湟一带的人民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把它叫作“广利渠”。后来调任河州知州,又回到岷州,提议在熙河兰湟一带选拔弓箭手。他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向朝廷进言:“如果先修渠引水,使田地不怕旱,百姓就乐于参加招募,所需的弓箭手的名额就</a:t>
            </a:r>
            <a:r>
              <a:rPr dirty="0" smtClean="0"/>
              <a:t/>
            </a:r>
            <a:br>
              <a:rPr dirty="0" smtClean="0"/>
            </a:br>
            <a:endParaRPr lang="zh-CN" altLang="en-US"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能够招足了。”朝廷听从了何灌的建议。才半年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就改善了耕地质量两万六千顷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由此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何灌招</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募到了青壮弓箭手七千四百人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是当时西北几路最成功的。有一次陪辽国的使节在玉津园射</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第一箭射中目标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第二箭则没中。客人说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太尉射不中了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何灌回答说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我是以礼让客。”他整理弓箭,再次射中靶心,观看的人都赞叹,皇帝亲自赐酒犒劳他。随后升任步军都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虞候。金兵大举南侵,朝廷把精锐骑兵都交付给梁方平守黎阳。靖康元年正月二日,金兵打到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滑州,梁方平溃败南逃,何灌的军队亦望风而溃。黄河南岸无一人御敌,金兵于是直下京城。何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灌逃到东京,乞求入见,皇帝不许,而令他把守西部边角。何灌背城抗战三天,受伤,死在阵地上,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时年六十二岁。</a:t>
            </a:r>
            <a:endParaRPr lang="zh-CN" altLang="en-US"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五、(2010课标全国,4—7,19分)阅读下面的文言文,完成 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花云,怀远人。貌伟而黑,骁勇绝伦。至正十三年</a:t>
            </a:r>
            <a:r>
              <a:rPr lang="zh-CN" altLang="en-US" sz="1530" u="sng" kern="0" dirty="0" smtClean="0">
                <a:solidFill>
                  <a:srgbClr val="000000"/>
                </a:solidFill>
                <a:latin typeface="Times New Roman" panose="02020603050405020304" pitchFamily="65" charset="-122"/>
                <a:ea typeface="宋体" panose="02010600030101010101" pitchFamily="2" charset="-122"/>
              </a:rPr>
              <a:t>杖</a:t>
            </a:r>
            <a:r>
              <a:rPr lang="zh-CN" altLang="en-US" sz="1530" kern="0" dirty="0" smtClean="0">
                <a:solidFill>
                  <a:srgbClr val="000000"/>
                </a:solidFill>
                <a:latin typeface="Times New Roman" panose="02020603050405020304" pitchFamily="65" charset="-122"/>
                <a:ea typeface="宋体" panose="02010600030101010101" pitchFamily="2" charset="-122"/>
              </a:rPr>
              <a:t>剑谒太祖于临濠。奇其才,俾将兵略地,所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至辄克。太祖将取滁州,率数骑前行,云从。猝遇贼数千,云</a:t>
            </a:r>
            <a:r>
              <a:rPr lang="zh-CN" altLang="en-US" sz="1530" u="sng" kern="0" dirty="0" smtClean="0">
                <a:solidFill>
                  <a:srgbClr val="000000"/>
                </a:solidFill>
                <a:latin typeface="Times New Roman" panose="02020603050405020304" pitchFamily="65" charset="-122"/>
                <a:ea typeface="宋体" panose="02010600030101010101" pitchFamily="2" charset="-122"/>
              </a:rPr>
              <a:t>翼</a:t>
            </a:r>
            <a:r>
              <a:rPr lang="zh-CN" altLang="en-US" sz="1530" kern="0" dirty="0" smtClean="0">
                <a:solidFill>
                  <a:srgbClr val="000000"/>
                </a:solidFill>
                <a:latin typeface="Times New Roman" panose="02020603050405020304" pitchFamily="65" charset="-122"/>
                <a:ea typeface="宋体" panose="02010600030101010101" pitchFamily="2" charset="-122"/>
              </a:rPr>
              <a:t>太祖,拔剑跃马冲阵而进。贼惊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曰:“此黑将军勇甚,不可当其锋。”兵至,遂克滁州。太祖渡江,云先济。既克太平,以忠勇宿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卫左右。擢总管,</a:t>
            </a:r>
            <a:r>
              <a:rPr lang="zh-CN" altLang="en-US" sz="1530" u="sng" kern="0" dirty="0" smtClean="0">
                <a:solidFill>
                  <a:srgbClr val="000000"/>
                </a:solidFill>
                <a:latin typeface="Times New Roman" panose="02020603050405020304" pitchFamily="65" charset="-122"/>
                <a:ea typeface="宋体" panose="02010600030101010101" pitchFamily="2" charset="-122"/>
              </a:rPr>
              <a:t>徇</a:t>
            </a:r>
            <a:r>
              <a:rPr lang="zh-CN" altLang="en-US" sz="1530" kern="0" dirty="0" smtClean="0">
                <a:solidFill>
                  <a:srgbClr val="000000"/>
                </a:solidFill>
                <a:latin typeface="Times New Roman" panose="02020603050405020304" pitchFamily="65" charset="-122"/>
                <a:ea typeface="宋体" panose="02010600030101010101" pitchFamily="2" charset="-122"/>
              </a:rPr>
              <a:t>镇江、丹阳、丹徒、金坛,皆克之。过马驮沙,剧盗数百遮道索战。云且行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且斗三日夜,皆擒杀之。太祖立行枢密院于太平,擢云院判。命趋宁国,兵陷山泽中八日,群盗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相结梗道。云操矛鼓噪出入,斩首千百计,身不中一矢。还驻太平,陈友谅以舟师来寇。云与元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帅朱文逊结阵迎战,文逊战死。</a:t>
            </a:r>
            <a:r>
              <a:rPr lang="zh-CN" altLang="en-US" sz="1530" u="sng" kern="0" dirty="0" smtClean="0">
                <a:solidFill>
                  <a:srgbClr val="000000"/>
                </a:solidFill>
                <a:latin typeface="Times New Roman" panose="02020603050405020304" pitchFamily="65" charset="-122"/>
                <a:ea typeface="宋体" panose="02010600030101010101" pitchFamily="2" charset="-122"/>
              </a:rPr>
              <a:t>贼攻三日不得入,以巨舟乘涨,缘舟尾攀堞而上。</a:t>
            </a:r>
            <a:r>
              <a:rPr lang="zh-CN" altLang="en-US" sz="1530" kern="0" dirty="0" smtClean="0">
                <a:solidFill>
                  <a:srgbClr val="000000"/>
                </a:solidFill>
                <a:latin typeface="Times New Roman" panose="02020603050405020304" pitchFamily="65" charset="-122"/>
                <a:ea typeface="宋体" panose="02010600030101010101" pitchFamily="2" charset="-122"/>
              </a:rPr>
              <a:t>城陷,贼缚云,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云奋身大呼,缚尽裂,起夺守者刀,杀五六人,骂曰:“贼非吾主敌,盍</a:t>
            </a:r>
            <a:r>
              <a:rPr lang="zh-CN" altLang="en-US" sz="1530" u="sng" kern="0" dirty="0" smtClean="0">
                <a:solidFill>
                  <a:srgbClr val="000000"/>
                </a:solidFill>
                <a:latin typeface="Times New Roman" panose="02020603050405020304" pitchFamily="65" charset="-122"/>
                <a:ea typeface="宋体" panose="02010600030101010101" pitchFamily="2" charset="-122"/>
              </a:rPr>
              <a:t>趣</a:t>
            </a:r>
            <a:r>
              <a:rPr lang="zh-CN" altLang="en-US" sz="1530" kern="0" dirty="0" smtClean="0">
                <a:solidFill>
                  <a:srgbClr val="000000"/>
                </a:solidFill>
                <a:latin typeface="Times New Roman" panose="02020603050405020304" pitchFamily="65" charset="-122"/>
                <a:ea typeface="宋体" panose="02010600030101010101" pitchFamily="2" charset="-122"/>
              </a:rPr>
              <a:t>降!”贼怒,碎其首,缚诸樯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丛射之,骂贼不少变,至死声犹壮,年三十有九。太祖即吴王位,追封云东丘郡侯,立忠臣祠祀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之。方战急,云妻郜祭家庙,挈三岁儿,泣语家人曰:“城破,吾夫必死,吾义不独存,然不可使花氏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无后,若等善抚之。”云被执,郜赴水死。侍儿孙瘗毕,抱儿行,被掠至九江。孙夜投渔家,脱簪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珥属养之,及汉兵败,孙复窃儿走渡江,</a:t>
            </a:r>
            <a:r>
              <a:rPr lang="zh-CN" altLang="en-US" sz="1530" u="sng" kern="0" dirty="0" smtClean="0">
                <a:solidFill>
                  <a:srgbClr val="000000"/>
                </a:solidFill>
                <a:latin typeface="Times New Roman" panose="02020603050405020304" pitchFamily="65" charset="-122"/>
                <a:ea typeface="宋体" panose="02010600030101010101" pitchFamily="2" charset="-122"/>
              </a:rPr>
              <a:t>遇偾军</a:t>
            </a:r>
            <a:r>
              <a:rPr lang="zh-CN" altLang="en-US" sz="1150" u="sng"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u="sng" kern="0" dirty="0" smtClean="0">
                <a:solidFill>
                  <a:srgbClr val="000000"/>
                </a:solidFill>
                <a:latin typeface="Times New Roman" panose="02020603050405020304" pitchFamily="65" charset="-122"/>
                <a:ea typeface="宋体" panose="02010600030101010101" pitchFamily="2" charset="-122"/>
              </a:rPr>
              <a:t>夺舟弃江中,浮断木入苇洲,采莲实哺儿,七日不</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死。</a:t>
            </a:r>
            <a:r>
              <a:rPr lang="zh-CN" altLang="en-US" sz="1530" kern="0" dirty="0" smtClean="0">
                <a:solidFill>
                  <a:srgbClr val="000000"/>
                </a:solidFill>
                <a:latin typeface="Times New Roman" panose="02020603050405020304" pitchFamily="65" charset="-122"/>
                <a:ea typeface="宋体" panose="02010600030101010101" pitchFamily="2" charset="-122"/>
              </a:rPr>
              <a:t>逾年达太祖所,孙抱儿拜泣,太祖亦泣,置儿膝上,曰:“将种也。”赐儿名炜。其五世孙请</a:t>
            </a:r>
            <a:endParaRPr lang="zh-CN" altLang="en-US"/>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于世宗,赠郜贞烈夫人,孙安人,立祠致祭。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(节选自《明史·花云传》)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偾军:溃败的军队。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杖</a:t>
            </a:r>
            <a:r>
              <a:rPr lang="zh-CN" altLang="en-US" sz="1530" kern="0" dirty="0" smtClean="0">
                <a:solidFill>
                  <a:srgbClr val="000000"/>
                </a:solidFill>
                <a:latin typeface="Times New Roman" panose="02020603050405020304" pitchFamily="65" charset="-122"/>
                <a:ea typeface="宋体" panose="02010600030101010101" pitchFamily="2" charset="-122"/>
              </a:rPr>
              <a:t>剑谒太祖于临濠　　　　　　　杖:拿着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B.猝遇贼数千,云</a:t>
            </a:r>
            <a:r>
              <a:rPr lang="zh-CN" altLang="en-US" sz="1530" u="sng" kern="0" dirty="0" smtClean="0">
                <a:solidFill>
                  <a:srgbClr val="000000"/>
                </a:solidFill>
                <a:latin typeface="Times New Roman" panose="02020603050405020304" pitchFamily="65" charset="-122"/>
                <a:ea typeface="宋体" panose="02010600030101010101" pitchFamily="2" charset="-122"/>
              </a:rPr>
              <a:t>翼</a:t>
            </a:r>
            <a:r>
              <a:rPr lang="zh-CN" altLang="en-US" sz="1530" kern="0" dirty="0" smtClean="0">
                <a:solidFill>
                  <a:srgbClr val="000000"/>
                </a:solidFill>
                <a:latin typeface="Times New Roman" panose="02020603050405020304" pitchFamily="65" charset="-122"/>
                <a:ea typeface="宋体" panose="02010600030101010101" pitchFamily="2" charset="-122"/>
              </a:rPr>
              <a:t>太祖　　翼:保护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徇</a:t>
            </a:r>
            <a:r>
              <a:rPr lang="zh-CN" altLang="en-US" sz="1530" kern="0" dirty="0" smtClean="0">
                <a:solidFill>
                  <a:srgbClr val="000000"/>
                </a:solidFill>
                <a:latin typeface="Times New Roman" panose="02020603050405020304" pitchFamily="65" charset="-122"/>
                <a:ea typeface="宋体" panose="02010600030101010101" pitchFamily="2" charset="-122"/>
              </a:rPr>
              <a:t>镇江、丹阳、丹徒、金坛　　徇:掠取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D.贼非吾主敌,盍</a:t>
            </a:r>
            <a:r>
              <a:rPr lang="zh-CN" altLang="en-US" sz="1530" u="sng" kern="0" dirty="0" smtClean="0">
                <a:solidFill>
                  <a:srgbClr val="000000"/>
                </a:solidFill>
                <a:latin typeface="Times New Roman" panose="02020603050405020304" pitchFamily="65" charset="-122"/>
                <a:ea typeface="宋体" panose="02010600030101010101" pitchFamily="2" charset="-122"/>
              </a:rPr>
              <a:t>趣</a:t>
            </a:r>
            <a:r>
              <a:rPr lang="zh-CN" altLang="en-US" sz="1530" kern="0" dirty="0" smtClean="0">
                <a:solidFill>
                  <a:srgbClr val="000000"/>
                </a:solidFill>
                <a:latin typeface="Times New Roman" panose="02020603050405020304" pitchFamily="65" charset="-122"/>
                <a:ea typeface="宋体" panose="02010600030101010101" pitchFamily="2" charset="-122"/>
              </a:rPr>
              <a:t>降　　趣:归顺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2.以下各组句子中,全都表明花云艺高人胆大的一组是(3分)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①拔剑跃马冲阵而进　　　　②黑将军勇甚,不可当其锋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③斩首千百计,身不中一矢　　④贼缚云,云奋身大呼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⑤起夺守者刀,杀五六人　　⑥骂贼不少变,至死声犹壮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A.①②④　　B.①③⑤　　C.②③⑥　　D.④⑤⑥</a:t>
            </a:r>
            <a:endParaRPr lang="zh-CN" altLang="en-US" dirty="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A.花云勇猛超群,他的才能深受太祖赏识。至正十三年他拜见太祖,曾在遇险时挺身而出使太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祖免于难;此后又多次带兵打仗,建立显赫战功,得到太祖提拔。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B.花云与贼寇奋力抗争,至死不屈。花云驻守太平时,陈友谅率水师攻破城池,元帅朱文逊战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死,他被俘;花云临危不惧,在被杀害的当口,仍高声痛骂贼寇。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C.花云的妻子决心为丈夫殉节。花云妻子看到战况紧急,知道丈夫生命危险,表示自己决不独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活,将三岁的儿子托付给家中仆人;花云被俘后,妻子投水而死。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D.花云的儿子花炜历经艰险后安全存活。花云妻子死后,侍儿抱起花炜逃命,被掠至九江,侍儿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将他托养在渔家,后来又带他渡江,一年多后才来到太祖身边。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(1)贼攻三日不得入,以巨舟乘涨,缘舟尾攀堞而上。(5分)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(2)遇偾军夺舟弃江中,浮断木入苇洲,采莲实哺儿,七日不死。(5分)</a:t>
            </a:r>
            <a:endParaRPr lang="zh-CN" altLang="en-US" dirty="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趣:副词,赶快。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④⑥表现花云被俘后的刚烈不屈,不属于“艺高人胆大”,可据此排除含有④⑥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的选项。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时态错误,原文为“文逊战死”之后“贼攻三日不得入”,而后才“城陷”。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(1)贼寇进攻三天不得入城,利用大船趁着涨水,沿着船尾攀爬城墙的垛口上去。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(2)遇上败军抢走船只(把他们)丢弃在江中,(他们)靠着断木漂浮进入芦苇洲中,(孙氏)采摘莲子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喂养小儿,(所幸)七天都未死去。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注意第(1)题中的关键词“以”“缘”在文中的意思,第(2)题中的省略成分。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花云,是怀远人。面貌奇伟粗黑,骁勇善战,无人能敌。至正十三年他提着宝剑在临濠拜见太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祖。(太祖)赏识他的才能,让他率军打仗攻城,所到之处都是攻无不胜。太祖打算拿下滁州,率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领数名将士骑马前行,花云也随从前往。突然遇上了好几千贼兵,花云在太祖身边护卫着他,拔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剑跃马冲破敌人的阵地而进。贼兵大惊叫道:“这个黑将军太勇猛了,不可正对他的锋芒。”</a:t>
            </a:r>
            <a:endParaRPr lang="zh-CN" altLang="en-US" dirty="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(后来太祖的)大军来到,就攻下了滁州。太祖(要)渡江,花云先渡过去。在攻下了太平府后,花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云凭借着他的忠诚和勇猛在太祖身边随身护卫。升任总管,掠取镇江、丹阳、丹徒、金坛这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些地盘,都攻取了下来。经过马驮沙,势力强大的强盗有数百人拦路挑战。花云一边前行一边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勇战,三天三夜,最终把贼匪全部消灭。太祖在太平府设立行枢密院,提升花云做了枢密院的院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判。命令他奔赴宁国,军队陷入乱山中达八日,群盗互相勾结阻道抗御。花云拿起长矛呐喊着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冲入冲出,斩首千百人,身上却没有中一箭。回到太平府后,陈友谅率水军前来进攻。花云与元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帅朱文逊结好阵势迎战,文逊战死了。贼兵攻打了三日没有攻入,后来就凭借着大船随着水涨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起来的机会,通过船尾攀爬到城垛上攻入城内。城池陷落,贼兵把花云绑缚了,花云用尽力气大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喊,绑他的绳子全被挣断了,花云乘机夺下看守他的兵士的刀,砍杀了五六个人,骂道:“你们不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是我主公的对手,还不快快投降!”贼兵大怒,打破了他的头,又把他绑在桅杆丛中用乱箭射他,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(但花云)依然大骂贼兵,到死他的骂声还十分雄壮,(当时)年龄只有三十九。太祖登上吴王之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位,追封花云为东丘郡侯,并修建了忠臣祠堂来祭祀他。在战斗紧急的时候,花云的妻子郜祭祀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了家庙,拉着三岁的孩子,哭着对家里人说:“城被攻破,我丈夫必定会死,我也决不一个人活下</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5545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许将字冲元,是福州闽县人。考中进士第一名。神宗召他入对,授任集贤校理、同知礼院,编修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中书条例。当初,选拔调动人才,先要经过南曹,接着是考功,综合考察没有法度,官吏得以改动,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待选的人不能向上级官吏诉说。许将上奏罢免南曹。设公堂接待前来上诉的人,士人没有被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无理阻止,故意刁难。契丹以二十万的军队逼近代州边境,派遣使者索要代州的土地,岁聘使不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敢去,就命许将去。许将入朝对答说:“我在侍从的职位,朝廷的重要决定不能不知道。万一契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丹谈到代州的事情,没有驳斥他们的理由,就会伤害国家大体。”于是命令许将到枢密院查阅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文书。等到了契丹境内,当地的人骑在房梁上聚众观看,说:“看看南朝的状元。”等到演示射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箭,许将先射中。契丹派萧禧接待宾客,萧禧果然拿代州来提问,许将随问随答。萧禧又说: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“界渠没有定下来,只是以和好为重,我将到贵国去进行划分。”许将说:“这件事,指示边地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官员办理不就行了,要派使者做什么呢?”萧禧羞惭不能回答。回来报告,神宗称赞他。第二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年,担任秦州知州,又改任郓州知州。元宵节点灯,官吏登记那些偷盗的人,并把他们关入狱中,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许将说:“这就断绝了他们改过自新的路了。”都把他们释放了,从此百姓没有一个人犯法,监</a:t>
            </a:r>
            <a:r>
              <a:rPr dirty="0"/>
              <a:t/>
            </a:r>
            <a:br>
              <a:rPr dirty="0"/>
            </a:br>
            <a:endParaRPr lang="zh-CN" altLang="en-US"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去,但不能使花氏家族没有了后人,你们一定要好好抚养他啊。”花云被捕后,他的妻子郜投水</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而死。侍儿孙氏安葬完郜后,抱着花云的孩子出走,被劫掠到了九江。孙氏在晚上投奔到一个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渔人家,摘下她的簪子、耳环等嘱托渔人家抚养这个孩子。等到汉兵败了,孙氏又把孩子偷偷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地带回来跑去渡江,遇上了溃败的军队把他们的船夺走,把她和孩子扔进江里,她和孩子趴着浮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在江里的断木头进入了芦苇洲,(孙氏)采摘莲子喂养孩子,经过了七日孩子(所幸)没有死。过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了一年多到了太祖所在的地方,孙氏抱着孩子哭泣着拜见太祖,太祖也跟着哭泣,把孩子放在他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的膝上,说:“(这是)将军的后代啊。”赐孩子名字叫炜。其五世孙向世宗请求,追赠郜为贞烈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夫人,孙氏为安人,修立祠堂祭祀她们。</a:t>
            </a:r>
            <a:endParaRPr lang="zh-CN" altLang="en-US" dirty="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六、(2014大纲全国,8—11,19分)阅读下面的文言文,完成 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韦凑字彦宗,京兆万年人。永淳初,</a:t>
            </a:r>
            <a:r>
              <a:rPr lang="zh-CN" altLang="en-US" sz="1530" u="sng" kern="0" dirty="0" smtClean="0">
                <a:solidFill>
                  <a:srgbClr val="000000"/>
                </a:solidFill>
                <a:latin typeface="Times New Roman" panose="02020603050405020304" pitchFamily="65" charset="-122"/>
                <a:ea typeface="宋体" panose="02010600030101010101" pitchFamily="2" charset="-122"/>
              </a:rPr>
              <a:t>解褐</a:t>
            </a:r>
            <a:r>
              <a:rPr lang="zh-CN" altLang="en-US" sz="1530" kern="0" dirty="0" smtClean="0">
                <a:solidFill>
                  <a:srgbClr val="000000"/>
                </a:solidFill>
                <a:latin typeface="Times New Roman" panose="02020603050405020304" pitchFamily="65" charset="-122"/>
                <a:ea typeface="宋体" panose="02010600030101010101" pitchFamily="2" charset="-122"/>
              </a:rPr>
              <a:t>婺州参军事。徙资州司兵,观察使房昶才之,表于朝,迁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扬州法曹。州人孟神爽罢仁寿令,豪纵,</a:t>
            </a:r>
            <a:r>
              <a:rPr lang="zh-CN" altLang="en-US" sz="1530" u="sng" kern="0" dirty="0" smtClean="0">
                <a:solidFill>
                  <a:srgbClr val="000000"/>
                </a:solidFill>
                <a:latin typeface="Times New Roman" panose="02020603050405020304" pitchFamily="65" charset="-122"/>
                <a:ea typeface="宋体" panose="02010600030101010101" pitchFamily="2" charset="-122"/>
              </a:rPr>
              <a:t>数</a:t>
            </a:r>
            <a:r>
              <a:rPr lang="zh-CN" altLang="en-US" sz="1530" kern="0" dirty="0" smtClean="0">
                <a:solidFill>
                  <a:srgbClr val="000000"/>
                </a:solidFill>
                <a:latin typeface="Times New Roman" panose="02020603050405020304" pitchFamily="65" charset="-122"/>
                <a:ea typeface="宋体" panose="02010600030101010101" pitchFamily="2" charset="-122"/>
              </a:rPr>
              <a:t>犯法,交通贵戚,吏莫敢</a:t>
            </a:r>
            <a:r>
              <a:rPr lang="zh-CN" altLang="en-US" sz="1530" u="sng" kern="0" dirty="0" smtClean="0">
                <a:solidFill>
                  <a:srgbClr val="000000"/>
                </a:solidFill>
                <a:latin typeface="Times New Roman" panose="02020603050405020304" pitchFamily="65" charset="-122"/>
                <a:ea typeface="宋体" panose="02010600030101010101" pitchFamily="2" charset="-122"/>
              </a:rPr>
              <a:t>绳</a:t>
            </a:r>
            <a:r>
              <a:rPr lang="zh-CN" altLang="en-US" sz="1530" kern="0" dirty="0" smtClean="0">
                <a:solidFill>
                  <a:srgbClr val="000000"/>
                </a:solidFill>
                <a:latin typeface="Times New Roman" panose="02020603050405020304" pitchFamily="65" charset="-122"/>
                <a:ea typeface="宋体" panose="02010600030101010101" pitchFamily="2" charset="-122"/>
              </a:rPr>
              <a:t>,凑按治,杖杀之,远近称</a:t>
            </a:r>
            <a:r>
              <a:rPr lang="zh-CN" altLang="en-US" sz="1530" u="sng" kern="0" dirty="0" smtClean="0">
                <a:solidFill>
                  <a:srgbClr val="000000"/>
                </a:solidFill>
                <a:latin typeface="Times New Roman" panose="02020603050405020304" pitchFamily="65" charset="-122"/>
                <a:ea typeface="宋体" panose="02010600030101010101" pitchFamily="2" charset="-122"/>
              </a:rPr>
              <a:t>伏</a:t>
            </a:r>
            <a:r>
              <a:rPr lang="zh-CN" altLang="en-US" sz="1530" kern="0" dirty="0" smtClean="0">
                <a:solidFill>
                  <a:srgbClr val="000000"/>
                </a:solidFill>
                <a:latin typeface="Times New Roman" panose="02020603050405020304" pitchFamily="65" charset="-122"/>
                <a:ea typeface="宋体" panose="02010600030101010101" pitchFamily="2" charset="-122"/>
              </a:rPr>
              <a:t>。</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入为相王府属,时姚崇兼府长史,尝曰:“韦子识远文详,吾恨晚得之。”六迁司农少卿。</a:t>
            </a:r>
            <a:r>
              <a:rPr lang="zh-CN" altLang="en-US" sz="1530" u="sng" kern="0" dirty="0" smtClean="0">
                <a:solidFill>
                  <a:srgbClr val="000000"/>
                </a:solidFill>
                <a:latin typeface="Times New Roman" panose="02020603050405020304" pitchFamily="65" charset="-122"/>
                <a:ea typeface="宋体" panose="02010600030101010101" pitchFamily="2" charset="-122"/>
              </a:rPr>
              <a:t>忤</a:t>
            </a:r>
            <a:r>
              <a:rPr lang="zh-CN" altLang="en-US" sz="1530" kern="0" dirty="0" smtClean="0">
                <a:solidFill>
                  <a:srgbClr val="000000"/>
                </a:solidFill>
                <a:latin typeface="Times New Roman" panose="02020603050405020304" pitchFamily="65" charset="-122"/>
                <a:ea typeface="宋体" panose="02010600030101010101" pitchFamily="2" charset="-122"/>
              </a:rPr>
              <a:t>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楚客,出为贝州刺史。睿宗立,徙太府,兼通事舍人。景云初,作金仙等观,凑谏,以为:“方农月兴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功,虽赀出公主,然高直售庸,则农人舍耕取顾,趋末弃本,恐天下有受其饥者。”不听。凑执争,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以“万物生育,草木昆蚑伤伐甚多,非仁圣本意”。帝诏外详议。中书令崔湜、侍中岑羲曰: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“公敢是耶?”凑曰:“</a:t>
            </a:r>
            <a:r>
              <a:rPr lang="zh-CN" altLang="en-US" sz="1530" u="sng" kern="0" dirty="0" smtClean="0">
                <a:solidFill>
                  <a:srgbClr val="000000"/>
                </a:solidFill>
                <a:latin typeface="Times New Roman" panose="02020603050405020304" pitchFamily="65" charset="-122"/>
                <a:ea typeface="宋体" panose="02010600030101010101" pitchFamily="2" charset="-122"/>
              </a:rPr>
              <a:t>食厚禄,死不敢顾,况圣世必无死乎?</a:t>
            </a:r>
            <a:r>
              <a:rPr lang="zh-CN" altLang="en-US" sz="1530" kern="0" dirty="0" smtClean="0">
                <a:solidFill>
                  <a:srgbClr val="000000"/>
                </a:solidFill>
                <a:latin typeface="Times New Roman" panose="02020603050405020304" pitchFamily="65" charset="-122"/>
                <a:ea typeface="宋体" panose="02010600030101010101" pitchFamily="2" charset="-122"/>
              </a:rPr>
              <a:t>”朝廷为减费万计。出为陕、汝、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岐三州刺史。开元初,欲建碑靖陵,凑以古园陵不立碑,又方旱不可兴工,谏而止。迁将作大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匠。诏复孝敬皇帝庙号义宗,凑谏曰:“传云:‘必也正名。’礼:祖有功,宗有德,其庙百世不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毁。历代称宗者,皆方制海内,德泽可尊,列于昭穆,是谓不毁。孝敬皇帝未尝</a:t>
            </a:r>
            <a:r>
              <a:rPr lang="zh-CN" altLang="en-US" sz="1530" u="sng" kern="0" dirty="0" smtClean="0">
                <a:solidFill>
                  <a:srgbClr val="000000"/>
                </a:solidFill>
                <a:latin typeface="Times New Roman" panose="02020603050405020304" pitchFamily="65" charset="-122"/>
                <a:ea typeface="宋体" panose="02010600030101010101" pitchFamily="2" charset="-122"/>
              </a:rPr>
              <a:t>南面</a:t>
            </a:r>
            <a:r>
              <a:rPr lang="zh-CN" altLang="en-US" sz="1530" kern="0" dirty="0" smtClean="0">
                <a:solidFill>
                  <a:srgbClr val="000000"/>
                </a:solidFill>
                <a:latin typeface="Times New Roman" panose="02020603050405020304" pitchFamily="65" charset="-122"/>
                <a:ea typeface="宋体" panose="02010600030101010101" pitchFamily="2" charset="-122"/>
              </a:rPr>
              <a:t>,且别立寝庙,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无称宗之义。”遂罢。迁右卫大将军,玄宗谓曰:“</a:t>
            </a:r>
            <a:r>
              <a:rPr lang="zh-CN" altLang="en-US" sz="1530" u="sng" kern="0" dirty="0" smtClean="0">
                <a:solidFill>
                  <a:srgbClr val="000000"/>
                </a:solidFill>
                <a:latin typeface="Times New Roman" panose="02020603050405020304" pitchFamily="65" charset="-122"/>
                <a:ea typeface="宋体" panose="02010600030101010101" pitchFamily="2" charset="-122"/>
              </a:rPr>
              <a:t>故事</a:t>
            </a:r>
            <a:r>
              <a:rPr lang="zh-CN" altLang="en-US" sz="1530" kern="0" dirty="0" smtClean="0">
                <a:solidFill>
                  <a:srgbClr val="000000"/>
                </a:solidFill>
                <a:latin typeface="Times New Roman" panose="02020603050405020304" pitchFamily="65" charset="-122"/>
                <a:ea typeface="宋体" panose="02010600030101010101" pitchFamily="2" charset="-122"/>
              </a:rPr>
              <a:t>,诸卫大将军与尚书更为之,</a:t>
            </a:r>
            <a:r>
              <a:rPr lang="zh-CN" altLang="en-US" sz="1530" u="sng" kern="0" dirty="0" smtClean="0">
                <a:solidFill>
                  <a:srgbClr val="000000"/>
                </a:solidFill>
                <a:latin typeface="Times New Roman" panose="02020603050405020304" pitchFamily="65" charset="-122"/>
                <a:ea typeface="宋体" panose="02010600030101010101" pitchFamily="2" charset="-122"/>
              </a:rPr>
              <a:t>近时职轻,</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故用卿以重此官,其毋辞!</a:t>
            </a:r>
            <a:r>
              <a:rPr lang="zh-CN" altLang="en-US" sz="1530" kern="0" dirty="0" smtClean="0">
                <a:solidFill>
                  <a:srgbClr val="000000"/>
                </a:solidFill>
                <a:latin typeface="Times New Roman" panose="02020603050405020304" pitchFamily="65" charset="-122"/>
                <a:ea typeface="宋体" panose="02010600030101010101" pitchFamily="2" charset="-122"/>
              </a:rPr>
              <a:t>”寻徙河南尹,封彭城郡公。会洛阳主簿王钧以赇抵死,诏曰:“两台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御史、河南尹纵吏侵渔,《</a:t>
            </a:r>
            <a:r>
              <a:rPr lang="zh-CN" altLang="en-US" sz="1530" u="sng" kern="0" dirty="0" smtClean="0">
                <a:solidFill>
                  <a:srgbClr val="000000"/>
                </a:solidFill>
                <a:latin typeface="Times New Roman" panose="02020603050405020304" pitchFamily="65" charset="-122"/>
                <a:ea typeface="宋体" panose="02010600030101010101" pitchFamily="2" charset="-122"/>
              </a:rPr>
              <a:t>春秋</a:t>
            </a:r>
            <a:r>
              <a:rPr lang="zh-CN" altLang="en-US" sz="1530" kern="0" dirty="0" smtClean="0">
                <a:solidFill>
                  <a:srgbClr val="000000"/>
                </a:solidFill>
                <a:latin typeface="Times New Roman" panose="02020603050405020304" pitchFamily="65" charset="-122"/>
                <a:ea typeface="宋体" panose="02010600030101010101" pitchFamily="2" charset="-122"/>
              </a:rPr>
              <a:t>》重责帅,其出凑曹州刺史,侍御史张洽通州司马。”久之,迁</a:t>
            </a:r>
            <a:endParaRPr lang="zh-CN" altLang="en-US"/>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太原尹,兼北都军器监,边备修举,诏赐时服劳勉之。及病,遣上医临治。卒,年六十五。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(节选自《新唐书·韦凑传》)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A.罢仁寿令,豪纵,</a:t>
            </a:r>
            <a:r>
              <a:rPr lang="zh-CN" altLang="en-US" sz="1530" u="sng" kern="0" dirty="0" smtClean="0">
                <a:solidFill>
                  <a:srgbClr val="000000"/>
                </a:solidFill>
                <a:latin typeface="Times New Roman" panose="02020603050405020304" pitchFamily="65" charset="-122"/>
                <a:ea typeface="宋体" panose="02010600030101010101" pitchFamily="2" charset="-122"/>
              </a:rPr>
              <a:t>数</a:t>
            </a:r>
            <a:r>
              <a:rPr lang="zh-CN" altLang="en-US" sz="1530" kern="0" dirty="0" smtClean="0">
                <a:solidFill>
                  <a:srgbClr val="000000"/>
                </a:solidFill>
                <a:latin typeface="Times New Roman" panose="02020603050405020304" pitchFamily="65" charset="-122"/>
                <a:ea typeface="宋体" panose="02010600030101010101" pitchFamily="2" charset="-122"/>
              </a:rPr>
              <a:t>犯法　　　　　　数:屡次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B.交通贵戚,吏莫敢</a:t>
            </a:r>
            <a:r>
              <a:rPr lang="zh-CN" altLang="en-US" sz="1530" u="sng" kern="0" dirty="0" smtClean="0">
                <a:solidFill>
                  <a:srgbClr val="000000"/>
                </a:solidFill>
                <a:latin typeface="Times New Roman" panose="02020603050405020304" pitchFamily="65" charset="-122"/>
                <a:ea typeface="宋体" panose="02010600030101010101" pitchFamily="2" charset="-122"/>
              </a:rPr>
              <a:t>绳</a:t>
            </a:r>
            <a:r>
              <a:rPr lang="zh-CN" altLang="en-US" sz="1530" kern="0" dirty="0" smtClean="0">
                <a:solidFill>
                  <a:srgbClr val="000000"/>
                </a:solidFill>
                <a:latin typeface="Times New Roman" panose="02020603050405020304" pitchFamily="65" charset="-122"/>
                <a:ea typeface="宋体" panose="02010600030101010101" pitchFamily="2" charset="-122"/>
              </a:rPr>
              <a:t>　　绳:制裁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C.凑按治,杖杀之,远近称</a:t>
            </a:r>
            <a:r>
              <a:rPr lang="zh-CN" altLang="en-US" sz="1530" u="sng" kern="0" dirty="0" smtClean="0">
                <a:solidFill>
                  <a:srgbClr val="000000"/>
                </a:solidFill>
                <a:latin typeface="Times New Roman" panose="02020603050405020304" pitchFamily="65" charset="-122"/>
                <a:ea typeface="宋体" panose="02010600030101010101" pitchFamily="2" charset="-122"/>
              </a:rPr>
              <a:t>伏</a:t>
            </a:r>
            <a:r>
              <a:rPr lang="zh-CN" altLang="en-US" sz="1530" kern="0" dirty="0" smtClean="0">
                <a:solidFill>
                  <a:srgbClr val="000000"/>
                </a:solidFill>
                <a:latin typeface="Times New Roman" panose="02020603050405020304" pitchFamily="65" charset="-122"/>
                <a:ea typeface="宋体" panose="02010600030101010101" pitchFamily="2" charset="-122"/>
              </a:rPr>
              <a:t>　　伏:认罪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忤</a:t>
            </a:r>
            <a:r>
              <a:rPr lang="zh-CN" altLang="en-US" sz="1530" kern="0" dirty="0" smtClean="0">
                <a:solidFill>
                  <a:srgbClr val="000000"/>
                </a:solidFill>
                <a:latin typeface="Times New Roman" panose="02020603050405020304" pitchFamily="65" charset="-122"/>
                <a:ea typeface="宋体" panose="02010600030101010101" pitchFamily="2" charset="-122"/>
              </a:rPr>
              <a:t>宗楚客,出为贝州刺史　　忤:触犯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2.下列对文中相关内容的解说,不正确的一项是(3分)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A.“解褐”指脱去平民穿着的粗布衣服,换上官员服饰,比喻开始进入仕途。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B.“南面”指担任大臣,因为古代坐北朝南为尊位,大臣朝见天子时立于南面。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C.“故事”有多种含义,也指一种文学体裁,文中用以表示旧日的典章制度。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D.《春秋》是儒家的经典,叙事简要,深寓褒贬,是我国现存最早的编年体史书。</a:t>
            </a:r>
            <a:endParaRPr lang="zh-CN" altLang="en-US" dirty="0"/>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A.韦凑富有胆识,深受长官好评。任扬州法曹时,孟神爽触犯法令,勾结权要,韦凑果断处置,依</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法杖杀;入为相王府属吏,上司遗憾与他相见太晚。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B.韦凑参议朝政,敢于据理力争。景云初年,朝廷议建金仙观,他认为农事季节,建观必使农民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抛弃耕作;皇上不听从,他又会同其他官员一同谏诤。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C.韦凑学识渊博,善于以古证今。开元初年,朝廷议在靖陵建碑,他上奏说明古代园陵不立碑;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议论孝敬皇帝庙号时,他又引经据典说不可称“宗”。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D.韦凑因受株连,遭到皇上责罚。在河南尹任上,部属洛阳主簿王钧犯事,皇上认为韦凑放纵属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吏侵吞牟利,理应负责,于是将韦凑降职为曹州刺史。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(1)食厚禄,死不敢顾,况圣世必无死乎?(5分)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(2)近时职轻,故用卿以重此官,其毋辞!(5分)</a:t>
            </a:r>
            <a:endParaRPr lang="zh-CN" altLang="en-US" dirty="0"/>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伏:佩服,信服。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“南面”,指坐北朝南之位。古代天子、诸侯、卿大夫理政时皆南向坐,因此称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居帝王之位或其他尊位为“南面”。文中是说孝敬皇帝生前并没有称帝。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“他又会同其他官员一同谏诤”错误。根据原文,中书令、侍中两人只是问韦凑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“公敢是耶”,他们没有参与谏诤行动。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(1)吃着丰厚的俸禄,连死都不敢顾惜,更何况圣明时代肯定不会死人呢?(译出大意给2</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分;“厚禄”“顾”“必”三处,每译对一处给1分)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(2)近期职权较轻,所以任用你以加重这一官位,还是不要推辞吧!(译出大意给3分;“重”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“毋”两处,每译对一处给1分)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(1)“厚禄”翻译为“丰厚的俸禄”,“顾”翻译为“顾惜”,“必”翻译为“肯定”,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“死”翻译为“死人”。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(2)“重”,动词,翻译为“加重”;“毋”翻译为“不要”;“其”表示祈使语气。</a:t>
            </a:r>
            <a:endParaRPr lang="zh-CN" altLang="en-US" dirty="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韦凑,字彦宗,是京兆万年人。永淳初年,脱去粗布衣服开始做婺州参军。后调任资州司兵,观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察使房昶认为他有才华,向朝廷表奏,升任扬州法曹。扬州人孟神爽被罢免仁寿令,逞强放纵,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屡次触犯法令,和皇帝的内外亲戚往来勾结,官员们不敢制裁他。韦凑依照法律治罪,杖刑杀死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了他,远近之人都称道敬服。韦凑入朝做相王府的属官,当时姚崇兼任相王府长史,曾说:“韦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子见识卓远,外表庄重,我很遗憾这么晚见到他。”六次提拔,他做了司农少卿。韦凑触犯了宗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楚客,外放为贝州刺史。睿宗登上帝位,调任他到太府任职,兼任通事舍人。景云初年,朝廷要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建造金仙等观,韦凑进谏,他认为:“赶在农忙之季动工,虽然钱财从公主那里支出,但是用高的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报酬招用劳动力,那么农民就会放弃耕作,考虑来干活,这样是舍本逐末,恐怕天下就会有挨饿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的人了。”皇帝不听他的意见。韦凑坚持力争,认为“在万物生长时节建造金仙观,必定使草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木昆虫动物受到的伤害增多,这不是仁慈的圣上的本意”。皇帝下诏以后再议。中书令崔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湜、侍中岑羲问:“你怎么敢这样做?”韦凑说:“吃着丰厚的俸禄,连死都不敢顾惜,更何况圣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明时代肯定不会死人呢?”朝廷因此减去的费用以万计。韦凑外调做陕、汝、岐三州刺史。</a:t>
            </a:r>
            <a:endParaRPr lang="zh-CN" altLang="en-US" dirty="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开元初年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朝廷想在靖陵建碑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韦凑认为古代园陵不建碑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加上正值旱灾不可动工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他向朝廷进</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建碑的计划就废止了。韦凑升任将作大匠。皇帝下诏立孝敬皇帝的庙号为义宗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韦凑进谏说:“经书说‘必也正名。’礼记说:称为祖一定要有功业,称为宗一定要有德行,他们的宗庙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百年不毁。历代称为宗的帝王,都是法令可控制海内,德行恩泽值得尊崇,列位于祖先宗庙,这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就叫作不毁。孝敬皇帝没有登帝位,姑且另立寝宫,没有称为宗的道理。”皇帝就此作罢。韦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凑升任右卫大将军,玄宗对他说:“按以前惯例,诸卫大将军和尚书交替为官,近期职权较轻,所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以任用你以加重这一官位,还是不要推辞吧!”不久他调任河南尹,封为彭城郡公。碰上洛阳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主簿王钧行贿来抵偿死罪,皇帝下诏:“两台御史、河南尹放任属吏侵吞牟利,按《春秋》记载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要重责主帅,应该放逐韦凑做曹州刺史,放逐侍御史张洽做通州司马。”过了很久,韦凑升任太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原尹,兼任北都军器监,边境战备得到整治振兴,皇帝下诏赐给他时令衣服来慰劳勉励他。到韦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凑生病时,皇帝派御医去治疗。韦凑死,时年六十五。</a:t>
            </a:r>
            <a:endParaRPr lang="zh-CN" altLang="en-US" dirty="0"/>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七、(2013大纲全国,8—11,19分)阅读下面的文言文,完成 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杜慧度,交阯人也。本属京兆。曾祖元,为宁浦太守,</a:t>
            </a:r>
            <a:r>
              <a:rPr lang="zh-CN" altLang="en-US" sz="1530" u="sng" kern="0" dirty="0" smtClean="0">
                <a:solidFill>
                  <a:srgbClr val="000000"/>
                </a:solidFill>
                <a:latin typeface="Times New Roman" panose="02020603050405020304" pitchFamily="65" charset="-122"/>
                <a:ea typeface="宋体" panose="02010600030101010101" pitchFamily="2" charset="-122"/>
              </a:rPr>
              <a:t>遂</a:t>
            </a:r>
            <a:r>
              <a:rPr lang="zh-CN" altLang="en-US" sz="1530" kern="0" dirty="0" smtClean="0">
                <a:solidFill>
                  <a:srgbClr val="000000"/>
                </a:solidFill>
                <a:latin typeface="Times New Roman" panose="02020603050405020304" pitchFamily="65" charset="-122"/>
                <a:ea typeface="宋体" panose="02010600030101010101" pitchFamily="2" charset="-122"/>
              </a:rPr>
              <a:t>居交阯。父瑗,字道言,仕州府为日南、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九德、交阯太守。初,九真太守李逊父子勇壮有权力,威制交土,闻刺史滕遯之当至,分遣二子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断</a:t>
            </a:r>
            <a:r>
              <a:rPr lang="zh-CN" altLang="en-US" sz="1530" u="sng" kern="0" dirty="0" smtClean="0">
                <a:solidFill>
                  <a:srgbClr val="000000"/>
                </a:solidFill>
                <a:latin typeface="Times New Roman" panose="02020603050405020304" pitchFamily="65" charset="-122"/>
                <a:ea typeface="宋体" panose="02010600030101010101" pitchFamily="2" charset="-122"/>
              </a:rPr>
              <a:t>遏</a:t>
            </a:r>
            <a:r>
              <a:rPr lang="zh-CN" altLang="en-US" sz="1530" kern="0" dirty="0" smtClean="0">
                <a:solidFill>
                  <a:srgbClr val="000000"/>
                </a:solidFill>
                <a:latin typeface="Times New Roman" panose="02020603050405020304" pitchFamily="65" charset="-122"/>
                <a:ea typeface="宋体" panose="02010600030101010101" pitchFamily="2" charset="-122"/>
              </a:rPr>
              <a:t>水陆津要,瑗收众斩逊,州境获宁。除龙骧将军。遯之在州十余年,与林邑</a:t>
            </a:r>
            <a:r>
              <a:rPr lang="zh-CN" altLang="en-US" sz="1530" u="sng" kern="0" dirty="0" smtClean="0">
                <a:solidFill>
                  <a:srgbClr val="000000"/>
                </a:solidFill>
                <a:latin typeface="Times New Roman" panose="02020603050405020304" pitchFamily="65" charset="-122"/>
                <a:ea typeface="宋体" panose="02010600030101010101" pitchFamily="2" charset="-122"/>
              </a:rPr>
              <a:t>累</a:t>
            </a:r>
            <a:r>
              <a:rPr lang="zh-CN" altLang="en-US" sz="1530" kern="0" dirty="0" smtClean="0">
                <a:solidFill>
                  <a:srgbClr val="000000"/>
                </a:solidFill>
                <a:latin typeface="Times New Roman" panose="02020603050405020304" pitchFamily="65" charset="-122"/>
                <a:ea typeface="宋体" panose="02010600030101010101" pitchFamily="2" charset="-122"/>
              </a:rPr>
              <a:t>相攻伐。遯之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将北还,林邑王范胡达攻破日南、九德、九真三郡,遂围州城。时遯之去已远,瑗与第三子玄之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悉力固守,多设权策,累战,大破之。连捷,故胡达走还林邑。乃以瑗为龙骧将军、交州刺史。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卢循窃据广州,遣使通好,瑗斩之。义熙六年,年八十四,卒。慧度,瑗第五子也。初为州主簿,流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民督护,迁九真太守。瑗卒,府州纲佐以交土接寇,不宜</a:t>
            </a:r>
            <a:r>
              <a:rPr lang="zh-CN" altLang="en-US" sz="1530" u="sng" kern="0" dirty="0" smtClean="0">
                <a:solidFill>
                  <a:srgbClr val="000000"/>
                </a:solidFill>
                <a:latin typeface="Times New Roman" panose="02020603050405020304" pitchFamily="65" charset="-122"/>
                <a:ea typeface="宋体" panose="02010600030101010101" pitchFamily="2" charset="-122"/>
              </a:rPr>
              <a:t>旷</a:t>
            </a:r>
            <a:r>
              <a:rPr lang="zh-CN" altLang="en-US" sz="1530" kern="0" dirty="0" smtClean="0">
                <a:solidFill>
                  <a:srgbClr val="000000"/>
                </a:solidFill>
                <a:latin typeface="Times New Roman" panose="02020603050405020304" pitchFamily="65" charset="-122"/>
                <a:ea typeface="宋体" panose="02010600030101010101" pitchFamily="2" charset="-122"/>
              </a:rPr>
              <a:t>职,共推慧度行州府事,辞不就。七年,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除使持节、督交州诸军事、交州刺史。诏书未至,其年春,卢循袭破合浦,径向交州。慧度乃率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文武六千人距循,禽循长史孙建之。循虽败,馀党犹有三千人,皆习练兵事。</a:t>
            </a:r>
            <a:r>
              <a:rPr lang="zh-CN" altLang="en-US" sz="1530" u="sng" kern="0" dirty="0" smtClean="0">
                <a:solidFill>
                  <a:srgbClr val="000000"/>
                </a:solidFill>
                <a:latin typeface="Times New Roman" panose="02020603050405020304" pitchFamily="65" charset="-122"/>
                <a:ea typeface="宋体" panose="02010600030101010101" pitchFamily="2" charset="-122"/>
              </a:rPr>
              <a:t>六月庚子,循晨造</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南津,命三军入城乃食。</a:t>
            </a:r>
            <a:r>
              <a:rPr lang="zh-CN" altLang="en-US" sz="1530" kern="0" dirty="0" smtClean="0">
                <a:solidFill>
                  <a:srgbClr val="000000"/>
                </a:solidFill>
                <a:latin typeface="Times New Roman" panose="02020603050405020304" pitchFamily="65" charset="-122"/>
                <a:ea typeface="宋体" panose="02010600030101010101" pitchFamily="2" charset="-122"/>
              </a:rPr>
              <a:t>慧度悉出宗族私财,以充劝赏。慧度自登高舰,合战,放火箭雉尾炬,步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军夹两岸射之,循众舰俱然,一时散溃,循中箭赴水死。斩循及父嘏,并循二子,传首京邑。封慧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度龙编县侯,食邑千户。高祖践阼,进号辅国将军。其年,率文武万人南讨林邑,所杀过半,前后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被抄略,悉得还本。林邑乞降,输生口、大象、金银、古贝等,乃释之。慧度布衣蔬食,俭约质</a:t>
            </a:r>
            <a:endParaRPr lang="zh-CN" altLang="en-US"/>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素,能弹琴,颇好《庄》《老》。禁断淫祀,崇修学校,岁荒民饥,则以私禄赈给。为政纤密,有如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治家,</a:t>
            </a:r>
            <a:r>
              <a:rPr lang="zh-CN" altLang="en-US" sz="1530" u="sng" kern="0" dirty="0" smtClean="0">
                <a:solidFill>
                  <a:srgbClr val="000000"/>
                </a:solidFill>
                <a:latin typeface="Times New Roman" panose="02020603050405020304" pitchFamily="65" charset="-122"/>
                <a:ea typeface="宋体" panose="02010600030101010101" pitchFamily="2" charset="-122"/>
              </a:rPr>
              <a:t>由是威惠沾洽,奸盗不起,乃至城门不夜闭,道不拾遗。</a:t>
            </a:r>
            <a:r>
              <a:rPr lang="zh-CN" altLang="en-US" sz="1530" kern="0" dirty="0" smtClean="0">
                <a:solidFill>
                  <a:srgbClr val="000000"/>
                </a:solidFill>
                <a:latin typeface="Times New Roman" panose="02020603050405020304" pitchFamily="65" charset="-122"/>
                <a:ea typeface="宋体" panose="02010600030101010101" pitchFamily="2" charset="-122"/>
              </a:rPr>
              <a:t>少帝景平元年,卒,时年五十。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(节选自《宋书·杜慧度传》)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A.为宁浦太守,</a:t>
            </a:r>
            <a:r>
              <a:rPr lang="zh-CN" altLang="en-US" sz="1530" u="sng" kern="0" dirty="0" smtClean="0">
                <a:solidFill>
                  <a:srgbClr val="000000"/>
                </a:solidFill>
                <a:latin typeface="Times New Roman" panose="02020603050405020304" pitchFamily="65" charset="-122"/>
                <a:ea typeface="宋体" panose="02010600030101010101" pitchFamily="2" charset="-122"/>
              </a:rPr>
              <a:t>遂</a:t>
            </a:r>
            <a:r>
              <a:rPr lang="zh-CN" altLang="en-US" sz="1530" kern="0" dirty="0" smtClean="0">
                <a:solidFill>
                  <a:srgbClr val="000000"/>
                </a:solidFill>
                <a:latin typeface="Times New Roman" panose="02020603050405020304" pitchFamily="65" charset="-122"/>
                <a:ea typeface="宋体" panose="02010600030101010101" pitchFamily="2" charset="-122"/>
              </a:rPr>
              <a:t>居交阯　　　　　　遂:于是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B.分遣二子断</a:t>
            </a:r>
            <a:r>
              <a:rPr lang="zh-CN" altLang="en-US" sz="1530" u="sng" kern="0" dirty="0" smtClean="0">
                <a:solidFill>
                  <a:srgbClr val="000000"/>
                </a:solidFill>
                <a:latin typeface="Times New Roman" panose="02020603050405020304" pitchFamily="65" charset="-122"/>
                <a:ea typeface="宋体" panose="02010600030101010101" pitchFamily="2" charset="-122"/>
              </a:rPr>
              <a:t>遏</a:t>
            </a:r>
            <a:r>
              <a:rPr lang="zh-CN" altLang="en-US" sz="1530" kern="0" dirty="0" smtClean="0">
                <a:solidFill>
                  <a:srgbClr val="000000"/>
                </a:solidFill>
                <a:latin typeface="Times New Roman" panose="02020603050405020304" pitchFamily="65" charset="-122"/>
                <a:ea typeface="宋体" panose="02010600030101010101" pitchFamily="2" charset="-122"/>
              </a:rPr>
              <a:t>水陆津要　　遏:禁绝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C.与林邑</a:t>
            </a:r>
            <a:r>
              <a:rPr lang="zh-CN" altLang="en-US" sz="1530" u="sng" kern="0" dirty="0" smtClean="0">
                <a:solidFill>
                  <a:srgbClr val="000000"/>
                </a:solidFill>
                <a:latin typeface="Times New Roman" panose="02020603050405020304" pitchFamily="65" charset="-122"/>
                <a:ea typeface="宋体" panose="02010600030101010101" pitchFamily="2" charset="-122"/>
              </a:rPr>
              <a:t>累</a:t>
            </a:r>
            <a:r>
              <a:rPr lang="zh-CN" altLang="en-US" sz="1530" kern="0" dirty="0" smtClean="0">
                <a:solidFill>
                  <a:srgbClr val="000000"/>
                </a:solidFill>
                <a:latin typeface="Times New Roman" panose="02020603050405020304" pitchFamily="65" charset="-122"/>
                <a:ea typeface="宋体" panose="02010600030101010101" pitchFamily="2" charset="-122"/>
              </a:rPr>
              <a:t>相攻伐　　累:屡次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D.以交土接寇,不宜</a:t>
            </a:r>
            <a:r>
              <a:rPr lang="zh-CN" altLang="en-US" sz="1530" u="sng" kern="0" dirty="0" smtClean="0">
                <a:solidFill>
                  <a:srgbClr val="000000"/>
                </a:solidFill>
                <a:latin typeface="Times New Roman" panose="02020603050405020304" pitchFamily="65" charset="-122"/>
                <a:ea typeface="宋体" panose="02010600030101010101" pitchFamily="2" charset="-122"/>
              </a:rPr>
              <a:t>旷</a:t>
            </a:r>
            <a:r>
              <a:rPr lang="zh-CN" altLang="en-US" sz="1530" kern="0" dirty="0" smtClean="0">
                <a:solidFill>
                  <a:srgbClr val="000000"/>
                </a:solidFill>
                <a:latin typeface="Times New Roman" panose="02020603050405020304" pitchFamily="65" charset="-122"/>
                <a:ea typeface="宋体" panose="02010600030101010101" pitchFamily="2" charset="-122"/>
              </a:rPr>
              <a:t>职　　旷:空缺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2.以下各组句子中,表明杜瑗、慧度父子军政才干的一组是(3分)(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①多设权策,累战,大破之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②窃据广州,遣使通好,瑗斩之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③乃率文武六千人距循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④放火箭雉尾炬,步军夹两岸射之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⑤一时散溃,循中箭赴水死</a:t>
            </a:r>
            <a:endParaRPr lang="zh-CN" altLang="en-US"/>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⑥禁断淫祀,崇修学校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A.①②③　　B.①④⑥　　C.②④⑤　　D.③⑤⑥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A.杜瑗处事果决而有计谋。他担任太守时两次平定骚乱,先是斩杀作乱的九真太守李逊,境内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得到安宁;继而与玄之击退来犯的胡达,使之退回林邑。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B.杜慧度为人谦逊而顾大局。杜瑗死,府州官吏推举慧度主持州府事,他未接受;而当卢循来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犯,虽然任命他的诏书尚未到达,他还是率众抗敌。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C.杜慧度一心向公而又谙熟战略。与卢循决战前,为激励将士他拿出家族全部财产作为奖赏;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交战时他又巧用火攻烧毁敌方一应战舰,大获全胜。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D.杜慧度生活俭朴,治事有方。平日里他布衣蔬食,只管弹弹琴,读读《庄》《老》。而为政却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细致绵密,有如治理家庭;遇上饥荒,常以私人薪俸赈济灾民。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(1)六月庚子,循晨造南津,命三军入城乃食。(5分)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(2)由是威惠沾洽,奸盗不起,乃至城门不夜闭,道不拾遗。(5分)</a:t>
            </a: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狱都空了。父老乡亲感叹道</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从王沂公之后五十六年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才再看到监狱空了。”郓州习俗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士子</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喜欢聚集在一起公开批评官方政令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许将虽然没有禁止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这一习气自动消失了。征召担任兵部</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侍郎。上疏说:“治理军队有规章,名称虽然不同,或纵或横,或方或圆,让万众像一人一样。”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等到西方用兵,神宗派近侍向他询问兵马的数量,许将立即详细奏报;第二天,询问枢密大臣,却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回答不上来。绍圣初年,入朝任吏部尚书。章惇担任宰相,与蔡卞一起恣意罗织诬陷,贬斥元祐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旧臣,奏请开挖司马光坟墓。哲宗拿这件事问许将,许将回答说:“挖别人坟墓,不是高尚品德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的人所做的事。”担任颍昌府知府,又调任大名府知府。在大名府六年,多次告老还乡,被召为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佑神观使。政和初年,去世,年七十五岁。赠开府仪同三司,谥号文定。</a:t>
            </a:r>
            <a:endParaRPr lang="zh-CN" altLang="en-US"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遏:截断。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②叙述的是杜瑗斩杀窃据广州的卢循派来的使者,不能表明其军政才干;⑤写的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是卢循败亡。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“只管弹弹琴,读读《庄》《老》”有误,原文为“能弹琴,颇好《庄》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(1)六月庚子这天,卢循清晨到达南津,命令三军攻入城中才能吃饭。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(2)从此声威恩泽及于全境,邪恶偷盗之事不再发生,以至于城门夜不关闭,路不拾遗。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(1)译出大意给2分;“造”“入城”“乃”三处,每译对一处给1分。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(2)译出大意给2分;“威惠”“奸盗”“乃至”三处,每译对一处给1分。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杜慧度,是交阯人。祖籍京兆。他曾祖父杜元,担任宁浦太守一职,于是迁居交阯。他父亲杜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瑗,字道言,在州府做官做到日南、九德、交阯太守。当初,九真太守李逊父子勇敢健壮有权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力,用威力统治交州。李逊听说刺史滕遯之要到,便分派他的两个儿子截断水陆要道。杜瑗聚</a:t>
            </a:r>
            <a:endParaRPr lang="zh-CN" altLang="en-US" dirty="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554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集人马杀掉李逊,交州得以安宁。被任命为龙骧将军。滕遯之在交州十余年,和林邑国之间多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次互相攻击。滕遯之将回到北方,林邑王范胡达攻克日南、九德、九真三郡,于是围攻州城,当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时滕遯之已走远了。杜瑗和他的第三个儿子杜玄之竭尽全力防守,设谋多用权宜之计,经多次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交战,大败敌人,连连获胜,所以范胡达逃回林邑。朝廷于是任命杜瑗为龙骧将军、交州刺史。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卢循非法占据广州,派使者交结他,杜瑗斩杀了来使。义熙六年,杜瑗八十四岁去世。杜慧度,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是杜瑗的第五个儿子,开始当州的主簿、流民督护,后升任九真太守。杜瑗去世,府州官吏们认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为交州与外国相邻,不应该让刺史之职空缺,共同推举杜慧度代管交州府中事务,杜慧度辞让不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接受。七年,朝廷任命他为持节使者、督交州诸军事、交州刺史。诏书还未抵达,这年春天,卢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循偷袭攻占合浦,直接向交州进发。杜慧度于是率领文武将士六千人抗拒卢循的军队,活捉卢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循长史孙建之。卢循虽然失败,其残余还有三千多人,都是久经战斗的老兵。六月庚子这天,卢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循早晨便抵达南津,命令三军攻入城后才能吃饭。杜慧度把宗族的私有财产全部拿出来,作为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赏赐部众的物资。杜慧度亲自攀上高船,与卢循的部队交战。在火箭的尾巴上点火射向敌人,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步兵则在两岸猛烈射击敌人,卢循的舰船都燃烧起来,卢军顷刻之间大败而逃,卢循被箭射中掉</a:t>
            </a:r>
            <a:r>
              <a:rPr dirty="0"/>
              <a:t/>
            </a:r>
            <a:br>
              <a:rPr dirty="0"/>
            </a:br>
            <a:endParaRPr lang="zh-CN" altLang="en-US" dirty="0"/>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入水中淹死。杜军将卢循和他的父亲卢嘏,以及卢循的两个儿子斩首。他们的脑袋被送到京</a:t>
            </a:r>
            <a:endParaRPr lang="zh-CN" altLang="en-US" sz="160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城。杜慧度被封为龙编县侯,享受一千户租税待遇。高祖刘裕做皇帝,杜慧度进号辅国将军。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当年,杜慧度率领文武将士一万人南征林邑国,杀死了林邑国的大半士兵,而宋军前前后后被林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邑国掠走的人财都归还了。林邑国王请求投降,并且输送牲口、大象、金银、古贝等,于是饶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了林邑国。杜慧度穿布衣,吃素菜,俭约朴素,会弹琴,很喜欢读《庄子》《老子》。在州内禁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止过分的、不合礼制的祭祀,广修学校,荒年之际百姓没饭吃,便用个人的俸禄赈济他们。在管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理上很严密,好像治家一样,因此他的恩惠威望人人感知,奸人盗贼也停息了,以至城门夜晚不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用关闭,人们不捡路人的东西。少帝景平元年去世,享年五十岁。</a:t>
            </a:r>
            <a:endParaRPr lang="zh-CN" altLang="en-US" dirty="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八、(2012大纲全国,8—11,19分)阅读下面的文言文,完成1—4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郭浩字充道,德顺军陇干人。徽宗时,尝率百骑抵灵州城下,夏人以千骑追之,浩手斩二骑,以首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还。从种师道进筑葺平砦,敌据塞水源,以渴我师,浩率精骑数百夺之。敌攻石尖山,浩</a:t>
            </a:r>
            <a:r>
              <a:rPr lang="zh-CN" altLang="en-US" sz="1530" u="sng" kern="0" dirty="0" smtClean="0">
                <a:solidFill>
                  <a:srgbClr val="000000"/>
                </a:solidFill>
                <a:latin typeface="Times New Roman" panose="02020603050405020304" pitchFamily="65" charset="-122"/>
                <a:ea typeface="宋体" panose="02010600030101010101" pitchFamily="2" charset="-122"/>
              </a:rPr>
              <a:t>冒</a:t>
            </a:r>
            <a:r>
              <a:rPr lang="zh-CN" altLang="en-US" sz="1530" kern="0" dirty="0" smtClean="0">
                <a:solidFill>
                  <a:srgbClr val="000000"/>
                </a:solidFill>
                <a:latin typeface="Times New Roman" panose="02020603050405020304" pitchFamily="65" charset="-122"/>
                <a:ea typeface="宋体" panose="02010600030101010101" pitchFamily="2" charset="-122"/>
              </a:rPr>
              <a:t>阵而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前,流矢中左胁,怒不拔,奋力大呼,得贼乃</a:t>
            </a:r>
            <a:r>
              <a:rPr lang="zh-CN" altLang="en-US" sz="1530" u="sng" kern="0" dirty="0" smtClean="0">
                <a:solidFill>
                  <a:srgbClr val="000000"/>
                </a:solidFill>
                <a:latin typeface="Times New Roman" panose="02020603050405020304" pitchFamily="65" charset="-122"/>
                <a:ea typeface="宋体" panose="02010600030101010101" pitchFamily="2" charset="-122"/>
              </a:rPr>
              <a:t>已</a:t>
            </a:r>
            <a:r>
              <a:rPr lang="zh-CN" altLang="en-US" sz="1530" kern="0" dirty="0" smtClean="0">
                <a:solidFill>
                  <a:srgbClr val="000000"/>
                </a:solidFill>
                <a:latin typeface="Times New Roman" panose="02020603050405020304" pitchFamily="65" charset="-122"/>
                <a:ea typeface="宋体" panose="02010600030101010101" pitchFamily="2" charset="-122"/>
              </a:rPr>
              <a:t>;诸军从之,敌遁去,由是知名。累迁中州刺史。钦宗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即位,以种师道荐,召对,奏言:“金人暴露,日久思归。</a:t>
            </a:r>
            <a:r>
              <a:rPr lang="zh-CN" altLang="en-US" sz="1530" u="sng" kern="0" dirty="0" smtClean="0">
                <a:solidFill>
                  <a:srgbClr val="000000"/>
                </a:solidFill>
                <a:latin typeface="Times New Roman" panose="02020603050405020304" pitchFamily="65" charset="-122"/>
                <a:ea typeface="宋体" panose="02010600030101010101" pitchFamily="2" charset="-122"/>
              </a:rPr>
              <a:t>乞</a:t>
            </a:r>
            <a:r>
              <a:rPr lang="zh-CN" altLang="en-US" sz="1530" kern="0" dirty="0" smtClean="0">
                <a:solidFill>
                  <a:srgbClr val="000000"/>
                </a:solidFill>
                <a:latin typeface="Times New Roman" panose="02020603050405020304" pitchFamily="65" charset="-122"/>
                <a:ea typeface="宋体" panose="02010600030101010101" pitchFamily="2" charset="-122"/>
              </a:rPr>
              <a:t>给轻兵间道驰滑台,</a:t>
            </a:r>
            <a:r>
              <a:rPr lang="zh-CN" altLang="en-US" sz="1530" u="sng" kern="0" dirty="0" smtClean="0">
                <a:solidFill>
                  <a:srgbClr val="000000"/>
                </a:solidFill>
                <a:latin typeface="Times New Roman" panose="02020603050405020304" pitchFamily="65" charset="-122"/>
                <a:ea typeface="宋体" panose="02010600030101010101" pitchFamily="2" charset="-122"/>
              </a:rPr>
              <a:t>时</a:t>
            </a:r>
            <a:r>
              <a:rPr lang="zh-CN" altLang="en-US" sz="1530" kern="0" dirty="0" smtClean="0">
                <a:solidFill>
                  <a:srgbClr val="000000"/>
                </a:solidFill>
                <a:latin typeface="Times New Roman" panose="02020603050405020304" pitchFamily="65" charset="-122"/>
                <a:ea typeface="宋体" panose="02010600030101010101" pitchFamily="2" charset="-122"/>
              </a:rPr>
              <a:t>其半度,可击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也。”会和战异议,不能用。帝问西事,浩曰:“</a:t>
            </a:r>
            <a:r>
              <a:rPr lang="zh-CN" altLang="en-US" sz="1530" u="sng" kern="0" dirty="0" smtClean="0">
                <a:solidFill>
                  <a:srgbClr val="000000"/>
                </a:solidFill>
                <a:latin typeface="Times New Roman" panose="02020603050405020304" pitchFamily="65" charset="-122"/>
                <a:ea typeface="宋体" panose="02010600030101010101" pitchFamily="2" charset="-122"/>
              </a:rPr>
              <a:t>臣在任已闻警,虑夏人必乘间盗边,愿选将设</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备。</a:t>
            </a:r>
            <a:r>
              <a:rPr lang="zh-CN" altLang="en-US" sz="1530" kern="0" dirty="0" smtClean="0">
                <a:solidFill>
                  <a:srgbClr val="000000"/>
                </a:solidFill>
                <a:latin typeface="Times New Roman" panose="02020603050405020304" pitchFamily="65" charset="-122"/>
                <a:ea typeface="宋体" panose="02010600030101010101" pitchFamily="2" charset="-122"/>
              </a:rPr>
              <a:t>”已而果攻泾原路,取西安州、怀德军。绍圣开拓之地,复尽失之。建炎元年,知原州。二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年,金人取长安,泾州守臣夏大节弃城遁,郡人亦降。浩适夜半至郡,所将才二百人,得金人,使之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还,曰:“为语汝将曰,我郭浩也,欲战即来决战。”金人遂引去。绍兴元年,金人破饶风岭,盗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梁、洋,入凤州,攻和尚原。浩与吴璘往援,斩获万计。迁邠州观察使,徙知兴元府。饥民相聚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米仓山为乱,浩讨平之。徙知利州。金人以步骑十余万破和尚原,进窥川口,抵杀金平,浩与吴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玠大破之。玠按本路提点刑狱宋万年阴与敌境通,利所鞫不同,由是与浩意不协,朝廷乃徙浩知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金州兼永兴军路经略使。金州残弊特甚,户口无几,</a:t>
            </a:r>
            <a:r>
              <a:rPr lang="zh-CN" altLang="en-US" sz="1530" u="sng" kern="0" dirty="0" smtClean="0">
                <a:solidFill>
                  <a:srgbClr val="000000"/>
                </a:solidFill>
                <a:latin typeface="Times New Roman" panose="02020603050405020304" pitchFamily="65" charset="-122"/>
                <a:ea typeface="宋体" panose="02010600030101010101" pitchFamily="2" charset="-122"/>
              </a:rPr>
              <a:t>浩招辑流亡,开营田,以其规置颁示诸路。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他军以匮急仰给朝廷,浩独积赢钱十万缗以助户部,朝廷嘉之,凡有奏请,得以直达。九年,改</a:t>
            </a:r>
            <a:endParaRPr lang="zh-CN" altLang="en-US"/>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金、洋、房州节制。十四年,召见,拜检校少保。十五年,卒,年五十九。</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(节选自《宋史·郭浩</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传》)</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A.敌攻石尖山,浩</a:t>
            </a:r>
            <a:r>
              <a:rPr lang="zh-CN" altLang="en-US" sz="1530" u="sng" kern="0" dirty="0" smtClean="0">
                <a:solidFill>
                  <a:srgbClr val="000000"/>
                </a:solidFill>
                <a:latin typeface="Times New Roman" panose="02020603050405020304" pitchFamily="65" charset="-122"/>
                <a:ea typeface="宋体" panose="02010600030101010101" pitchFamily="2" charset="-122"/>
              </a:rPr>
              <a:t>冒</a:t>
            </a:r>
            <a:r>
              <a:rPr lang="zh-CN" altLang="en-US" sz="1530" kern="0" dirty="0" smtClean="0">
                <a:solidFill>
                  <a:srgbClr val="000000"/>
                </a:solidFill>
                <a:latin typeface="Times New Roman" panose="02020603050405020304" pitchFamily="65" charset="-122"/>
                <a:ea typeface="宋体" panose="02010600030101010101" pitchFamily="2" charset="-122"/>
              </a:rPr>
              <a:t>阵而前　　　　　　冒:贸然</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B.奋力大呼,得贼乃</a:t>
            </a:r>
            <a:r>
              <a:rPr lang="zh-CN" altLang="en-US" sz="1530" u="sng" kern="0" dirty="0" smtClean="0">
                <a:solidFill>
                  <a:srgbClr val="000000"/>
                </a:solidFill>
                <a:latin typeface="Times New Roman" panose="02020603050405020304" pitchFamily="65" charset="-122"/>
                <a:ea typeface="宋体" panose="02010600030101010101" pitchFamily="2" charset="-122"/>
              </a:rPr>
              <a:t>已</a:t>
            </a:r>
            <a:r>
              <a:rPr lang="zh-CN" altLang="en-US" sz="1530" kern="0" dirty="0" smtClean="0">
                <a:solidFill>
                  <a:srgbClr val="000000"/>
                </a:solidFill>
                <a:latin typeface="Times New Roman" panose="02020603050405020304" pitchFamily="65" charset="-122"/>
                <a:ea typeface="宋体" panose="02010600030101010101" pitchFamily="2" charset="-122"/>
              </a:rPr>
              <a:t>　　已:停止</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乞</a:t>
            </a:r>
            <a:r>
              <a:rPr lang="zh-CN" altLang="en-US" sz="1530" kern="0" dirty="0" smtClean="0">
                <a:solidFill>
                  <a:srgbClr val="000000"/>
                </a:solidFill>
                <a:latin typeface="Times New Roman" panose="02020603050405020304" pitchFamily="65" charset="-122"/>
                <a:ea typeface="宋体" panose="02010600030101010101" pitchFamily="2" charset="-122"/>
              </a:rPr>
              <a:t>给轻兵间道驰滑台　　乞:请求</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时</a:t>
            </a:r>
            <a:r>
              <a:rPr lang="zh-CN" altLang="en-US" sz="1530" kern="0" dirty="0" smtClean="0">
                <a:solidFill>
                  <a:srgbClr val="000000"/>
                </a:solidFill>
                <a:latin typeface="Times New Roman" panose="02020603050405020304" pitchFamily="65" charset="-122"/>
                <a:ea typeface="宋体" panose="02010600030101010101" pitchFamily="2" charset="-122"/>
              </a:rPr>
              <a:t>其半度,可击也　　时:等候</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2.以下各组句子中,全都表明郭浩奋勇抗击金人的一组是(3分)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①浩手斩二骑,以首还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②流矢中左胁,怒不拔</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③所将才二百人,得金人</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④浩与吴璘往援,斩获万计</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⑤相聚米仓山为乱,浩讨平之</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⑥浩与吴玠大破之</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A.①②③　　B.①⑤⑥　　C.②④⑤　　D.③④⑥</a:t>
            </a:r>
            <a:endParaRPr lang="zh-CN" altLang="en-US" sz="1600" dirty="0" smtClean="0"/>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A.郭浩有胆有勇,屡立战功。徽宗时,他抗击夏人曾以少敌多;跟随种师道征战,他率领数百精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骑夺回被敌军占据的水源;几次升官后担任中州刺史。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B.郭浩卓有识见,可惜建议未被采纳。钦宗即位后曾召他询问抗金之策以及西部战事,他坚决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主战,提出应对之策,而朝廷举措失当,国土蒙受损失。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C.郭浩、吴玠共同破敌,后感情产生隔阂。绍兴年间,金兵屡屡犯宋,二人联手大败金兵;吴举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劾宋万年暗中通敌,郭不同意这一做法,被调往金州。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D.郭浩治政有方,金州状况好转。他初到任时,金州极度破败,百姓流亡,经治理后积有余钱资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助户部,受到朝廷嘉勉,并给予奏请可以直达的优遇。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4.把文言文阅读材料中画横线的句子翻译成现代汉语。(10分)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(1)臣在任已闻警,虑夏人必乘间盗边,愿选将设备。(5分)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(2)浩招辑流亡,开营田,以其规置颁示诸路。(5分)</a:t>
            </a:r>
            <a:endParaRPr lang="zh-CN" altLang="en-US" dirty="0"/>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冒:迎着。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①②均为与夏人交战的情况,⑤为平定饥民之乱。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“郭不同意这一做法”不正确,原文“利所鞫不同”意为“利州知州郭浩所审问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的情况与吴玠所举劾的情况不一样”。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(1)我在任时就听说警事,担忧夏人一定会乘机侵犯边境,希望挑选将领设防。(译出大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意给2分;“虑”“盗边”“设备”三处,每译对一处给1分)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(2)郭浩召集逃亡流落在外的人,开辟耕地,将自己的规划安排发布各地。(译出大意给3分;“招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辑”“规置”两处,每译对一处给1分)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(1)虑:担忧。乘间:乘机。盗边:侵犯边境。设备:设置防备。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(2)招辑:召集。规置:规划安排。</a:t>
            </a:r>
            <a:endParaRPr lang="zh-CN" altLang="en-US" dirty="0"/>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郭浩字充道</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是德顺军陇干人。徽宗时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郭浩曾经率领一百名骑兵抵达灵州城下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西夏人用一千</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骑兵追击他们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郭浩亲手斩杀两个骑兵</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带着他们的首级回来了。郭浩跟随种师道进军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修筑了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葺平砦,敌人占据并堵塞了水源,想以此渴死宋军,郭浩率领数百精锐骑兵夺回了水源。敌人攻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打石尖山,郭浩迎着敌阵冲上前去,被飞箭射中左胁,他发怒没有拔箭,奋力大喊,擒获了贼人才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停下来;各军都紧随他奋力杀敌,敌人逃跑了,他从此出了名。多次升迁后,郭浩任中州刺史。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钦宗即位后,由于种师道推荐,被皇上召见应对,他上奏说:“金军在外风餐露宿,日久思归。请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求朝廷派给我轻装军队抄小路直奔滑台,等他们渡河渡到一半之时,就可以进攻他们了。”适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逢是和是战意见不一,他的建议未被采用。皇帝询问西部战事,郭浩说:“我在任时就听说警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事,担忧夏人一定会乘机侵犯边境,希望挑选将领设防。”不久西夏果然进攻泾原路,攻取了西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安州、怀德军。绍圣年间开辟的土地,又都失去了。建炎元年,郭浩任原州知州。建炎二年,金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军攻取长安,泾州守臣夏大节弃城逃跑了,郡里的人也投降了。郭浩恰好半夜到了郡中,所率领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的仅有二百人,抓获一个金兵不杀,就让他回去,说:“替我告诉你们将军,我是郭浩,想要交战就</a:t>
            </a:r>
            <a:endParaRPr lang="zh-CN" altLang="en-US" dirty="0"/>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让他来和我决战。”金人于是退军离去了。绍兴元年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金人攻破饶风岭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偷袭梁州、洋州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攻入</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凤州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进攻和尚原。郭浩和吴璘前去救援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斩杀俘获敌人上万人。郭浩升任邠州观察使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又调任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兴元府知府。饥饿的百姓聚集在米仓山作乱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郭浩讨伐平定了他们。又调任利州知州。金军</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用十几万步兵骑兵攻破了和尚原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又向前窥视川口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杀到金平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郭浩和吴玠大败金军。吴玠举劾本路提点刑狱宋万年暗中通敌,郭浩审问的结果与之不同,因此吴玠和郭浩感情不和,朝廷于是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调郭浩任金州知州兼永兴军路经略使。金州极度破败,没多少人口,郭浩召集逃亡流落在外的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人,开辟耕地,将自己的规划安排发布各地。其他军队因为军需匮乏急迫而仰赖朝廷供给,只有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郭浩积有余钱十万缗,用来资助户部,朝廷因此嘉勉他,此后他的一切奏请都可以直达朝廷。绍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兴九年,郭浩改任金州、洋州、房州节制。绍兴十四年,皇帝召见他,授予他检校少保。绍兴十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五年,郭浩去世,享年五十九岁。</a:t>
            </a:r>
            <a:endParaRPr lang="zh-CN" altLang="en-US" dirty="0"/>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九、(2011大纲全国,8—11,19分)阅读下面的文言文,完成 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熊鼎,字伯颍,临川人。元末举于乡,</a:t>
            </a:r>
            <a:r>
              <a:rPr lang="zh-CN" altLang="en-US" sz="1530" u="sng" kern="0" dirty="0" smtClean="0">
                <a:solidFill>
                  <a:srgbClr val="000000"/>
                </a:solidFill>
                <a:latin typeface="Times New Roman" panose="02020603050405020304" pitchFamily="65" charset="-122"/>
                <a:ea typeface="宋体" panose="02010600030101010101" pitchFamily="2" charset="-122"/>
              </a:rPr>
              <a:t>长</a:t>
            </a:r>
            <a:r>
              <a:rPr lang="zh-CN" altLang="en-US" sz="1530" kern="0" dirty="0" smtClean="0">
                <a:solidFill>
                  <a:srgbClr val="000000"/>
                </a:solidFill>
                <a:latin typeface="Times New Roman" panose="02020603050405020304" pitchFamily="65" charset="-122"/>
                <a:ea typeface="宋体" panose="02010600030101010101" pitchFamily="2" charset="-122"/>
              </a:rPr>
              <a:t>龙溪书院。江西寇乱,鼎</a:t>
            </a:r>
            <a:r>
              <a:rPr lang="zh-CN" altLang="en-US" sz="1530" u="sng" kern="0" dirty="0" smtClean="0">
                <a:solidFill>
                  <a:srgbClr val="000000"/>
                </a:solidFill>
                <a:latin typeface="Times New Roman" panose="02020603050405020304" pitchFamily="65" charset="-122"/>
                <a:ea typeface="宋体" panose="02010600030101010101" pitchFamily="2" charset="-122"/>
              </a:rPr>
              <a:t>结</a:t>
            </a:r>
            <a:r>
              <a:rPr lang="zh-CN" altLang="en-US" sz="1530" kern="0" dirty="0" smtClean="0">
                <a:solidFill>
                  <a:srgbClr val="000000"/>
                </a:solidFill>
                <a:latin typeface="Times New Roman" panose="02020603050405020304" pitchFamily="65" charset="-122"/>
                <a:ea typeface="宋体" panose="02010600030101010101" pitchFamily="2" charset="-122"/>
              </a:rPr>
              <a:t>乡兵自守。陈友谅屡胁之,不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应。邓愈镇江西,数</a:t>
            </a:r>
            <a:r>
              <a:rPr lang="zh-CN" altLang="en-US" sz="1530" u="sng" kern="0" dirty="0" smtClean="0">
                <a:solidFill>
                  <a:srgbClr val="000000"/>
                </a:solidFill>
                <a:latin typeface="Times New Roman" panose="02020603050405020304" pitchFamily="65" charset="-122"/>
                <a:ea typeface="宋体" panose="02010600030101010101" pitchFamily="2" charset="-122"/>
              </a:rPr>
              <a:t>延</a:t>
            </a:r>
            <a:r>
              <a:rPr lang="zh-CN" altLang="en-US" sz="1530" kern="0" dirty="0" smtClean="0">
                <a:solidFill>
                  <a:srgbClr val="000000"/>
                </a:solidFill>
                <a:latin typeface="Times New Roman" panose="02020603050405020304" pitchFamily="65" charset="-122"/>
                <a:ea typeface="宋体" panose="02010600030101010101" pitchFamily="2" charset="-122"/>
              </a:rPr>
              <a:t>见,奇其才,荐之。太祖欲官之,以亲老辞,乃留愈幕府</a:t>
            </a:r>
            <a:r>
              <a:rPr lang="zh-CN" altLang="en-US" sz="1530" u="sng" kern="0" dirty="0" smtClean="0">
                <a:solidFill>
                  <a:srgbClr val="000000"/>
                </a:solidFill>
                <a:latin typeface="Times New Roman" panose="02020603050405020304" pitchFamily="65" charset="-122"/>
                <a:ea typeface="宋体" panose="02010600030101010101" pitchFamily="2" charset="-122"/>
              </a:rPr>
              <a:t>赞</a:t>
            </a:r>
            <a:r>
              <a:rPr lang="zh-CN" altLang="en-US" sz="1530" kern="0" dirty="0" smtClean="0">
                <a:solidFill>
                  <a:srgbClr val="000000"/>
                </a:solidFill>
                <a:latin typeface="Times New Roman" panose="02020603050405020304" pitchFamily="65" charset="-122"/>
                <a:ea typeface="宋体" panose="02010600030101010101" pitchFamily="2" charset="-122"/>
              </a:rPr>
              <a:t>军事。母丧除,召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至京师,授德清县丞。松江民钱鹤皋反,邻郡大惊,鼎镇之以静。迁起居注,承诏搜括故事可惩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戒者,书新宫壁间。舍人耿忠使广信还,奏郡县官违法状,帝遣御史廉之。而时已颁赦书,丞相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李善长再谏不纳,鼎偕给事中尹正进曰:“朝廷布大信于四方,复以细故烦御史,失信,且亵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威。”帝默然久之,乃不遣御史。洪武改元,新设浙江按察司,以鼎为佥事,分部台、温。台、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温自方氏窃据,伪官悍将二百人,暴横甚。鼎尽迁之江、淮间,民始安。平阳知州梅镒坐赃,辨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不已,民数百咸诉知州无罪。鼎将听之,吏白鼎:“释知州,如故出何?”鼎叹曰:“法以诛罪,吾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敢畏谴,诛无罪人乎!”释镒,以情闻,报如其奏。宁海民陈德仲支解黎异,异妻屡诉不得直。鼎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乃逮德仲,鞫实,立正其罪。是秋,山东初定,设按察司,复以鼎为佥事。</a:t>
            </a:r>
            <a:r>
              <a:rPr lang="zh-CN" altLang="en-US" sz="1530" u="sng" kern="0" dirty="0" smtClean="0">
                <a:solidFill>
                  <a:srgbClr val="000000"/>
                </a:solidFill>
                <a:latin typeface="Times New Roman" panose="02020603050405020304" pitchFamily="65" charset="-122"/>
                <a:ea typeface="宋体" panose="02010600030101010101" pitchFamily="2" charset="-122"/>
              </a:rPr>
              <a:t>鼎至,奏罢不职有司数十</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辈,列部肃清。</a:t>
            </a:r>
            <a:r>
              <a:rPr lang="zh-CN" altLang="en-US" sz="1530" kern="0" dirty="0" smtClean="0">
                <a:solidFill>
                  <a:srgbClr val="000000"/>
                </a:solidFill>
                <a:latin typeface="Times New Roman" panose="02020603050405020304" pitchFamily="65" charset="-122"/>
                <a:ea typeface="宋体" panose="02010600030101010101" pitchFamily="2" charset="-122"/>
              </a:rPr>
              <a:t>鼎欲稽官吏利弊,乃令郡县各置二历,日书所治讼狱钱粟事,一留郡县,一上宪府,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递更易,按历钩考之,莫敢隐者。八年,西部朵儿只班率部落内附,改鼎岐宁卫经历。既至,知寇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伪降,密疏论之。</a:t>
            </a:r>
            <a:r>
              <a:rPr lang="zh-CN" altLang="en-US" sz="1530" u="sng" kern="0" dirty="0" smtClean="0">
                <a:solidFill>
                  <a:srgbClr val="000000"/>
                </a:solidFill>
                <a:latin typeface="Times New Roman" panose="02020603050405020304" pitchFamily="65" charset="-122"/>
                <a:ea typeface="宋体" panose="02010600030101010101" pitchFamily="2" charset="-122"/>
              </a:rPr>
              <a:t>帝遣使慰劳,赐裘帽,复遣中使赵成召鼎。</a:t>
            </a:r>
            <a:r>
              <a:rPr lang="zh-CN" altLang="en-US" sz="1530" kern="0" dirty="0" smtClean="0">
                <a:solidFill>
                  <a:srgbClr val="000000"/>
                </a:solidFill>
                <a:latin typeface="Times New Roman" panose="02020603050405020304" pitchFamily="65" charset="-122"/>
                <a:ea typeface="宋体" panose="02010600030101010101" pitchFamily="2" charset="-122"/>
              </a:rPr>
              <a:t>鼎既行,寇果叛,胁鼎北还。鼎责以</a:t>
            </a: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三、(2016课标全国Ⅲ,4—7,19分)阅读下面的文言文,完成1—4题。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傅珪,字邦瑞,清苑人。成化二十三年进士。改庶吉士。弘治中,授编修,寻兼司经局校书。与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修《大明会典》成,迁左中允。武宗立,以东宫恩,进左谕德,充讲官,纂修《孝宗实录》。时词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臣不附刘瑾,瑾恶之。</a:t>
            </a:r>
            <a:r>
              <a:rPr lang="zh-CN" altLang="en-US" sz="1530" u="sng" kern="0" dirty="0" smtClean="0">
                <a:solidFill>
                  <a:srgbClr val="000000"/>
                </a:solidFill>
                <a:latin typeface="Times New Roman" panose="02020603050405020304" pitchFamily="65" charset="-122"/>
                <a:ea typeface="宋体" panose="02010600030101010101" pitchFamily="2" charset="-122"/>
              </a:rPr>
              <a:t>谓《会典》成于刘健等多所糜费镌与修者官降珪修撰俄以《实录》成</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进左中允再迁翰林学士历吏部左右侍郎</a:t>
            </a:r>
            <a:r>
              <a:rPr lang="zh-CN" altLang="en-US" sz="1530" kern="0" dirty="0" smtClean="0">
                <a:solidFill>
                  <a:srgbClr val="000000"/>
                </a:solidFill>
                <a:latin typeface="Times New Roman" panose="02020603050405020304" pitchFamily="65" charset="-122"/>
                <a:ea typeface="宋体" panose="02010600030101010101" pitchFamily="2" charset="-122"/>
              </a:rPr>
              <a:t>正德六年代费宏为</a:t>
            </a:r>
            <a:r>
              <a:rPr lang="zh-CN" altLang="en-US" sz="1530" u="sng" kern="0" dirty="0" smtClean="0">
                <a:solidFill>
                  <a:srgbClr val="000000"/>
                </a:solidFill>
                <a:latin typeface="Times New Roman" panose="02020603050405020304" pitchFamily="65" charset="-122"/>
                <a:ea typeface="宋体" panose="02010600030101010101" pitchFamily="2" charset="-122"/>
              </a:rPr>
              <a:t>礼部</a:t>
            </a:r>
            <a:r>
              <a:rPr lang="zh-CN" altLang="en-US" sz="1530" kern="0" dirty="0" smtClean="0">
                <a:solidFill>
                  <a:srgbClr val="000000"/>
                </a:solidFill>
                <a:latin typeface="Times New Roman" panose="02020603050405020304" pitchFamily="65" charset="-122"/>
                <a:ea typeface="宋体" panose="02010600030101010101" pitchFamily="2" charset="-122"/>
              </a:rPr>
              <a:t>尚书。礼部事视他部为简,自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珪数有执争,章奏遂多。帝好佛,自称大庆法王。番僧乞田百顷为法王下院,中旨下部,称大庆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法王与圣旨并。珪佯不知,执奏:“孰为大庆法王,敢与至尊并书,大不敬。”诏勿问,田亦竟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止。珪居闲类木讷者。及当大事,毅然执持,人不能夺,卒以此忤权幸去。</a:t>
            </a:r>
            <a:r>
              <a:rPr lang="zh-CN" altLang="en-US" sz="1530" u="sng" kern="0" dirty="0" smtClean="0">
                <a:solidFill>
                  <a:srgbClr val="000000"/>
                </a:solidFill>
                <a:latin typeface="Times New Roman" panose="02020603050405020304" pitchFamily="65" charset="-122"/>
                <a:ea typeface="宋体" panose="02010600030101010101" pitchFamily="2" charset="-122"/>
              </a:rPr>
              <a:t>教坊司</a:t>
            </a:r>
            <a:r>
              <a:rPr lang="zh-CN" altLang="en-US" sz="1530" kern="0" dirty="0" smtClean="0">
                <a:solidFill>
                  <a:srgbClr val="000000"/>
                </a:solidFill>
                <a:latin typeface="Times New Roman" panose="02020603050405020304" pitchFamily="65" charset="-122"/>
                <a:ea typeface="宋体" panose="02010600030101010101" pitchFamily="2" charset="-122"/>
              </a:rPr>
              <a:t>臧贤请易牙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牌,制如朝士,又请改铸方印,珪格不行。贤日夜腾谤于诸阉间,冀去珪。御史张羽奏云南灾,珪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因极言四方灾变可畏。八年五月,复奏四月灾,因言:“春秋二百四十二年,灾变六十九事。今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自去秋来,地震天鸣,雹降星殒,龙虎出见,地裂山崩,凡四十有二,而水旱不与焉,灾未有若是甚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者。”</a:t>
            </a:r>
            <a:r>
              <a:rPr lang="zh-CN" altLang="en-US" sz="1530" u="sng" kern="0" dirty="0" smtClean="0">
                <a:solidFill>
                  <a:srgbClr val="000000"/>
                </a:solidFill>
                <a:latin typeface="Times New Roman" panose="02020603050405020304" pitchFamily="65" charset="-122"/>
                <a:ea typeface="宋体" panose="02010600030101010101" pitchFamily="2" charset="-122"/>
              </a:rPr>
              <a:t>极陈时弊十事,语多斥权幸,权幸益深嫉之。</a:t>
            </a:r>
            <a:r>
              <a:rPr lang="zh-CN" altLang="en-US" sz="1530" kern="0" dirty="0" smtClean="0">
                <a:solidFill>
                  <a:srgbClr val="000000"/>
                </a:solidFill>
                <a:latin typeface="Times New Roman" panose="02020603050405020304" pitchFamily="65" charset="-122"/>
                <a:ea typeface="宋体" panose="02010600030101010101" pitchFamily="2" charset="-122"/>
              </a:rPr>
              <a:t>会户部尚书孙交亦以守正见忤,遂矫旨令二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a:t>
            </a:r>
            <a:r>
              <a:rPr lang="zh-CN" altLang="en-US" sz="1530" u="sng" kern="0" dirty="0" smtClean="0">
                <a:solidFill>
                  <a:srgbClr val="000000"/>
                </a:solidFill>
                <a:latin typeface="Times New Roman" panose="02020603050405020304" pitchFamily="65" charset="-122"/>
                <a:ea typeface="宋体" panose="02010600030101010101" pitchFamily="2" charset="-122"/>
              </a:rPr>
              <a:t>致仕</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两京</a:t>
            </a:r>
            <a:r>
              <a:rPr lang="zh-CN" altLang="en-US" sz="1530" kern="0" dirty="0" smtClean="0">
                <a:solidFill>
                  <a:srgbClr val="000000"/>
                </a:solidFill>
                <a:latin typeface="Times New Roman" panose="02020603050405020304" pitchFamily="65" charset="-122"/>
                <a:ea typeface="宋体" panose="02010600030101010101" pitchFamily="2" charset="-122"/>
              </a:rPr>
              <a:t>言官交章请留,不听。珪归三年,御史卢雍称珪在位有古大臣风,家无储蓄,日给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为累,乞颁月廪、岁隶,以示优礼。</a:t>
            </a:r>
            <a:r>
              <a:rPr lang="zh-CN" altLang="en-US" sz="1530" u="sng" kern="0" dirty="0" smtClean="0">
                <a:solidFill>
                  <a:srgbClr val="000000"/>
                </a:solidFill>
                <a:latin typeface="Times New Roman" panose="02020603050405020304" pitchFamily="65" charset="-122"/>
                <a:ea typeface="宋体" panose="02010600030101010101" pitchFamily="2" charset="-122"/>
              </a:rPr>
              <a:t>又谓珪刚直忠谠,当起用。吏部请如雍言,不报。</a:t>
            </a:r>
            <a:r>
              <a:rPr lang="zh-CN" altLang="en-US" sz="1530" kern="0" dirty="0" smtClean="0">
                <a:solidFill>
                  <a:srgbClr val="000000"/>
                </a:solidFill>
                <a:latin typeface="Times New Roman" panose="02020603050405020304" pitchFamily="65" charset="-122"/>
                <a:ea typeface="宋体" panose="02010600030101010101" pitchFamily="2" charset="-122"/>
              </a:rPr>
              <a:t>而珪适卒,</a:t>
            </a:r>
            <a:endParaRPr lang="zh-CN" altLang="en-US"/>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大义,骂之,遂与成及知事杜寅俱被杀。</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(节选自《明史·熊鼎传》)</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A.元末举于乡,</a:t>
            </a:r>
            <a:r>
              <a:rPr lang="zh-CN" altLang="en-US" sz="1530" u="sng" kern="0" dirty="0" smtClean="0">
                <a:solidFill>
                  <a:srgbClr val="000000"/>
                </a:solidFill>
                <a:latin typeface="Times New Roman" panose="02020603050405020304" pitchFamily="65" charset="-122"/>
                <a:ea typeface="宋体" panose="02010600030101010101" pitchFamily="2" charset="-122"/>
              </a:rPr>
              <a:t>长</a:t>
            </a:r>
            <a:r>
              <a:rPr lang="zh-CN" altLang="en-US" sz="1530" kern="0" dirty="0" smtClean="0">
                <a:solidFill>
                  <a:srgbClr val="000000"/>
                </a:solidFill>
                <a:latin typeface="Times New Roman" panose="02020603050405020304" pitchFamily="65" charset="-122"/>
                <a:ea typeface="宋体" panose="02010600030101010101" pitchFamily="2" charset="-122"/>
              </a:rPr>
              <a:t>龙溪书院　　　　　　长:执掌</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B.江西寇乱,鼎</a:t>
            </a:r>
            <a:r>
              <a:rPr lang="zh-CN" altLang="en-US" sz="1530" u="sng" kern="0" dirty="0" smtClean="0">
                <a:solidFill>
                  <a:srgbClr val="000000"/>
                </a:solidFill>
                <a:latin typeface="Times New Roman" panose="02020603050405020304" pitchFamily="65" charset="-122"/>
                <a:ea typeface="宋体" panose="02010600030101010101" pitchFamily="2" charset="-122"/>
              </a:rPr>
              <a:t>结</a:t>
            </a:r>
            <a:r>
              <a:rPr lang="zh-CN" altLang="en-US" sz="1530" kern="0" dirty="0" smtClean="0">
                <a:solidFill>
                  <a:srgbClr val="000000"/>
                </a:solidFill>
                <a:latin typeface="Times New Roman" panose="02020603050405020304" pitchFamily="65" charset="-122"/>
                <a:ea typeface="宋体" panose="02010600030101010101" pitchFamily="2" charset="-122"/>
              </a:rPr>
              <a:t>乡兵自守　　结:聚合</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C.邓愈镇江西,数</a:t>
            </a:r>
            <a:r>
              <a:rPr lang="zh-CN" altLang="en-US" sz="1530" u="sng" kern="0" dirty="0" smtClean="0">
                <a:solidFill>
                  <a:srgbClr val="000000"/>
                </a:solidFill>
                <a:latin typeface="Times New Roman" panose="02020603050405020304" pitchFamily="65" charset="-122"/>
                <a:ea typeface="宋体" panose="02010600030101010101" pitchFamily="2" charset="-122"/>
              </a:rPr>
              <a:t>延</a:t>
            </a:r>
            <a:r>
              <a:rPr lang="zh-CN" altLang="en-US" sz="1530" kern="0" dirty="0" smtClean="0">
                <a:solidFill>
                  <a:srgbClr val="000000"/>
                </a:solidFill>
                <a:latin typeface="Times New Roman" panose="02020603050405020304" pitchFamily="65" charset="-122"/>
                <a:ea typeface="宋体" panose="02010600030101010101" pitchFamily="2" charset="-122"/>
              </a:rPr>
              <a:t>见　　延:招聘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D.乃留愈幕府</a:t>
            </a:r>
            <a:r>
              <a:rPr lang="zh-CN" altLang="en-US" sz="1530" u="sng" kern="0" dirty="0" smtClean="0">
                <a:solidFill>
                  <a:srgbClr val="000000"/>
                </a:solidFill>
                <a:latin typeface="Times New Roman" panose="02020603050405020304" pitchFamily="65" charset="-122"/>
                <a:ea typeface="宋体" panose="02010600030101010101" pitchFamily="2" charset="-122"/>
              </a:rPr>
              <a:t>赞</a:t>
            </a:r>
            <a:r>
              <a:rPr lang="zh-CN" altLang="en-US" sz="1530" kern="0" dirty="0" smtClean="0">
                <a:solidFill>
                  <a:srgbClr val="000000"/>
                </a:solidFill>
                <a:latin typeface="Times New Roman" panose="02020603050405020304" pitchFamily="65" charset="-122"/>
                <a:ea typeface="宋体" panose="02010600030101010101" pitchFamily="2" charset="-122"/>
              </a:rPr>
              <a:t>军事　　赞:辅佐</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2.以下各组句子中,全都表明熊鼎处事精细求实的一组是(3分)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①太祖欲官之,以亲老辞</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②复以细故烦御史</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③吾敢畏谴,诛无罪人乎</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④乃逮德仲,鞫实,立正其罪</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⑤按历钩考之,莫敢隐者</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⑥知寇伪降,密疏论之</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A.①②⑤　　B.①④⑥　　C.②③④　　D.③⑤⑥</a:t>
            </a:r>
            <a:endParaRPr lang="zh-CN" altLang="en-US" sz="1600" dirty="0" smtClean="0"/>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A.熊鼎卓有才能,处变不惊。他深受邓愈器重,留在邓手下任职;为母亲守孝后担任德清县丞,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其时松江有人叛乱,邻郡惊恐,他冷静地控制了本县局面。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B.熊鼎思虑周详,维护朝廷威信。广信郡县官员违法,皇上已颁发赦令,此时又要查究;熊鼎认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为朝廷应取信天下,不应为小事出尔反尔,皇上这才作罢。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C.熊鼎治政有方,坚持依法办事。分管台、温事务时,他迁走凶恶残暴的官将,百姓方才安定;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平阳知州梅镒被诬贪污行贿,他听从民意,依法予以释放。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D.熊鼎面对威逼,表现出凛然正气。朵儿只班率部投靠朝廷,熊鼎觉察其中有诈,不久叛寇果然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作乱,并胁迫他北还,他维护正义,责骂叛寇,最终被杀。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4.把文言文阅读材料中画横线的句子翻译成现代汉语。(10分)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(1)鼎至,奏罢不职有司数十辈,列部肃清。(5分)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(2)帝遣使慰劳,赐裘帽,复遣中使赵成召鼎。(5分)</a:t>
            </a:r>
            <a:endParaRPr lang="zh-CN" altLang="en-US" dirty="0"/>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延:招请,邀请。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①写熊鼎因奉养母亲拒任官职。②写熊鼎谏太祖守信。④写熊鼎秉公执法。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C项中说“平阳知州梅镒被诬贪污行贿”,而原文中为“坐赃”,即“贪赃”,无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行贿之说。与原文不符。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(1)熊鼎到任,奏请罢免不称职的官员数十人,各个部门安定清平。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(2)皇上派遣使者慰劳,赐给裘皮衣服和帽子,又派中使赵成宣召熊鼎。</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(1)注意“奏罢”“有司”“列部”的准确翻译。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(2)将“裘帽”“复遣”两词译准,并注意前后句的连贯一致。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熊鼎,字伯颍,临川人。元末时乡试中举,执掌龙溪书院。江西发生寇乱,熊鼎聚合乡兵自守。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陈友谅多次胁迫他投降,他不答应。邓愈镇守江西,多次招请他来相见,惊异于他的才华,向皇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上推荐。太祖要授给他官职,他说母亲年老需要赡养,推辞了,于是留在邓愈的将军府中,辅佐</a:t>
            </a:r>
            <a:endParaRPr lang="zh-CN" altLang="en-US" dirty="0"/>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军事。母亲死后守孝期满,皇帝召他到京城,授官德清县丞。后松江平民钱鹤皋反叛,邻近地区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大为惊恐,熊鼎镇抚他们而恢复平静。升任起居注,奉诏搜求可引以为戒的旧事例,写在新宫殿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的墙壁上。舍人耿忠出使广信回来,将郡县官员违法的情况上奏皇帝,皇帝要派御史去察访。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而当时已经颁发大赦令,丞相李善长两次进谏暂时不派御史,皇帝不听,熊鼎偕同给事中尹正进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言说:“朝廷广布信用于四方,又因小事派出御史,会失去信用,而且亵渎天威。”皇帝沉默了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好久,终于没有派御史去。洪武元年,新设浙江按察司,熊鼎任佥事,分管台州、温州。台州、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温州自从被方氏窃据以后,伪官悍将两百人,非常凶暴。熊鼎将他们全部迁到长江和淮河之间,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百姓才安定下来。平阳知州梅镒犯贪赃罪,不停地分辩,几百个平民都申诉知州无罪。熊鼎正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要听从,有一个小吏禀告道:“如果释放了知州,上司问起我们为什么放出怎么办?”熊鼎叹气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说:“法律是用来诛杀罪人的,我怎敢因为怕被责罚,而诛杀无辜的人!”释放了梅镒,将情况上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奏皇帝,皇帝回复照此执行。宁海平民陈德仲肢解了黎异,黎异的妻子多次投诉不得申冤。熊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鼎就逮捕了陈德仲,审讯得知案情,立刻就治了他的罪。这年秋天,山东刚刚平定,皇帝设置了</a:t>
            </a:r>
            <a:endParaRPr lang="zh-CN" altLang="en-US" dirty="0"/>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按察司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又让熊鼎做佥事。熊鼎到任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奏请罢免不称职的官员数十人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各个部门安定清平。熊鼎</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要考查官吏的好坏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于是命令郡县各备两份日历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每天记下所处理的诉讼钱粮诸事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一份留在郡</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一份上报御史台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递相更换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按日历查考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下面的官吏没有敢隐瞒的。八年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西部的朵儿只班率领部落来归附,调熊鼎为岐宁卫经历(卫经历是明朝锦衣卫中的官职名称)。到了那里,发觉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敌寇是假投降,他悄悄地将情况详加论列,报告皇帝。皇帝派使者慰劳,赐给他裘皮衣服和帽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子,又派中使赵成来召他回京。熊鼎动身后,敌寇果然反叛,胁迫熊鼎折回北方。熊鼎对他们申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明大义,斥骂他们,于是与赵成、知事杜寅都被朵儿只班杀死。</a:t>
            </a:r>
            <a:endParaRPr lang="zh-CN" altLang="en-US" dirty="0"/>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十、(2017山东,9—13,22分)阅读下面的文言文,完成1—5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谢贞,字元正,陈郡阳夏人,晋太傅安九世孙</a:t>
            </a:r>
            <a:r>
              <a:rPr lang="zh-CN" altLang="en-US" sz="1530" u="sng" kern="0" dirty="0" smtClean="0">
                <a:solidFill>
                  <a:srgbClr val="000000"/>
                </a:solidFill>
                <a:latin typeface="Times New Roman" panose="02020603050405020304" pitchFamily="65" charset="-122"/>
                <a:ea typeface="宋体" panose="02010600030101010101" pitchFamily="2" charset="-122"/>
              </a:rPr>
              <a:t>也</a:t>
            </a:r>
            <a:r>
              <a:rPr lang="zh-CN" altLang="en-US" sz="1530" kern="0" dirty="0" smtClean="0">
                <a:solidFill>
                  <a:srgbClr val="000000"/>
                </a:solidFill>
                <a:latin typeface="Times New Roman" panose="02020603050405020304" pitchFamily="65" charset="-122"/>
                <a:ea typeface="宋体" panose="02010600030101010101" pitchFamily="2" charset="-122"/>
              </a:rPr>
              <a:t>。父蔺,正员外郎,兼散骑常侍。贞幼聪敏,有至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性。祖母阮氏先苦风眩,每发便一二日不能饮食。贞时年七岁,祖母不食,贞亦不食,亲族莫不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奇之。母王氏,授贞《论语》《孝经》,读讫便诵。八岁,尝为《春日闲居》五言诗,从舅尚书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王筠</a:t>
            </a:r>
            <a:r>
              <a:rPr lang="zh-CN" altLang="en-US" sz="1530" u="sng" kern="0" dirty="0" smtClean="0">
                <a:solidFill>
                  <a:srgbClr val="000000"/>
                </a:solidFill>
                <a:latin typeface="Times New Roman" panose="02020603050405020304" pitchFamily="65" charset="-122"/>
                <a:ea typeface="宋体" panose="02010600030101010101" pitchFamily="2" charset="-122"/>
              </a:rPr>
              <a:t>奇</a:t>
            </a:r>
            <a:r>
              <a:rPr lang="zh-CN" altLang="en-US" sz="1530" kern="0" dirty="0" smtClean="0">
                <a:solidFill>
                  <a:srgbClr val="000000"/>
                </a:solidFill>
                <a:latin typeface="Times New Roman" panose="02020603050405020304" pitchFamily="65" charset="-122"/>
                <a:ea typeface="宋体" panose="02010600030101010101" pitchFamily="2" charset="-122"/>
              </a:rPr>
              <a:t>其有佳致,谓所亲曰:“此儿方可大成,至如‘风定花犹落’,乃追步惠连</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矣。”年十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三,略通《五经》大旨,尤善《左氏传》,</a:t>
            </a:r>
            <a:r>
              <a:rPr lang="zh-CN" altLang="en-US" sz="1530" u="sng" kern="0" dirty="0" smtClean="0">
                <a:solidFill>
                  <a:srgbClr val="000000"/>
                </a:solidFill>
                <a:latin typeface="Times New Roman" panose="02020603050405020304" pitchFamily="65" charset="-122"/>
                <a:ea typeface="宋体" panose="02010600030101010101" pitchFamily="2" charset="-122"/>
              </a:rPr>
              <a:t>工</a:t>
            </a:r>
            <a:r>
              <a:rPr lang="zh-CN" altLang="en-US" sz="1530" kern="0" dirty="0" smtClean="0">
                <a:solidFill>
                  <a:srgbClr val="000000"/>
                </a:solidFill>
                <a:latin typeface="Times New Roman" panose="02020603050405020304" pitchFamily="65" charset="-122"/>
                <a:ea typeface="宋体" panose="02010600030101010101" pitchFamily="2" charset="-122"/>
              </a:rPr>
              <a:t>草隶虫篆。十四,丁父艰,号顿于地,绝而复苏者数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矣。</a:t>
            </a:r>
            <a:r>
              <a:rPr lang="zh-CN" altLang="en-US" sz="1530" u="sng" kern="0" dirty="0" smtClean="0">
                <a:solidFill>
                  <a:srgbClr val="000000"/>
                </a:solidFill>
                <a:latin typeface="Times New Roman" panose="02020603050405020304" pitchFamily="65" charset="-122"/>
                <a:ea typeface="宋体" panose="02010600030101010101" pitchFamily="2" charset="-122"/>
              </a:rPr>
              <a:t>父蔺居母阮氏忧不食泣血而卒家人宾客惧贞复然从父洽族兄暠乃共往华严寺请长爪禅</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师为贞说法</a:t>
            </a:r>
            <a:r>
              <a:rPr lang="zh-CN" altLang="en-US" sz="1530" kern="0" dirty="0" smtClean="0">
                <a:solidFill>
                  <a:srgbClr val="000000"/>
                </a:solidFill>
                <a:latin typeface="Times New Roman" panose="02020603050405020304" pitchFamily="65" charset="-122"/>
                <a:ea typeface="宋体" panose="02010600030101010101" pitchFamily="2" charset="-122"/>
              </a:rPr>
              <a:t>。乃谓贞曰:“孝子既无兄弟,极须自爱,</a:t>
            </a:r>
            <a:r>
              <a:rPr lang="zh-CN" altLang="en-US" sz="1530" u="sng" kern="0" dirty="0" smtClean="0">
                <a:solidFill>
                  <a:srgbClr val="000000"/>
                </a:solidFill>
                <a:latin typeface="Times New Roman" panose="02020603050405020304" pitchFamily="65" charset="-122"/>
                <a:ea typeface="宋体" panose="02010600030101010101" pitchFamily="2" charset="-122"/>
              </a:rPr>
              <a:t>若</a:t>
            </a:r>
            <a:r>
              <a:rPr lang="zh-CN" altLang="en-US" sz="1530" kern="0" dirty="0" smtClean="0">
                <a:solidFill>
                  <a:srgbClr val="000000"/>
                </a:solidFill>
                <a:latin typeface="Times New Roman" panose="02020603050405020304" pitchFamily="65" charset="-122"/>
                <a:ea typeface="宋体" panose="02010600030101010101" pitchFamily="2" charset="-122"/>
              </a:rPr>
              <a:t>忧毁灭性,谁养母邪?”自后少进饣亶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太清之乱,亲属散亡,贞于江陵陷没,暠逃难番禺,贞母出家于宣明寺。及高祖受禅,暠还乡里,供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养贞母,将二十年。太建五年,贞</a:t>
            </a:r>
            <a:r>
              <a:rPr lang="zh-CN" altLang="en-US" sz="1530" u="sng" kern="0" dirty="0" smtClean="0">
                <a:solidFill>
                  <a:srgbClr val="000000"/>
                </a:solidFill>
                <a:latin typeface="Times New Roman" panose="02020603050405020304" pitchFamily="65" charset="-122"/>
                <a:ea typeface="宋体" panose="02010600030101010101" pitchFamily="2" charset="-122"/>
              </a:rPr>
              <a:t>乃</a:t>
            </a:r>
            <a:r>
              <a:rPr lang="zh-CN" altLang="en-US" sz="1530" kern="0" dirty="0" smtClean="0">
                <a:solidFill>
                  <a:srgbClr val="000000"/>
                </a:solidFill>
                <a:latin typeface="Times New Roman" panose="02020603050405020304" pitchFamily="65" charset="-122"/>
                <a:ea typeface="宋体" panose="02010600030101010101" pitchFamily="2" charset="-122"/>
              </a:rPr>
              <a:t>还朝。及始兴王叔陵为扬州刺史,引祠部侍郎阮卓为记室,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辟贞为主簿。</a:t>
            </a:r>
            <a:r>
              <a:rPr lang="zh-CN" altLang="en-US" sz="1530" u="sng" kern="0" dirty="0" smtClean="0">
                <a:solidFill>
                  <a:srgbClr val="000000"/>
                </a:solidFill>
                <a:latin typeface="Times New Roman" panose="02020603050405020304" pitchFamily="65" charset="-122"/>
                <a:ea typeface="宋体" panose="02010600030101010101" pitchFamily="2" charset="-122"/>
              </a:rPr>
              <a:t>贞度叔陵将有异志,因与卓自疏于叔陵,每有宴游,辄辞以疾,未尝参预。叔陵雅</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钦重之,弗之罪也。</a:t>
            </a:r>
            <a:r>
              <a:rPr lang="zh-CN" altLang="en-US" sz="1530" kern="0" dirty="0" smtClean="0">
                <a:solidFill>
                  <a:srgbClr val="000000"/>
                </a:solidFill>
                <a:latin typeface="Times New Roman" panose="02020603050405020304" pitchFamily="65" charset="-122"/>
                <a:ea typeface="宋体" panose="02010600030101010101" pitchFamily="2" charset="-122"/>
              </a:rPr>
              <a:t>俄而高宗崩,叔陵肆逆,府僚多相连逮,唯贞与卓独不</a:t>
            </a:r>
            <a:r>
              <a:rPr lang="zh-CN" altLang="en-US" sz="1530" u="sng" kern="0" dirty="0" smtClean="0">
                <a:solidFill>
                  <a:srgbClr val="000000"/>
                </a:solidFill>
                <a:latin typeface="Times New Roman" panose="02020603050405020304" pitchFamily="65" charset="-122"/>
                <a:ea typeface="宋体" panose="02010600030101010101" pitchFamily="2" charset="-122"/>
              </a:rPr>
              <a:t>坐</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后主乃诏贞入掌中宫管记,迁南平王友。府长史汝南周确新除都官尚书,请贞为让表。后主览</a:t>
            </a:r>
            <a:endParaRPr lang="zh-CN" altLang="en-US"/>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而奇之,尝因宴席问确曰:“卿表自制邪?”确对曰:“臣表谢贞所作。”后主</a:t>
            </a:r>
            <a:r>
              <a:rPr lang="zh-CN" altLang="en-US" sz="1530" u="sng" kern="0" dirty="0" smtClean="0">
                <a:solidFill>
                  <a:srgbClr val="000000"/>
                </a:solidFill>
                <a:latin typeface="Times New Roman" panose="02020603050405020304" pitchFamily="65" charset="-122"/>
                <a:ea typeface="宋体" panose="02010600030101010101" pitchFamily="2" charset="-122"/>
              </a:rPr>
              <a:t>因</a:t>
            </a:r>
            <a:r>
              <a:rPr lang="zh-CN" altLang="en-US" sz="1530" kern="0" dirty="0" smtClean="0">
                <a:solidFill>
                  <a:srgbClr val="000000"/>
                </a:solidFill>
                <a:latin typeface="Times New Roman" panose="02020603050405020304" pitchFamily="65" charset="-122"/>
                <a:ea typeface="宋体" panose="02010600030101010101" pitchFamily="2" charset="-122"/>
              </a:rPr>
              <a:t>敕舍人施文庆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曰:“谢贞在王处,未有禄秩,可赐米百石。”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至德三年,以母忧去职。顷之,敕起还府。贞累</a:t>
            </a:r>
            <a:r>
              <a:rPr lang="zh-CN" altLang="en-US" sz="1530" u="sng" kern="0" dirty="0" smtClean="0">
                <a:solidFill>
                  <a:srgbClr val="000000"/>
                </a:solidFill>
                <a:latin typeface="Times New Roman" panose="02020603050405020304" pitchFamily="65" charset="-122"/>
                <a:ea typeface="宋体" panose="02010600030101010101" pitchFamily="2" charset="-122"/>
              </a:rPr>
              <a:t>启</a:t>
            </a:r>
            <a:r>
              <a:rPr lang="zh-CN" altLang="en-US" sz="1530" kern="0" dirty="0" smtClean="0">
                <a:solidFill>
                  <a:srgbClr val="000000"/>
                </a:solidFill>
                <a:latin typeface="Times New Roman" panose="02020603050405020304" pitchFamily="65" charset="-122"/>
                <a:ea typeface="宋体" panose="02010600030101010101" pitchFamily="2" charset="-122"/>
              </a:rPr>
              <a:t>固辞。敕报曰:“虽知哀茕在疚,而官俟得才,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可便力疾还府也。”贞哀毁羸瘠,终不能之官舍。时尚书右丞徐祚、尚书左丞沈客卿俱来候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贞,见其形体骨立,祚等怆然叹息。</a:t>
            </a:r>
            <a:r>
              <a:rPr lang="zh-CN" altLang="en-US" sz="1530" u="sng" kern="0" dirty="0" smtClean="0">
                <a:solidFill>
                  <a:srgbClr val="000000"/>
                </a:solidFill>
                <a:latin typeface="Times New Roman" panose="02020603050405020304" pitchFamily="65" charset="-122"/>
                <a:ea typeface="宋体" panose="02010600030101010101" pitchFamily="2" charset="-122"/>
              </a:rPr>
              <a:t>吏部尚书姚察与贞友善,及贞病笃,察往省之,问以后事。</a:t>
            </a:r>
            <a:r>
              <a:rPr lang="zh-CN" altLang="en-US" sz="1530" kern="0" dirty="0" smtClean="0">
                <a:solidFill>
                  <a:srgbClr val="000000"/>
                </a:solidFill>
                <a:latin typeface="Times New Roman" panose="02020603050405020304" pitchFamily="65" charset="-122"/>
                <a:ea typeface="宋体" panose="02010600030101010101" pitchFamily="2" charset="-122"/>
              </a:rPr>
              <a:t>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曰:“弱儿年甫六岁,情累所不能忘,敢以为托耳。”是夜卒。后主问察曰:“谢贞有何亲属?”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察因启曰:“贞有一子年六岁。”即有敕长给衣粮。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(节选自《陈书·列传第二十六》,有删改)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惠连:谢惠连,南朝宋文学家。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1.对下列语句中加点词的解释,不正确的一项是(3分)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A.从舅尚书王筠</a:t>
            </a:r>
            <a:r>
              <a:rPr lang="zh-CN" altLang="en-US" sz="1530" u="sng" kern="0" dirty="0" smtClean="0">
                <a:solidFill>
                  <a:srgbClr val="000000"/>
                </a:solidFill>
                <a:latin typeface="Times New Roman" panose="02020603050405020304" pitchFamily="65" charset="-122"/>
                <a:ea typeface="宋体" panose="02010600030101010101" pitchFamily="2" charset="-122"/>
              </a:rPr>
              <a:t>奇</a:t>
            </a:r>
            <a:r>
              <a:rPr lang="zh-CN" altLang="en-US" sz="1530" kern="0" dirty="0" smtClean="0">
                <a:solidFill>
                  <a:srgbClr val="000000"/>
                </a:solidFill>
                <a:latin typeface="Times New Roman" panose="02020603050405020304" pitchFamily="65" charset="-122"/>
                <a:ea typeface="宋体" panose="02010600030101010101" pitchFamily="2" charset="-122"/>
              </a:rPr>
              <a:t>其有佳致　　　奇:稀奇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工</a:t>
            </a:r>
            <a:r>
              <a:rPr lang="zh-CN" altLang="en-US" sz="1530" kern="0" dirty="0" smtClean="0">
                <a:solidFill>
                  <a:srgbClr val="000000"/>
                </a:solidFill>
                <a:latin typeface="Times New Roman" panose="02020603050405020304" pitchFamily="65" charset="-122"/>
                <a:ea typeface="宋体" panose="02010600030101010101" pitchFamily="2" charset="-122"/>
              </a:rPr>
              <a:t>草隶虫篆　　工:擅长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C.唯贞与卓独不</a:t>
            </a:r>
            <a:r>
              <a:rPr lang="zh-CN" altLang="en-US" sz="1530" u="sng" kern="0" dirty="0" smtClean="0">
                <a:solidFill>
                  <a:srgbClr val="000000"/>
                </a:solidFill>
                <a:latin typeface="Times New Roman" panose="02020603050405020304" pitchFamily="65" charset="-122"/>
                <a:ea typeface="宋体" panose="02010600030101010101" pitchFamily="2" charset="-122"/>
              </a:rPr>
              <a:t>坐</a:t>
            </a:r>
            <a:r>
              <a:rPr lang="zh-CN" altLang="en-US" sz="1530" kern="0" dirty="0" smtClean="0">
                <a:solidFill>
                  <a:srgbClr val="000000"/>
                </a:solidFill>
                <a:latin typeface="Times New Roman" panose="02020603050405020304" pitchFamily="65" charset="-122"/>
                <a:ea typeface="宋体" panose="02010600030101010101" pitchFamily="2" charset="-122"/>
              </a:rPr>
              <a:t>　　坐:受株连而获罪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D.贞累</a:t>
            </a:r>
            <a:r>
              <a:rPr lang="zh-CN" altLang="en-US" sz="1530" u="sng" kern="0" dirty="0" smtClean="0">
                <a:solidFill>
                  <a:srgbClr val="000000"/>
                </a:solidFill>
                <a:latin typeface="Times New Roman" panose="02020603050405020304" pitchFamily="65" charset="-122"/>
                <a:ea typeface="宋体" panose="02010600030101010101" pitchFamily="2" charset="-122"/>
              </a:rPr>
              <a:t>启</a:t>
            </a:r>
            <a:r>
              <a:rPr lang="zh-CN" altLang="en-US" sz="1530" kern="0" dirty="0" smtClean="0">
                <a:solidFill>
                  <a:srgbClr val="000000"/>
                </a:solidFill>
                <a:latin typeface="Times New Roman" panose="02020603050405020304" pitchFamily="65" charset="-122"/>
                <a:ea typeface="宋体" panose="02010600030101010101" pitchFamily="2" charset="-122"/>
              </a:rPr>
              <a:t>固辞　　启:禀告</a:t>
            </a:r>
            <a:endParaRPr lang="zh-CN" altLang="en-US"/>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2.下列各组语句中,加点词的意义和用法相同的一项是(3分)(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271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141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9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140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A.父蔺居母阮氏忧/不食泣血而卒家人/宾客惧/贞复然/从父洽/族兄暠乃共往/华严寺请长爪禅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B.父蔺居母阮氏忧/不食泣血而卒/家人宾客惧贞复然/从父洽/族兄暠乃共往华严寺/请长爪禅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C.父蔺居母阮氏忧/不食泣血而卒家人/宾客惧/贞复然/从父洽/族兄暠乃共往华严寺/请长爪禅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a:p>
        </p:txBody>
      </p:sp>
      <p:graphicFrame>
        <p:nvGraphicFramePr>
          <p:cNvPr id="4" name="对象 3"/>
          <p:cNvGraphicFramePr>
            <a:graphicFrameLocks noChangeAspect="1"/>
          </p:cNvGraphicFramePr>
          <p:nvPr/>
        </p:nvGraphicFramePr>
        <p:xfrm>
          <a:off x="728989" y="1508816"/>
          <a:ext cx="1914525" cy="533400"/>
        </p:xfrm>
        <a:graphic>
          <a:graphicData uri="http://schemas.openxmlformats.org/presentationml/2006/ole">
            <p:oleObj spid="_x0000_s240644" name="Equation" r:id="rId4" imgW="50596800" imgH="14020800" progId="">
              <p:embed/>
            </p:oleObj>
          </a:graphicData>
        </a:graphic>
      </p:graphicFrame>
      <p:graphicFrame>
        <p:nvGraphicFramePr>
          <p:cNvPr id="5" name="对象 4"/>
          <p:cNvGraphicFramePr>
            <a:graphicFrameLocks noChangeAspect="1"/>
          </p:cNvGraphicFramePr>
          <p:nvPr/>
        </p:nvGraphicFramePr>
        <p:xfrm>
          <a:off x="718263" y="2076911"/>
          <a:ext cx="2095500" cy="533400"/>
        </p:xfrm>
        <a:graphic>
          <a:graphicData uri="http://schemas.openxmlformats.org/presentationml/2006/ole">
            <p:oleObj spid="_x0000_s240643" name="Equation" r:id="rId5" imgW="55473600" imgH="14020800" progId="">
              <p:embed/>
            </p:oleObj>
          </a:graphicData>
        </a:graphic>
      </p:graphicFrame>
      <p:graphicFrame>
        <p:nvGraphicFramePr>
          <p:cNvPr id="6" name="对象 5"/>
          <p:cNvGraphicFramePr>
            <a:graphicFrameLocks noChangeAspect="1"/>
          </p:cNvGraphicFramePr>
          <p:nvPr/>
        </p:nvGraphicFramePr>
        <p:xfrm>
          <a:off x="718263" y="2645006"/>
          <a:ext cx="1562100" cy="533399"/>
        </p:xfrm>
        <a:graphic>
          <a:graphicData uri="http://schemas.openxmlformats.org/presentationml/2006/ole">
            <p:oleObj spid="_x0000_s240642" name="Equation" r:id="rId6" imgW="41452800" imgH="14020800" progId="">
              <p:embed/>
            </p:oleObj>
          </a:graphicData>
        </a:graphic>
      </p:graphicFrame>
      <p:graphicFrame>
        <p:nvGraphicFramePr>
          <p:cNvPr id="7" name="对象 6"/>
          <p:cNvGraphicFramePr>
            <a:graphicFrameLocks noChangeAspect="1"/>
          </p:cNvGraphicFramePr>
          <p:nvPr/>
        </p:nvGraphicFramePr>
        <p:xfrm>
          <a:off x="728989" y="3213101"/>
          <a:ext cx="2085975" cy="533399"/>
        </p:xfrm>
        <a:graphic>
          <a:graphicData uri="http://schemas.openxmlformats.org/presentationml/2006/ole">
            <p:oleObj spid="_x0000_s240641" name="Equation" r:id="rId7" imgW="55168800" imgH="14020800" progId="">
              <p:embed/>
            </p:oleObj>
          </a:graphicData>
        </a:graphic>
      </p:graphicFrame>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父蔺居母阮氏忧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不食泣血而卒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家人宾客惧贞复然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从父洽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族兄暠乃共往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华严寺请长爪禅</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下列对原文有关内容的理解和分析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表述不正确的一项是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谢贞天性聪慧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小时候读过不少典籍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有的读过就能背诵</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有的粗通大意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他八岁时写的诗就</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深得长辈称赞。</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谢贞受府长史周确委托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为他撰写辞让都官尚书的表文。陈后主读过之后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怀疑该表文不是</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周确亲笔所作。</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谢贞非常孝顺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小时候祖母因病难以进食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他便也不进食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父亲去世他悲痛欲绝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之后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奉养母</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亲未曾间断。</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母亲去世后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谢贞一心守丧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极度悲痛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骨瘦如柴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令人叹息。他忧病而死后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后主下令长期供</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他儿子吃穿。</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把文中画横线的句子翻译成现代汉语。</a:t>
            </a:r>
            <a:r>
              <a:rPr lang="en-US" altLang="zh-CN"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贞度叔陵将有异志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因与卓自疏于叔陵</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每有宴游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辄辞以疾</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未尝参预。叔陵雅钦重之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弗之</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罪也。</a:t>
            </a:r>
            <a:r>
              <a:rPr lang="en-US" altLang="zh-CN" sz="1530" kern="0" dirty="0" smtClean="0">
                <a:solidFill>
                  <a:srgbClr val="000000"/>
                </a:solidFill>
                <a:latin typeface="Times New Roman" panose="02020603050405020304" pitchFamily="65" charset="-122"/>
                <a:ea typeface="宋体" panose="02010600030101010101" pitchFamily="2" charset="-122"/>
              </a:rPr>
              <a:t>(6</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(2)吏部尚书姚察与贞友善,及贞病笃,察往省之,问以后事。(4分)</a:t>
            </a:r>
            <a:endParaRPr lang="zh-CN" altLang="en-US" sz="1600" dirty="0" smtClean="0"/>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奇:形容词的意动用法,对</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感到惊奇。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A.句末语气词,表示判断和肯定语气,不译;句末语气词,表示感叹的语气。B.均为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连词,如果。C.副词,才;副词,于是,就。D.连词,于是,就;动词,依靠,凭借。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可先通读所给语句,明确是什么人,做了什么事,或者说了什么话;然后分析四个选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项的不同点断之处;最后运用排除法得出答案。初读文句确定,“父蔺”在为母亲阮氏服丧期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间,“不食泣血而卒”,据此排除A、C两项。“华严寺”做“共往”的宾语,中间不能断开,据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此排除D项。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“之后,奉养母亲未曾间断”错误。自“太清之乱”至“太建五年”,谢母先出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家于宣明寺,后得到谢贞族兄谢暠将近二十年的供养。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(1)谢贞猜度叔陵会有叛逆之心,就和阮卓自行疏远叔陵,每当有宴饮游乐,总是称病推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辞,不曾参与。叔陵一向(或:非常)钦敬他,不怪罪他。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(2)吏部尚书姚察和谢贞交好,到谢贞病重的时候,姚察去探望他,问他身后之事。</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年五十七。嘉靖元年录先朝守正大臣,追赠太子少保,谥文毅。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(节选自《明史·傅珪传》)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A.谓《会典》成于刘健等/多所糜费/镌与修者/官降珪修撰/俄以《实录》成/进左中允/再迁翰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林学士/历吏部左/右侍郎/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B.谓《会典》成于刘健等/多所糜费/镌与修者官/降珪修撰/俄以《实录》成/进左中允/再迁翰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林学士/历吏部左/右侍郎/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C.谓《会典》成于刘健等/多所糜费/镌与修者官/降珪修撰/俄以《实录》成进/左中允再迁翰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林学士/历吏部左/右侍郎/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D.谓《会典》成于刘健等/多所糜费/镌与修者/官降珪修撰/俄以《实录》成进/左中允再迁翰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林学士/历吏部左/右侍郎/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A.礼部为六部之一,掌管礼仪、祭祀、土地、户籍等职事,部长官称为礼部尚书。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B.教坊司是管理宫廷音乐的官署,专管雅乐以外的音乐、歌舞的教习等演出事务。</a:t>
            </a:r>
            <a:endParaRPr lang="zh-CN" altLang="en-US"/>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(1)异志:叛变或篡逆的意图。辄:副词,总是。雅:一向或非常。钦:钦敬,敬重。弗之罪:</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宾语前置句式,即“弗罪之”,不怪罪他。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(2)及:到,等到。笃:特指病重。省:问候,探望。问以后事:状语后置句式,即“以后事问”,问他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谢贞,字元正,陈郡阳夏人,是晋朝太傅谢安的九世孙。父亲谢蔺,是正员外郎,兼任散骑常侍。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谢贞小时候聪敏,有淳厚的性情。祖母阮氏先前苦于中风眩晕,每次发病便一两天不能吃东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西。谢贞当时七岁,祖母不吃,他也不吃,亲戚族人无不为此惊奇。母亲王氏,教授谢贞《论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语》《孝经》,他读完便能背诵。八岁时,曾作五言诗《春日闲居》,从舅尚书王筠惊奇他有特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别才能,对亲戚说:“此儿将来可成大器,至于‘风定花犹落’一句,可以追步谢惠连了。”十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三岁时,大致通晓《五经》要旨,尤其擅长《左氏传》,擅长草书、隶书、虫篆书。十四岁时,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为父亲守丧,在地上号啕大哭,以头叩地,几次气息断绝又恢复过来。当初,父亲谢蔺为母亲阮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氏守丧,不吃东西,哭泣出血而死,家人宾客怕谢贞也会如此,叔父谢洽、族兄谢暠于是同往华</a:t>
            </a:r>
            <a:endParaRPr lang="zh-CN" altLang="en-US" dirty="0"/>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严寺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请长爪禅师为谢贞说法。禅师对谢贞说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你这个孝子已经没有兄弟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非常需要自己爱惜</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自己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如果忧伤过度而危及生命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谁来赡养你母亲呢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此后谢贞才稍微吃了一些稠粥。太清之乱,亲属离散逃亡,谢贞在江陵陷没,谢暠逃难到番禺,谢贞母亲在宣明寺出家。等到高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祖受禅,谢暠回返乡里,供养谢贞母亲将近二十年。太建五年,谢贞才还朝。等到始兴王叔陵任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扬州刺史,推荐祠部侍郎阮卓为记室,征召谢贞为主簿。谢贞猜度叔陵会有叛逆之心,就和阮卓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自行疏远叔陵,每当有宴饮游乐,总是称病推辞,不曾参与。叔陵一向(或:非常)钦敬他,不怪罪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他。不久高宗驾崩,叔陵叛逆,官府中许多人都被牵连逮捕,唯独谢贞与阮卓没有受株连而获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后主于是下诏令让谢贞入宫执掌中宫管记,改任南平王友。府长史汝南周确新被任命为都官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尚书,请谢贞撰写让表。后主览表后感到惊奇,曾在宴席间问周确:“你的让表是你自己写的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吗?”周确回答说:“我的让表是谢贞所作。”后主便命舍人施文庆:“谢贞在王处,没有俸禄,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可以赐给他一百石米。”</a:t>
            </a:r>
            <a:endParaRPr lang="zh-CN" altLang="en-US" dirty="0"/>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至德三年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谢贞因为为母亲守丧离职。不久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诏令还府。谢贞多次启奏坚决辞去任命。诏令说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“虽知你哀痛在心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但官府需得人才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可便勉力快速还府。”谢贞哀痛彻骨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身体瘦弱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最终还</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是不能到官府。当时尚书右丞徐祚、尚书左丞沈客卿都来问候谢贞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见他身体似骨而立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徐祚</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等人悲伤着叹息。吏部尚书姚察和谢贞交好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到谢贞病重的时候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姚察去探望他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问他身后之</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事。谢贞说:“小儿年刚六岁,情寄不能忘,敢请为托。”谢贞当夜死去。后主问姚察道:“谢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贞有什么亲属?”姚察便禀告说:“谢贞有一个六岁的儿子。”于是诏令长期给予衣服、粮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食。</a:t>
            </a:r>
            <a:endParaRPr lang="zh-CN" altLang="en-US" dirty="0"/>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十一、(2017天津,8—13,23分)阅读下面的文言文,完成1—6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王充者,会稽上虞人也,字仲任。其先尝从军有功,封会稽阳亭。一岁仓卒国绝,因家</a:t>
            </a:r>
            <a:r>
              <a:rPr lang="zh-CN" altLang="en-US" sz="1530" u="sng" kern="0" dirty="0" smtClean="0">
                <a:solidFill>
                  <a:srgbClr val="000000"/>
                </a:solidFill>
                <a:latin typeface="Times New Roman" panose="02020603050405020304" pitchFamily="65" charset="-122"/>
                <a:ea typeface="宋体" panose="02010600030101010101" pitchFamily="2" charset="-122"/>
              </a:rPr>
              <a:t>焉</a:t>
            </a:r>
            <a:r>
              <a:rPr lang="zh-CN" altLang="en-US" sz="1530" kern="0" dirty="0" smtClean="0">
                <a:solidFill>
                  <a:srgbClr val="000000"/>
                </a:solidFill>
                <a:latin typeface="Times New Roman" panose="02020603050405020304" pitchFamily="65" charset="-122"/>
                <a:ea typeface="宋体" panose="02010600030101010101" pitchFamily="2" charset="-122"/>
              </a:rPr>
              <a:t>,以农桑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为业。世祖勇任气,卒咸不揆于人。岁</a:t>
            </a:r>
            <a:r>
              <a:rPr lang="zh-CN" altLang="en-US" sz="1530" u="sng" kern="0" dirty="0" smtClean="0">
                <a:solidFill>
                  <a:srgbClr val="000000"/>
                </a:solidFill>
                <a:latin typeface="Times New Roman" panose="02020603050405020304" pitchFamily="65" charset="-122"/>
                <a:ea typeface="宋体" panose="02010600030101010101" pitchFamily="2" charset="-122"/>
              </a:rPr>
              <a:t>凶</a:t>
            </a:r>
            <a:r>
              <a:rPr lang="zh-CN" altLang="en-US" sz="1530" kern="0" dirty="0" smtClean="0">
                <a:solidFill>
                  <a:srgbClr val="000000"/>
                </a:solidFill>
                <a:latin typeface="Times New Roman" panose="02020603050405020304" pitchFamily="65" charset="-122"/>
                <a:ea typeface="宋体" panose="02010600030101010101" pitchFamily="2" charset="-122"/>
              </a:rPr>
              <a:t>,横道伤杀,怨仇众多。</a:t>
            </a:r>
            <a:r>
              <a:rPr lang="zh-CN" altLang="en-US" sz="1530" u="sng" kern="0" dirty="0" smtClean="0">
                <a:solidFill>
                  <a:srgbClr val="000000"/>
                </a:solidFill>
                <a:latin typeface="Times New Roman" panose="02020603050405020304" pitchFamily="65" charset="-122"/>
                <a:ea typeface="宋体" panose="02010600030101010101" pitchFamily="2" charset="-122"/>
              </a:rPr>
              <a:t>会世扰乱,恐为怨仇所擒</a:t>
            </a:r>
            <a:r>
              <a:rPr lang="zh-CN" altLang="en-US" sz="1530" kern="0" dirty="0" smtClean="0">
                <a:solidFill>
                  <a:srgbClr val="000000"/>
                </a:solidFill>
                <a:latin typeface="Times New Roman" panose="02020603050405020304" pitchFamily="65" charset="-122"/>
                <a:ea typeface="宋体" panose="02010600030101010101" pitchFamily="2" charset="-122"/>
              </a:rPr>
              <a:t>,祖父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汎举家担载,就安会稽,留钱唐县,以贾贩为事。生子二人,长曰蒙,少曰诵,诵即充父。祖世任气,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至蒙、诵滋甚,故蒙、诵在钱唐,勇势凌人。末复与豪家丁伯等结怨,举家徙处上虞。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建武三年,充生。为小儿,与侪伦遨戏,不好狎侮。侪伦好掩雀、捕蝉、戏钱、林熙,充独不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肯。诵奇之。六岁教书,恭愿仁顺,礼敬具备,矜庄寂寥,有臣人之志。父未尝笞,母未尝非,闾里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未尝</a:t>
            </a:r>
            <a:r>
              <a:rPr lang="zh-CN" altLang="en-US" sz="1530" u="sng" kern="0" dirty="0" smtClean="0">
                <a:solidFill>
                  <a:srgbClr val="000000"/>
                </a:solidFill>
                <a:latin typeface="Times New Roman" panose="02020603050405020304" pitchFamily="65" charset="-122"/>
                <a:ea typeface="宋体" panose="02010600030101010101" pitchFamily="2" charset="-122"/>
              </a:rPr>
              <a:t>让</a:t>
            </a:r>
            <a:r>
              <a:rPr lang="zh-CN" altLang="en-US" sz="1530" kern="0" dirty="0" smtClean="0">
                <a:solidFill>
                  <a:srgbClr val="000000"/>
                </a:solidFill>
                <a:latin typeface="Times New Roman" panose="02020603050405020304" pitchFamily="65" charset="-122"/>
                <a:ea typeface="宋体" panose="02010600030101010101" pitchFamily="2" charset="-122"/>
              </a:rPr>
              <a:t>。八岁出于书馆,书馆小僮百人以上,皆以过失袒谪,或</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书丑得鞭。充书日进,又无过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失。手书既成,辞师受《论语》《尚书》,日</a:t>
            </a:r>
            <a:r>
              <a:rPr lang="zh-CN" altLang="en-US" sz="1530" u="sng" kern="0" dirty="0" smtClean="0">
                <a:solidFill>
                  <a:srgbClr val="000000"/>
                </a:solidFill>
                <a:latin typeface="Times New Roman" panose="02020603050405020304" pitchFamily="65" charset="-122"/>
                <a:ea typeface="宋体" panose="02010600030101010101" pitchFamily="2" charset="-122"/>
              </a:rPr>
              <a:t>讽</a:t>
            </a:r>
            <a:r>
              <a:rPr lang="zh-CN" altLang="en-US" sz="1530" kern="0" dirty="0" smtClean="0">
                <a:solidFill>
                  <a:srgbClr val="000000"/>
                </a:solidFill>
                <a:latin typeface="Times New Roman" panose="02020603050405020304" pitchFamily="65" charset="-122"/>
                <a:ea typeface="宋体" panose="02010600030101010101" pitchFamily="2" charset="-122"/>
              </a:rPr>
              <a:t>千字。经明德就,谢师而专门,援笔而众奇。所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读文书,亦日博多。</a:t>
            </a:r>
            <a:r>
              <a:rPr lang="zh-CN" altLang="en-US" sz="1530" u="sng" kern="0" dirty="0" smtClean="0">
                <a:solidFill>
                  <a:srgbClr val="000000"/>
                </a:solidFill>
                <a:latin typeface="Times New Roman" panose="02020603050405020304" pitchFamily="65" charset="-122"/>
                <a:ea typeface="宋体" panose="02010600030101010101" pitchFamily="2" charset="-122"/>
              </a:rPr>
              <a:t>才高而不尚苟作口辩而不好谈对非其人终日不言</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其论说始若诡于众,极</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听其终,众乃是之</a:t>
            </a:r>
            <a:r>
              <a:rPr lang="zh-CN" altLang="en-US" sz="1530" kern="0" dirty="0" smtClean="0">
                <a:solidFill>
                  <a:srgbClr val="000000"/>
                </a:solidFill>
                <a:latin typeface="Times New Roman" panose="02020603050405020304" pitchFamily="65" charset="-122"/>
                <a:ea typeface="宋体" panose="02010600030101010101" pitchFamily="2" charset="-122"/>
              </a:rPr>
              <a:t>。以笔著文,亦如此焉;操行事上,亦如此焉。不好徼名于世,不为利害见将。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常言人长,希言人短。能释人之大过,亦悲夫人之细非。好自周,不肯自彰,勉</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行操为基,耻以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材能为名。众会乎坐,不问不言;赐见君将,不及不对。见污伤,不肯自明;位不进,亦不怀恨。贫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无一亩庇身,志佚于王公;贱无斗石之秩,意若食万钟。得官不欣,失位不恨。处逸乐</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欲不放,</a:t>
            </a:r>
            <a:endParaRPr lang="zh-CN" altLang="en-US"/>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6465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居贫苦而志不倦。</a:t>
            </a:r>
            <a:r>
              <a:rPr lang="zh-CN" altLang="en-US" sz="1530" u="sng" kern="0" dirty="0" smtClean="0">
                <a:solidFill>
                  <a:srgbClr val="000000"/>
                </a:solidFill>
                <a:latin typeface="Times New Roman" panose="02020603050405020304" pitchFamily="65" charset="-122"/>
                <a:ea typeface="宋体" panose="02010600030101010101" pitchFamily="2" charset="-122"/>
              </a:rPr>
              <a:t>淫读古文,甘闻异言</a:t>
            </a:r>
            <a:r>
              <a:rPr lang="zh-CN" altLang="en-US" sz="1530" kern="0" dirty="0" smtClean="0">
                <a:solidFill>
                  <a:srgbClr val="000000"/>
                </a:solidFill>
                <a:latin typeface="Times New Roman" panose="02020603050405020304" pitchFamily="65" charset="-122"/>
                <a:ea typeface="宋体" panose="02010600030101010101" pitchFamily="2" charset="-122"/>
              </a:rPr>
              <a:t>。世书俗说,多所不安,幽处独居,考论实虚。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充为人清重,游必择友,不好</a:t>
            </a:r>
            <a:r>
              <a:rPr lang="zh-CN" altLang="en-US" sz="1530" u="sng" kern="0" dirty="0" smtClean="0">
                <a:solidFill>
                  <a:srgbClr val="000000"/>
                </a:solidFill>
                <a:latin typeface="Times New Roman" panose="02020603050405020304" pitchFamily="65" charset="-122"/>
                <a:ea typeface="宋体" panose="02010600030101010101" pitchFamily="2" charset="-122"/>
              </a:rPr>
              <a:t>苟</a:t>
            </a:r>
            <a:r>
              <a:rPr lang="zh-CN" altLang="en-US" sz="1530" kern="0" dirty="0" smtClean="0">
                <a:solidFill>
                  <a:srgbClr val="000000"/>
                </a:solidFill>
                <a:latin typeface="Times New Roman" panose="02020603050405020304" pitchFamily="65" charset="-122"/>
                <a:ea typeface="宋体" panose="02010600030101010101" pitchFamily="2" charset="-122"/>
              </a:rPr>
              <a:t>交。所友位虽微卑,年虽幼稚,行苟离俗,必与之友。好杰友雅徒,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不泛结俗材。俗材因</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微过,蜚条陷之,然终不自明,亦不非怨其人。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(王充《论衡·自纪篇》,有删节)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1.对下列各句中加点词的解释,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A.岁</a:t>
            </a:r>
            <a:r>
              <a:rPr lang="zh-CN" altLang="en-US" sz="1530" u="sng" kern="0" dirty="0" smtClean="0">
                <a:solidFill>
                  <a:srgbClr val="000000"/>
                </a:solidFill>
                <a:latin typeface="Times New Roman" panose="02020603050405020304" pitchFamily="65" charset="-122"/>
                <a:ea typeface="宋体" panose="02010600030101010101" pitchFamily="2" charset="-122"/>
              </a:rPr>
              <a:t>凶</a:t>
            </a:r>
            <a:r>
              <a:rPr lang="zh-CN" altLang="en-US" sz="1530" kern="0" dirty="0" smtClean="0">
                <a:solidFill>
                  <a:srgbClr val="000000"/>
                </a:solidFill>
                <a:latin typeface="Times New Roman" panose="02020603050405020304" pitchFamily="65" charset="-122"/>
                <a:ea typeface="宋体" panose="02010600030101010101" pitchFamily="2" charset="-122"/>
              </a:rPr>
              <a:t>,横道伤杀　　　　　　　　　凶:凶险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B.闾里未尝</a:t>
            </a:r>
            <a:r>
              <a:rPr lang="zh-CN" altLang="en-US" sz="1530" u="sng" kern="0" dirty="0" smtClean="0">
                <a:solidFill>
                  <a:srgbClr val="000000"/>
                </a:solidFill>
                <a:latin typeface="Times New Roman" panose="02020603050405020304" pitchFamily="65" charset="-122"/>
                <a:ea typeface="宋体" panose="02010600030101010101" pitchFamily="2" charset="-122"/>
              </a:rPr>
              <a:t>让</a:t>
            </a:r>
            <a:r>
              <a:rPr lang="zh-CN" altLang="en-US" sz="1530" kern="0" dirty="0" smtClean="0">
                <a:solidFill>
                  <a:srgbClr val="000000"/>
                </a:solidFill>
                <a:latin typeface="Times New Roman" panose="02020603050405020304" pitchFamily="65" charset="-122"/>
                <a:ea typeface="宋体" panose="02010600030101010101" pitchFamily="2" charset="-122"/>
              </a:rPr>
              <a:t>　　让:责备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C.辞师受《论语》《尚书》,日</a:t>
            </a:r>
            <a:r>
              <a:rPr lang="zh-CN" altLang="en-US" sz="1530" u="sng" kern="0" dirty="0" smtClean="0">
                <a:solidFill>
                  <a:srgbClr val="000000"/>
                </a:solidFill>
                <a:latin typeface="Times New Roman" panose="02020603050405020304" pitchFamily="65" charset="-122"/>
                <a:ea typeface="宋体" panose="02010600030101010101" pitchFamily="2" charset="-122"/>
              </a:rPr>
              <a:t>讽</a:t>
            </a:r>
            <a:r>
              <a:rPr lang="zh-CN" altLang="en-US" sz="1530" kern="0" dirty="0" smtClean="0">
                <a:solidFill>
                  <a:srgbClr val="000000"/>
                </a:solidFill>
                <a:latin typeface="Times New Roman" panose="02020603050405020304" pitchFamily="65" charset="-122"/>
                <a:ea typeface="宋体" panose="02010600030101010101" pitchFamily="2" charset="-122"/>
              </a:rPr>
              <a:t>千字　　讽:背诵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D.游必择友,不好</a:t>
            </a:r>
            <a:r>
              <a:rPr lang="zh-CN" altLang="en-US" sz="1530" u="sng" kern="0" dirty="0" smtClean="0">
                <a:solidFill>
                  <a:srgbClr val="000000"/>
                </a:solidFill>
                <a:latin typeface="Times New Roman" panose="02020603050405020304" pitchFamily="65" charset="-122"/>
                <a:ea typeface="宋体" panose="02010600030101010101" pitchFamily="2" charset="-122"/>
              </a:rPr>
              <a:t>苟</a:t>
            </a:r>
            <a:r>
              <a:rPr lang="zh-CN" altLang="en-US" sz="1530" kern="0" dirty="0" smtClean="0">
                <a:solidFill>
                  <a:srgbClr val="000000"/>
                </a:solidFill>
                <a:latin typeface="Times New Roman" panose="02020603050405020304" pitchFamily="65" charset="-122"/>
                <a:ea typeface="宋体" panose="02010600030101010101" pitchFamily="2" charset="-122"/>
              </a:rPr>
              <a:t>交　　苟:草率,随便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2.下列各句中加点词的意义和用法,相同的一组是(3分)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30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68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6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865"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728989" y="4693088"/>
          <a:ext cx="1962150" cy="533399"/>
        </p:xfrm>
        <a:graphic>
          <a:graphicData uri="http://schemas.openxmlformats.org/presentationml/2006/ole">
            <p:oleObj spid="_x0000_s367620" name="Equation" r:id="rId4" imgW="51816000" imgH="14020800" progId="">
              <p:embed/>
            </p:oleObj>
          </a:graphicData>
        </a:graphic>
      </p:graphicFrame>
      <p:graphicFrame>
        <p:nvGraphicFramePr>
          <p:cNvPr id="5" name="对象 4"/>
          <p:cNvGraphicFramePr>
            <a:graphicFrameLocks noChangeAspect="1"/>
          </p:cNvGraphicFramePr>
          <p:nvPr/>
        </p:nvGraphicFramePr>
        <p:xfrm>
          <a:off x="3258202" y="4693088"/>
          <a:ext cx="1171575" cy="533399"/>
        </p:xfrm>
        <a:graphic>
          <a:graphicData uri="http://schemas.openxmlformats.org/presentationml/2006/ole">
            <p:oleObj spid="_x0000_s367619" name="Equation" r:id="rId5" imgW="31089600" imgH="14020800" progId="">
              <p:embed/>
            </p:oleObj>
          </a:graphicData>
        </a:graphic>
      </p:graphicFrame>
      <p:graphicFrame>
        <p:nvGraphicFramePr>
          <p:cNvPr id="6" name="对象 5"/>
          <p:cNvGraphicFramePr>
            <a:graphicFrameLocks noChangeAspect="1"/>
          </p:cNvGraphicFramePr>
          <p:nvPr/>
        </p:nvGraphicFramePr>
        <p:xfrm>
          <a:off x="718263" y="5261183"/>
          <a:ext cx="1524000" cy="533399"/>
        </p:xfrm>
        <a:graphic>
          <a:graphicData uri="http://schemas.openxmlformats.org/presentationml/2006/ole">
            <p:oleObj spid="_x0000_s367618" name="Equation" r:id="rId6" imgW="40233600" imgH="14020800" progId="">
              <p:embed/>
            </p:oleObj>
          </a:graphicData>
        </a:graphic>
      </p:graphicFrame>
      <p:graphicFrame>
        <p:nvGraphicFramePr>
          <p:cNvPr id="7" name="对象 6"/>
          <p:cNvGraphicFramePr>
            <a:graphicFrameLocks noChangeAspect="1"/>
          </p:cNvGraphicFramePr>
          <p:nvPr/>
        </p:nvGraphicFramePr>
        <p:xfrm>
          <a:off x="2820052" y="5261183"/>
          <a:ext cx="1171575" cy="533399"/>
        </p:xfrm>
        <a:graphic>
          <a:graphicData uri="http://schemas.openxmlformats.org/presentationml/2006/ole">
            <p:oleObj spid="_x0000_s367617" name="Equation" r:id="rId7" imgW="31089600" imgH="14020800" progId="">
              <p:embed/>
            </p:oleObj>
          </a:graphicData>
        </a:graphic>
      </p:graphicFrame>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3.下列句子分编为四组,其中全都表现王充美好品德的一组是(3分)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①与侪伦遨戏,不好狎侮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②礼敬具备,矜庄寂寥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③以笔著文,亦如此焉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④贱无斗石之秩,意若食万钟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⑤幽处独居,考论实虚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⑥行苟离俗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A.①②④　　B.①②⑥　　C.③④⑤　　D.③⑤⑥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4.文中画波浪线的句子,断句最合理的一项是(3分)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A.才高而不尚/苟作口辩而不好/谈对非其人/终日不言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B.才高而不尚/苟作口辩而不好谈/对非其人/终日不言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C.才高而不尚苟作/口辩而不好谈对/非其人/终日不言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D.才高而不尚苟作/口辩而不好/谈对非其人/终日不言</a:t>
            </a:r>
            <a:endParaRPr lang="zh-CN" altLang="en-US" dirty="0"/>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5.下列对原文的理解与分析,</a:t>
            </a:r>
            <a:r>
              <a:rPr lang="zh-CN" altLang="en-US" sz="1530" u="sng" kern="0" smtClean="0">
                <a:solidFill>
                  <a:srgbClr val="000000"/>
                </a:solidFill>
                <a:latin typeface="Times New Roman" panose="02020603050405020304" pitchFamily="65" charset="-122"/>
                <a:ea typeface="宋体" panose="02010600030101010101" pitchFamily="2" charset="-122"/>
              </a:rPr>
              <a:t>不恰当</a:t>
            </a:r>
            <a:r>
              <a:rPr lang="zh-CN" altLang="en-US" sz="1530" kern="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smtClean="0">
                <a:solidFill>
                  <a:srgbClr val="000000"/>
                </a:solidFill>
                <a:latin typeface="Times New Roman" panose="02020603050405020304" pitchFamily="65" charset="-122"/>
                <a:ea typeface="宋体" panose="02010600030101010101" pitchFamily="2" charset="-122"/>
              </a:rPr>
              <a:t> </a:t>
            </a:r>
            <a:r>
              <a:rPr lang="zh-CN" altLang="en-US" sz="1530" kern="0" smtClean="0">
                <a:solidFill>
                  <a:srgbClr val="000000"/>
                </a:solidFill>
                <a:latin typeface="Times New Roman" panose="02020603050405020304" pitchFamily="65" charset="-122"/>
                <a:ea typeface="宋体" panose="02010600030101010101" pitchFamily="2" charset="-122"/>
              </a:rPr>
              <a:t>(　　)</a:t>
            </a:r>
            <a:endParaRPr lang="zh-CN" altLang="en-US" sz="160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A.王充极少说别人的短处,而愿意说别人的长处。他为人清高自重,被人诬陷,也不加辩白。</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B.王充幼年时恭顺仁厚,未曾受父母责备鞭打。他追求好名声,喜欢结交杰出高雅的朋友。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C.王充做官不计较俸禄的多少和官位的高低,国君和将领召见时他考虑不周到就不对答。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D.文章从生活、读书、做官等多方面来写王充的为人处世,多采用对偶句式,既使人物形象鲜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明,又言简意赅,富有节奏感。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6.把文中画横线的句子翻译成现代汉语。(8分)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(1)会世扰乱,恐为怨仇所擒。(3分)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(2)其论说始若诡于众,极听其终,众乃是之。(3分)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(3)淫读古文,甘闻异言。(2分)</a:t>
            </a:r>
            <a:endParaRPr lang="zh-CN" altLang="en-US" dirty="0"/>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凶:闹灾荒。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A.兼词,在那里;形容词词尾,</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的样子。B.介词,因为;介词,把。C.都是连词,表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转折。D.代词,他的;疑问副词,难道。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③句说王充文章观点新奇,与众不同。⑤句写王充的生活方式和治学态度、风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格。⑥句写的是他人。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根据语句对称特点,可确定C项正确。原文标点为:“才高而不尚苟作,口辩而不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好谈对,非其人,终日不言。”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“他追求好名声”错,原文说他“不好徼名于世”。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(1)正好赶上社会动乱,(他的祖父)担心被仇人抓住。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(2)他的论说初听似乎与大家的看法相违背,但听到最后,大家就会认为他的观点是对的。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(3)沉迷于阅读古文,乐于听闻不同的言论。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(1)会:恰好,适逢。为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所:被动句。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(2)诡:违背、违反。是:意动用法,认为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正确。</a:t>
            </a:r>
            <a:endParaRPr lang="zh-CN" altLang="en-US" dirty="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(3)淫:沉溺。甘:乐于。</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翻译注意直译,把句子中的每一个字都要落到实处,不需要翻译的助词可以删掉,省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略的内容要根据上下文补充,这样才能做到不丢分。平时训练时注意确定句子的赋分点,翻译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时保证赋分点的落实,如此题中的“会”“诡”“淫”“甘”等实词,同时注意一些特殊的文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言现象,如词类活用、特殊句式和固定句式,还要注意翻译完后一定要对句子进行整理,使句意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王充,会稽郡上虞县人,字仲任。祖上曾从军立有军功,被分封在会稽郡阳亭。才一年因变乱而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失去了爵位和封地,于是就在那里落了户,以种地养蚕为业。曾祖父王勇好意气用事,结果跟很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多人都合不来。灾荒年头,拦路杀伤过路人,因此仇人众多。正好赶上社会动乱,他的祖父担心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被仇人抓住,于是祖父王汎领着全家肩挑车载家当,准备到会稽郡去安家,但中途在钱唐县留了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下来,以经商为业。祖父有两个儿子,长子叫王蒙,次子叫王诵,王诵就是王充的父亲。王家祖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祖辈辈好讲义气,到了王蒙、王诵就更厉害了,所以王蒙、王诵在钱唐县又仗着自己的勇力欺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凌别人。后来,又与土豪丁伯等人结下了怨仇,只好全家又搬到上虞县居住。</a:t>
            </a:r>
            <a:endParaRPr lang="zh-CN" altLang="en-US" dirty="0"/>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建武三年,王充出生。王充小时候,跟同辈的伙伴一起玩,不喜欢随便打闹。小伙伴们都喜欢捉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鸟、捕蝉、猜钱、爬树,只有王充不愿玩这些。王诵对此感到惊奇。王充六岁时,家里就教他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认字写字,王充恭厚、友爱、孝顺,很懂礼貌,庄重寡言,有成年人的气派。父亲没有打过他,母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亲没有责备过他,乡邻没有指责过他。八岁进书馆学习,书馆里的小孩子有一百多人,都因为有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过失而脱去衣服受责打,或者因为字写得难看而被鞭打。只有王充的书法日见进步,又没有什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么过失。学完了识字书写课程,就离开了教写字的老师,去学习《论语》和《尚书》,每天能背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诵一千字。读通了经书,品德也修养好了,就又辞别经师而去自己专门研究,(王充)一写出文章,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就得到许多人的好评。所读的书也一天比一天多。王充才能虽高但不喜欢随便写作,口才很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好可是不好与人谈论对答。不是志同道合的人,他可以整天不说话。他的论说初听似乎与大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家的看法相违背,但听到最后,大家就会认为他的观点是对的。王充写文章也是如此,行事为人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和侍奉尊长也是如此。王充不图在社会上出名,不为个人的利害去求见长官。经常说别人的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长处,很少说别人的缺点。能够原谅别人的大错,也惋惜别人细小的过失。喜欢隐蔽自己的才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能,不好自我炫耀。尽力把修养操行作为做人的根本,而羞于靠才能来沽名钓誉。众人聚会坐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在一起,不问到自己便不说话,被长官接见时,考虑不周到就不对答。受到污蔑中伤也不愿自我</a:t>
            </a: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C.致仕本义是将享受的禄位交还给君王,表示官员辞去官职或到规定年龄而离职。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D.历史上的“两京”有多种所指,文中则指明代永乐年间迁都以后的南北两处京城。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A.傅珪进入仕途,参与纂修文献。弘治年间,他兼任司经局校书,参与编修《大明会典》得以升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职;武宗继位,他进位左谕德,充讲官,修撰《孝宗实录》。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B.傅珪任职礼部,劝谏讲究策略。他担任礼部尚书时,由于屡有争端,上奏增多;番僧因帝好佛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求地百顷,他佯作不知皇上自称大庆法王,不理会给地的事。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C.傅珪守正不阿,反遭诬蔑报复。每遇大事,他都能坚持己见,不肯随意改易,因而触怒许多人;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后因得罪权贵被迫退休,虽有言官请留,他仍坚持离职。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D.傅珪为官清廉,死后受到好评。御史卢雍称赞他在位时有古代大臣风范,归乡后家无积蓄,艰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难度日;嘉靖元年,他被列为先朝守正大臣,追谥为文毅。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(1)极陈时弊十事,语多斥权幸,权幸益深嫉之。(5分)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(2)又谓珪刚直忠谠,当起用。吏部请如雍言,不报。(5分)</a:t>
            </a:r>
            <a:endParaRPr lang="zh-CN" altLang="en-US"/>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辩解,官位不升迁也不怀恨。穷得连蔽身的简陋住宅都没有,但心情比王公大人还要舒畅;卑贱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得连斗石的俸禄都没有,而心情却与吃万钟俸禄的人差不多。做了官不格外高兴,丢了官也不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特别悔恨。处在逸乐之中时不放纵自己的欲望,处在贫苦的时候也不降低自己的气节。沉迷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于阅读古文,乐于听闻不同的言论。当时流行的书籍和世俗传说,有许多不妥当的地方,于是就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深居简出,考查论证它们的虚实真伪。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王充为人清高稳重,结交朋友很注意选择,从不随便与人结交。结识的人地位虽卑微,年纪虽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轻,但只要他的品行不同于世俗,就一定和他交朋友。王充好结交一些有才能有道德的人,不喜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欢滥交一些庸俗之辈。因此,有些庸俗之辈,就抓住王充一些微小的过失,匿名攻击陷害他,但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王充始终不去辩白,也并不因此而怨恨那些人。</a:t>
            </a:r>
            <a:endParaRPr lang="zh-CN" altLang="en-US"/>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十二、(2016天津,8—13,23分)阅读下面的文言文,完成1—6题。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李台州传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[宋]杨万里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李台州名宗质,字某,北人,不知何郡邑。母展,妾也,生宗质而</a:t>
            </a:r>
            <a:r>
              <a:rPr lang="zh-CN" altLang="en-US" sz="1530" u="sng" kern="0" dirty="0" smtClean="0">
                <a:solidFill>
                  <a:srgbClr val="000000"/>
                </a:solidFill>
                <a:latin typeface="Times New Roman" panose="02020603050405020304" pitchFamily="65" charset="-122"/>
                <a:ea typeface="宋体" panose="02010600030101010101" pitchFamily="2" charset="-122"/>
              </a:rPr>
              <a:t>罹</a:t>
            </a:r>
            <a:r>
              <a:rPr lang="zh-CN" altLang="en-US" sz="1530" kern="0" dirty="0" smtClean="0">
                <a:solidFill>
                  <a:srgbClr val="000000"/>
                </a:solidFill>
                <a:latin typeface="Times New Roman" panose="02020603050405020304" pitchFamily="65" charset="-122"/>
                <a:ea typeface="宋体" panose="02010600030101010101" pitchFamily="2" charset="-122"/>
              </a:rPr>
              <a:t>靖康之乱,母子相失。宗质以父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荫,既长,仕所至必求母,不得。姻家司马季思官蜀,宗质曰:“吾求母,东南无之,必也蜀</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从之西。舟所经过州,若县若村市,必登岸,遍其地大声号呼,曰展婆,展婆。至暮,哭而归,不食。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司马家人哀之,必宽譬之,</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饮泣强食。</a:t>
            </a:r>
            <a:r>
              <a:rPr lang="zh-CN" altLang="en-US" sz="1530" u="sng" kern="0" dirty="0" smtClean="0">
                <a:solidFill>
                  <a:srgbClr val="000000"/>
                </a:solidFill>
                <a:latin typeface="Times New Roman" panose="02020603050405020304" pitchFamily="65" charset="-122"/>
                <a:ea typeface="宋体" panose="02010600030101010101" pitchFamily="2" charset="-122"/>
              </a:rPr>
              <a:t>季思秩满东下,所经复然,竟不得。</a:t>
            </a:r>
            <a:r>
              <a:rPr lang="zh-CN" altLang="en-US" sz="1530" kern="0" dirty="0" smtClean="0">
                <a:solidFill>
                  <a:srgbClr val="000000"/>
                </a:solidFill>
                <a:latin typeface="Times New Roman" panose="02020603050405020304" pitchFamily="65" charset="-122"/>
                <a:ea typeface="宋体" panose="02010600030101010101" pitchFamily="2" charset="-122"/>
              </a:rPr>
              <a:t>至荆州,复然。日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旦夕号呼,嗌痛气惫,小憩于茗肆,垂涕。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坐顷之,一乞媪至前,揖曰:“官人与我一文两文。”</a:t>
            </a:r>
            <a:r>
              <a:rPr lang="zh-CN" altLang="en-US" sz="1530" u="sng" kern="0" dirty="0" smtClean="0">
                <a:solidFill>
                  <a:srgbClr val="000000"/>
                </a:solidFill>
                <a:latin typeface="Times New Roman" panose="02020603050405020304" pitchFamily="65" charset="-122"/>
                <a:ea typeface="宋体" panose="02010600030101010101" pitchFamily="2" charset="-122"/>
              </a:rPr>
              <a:t>宗质起揖之坐,礼以客主。</a:t>
            </a:r>
            <a:r>
              <a:rPr lang="zh-CN" altLang="en-US" sz="1530" kern="0" dirty="0" smtClean="0">
                <a:solidFill>
                  <a:srgbClr val="000000"/>
                </a:solidFill>
                <a:latin typeface="Times New Roman" panose="02020603050405020304" pitchFamily="65" charset="-122"/>
                <a:ea typeface="宋体" panose="02010600030101010101" pitchFamily="2" charset="-122"/>
              </a:rPr>
              <a:t>既饮茗,问其里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若姓。媪勃然怒曰:“官人能与我几钱,何遽问我姓名?我非乞人也。”宗质起敬,谢曰:“某皇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恐,上忤阿婆。愿</a:t>
            </a:r>
            <a:r>
              <a:rPr lang="zh-CN" altLang="en-US" sz="1530" u="sng" kern="0" dirty="0" smtClean="0">
                <a:solidFill>
                  <a:srgbClr val="000000"/>
                </a:solidFill>
                <a:latin typeface="Times New Roman" panose="02020603050405020304" pitchFamily="65" charset="-122"/>
                <a:ea typeface="宋体" panose="02010600030101010101" pitchFamily="2" charset="-122"/>
              </a:rPr>
              <a:t>霁</a:t>
            </a:r>
            <a:r>
              <a:rPr lang="zh-CN" altLang="en-US" sz="1530" kern="0" dirty="0" smtClean="0">
                <a:solidFill>
                  <a:srgbClr val="000000"/>
                </a:solidFill>
                <a:latin typeface="Times New Roman" panose="02020603050405020304" pitchFamily="65" charset="-122"/>
                <a:ea typeface="宋体" panose="02010600030101010101" pitchFamily="2" charset="-122"/>
              </a:rPr>
              <a:t>怒,试言之,何害?恐或乡邻或亲族也,某倒囊钱为阿婆寿。”媪喜曰:“老婆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姓异甚,不可言。”宗质力恳请,忽曰:“我姓展。”宗质瞿然起,抱之,大哭曰:“夫人,吾母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也。”媪曰:“官人勿误,吾儿有验,右腋有紫痣,其大如杯。”宗质拜曰:“然。”右袒示之,于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是母子相持而哭。观者数十百人,皆叹息泣下。</a:t>
            </a:r>
            <a:endParaRPr lang="zh-CN" altLang="en-US"/>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宗质负其母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归,季思与家人子亦泣。自是奉板舆孝养者十余年,母以高年终,宗质亦白首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宗质乾道庚寅为洪倅,时予为奉新县令,屡谒之,不知其母子间也。明年,予官中都,宗质造朝,</a:t>
            </a:r>
            <a:r>
              <a:rPr lang="zh-CN" altLang="en-US" sz="1530" u="sng" kern="0" dirty="0" smtClean="0">
                <a:solidFill>
                  <a:srgbClr val="000000"/>
                </a:solidFill>
                <a:latin typeface="Times New Roman" panose="02020603050405020304" pitchFamily="65" charset="-122"/>
                <a:ea typeface="宋体" panose="02010600030101010101" pitchFamily="2" charset="-122"/>
              </a:rPr>
              <a:t>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知台州。朝士云:“李台州,曾觌姻家也。觌无子,子台州之子。”予一见不敢再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,亦未知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后十七年,台州既没,予与丞相京公同为宰掾。谈间,公为予言李台州母子事。予生八年,丧先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太夫人,终身</a:t>
            </a:r>
            <a:r>
              <a:rPr lang="zh-CN" altLang="en-US" sz="1530" u="sng" kern="0" dirty="0" smtClean="0">
                <a:solidFill>
                  <a:srgbClr val="000000"/>
                </a:solidFill>
                <a:latin typeface="Times New Roman" panose="02020603050405020304" pitchFamily="65" charset="-122"/>
                <a:ea typeface="宋体" panose="02010600030101010101" pitchFamily="2" charset="-122"/>
              </a:rPr>
              <a:t>饮</a:t>
            </a:r>
            <a:r>
              <a:rPr lang="zh-CN" altLang="en-US" sz="1530" kern="0" dirty="0" smtClean="0">
                <a:solidFill>
                  <a:srgbClr val="000000"/>
                </a:solidFill>
                <a:latin typeface="Times New Roman" panose="02020603050405020304" pitchFamily="65" charset="-122"/>
                <a:ea typeface="宋体" panose="02010600030101010101" pitchFamily="2" charset="-122"/>
              </a:rPr>
              <a:t>恨。闻之,泣不能止,感而为之传。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赞曰:孔子曰:“孝悌之至通于神明。”若李台州,生而不知失母,壮而知求母,求母而不得,不得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而不懈,遍天下之半,老而乃得之。昔东坡先生颂朱寿昌,至今咏歌以为美谈。</a:t>
            </a:r>
            <a:r>
              <a:rPr lang="zh-CN" altLang="en-US" sz="1530" u="sng" kern="0" dirty="0" smtClean="0">
                <a:solidFill>
                  <a:srgbClr val="000000"/>
                </a:solidFill>
                <a:latin typeface="Times New Roman" panose="02020603050405020304" pitchFamily="65" charset="-122"/>
                <a:ea typeface="宋体" panose="02010600030101010101" pitchFamily="2" charset="-122"/>
              </a:rPr>
              <a:t>若李台州,其事</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与寿昌岂异也,兹不谓之至孝通于神明乎?</a:t>
            </a:r>
            <a:r>
              <a:rPr lang="zh-CN" altLang="en-US" sz="1530" kern="0" dirty="0" smtClean="0">
                <a:solidFill>
                  <a:srgbClr val="000000"/>
                </a:solidFill>
                <a:latin typeface="Times New Roman" panose="02020603050405020304" pitchFamily="65" charset="-122"/>
                <a:ea typeface="宋体" panose="02010600030101010101" pitchFamily="2" charset="-122"/>
              </a:rPr>
              <a:t>非至孝奚而通神明,非通神明奚而得母?予每为士大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夫言之,闻者必泣。人谁无母?有母谁无是心哉?</a:t>
            </a:r>
            <a:r>
              <a:rPr lang="zh-CN" altLang="en-US" sz="1530" u="sng" kern="0" dirty="0" smtClean="0">
                <a:solidFill>
                  <a:srgbClr val="000000"/>
                </a:solidFill>
                <a:latin typeface="Times New Roman" panose="02020603050405020304" pitchFamily="65" charset="-122"/>
                <a:ea typeface="宋体" panose="02010600030101010101" pitchFamily="2" charset="-122"/>
              </a:rPr>
              <a:t>彼有未尝失母而有母不待求母而母存或忽而</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不敬或悖而不爱者独何心欤?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(选自《杨万里集笺校》)</a:t>
            </a:r>
            <a:endParaRPr lang="zh-CN" altLang="en-US" dirty="0"/>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1.对下列各句中加点词的解释,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A.生宗质而</a:t>
            </a:r>
            <a:r>
              <a:rPr lang="zh-CN" altLang="en-US" sz="1530" u="sng" kern="0" dirty="0" smtClean="0">
                <a:solidFill>
                  <a:srgbClr val="000000"/>
                </a:solidFill>
                <a:latin typeface="Times New Roman" panose="02020603050405020304" pitchFamily="65" charset="-122"/>
                <a:ea typeface="宋体" panose="02010600030101010101" pitchFamily="2" charset="-122"/>
              </a:rPr>
              <a:t>罹</a:t>
            </a:r>
            <a:r>
              <a:rPr lang="zh-CN" altLang="en-US" sz="1530" kern="0" dirty="0" smtClean="0">
                <a:solidFill>
                  <a:srgbClr val="000000"/>
                </a:solidFill>
                <a:latin typeface="Times New Roman" panose="02020603050405020304" pitchFamily="65" charset="-122"/>
                <a:ea typeface="宋体" panose="02010600030101010101" pitchFamily="2" charset="-122"/>
              </a:rPr>
              <a:t>靖康之乱　　　罹:遭遇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B.愿</a:t>
            </a:r>
            <a:r>
              <a:rPr lang="zh-CN" altLang="en-US" sz="1530" u="sng" kern="0" dirty="0" smtClean="0">
                <a:solidFill>
                  <a:srgbClr val="000000"/>
                </a:solidFill>
                <a:latin typeface="Times New Roman" panose="02020603050405020304" pitchFamily="65" charset="-122"/>
                <a:ea typeface="宋体" panose="02010600030101010101" pitchFamily="2" charset="-122"/>
              </a:rPr>
              <a:t>霁</a:t>
            </a:r>
            <a:r>
              <a:rPr lang="zh-CN" altLang="en-US" sz="1530" kern="0" dirty="0" smtClean="0">
                <a:solidFill>
                  <a:srgbClr val="000000"/>
                </a:solidFill>
                <a:latin typeface="Times New Roman" panose="02020603050405020304" pitchFamily="65" charset="-122"/>
                <a:ea typeface="宋体" panose="02010600030101010101" pitchFamily="2" charset="-122"/>
              </a:rPr>
              <a:t>怒　　霁:停止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除</a:t>
            </a:r>
            <a:r>
              <a:rPr lang="zh-CN" altLang="en-US" sz="1530" kern="0" dirty="0" smtClean="0">
                <a:solidFill>
                  <a:srgbClr val="000000"/>
                </a:solidFill>
                <a:latin typeface="Times New Roman" panose="02020603050405020304" pitchFamily="65" charset="-122"/>
                <a:ea typeface="宋体" panose="02010600030101010101" pitchFamily="2" charset="-122"/>
              </a:rPr>
              <a:t>知台州　　除:罢免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D.终身</a:t>
            </a:r>
            <a:r>
              <a:rPr lang="zh-CN" altLang="en-US" sz="1530" u="sng" kern="0" dirty="0" smtClean="0">
                <a:solidFill>
                  <a:srgbClr val="000000"/>
                </a:solidFill>
                <a:latin typeface="Times New Roman" panose="02020603050405020304" pitchFamily="65" charset="-122"/>
                <a:ea typeface="宋体" panose="02010600030101010101" pitchFamily="2" charset="-122"/>
              </a:rPr>
              <a:t>饮</a:t>
            </a:r>
            <a:r>
              <a:rPr lang="zh-CN" altLang="en-US" sz="1530" kern="0" dirty="0" smtClean="0">
                <a:solidFill>
                  <a:srgbClr val="000000"/>
                </a:solidFill>
                <a:latin typeface="Times New Roman" panose="02020603050405020304" pitchFamily="65" charset="-122"/>
                <a:ea typeface="宋体" panose="02010600030101010101" pitchFamily="2" charset="-122"/>
              </a:rPr>
              <a:t>恨　　饮:含着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2.依次填入文中空白处的虚词,最恰当的一项是(3分)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①东南无之,必也蜀</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②必宽譬之,</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饮泣强食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③宗质负其母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④予一见不敢再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A.焉　乃　于　者　　　B.乎　其　以　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C.乎　乃　以　也　　D.焉　其　于　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3.文末画波浪线的句子,断句最合理的一项是(3分)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A.彼有未尝失母/而有母不待/求母而母存/或忽而不敬/或悖而不爱者独/何心欤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B.彼有未尝失母/而有母不待求母/而母存或忽而不敬/或悖而不爱者/独何心欤</a:t>
            </a:r>
            <a:endParaRPr lang="zh-CN" altLang="en-US" dirty="0"/>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C.彼有未尝/失母而有母/不待求母/而母存或忽而不敬/或悖而不爱者/独何心欤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D.彼有未尝/失母而有母不待/求母而母存/或忽而不敬/或悖而不爱者/独何心欤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4.以下六句话分编为四组,全都直接表现李台州“至孝”的一组是(3分)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①既长,仕所至必求母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②舟所经过州,若县若村市,必登岸,遍其地大声号呼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③某倒囊钱为阿婆寿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④右袒示之,于是母子相持而哭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⑤自是奉板舆孝养者十余年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⑥觌无子,子台州之子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A.①②⑤　　　　B.①③④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C.①⑤⑥　　D.②④⑥</a:t>
            </a:r>
            <a:endParaRPr lang="zh-CN" altLang="en-US" dirty="0"/>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下面对原文的理解与分析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李宗质出生后因战乱母子失散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长大后曾四处寻访母亲下落而不得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以至茶饭不思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黯然神</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伤。</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B.作者杨万里素来仰慕李台州至孝之名,但直到李台州去世之后,才写作此文,并在士大夫中传</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颂其事迹。</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C.为一位官员作传,不注重其政治事功,却记叙其寻母尽孝之事,杨万里有褒扬孝道、规劝世风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D.文章记李台州事迹,以寻母、认母、侍母为线索,集中笔墨描写认母场景,详略得当,主次分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6.把文中画横线的句子翻译成现代汉语。(8分)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(1)季思秩满东下,所经复然,竟不得。(2分)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(2)宗质起揖之坐,礼以客主。(3分)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(3)若李台州,其事与寿昌岂异也,兹不谓之至孝通于神明乎?(3分)</a:t>
            </a:r>
            <a:endParaRPr lang="zh-CN" altLang="en-US" dirty="0"/>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除:授;拜(官职)。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①“必</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乎”为固定句式,表揣度语气。②“乃”是承接连词,表示前后两事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在情理上的顺承或时间上的紧接,可译为“才”“这才”“就”等。从语意上看前后有顺承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关系,故选“乃”。③“以”表示修饰关系,相当于“而”,作连词,连接动词“归”,而介词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“于”后只能跟名词,故选“以”。④“也”用在句末,表示感叹;“者”一般用在句中表停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顿。此为句末语气词,故选“也”。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“未尝失母”为完整表述,后面断开;“不待求母”为动宾短语,后面断开;“或忽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而不敬”与“或悖而不爱”形成对偶,中间要断开;“独</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欤”为固定句式,前面要断开。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③是两人未真正认识之前李台州说的话,不能表现“至孝”;④写知道彼此为母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子后两人痛哭,不能表现“至孝”;⑥是写曾觌,不能表现李台州“至孝”。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“素来仰慕李台州至孝之名”错,原文是“亦未知其孝”“后十七年,台州既没</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闻之,泣不能止,感而为之传”。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(1)季思任期已满,向东而下,所经过的地方李台州仍然这样,始终没有找到。</a:t>
            </a:r>
            <a:endParaRPr lang="zh-CN" altLang="en-US" dirty="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(2)宗质站起来向她作揖请她坐下,用主客之礼礼待她。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(3)像李台州,他的事迹难道和朱寿昌有什么不同吗?这不就是所说的至孝和神明相通吗?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翻译句子,需要注意以下关键点:①重点词,如秩(任期)、东(名词作状语,向东)、竟(始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终)、揖(名词作动词,作揖)、异(不一样)、兹(这);②特殊句式,如礼以客主(以主客之礼对待)、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兹不谓之(这不是叫作,这不是所说的)等;③语句要通顺。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李台州名宗质,字某,是北地人,但不知在什么郡里。母亲姓展,是父亲的妾,生下宗质后,遭遇靖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康之乱,母子失散。宗质因为父亲功勋取得入仕权利,长大后,做官所到之处必定寻找母亲,但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终无所获。他的姻亲司马季思到蜀地做官,宗质说:“我寻找母亲,找遍东南一带都没有,会不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会在蜀地呀?”(于是)跟随司马季思到西面去。船只经过的各州,若是郡县、村市,他一定登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岸,遍地大声呼号,喊“展婆,展婆”。到天黑,哭泣着回来,也不肯吃饭。司马家人也为他哀痛,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必设法宽慰劝解他,他才一边抽泣一边勉强吃点东西。季思任期已满,向东而下,所经过的地方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李台州仍然这样,始终没有找到。到达荆州,又是这样。每天早晚哭号,直至咽喉疼痛,气息虚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弱,才在茶楼休息一下,哭泣流泪。</a:t>
            </a:r>
            <a:endParaRPr lang="zh-CN" altLang="en-US" dirty="0"/>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坐了一会儿,一个老年女乞讨者走到他跟前,躬身作揖说:“大人给我一两文钱吧。”宗质站起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来向她作揖请她坐下,用主客之礼礼待她。喝过茶后,问她的居处、姓氏。老人却勃然大怒说: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“大人能给我几个钱,何必急忙问我姓名?我并非乞丐。”宗质站起来恭敬地道歉说:“我内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心惶恐,触怒了阿婆。希望你平息怒气,不妨说说,有什么害处呢?恐怕是邻里或者亲戚,我愿倾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其所有为您祝福。”老人面露喜色说:“我姓氏特别,不可对他人说。”宗质极力恳求,她忽然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说:“我姓展。”宗质惊讶地站起来,抱着她大哭,说:“您是我的母亲啊。”老人说:“大人不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要误会,我的儿子有胎记,右边腋下有颗紫痣,大小若杯口。”宗质起身拜了拜说:“对。”袒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露右臂让她看,于是母子两人拉着手哭了。观看的有上百人,无不感叹哭泣。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宗质背着他的母亲回来,季思与家人子也哭了。从此边做官边奉养母亲十多年,母亲以高龄寿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终,宗质也老了。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宗质在乾道庚寅时在洪州任副职,当时我做奉新县令,多次拜访他,不知道他们母子分离的事。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第二年,我在中都做官,宗质到达朝廷,被授予台州知州。朝中大臣说:“李台州,是曾觌的亲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家。曾觌没有孩子,就把李台州的孩子当成自己的孩子。”没有再见面,我也不知道他的孝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迹。</a:t>
            </a:r>
            <a:endParaRPr lang="zh-CN" altLang="en-US"/>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十七年后,李台州已经去世,我与丞相京公同朝辅政。谈话间,京公向我说起李台州母子的事。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我八岁时,母亲去世,终身饱含遗憾。听到他的事,我哭泣不止,内心触动,为他作传。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称赞说:孔子说:“对父母至孝、对兄弟至爱可以与神明相通。”就像李台州,生下来不知有失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散的母亲,长大后懂得寻找母亲,寻找而不得,找不到又不停止,走遍大半天下,到老才找到母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亲。当年苏东坡颂赞朱寿昌,至今咏叹,传为美谈。像李台州,他的事迹难道和朱寿昌有什么不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同吗?这不就是所说的至孝和神明相通吗?若不是至孝怎能与神明相通,若非与神明相通怎能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找到母亲?我每次对士大夫说起这件事,听到的人必定哭泣。谁没有母亲?有母亲谁没有这个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心呢?那不曾失去母亲,有母亲在不必寻找母亲,对母亲的存在疏忽或不孝敬母亲,或是悖逆不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关爱的人,又居心何在?</a:t>
            </a: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433554"/>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一、(2018课标全国Ⅲ,10—13,19分)阅读下面的文言文,完成1—4题。</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纯礼字彝叟以父仲淹荫知陵台令兼永安县永昭陵建京西转运使配木石砖甓及工徒于一路独</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永安不受令</a:t>
            </a:r>
            <a:r>
              <a:rPr lang="zh-CN" altLang="en-US" sz="1530" kern="0" dirty="0" smtClean="0">
                <a:solidFill>
                  <a:srgbClr val="000000"/>
                </a:solidFill>
                <a:latin typeface="Times New Roman" panose="02020603050405020304" pitchFamily="65" charset="-122"/>
                <a:ea typeface="宋体" panose="02010600030101010101" pitchFamily="2" charset="-122"/>
              </a:rPr>
              <a:t>使者以白陵使韩琦,琦曰:“范纯礼岂不知此?将必有说。”他日,众质之,纯礼曰: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陵寝</a:t>
            </a:r>
            <a:r>
              <a:rPr lang="zh-CN" altLang="en-US" sz="1530" kern="0" dirty="0" smtClean="0">
                <a:solidFill>
                  <a:srgbClr val="000000"/>
                </a:solidFill>
                <a:latin typeface="Times New Roman" panose="02020603050405020304" pitchFamily="65" charset="-122"/>
                <a:ea typeface="宋体" panose="02010600030101010101" pitchFamily="2" charset="-122"/>
              </a:rPr>
              <a:t>皆在邑境,岁时缮治无虚日,今乃与百县均赋,曷若置此,使之奉常时用乎?”琦是其对。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还朝,用为三司盐铁判官,以比部员外郎出知遂州。泸南有边事,调度苛棘,纯礼一以静待之,辨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其可具者,不取于民。民图像于庐,而奉之如神,名曰“范公庵”。草场火,民情疑怖,守吏惕息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俟诛。纯礼曰:“草湿则生火,何足怪!”但使密偿之。库吏盗丝多罪至死,纯礼曰:“以棼然之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丝而杀之,吾不忍也。”听其家趣买以赎,命释其</a:t>
            </a:r>
            <a:r>
              <a:rPr lang="zh-CN" altLang="en-US" sz="1530" u="sng" kern="0" dirty="0" smtClean="0">
                <a:solidFill>
                  <a:srgbClr val="000000"/>
                </a:solidFill>
                <a:latin typeface="Times New Roman" panose="02020603050405020304" pitchFamily="65" charset="-122"/>
                <a:ea typeface="宋体" panose="02010600030101010101" pitchFamily="2" charset="-122"/>
              </a:rPr>
              <a:t>株连</a:t>
            </a:r>
            <a:r>
              <a:rPr lang="zh-CN" altLang="en-US" sz="1530" kern="0" dirty="0" smtClean="0">
                <a:solidFill>
                  <a:srgbClr val="000000"/>
                </a:solidFill>
                <a:latin typeface="Times New Roman" panose="02020603050405020304" pitchFamily="65" charset="-122"/>
                <a:ea typeface="宋体" panose="02010600030101010101" pitchFamily="2" charset="-122"/>
              </a:rPr>
              <a:t>者。除户部郎中、京西转运副使。徽宗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立,以龙图阁直学士知开封府。</a:t>
            </a:r>
            <a:r>
              <a:rPr lang="zh-CN" altLang="en-US" sz="1530" u="sng" kern="0" dirty="0" smtClean="0">
                <a:solidFill>
                  <a:srgbClr val="000000"/>
                </a:solidFill>
                <a:latin typeface="Times New Roman" panose="02020603050405020304" pitchFamily="65" charset="-122"/>
                <a:ea typeface="宋体" panose="02010600030101010101" pitchFamily="2" charset="-122"/>
              </a:rPr>
              <a:t>前尹</a:t>
            </a:r>
            <a:r>
              <a:rPr lang="zh-CN" altLang="en-US" sz="1530" kern="0" dirty="0" smtClean="0">
                <a:solidFill>
                  <a:srgbClr val="000000"/>
                </a:solidFill>
                <a:latin typeface="Times New Roman" panose="02020603050405020304" pitchFamily="65" charset="-122"/>
                <a:ea typeface="宋体" panose="02010600030101010101" pitchFamily="2" charset="-122"/>
              </a:rPr>
              <a:t>以刻深为治,纯礼曰:“宽猛相济,圣人之训。</a:t>
            </a:r>
            <a:r>
              <a:rPr lang="zh-CN" altLang="en-US" sz="1530" u="sng" kern="0" dirty="0" smtClean="0">
                <a:solidFill>
                  <a:srgbClr val="000000"/>
                </a:solidFill>
                <a:latin typeface="Times New Roman" panose="02020603050405020304" pitchFamily="65" charset="-122"/>
                <a:ea typeface="宋体" panose="02010600030101010101" pitchFamily="2" charset="-122"/>
              </a:rPr>
              <a:t>方务去前之</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苛,犹虑未尽,岂有宽为患也。</a:t>
            </a:r>
            <a:r>
              <a:rPr lang="zh-CN" altLang="en-US" sz="1530" kern="0" dirty="0" smtClean="0">
                <a:solidFill>
                  <a:srgbClr val="000000"/>
                </a:solidFill>
                <a:latin typeface="Times New Roman" panose="02020603050405020304" pitchFamily="65" charset="-122"/>
                <a:ea typeface="宋体" panose="02010600030101010101" pitchFamily="2" charset="-122"/>
              </a:rPr>
              <a:t>”由是一切以宽处之。中旨鞫享泽村民谋逆,纯礼审其故,此民</a:t>
            </a:r>
            <a:endParaRPr lang="zh-CN" altLang="en-US" dirty="0"/>
          </a:p>
        </p:txBody>
      </p:sp>
      <p:sp>
        <p:nvSpPr>
          <p:cNvPr id="3" name="TextBox 11"/>
          <p:cNvSpPr txBox="1"/>
          <p:nvPr/>
        </p:nvSpPr>
        <p:spPr>
          <a:xfrm>
            <a:off x="2829752" y="1560079"/>
            <a:ext cx="3413114"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A</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统一命题</a:t>
            </a:r>
            <a:r>
              <a:rPr lang="en-US" altLang="zh-CN" sz="2000" b="1" dirty="0" smtClean="0">
                <a:latin typeface="黑体" panose="02010600030101010101" pitchFamily="49" charset="-122"/>
                <a:ea typeface="黑体" panose="02010600030101010101" pitchFamily="49" charset="-122"/>
              </a:rPr>
              <a:t>·</a:t>
            </a:r>
            <a:r>
              <a:rPr lang="zh-CN" altLang="en-US" sz="2000" b="1" dirty="0" smtClean="0">
                <a:latin typeface="黑体" panose="02010600030101010101" pitchFamily="49" charset="-122"/>
                <a:ea typeface="黑体" panose="02010600030101010101" pitchFamily="49" charset="-122"/>
              </a:rPr>
              <a:t>课标卷题组</a:t>
            </a:r>
            <a:endParaRPr lang="en-US" altLang="zh-CN" sz="2000" b="1" dirty="0" smtClean="0">
              <a:latin typeface="黑体" panose="02010600030101010101" pitchFamily="49" charset="-122"/>
              <a:ea typeface="黑体" panose="02010600030101010101" pitchFamily="49" charset="-122"/>
            </a:endParaRPr>
          </a:p>
        </p:txBody>
      </p:sp>
      <p:sp>
        <p:nvSpPr>
          <p:cNvPr id="4" name="文本框 4"/>
          <p:cNvSpPr txBox="1"/>
          <p:nvPr/>
        </p:nvSpPr>
        <p:spPr>
          <a:xfrm>
            <a:off x="507862" y="1994115"/>
            <a:ext cx="2278188" cy="369332"/>
          </a:xfrm>
          <a:prstGeom prst="rect">
            <a:avLst/>
          </a:prstGeom>
          <a:noFill/>
        </p:spPr>
        <p:txBody>
          <a:bodyPr wrap="none" rtlCol="0" anchor="t">
            <a:spAutoFit/>
          </a:bodyPr>
          <a:lstStyle/>
          <a:p>
            <a:r>
              <a:rPr lang="zh-CN" altLang="en-US" dirty="0" smtClean="0">
                <a:solidFill>
                  <a:srgbClr val="7030A0"/>
                </a:solidFill>
                <a:latin typeface="黑体" panose="02010600030101010101" pitchFamily="49" charset="-122"/>
                <a:ea typeface="黑体" panose="02010600030101010101" pitchFamily="49" charset="-122"/>
                <a:sym typeface="+mn-ea"/>
              </a:rPr>
              <a:t>题组一  课标</a:t>
            </a:r>
            <a:r>
              <a:rPr lang="en-US" altLang="zh-CN" dirty="0" smtClean="0">
                <a:solidFill>
                  <a:srgbClr val="7030A0"/>
                </a:solidFill>
                <a:latin typeface="黑体" panose="02010600030101010101" pitchFamily="49" charset="-122"/>
                <a:ea typeface="黑体" panose="02010600030101010101" pitchFamily="49" charset="-122"/>
                <a:sym typeface="+mn-ea"/>
              </a:rPr>
              <a:t>Ⅲ</a:t>
            </a:r>
            <a:r>
              <a:rPr lang="zh-CN" altLang="en-US" dirty="0" smtClean="0">
                <a:solidFill>
                  <a:srgbClr val="7030A0"/>
                </a:solidFill>
                <a:latin typeface="黑体" panose="02010600030101010101" pitchFamily="49" charset="-122"/>
                <a:ea typeface="黑体" panose="02010600030101010101" pitchFamily="49" charset="-122"/>
                <a:sym typeface="+mn-ea"/>
              </a:rPr>
              <a:t>题组</a:t>
            </a:r>
            <a:endParaRPr lang="zh-CN" altLang="en-US" dirty="0"/>
          </a:p>
        </p:txBody>
      </p:sp>
      <p:pic>
        <p:nvPicPr>
          <p:cNvPr id="5" name="Picture 2" descr="E:\2016年\图书出版\2017版 53B教参\教参课件\栏目图.png"/>
          <p:cNvPicPr>
            <a:picLocks noChangeAspect="1"/>
          </p:cNvPicPr>
          <p:nvPr/>
        </p:nvPicPr>
        <p:blipFill>
          <a:blip r:embed="rId3"/>
          <a:stretch>
            <a:fillRect/>
          </a:stretch>
        </p:blipFill>
        <p:spPr>
          <a:xfrm>
            <a:off x="3330515" y="1012114"/>
            <a:ext cx="2543175" cy="549275"/>
          </a:xfrm>
          <a:prstGeom prst="rect">
            <a:avLst/>
          </a:prstGeom>
          <a:noFill/>
          <a:ln w="9525">
            <a:noFill/>
          </a:ln>
        </p:spPr>
      </p:pic>
      <p:sp>
        <p:nvSpPr>
          <p:cNvPr id="6" name="矩形 6"/>
          <p:cNvSpPr/>
          <p:nvPr/>
        </p:nvSpPr>
        <p:spPr>
          <a:xfrm>
            <a:off x="3582706" y="1050387"/>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“镌”意为“削职”,其宾语为“官”,“镌与修者官”不能断开,排除A、D两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项。“进”是古代官职升迁用语,“左中允”是官职名,“进左中允”不能断开,排除C项。故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选B。</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文言文断句可从以下四个方面入手。①回归原文,结合语境感知文段大意。②语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法分析,即每处停顿应该是一个相对完整的语法结构,应该表达一个相对完整的意思。这一步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的关键是抓住句子的谓语动词,分析动词与它前后词语之间的关系,注意动宾、动补和主谓关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系。③抓一些语言标志,主要是文言虚词,根据虚词推断其前后内容之间的关系。④借助一些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人名、地名、某些官职升迁调动的术语等来辅助判断。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“土地、户籍”是户部掌管的职事。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30" kern="0" dirty="0" smtClean="0">
                <a:solidFill>
                  <a:srgbClr val="000000"/>
                </a:solidFill>
                <a:latin typeface="Times New Roman" panose="02020603050405020304" pitchFamily="65" charset="-122"/>
                <a:ea typeface="宋体" panose="02010600030101010101" pitchFamily="2" charset="-122"/>
              </a:rPr>
              <a:t>　①教坊司。中国古代宫廷音乐机构。始建于唐代,称为教坊,专门管理宫廷俗乐的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教习和演出事宜,一度改名为“云韶府”;宋元两代亦设教坊;明代改教坊为教坊司,隶属礼部,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主管乐舞和戏曲;清代雍正时改教坊司为和声署。</a:t>
            </a:r>
            <a:endParaRPr lang="zh-CN" altLang="en-US" dirty="0"/>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十三、(2015四川,8—12,23分)阅读下面的文言文,完成1—5题。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虞溥字允源,高平昌邑人也。父祕,为偏将军,镇陇西。溥从父之官,专心坟籍。郡察孝廉,除郎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中,补尚书都令史。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稍迁公车司马令,除鄱阳内史。大修庠序,广招学徒,移告属县曰:“学所以定情理性而积众善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者也。情定于内而行成于外,积善于心而名显于教,故中人之性随教而移,善积则习与性成。唐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虞之时,皆比屋而可封,及其废也,而云可诛,岂非化</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成俗,教移人心者哉!自汉氏失</a:t>
            </a:r>
            <a:r>
              <a:rPr lang="zh-CN" altLang="en-US" sz="1530" u="sng" kern="0" dirty="0" smtClean="0">
                <a:solidFill>
                  <a:srgbClr val="000000"/>
                </a:solidFill>
                <a:latin typeface="Times New Roman" panose="02020603050405020304" pitchFamily="65" charset="-122"/>
                <a:ea typeface="宋体" panose="02010600030101010101" pitchFamily="2" charset="-122"/>
              </a:rPr>
              <a:t>御</a:t>
            </a:r>
            <a:r>
              <a:rPr lang="zh-CN" altLang="en-US" sz="1530" kern="0" dirty="0" smtClean="0">
                <a:solidFill>
                  <a:srgbClr val="000000"/>
                </a:solidFill>
                <a:latin typeface="Times New Roman" panose="02020603050405020304" pitchFamily="65" charset="-122"/>
                <a:ea typeface="宋体" panose="02010600030101010101" pitchFamily="2" charset="-122"/>
              </a:rPr>
              <a:t>,天下分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崩,江表寇隔,久替王教,庠序之训,废而莫修。今四海一统,万里同轨,熙熙兆庶,咸休息</a:t>
            </a:r>
            <a:r>
              <a:rPr lang="zh-CN" altLang="en-US" sz="1530" u="sng" kern="0" dirty="0" smtClean="0">
                <a:solidFill>
                  <a:srgbClr val="000000"/>
                </a:solidFill>
                <a:latin typeface="Times New Roman" panose="02020603050405020304" pitchFamily="65" charset="-122"/>
                <a:ea typeface="宋体" panose="02010600030101010101" pitchFamily="2" charset="-122"/>
              </a:rPr>
              <a:t>乎</a:t>
            </a:r>
            <a:r>
              <a:rPr lang="zh-CN" altLang="en-US" sz="1530" kern="0" dirty="0" smtClean="0">
                <a:solidFill>
                  <a:srgbClr val="000000"/>
                </a:solidFill>
                <a:latin typeface="Times New Roman" panose="02020603050405020304" pitchFamily="65" charset="-122"/>
                <a:ea typeface="宋体" panose="02010600030101010101" pitchFamily="2" charset="-122"/>
              </a:rPr>
              <a:t>太和之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中,宜崇尚道素,广开学业,以赞协时雍,光扬盛化。”乃具为条制。于是至者七百余人。溥乃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作诰以奖训之,曰: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文学诸生皆冠带之流,年盛志美,始涉学庭,讲修典训,此大成之业,立德之基也。夫圣人之道淡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而寡味,故始学者不好也。及至期月,所观弥博,所习弥多,日闻所不闻,日见所不见,然后心开意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朗,敬业乐群,忽然不觉大化之陶己,至道之入神也。故学之染人,甚</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丹青。丹青吾见其久而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渝矣,未见久学而</a:t>
            </a:r>
            <a:r>
              <a:rPr lang="zh-CN" altLang="en-US" sz="1530" u="sng" kern="0" dirty="0" smtClean="0">
                <a:solidFill>
                  <a:srgbClr val="000000"/>
                </a:solidFill>
                <a:latin typeface="Times New Roman" panose="02020603050405020304" pitchFamily="65" charset="-122"/>
                <a:ea typeface="宋体" panose="02010600030101010101" pitchFamily="2" charset="-122"/>
              </a:rPr>
              <a:t>渝</a:t>
            </a:r>
            <a:r>
              <a:rPr lang="zh-CN" altLang="en-US" sz="1530" kern="0" dirty="0" smtClean="0">
                <a:solidFill>
                  <a:srgbClr val="000000"/>
                </a:solidFill>
                <a:latin typeface="Times New Roman" panose="02020603050405020304" pitchFamily="65" charset="-122"/>
                <a:ea typeface="宋体" panose="02010600030101010101" pitchFamily="2" charset="-122"/>
              </a:rPr>
              <a:t>者也。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夫工人之</a:t>
            </a:r>
            <a:r>
              <a:rPr lang="zh-CN" altLang="en-US" sz="1530" u="sng" kern="0" dirty="0" smtClean="0">
                <a:solidFill>
                  <a:srgbClr val="000000"/>
                </a:solidFill>
                <a:latin typeface="Times New Roman" panose="02020603050405020304" pitchFamily="65" charset="-122"/>
                <a:ea typeface="宋体" panose="02010600030101010101" pitchFamily="2" charset="-122"/>
              </a:rPr>
              <a:t>染</a:t>
            </a:r>
            <a:r>
              <a:rPr lang="zh-CN" altLang="en-US" sz="1530" kern="0" dirty="0" smtClean="0">
                <a:solidFill>
                  <a:srgbClr val="000000"/>
                </a:solidFill>
                <a:latin typeface="Times New Roman" panose="02020603050405020304" pitchFamily="65" charset="-122"/>
                <a:ea typeface="宋体" panose="02010600030101010101" pitchFamily="2" charset="-122"/>
              </a:rPr>
              <a:t>,先修其质,后事其色,质修色积,而染工毕矣。学亦有质,孝悌忠信是也。君子</a:t>
            </a:r>
            <a:endParaRPr lang="zh-CN" altLang="en-US"/>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内正其心,外修其行,行有余力,则以学文,文质彬彬,然后为德。</a:t>
            </a:r>
            <a:r>
              <a:rPr lang="zh-CN" altLang="en-US" sz="1530" u="sng" kern="0" dirty="0" smtClean="0">
                <a:solidFill>
                  <a:srgbClr val="000000"/>
                </a:solidFill>
                <a:latin typeface="Times New Roman" panose="02020603050405020304" pitchFamily="65" charset="-122"/>
                <a:ea typeface="宋体" panose="02010600030101010101" pitchFamily="2" charset="-122"/>
              </a:rPr>
              <a:t>夫学者不患才不及,而患志不立,</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故曰希骥之马,亦骥之乘,希颜之徒,亦颜之伦也。</a:t>
            </a:r>
            <a:r>
              <a:rPr lang="zh-CN" altLang="en-US" sz="1530" kern="0" dirty="0" smtClean="0">
                <a:solidFill>
                  <a:srgbClr val="000000"/>
                </a:solidFill>
                <a:latin typeface="Times New Roman" panose="02020603050405020304" pitchFamily="65" charset="-122"/>
                <a:ea typeface="宋体" panose="02010600030101010101" pitchFamily="2" charset="-122"/>
              </a:rPr>
              <a:t>又曰锲而舍之,朽木不知;锲而不舍,金石可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亏。斯非其效乎!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今诸生口诵圣人之典,体闲庠序之训,比及三年,可以小成。而令名宣流,雅誉日新,朋友钦</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乐之,朝士敬而</a:t>
            </a:r>
            <a:r>
              <a:rPr lang="zh-CN" altLang="en-US" sz="1530" u="sng" kern="0" dirty="0" smtClean="0">
                <a:solidFill>
                  <a:srgbClr val="000000"/>
                </a:solidFill>
                <a:latin typeface="Times New Roman" panose="02020603050405020304" pitchFamily="65" charset="-122"/>
                <a:ea typeface="宋体" panose="02010600030101010101" pitchFamily="2" charset="-122"/>
              </a:rPr>
              <a:t>叹</a:t>
            </a:r>
            <a:r>
              <a:rPr lang="zh-CN" altLang="en-US" sz="1530" kern="0" dirty="0" smtClean="0">
                <a:solidFill>
                  <a:srgbClr val="000000"/>
                </a:solidFill>
                <a:latin typeface="Times New Roman" panose="02020603050405020304" pitchFamily="65" charset="-122"/>
                <a:ea typeface="宋体" panose="02010600030101010101" pitchFamily="2" charset="-122"/>
              </a:rPr>
              <a:t>之。于是州府交命,择官而仕,不亦美乎!若乃含章舒藻,挥翰流离,称述世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务,探赜究奇,使杨、班韬笔,仲舒结舌,亦惟才所居,固无常人也。</a:t>
            </a:r>
            <a:r>
              <a:rPr lang="zh-CN" altLang="en-US" sz="1530" u="sng" kern="0" dirty="0" smtClean="0">
                <a:solidFill>
                  <a:srgbClr val="000000"/>
                </a:solidFill>
                <a:latin typeface="Times New Roman" panose="02020603050405020304" pitchFamily="65" charset="-122"/>
                <a:ea typeface="宋体" panose="02010600030101010101" pitchFamily="2" charset="-122"/>
              </a:rPr>
              <a:t>然积一勺以成江河,累微尘以</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崇峻极,匪志匪勤,理无由济也。</a:t>
            </a:r>
            <a:r>
              <a:rPr lang="zh-CN" altLang="en-US" sz="1530" kern="0" dirty="0" smtClean="0">
                <a:solidFill>
                  <a:srgbClr val="000000"/>
                </a:solidFill>
                <a:latin typeface="Times New Roman" panose="02020603050405020304" pitchFamily="65" charset="-122"/>
                <a:ea typeface="宋体" panose="02010600030101010101" pitchFamily="2" charset="-122"/>
              </a:rPr>
              <a:t>诸生若绝人间之务,心专亲学,累一以贯之,积渐以进之,则亦或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迟或速,或先或后耳,何滞而不通,何远而不至邪!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溥为政严而不猛,风化大行,有白乌集于郡庭。注《春秋》经、传,撰《江表传》及文章诗赋数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十篇。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(节选自《晋书·虞溥传》)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1.下列句子中加点词的解释,不正确的一项是(3分)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A.自汉氏失</a:t>
            </a:r>
            <a:r>
              <a:rPr lang="zh-CN" altLang="en-US" sz="1530" u="sng" kern="0" dirty="0" smtClean="0">
                <a:solidFill>
                  <a:srgbClr val="000000"/>
                </a:solidFill>
                <a:latin typeface="Times New Roman" panose="02020603050405020304" pitchFamily="65" charset="-122"/>
                <a:ea typeface="宋体" panose="02010600030101010101" pitchFamily="2" charset="-122"/>
              </a:rPr>
              <a:t>御</a:t>
            </a:r>
            <a:r>
              <a:rPr lang="zh-CN" altLang="en-US" sz="1530" kern="0" dirty="0" smtClean="0">
                <a:solidFill>
                  <a:srgbClr val="000000"/>
                </a:solidFill>
                <a:latin typeface="Times New Roman" panose="02020603050405020304" pitchFamily="65" charset="-122"/>
                <a:ea typeface="宋体" panose="02010600030101010101" pitchFamily="2" charset="-122"/>
              </a:rPr>
              <a:t>　　　　　　　御:控制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B.未见久学而</a:t>
            </a:r>
            <a:r>
              <a:rPr lang="zh-CN" altLang="en-US" sz="1530" u="sng" kern="0" dirty="0" smtClean="0">
                <a:solidFill>
                  <a:srgbClr val="000000"/>
                </a:solidFill>
                <a:latin typeface="Times New Roman" panose="02020603050405020304" pitchFamily="65" charset="-122"/>
                <a:ea typeface="宋体" panose="02010600030101010101" pitchFamily="2" charset="-122"/>
              </a:rPr>
              <a:t>渝</a:t>
            </a:r>
            <a:r>
              <a:rPr lang="zh-CN" altLang="en-US" sz="1530" kern="0" dirty="0" smtClean="0">
                <a:solidFill>
                  <a:srgbClr val="000000"/>
                </a:solidFill>
                <a:latin typeface="Times New Roman" panose="02020603050405020304" pitchFamily="65" charset="-122"/>
                <a:ea typeface="宋体" panose="02010600030101010101" pitchFamily="2" charset="-122"/>
              </a:rPr>
              <a:t>者也　　渝:违背</a:t>
            </a:r>
            <a:endParaRPr lang="zh-CN" altLang="en-US"/>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夫工人之</a:t>
            </a:r>
            <a:r>
              <a:rPr lang="zh-CN" altLang="en-US" sz="1530" u="sng" kern="0" dirty="0" smtClean="0">
                <a:solidFill>
                  <a:srgbClr val="000000"/>
                </a:solidFill>
                <a:latin typeface="Times New Roman" panose="02020603050405020304" pitchFamily="65" charset="-122"/>
                <a:ea typeface="宋体" panose="02010600030101010101" pitchFamily="2" charset="-122"/>
              </a:rPr>
              <a:t>染</a:t>
            </a:r>
            <a:r>
              <a:rPr lang="zh-CN" altLang="en-US" sz="1530" kern="0" dirty="0" smtClean="0">
                <a:solidFill>
                  <a:srgbClr val="000000"/>
                </a:solidFill>
                <a:latin typeface="Times New Roman" panose="02020603050405020304" pitchFamily="65" charset="-122"/>
                <a:ea typeface="宋体" panose="02010600030101010101" pitchFamily="2" charset="-122"/>
              </a:rPr>
              <a:t>　　染</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着色</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朝士敬而</a:t>
            </a:r>
            <a:r>
              <a:rPr lang="zh-CN" altLang="en-US" sz="1530" u="sng" kern="0" dirty="0" smtClean="0">
                <a:solidFill>
                  <a:srgbClr val="000000"/>
                </a:solidFill>
                <a:latin typeface="Times New Roman" panose="02020603050405020304" pitchFamily="65" charset="-122"/>
                <a:ea typeface="宋体" panose="02010600030101010101" pitchFamily="2" charset="-122"/>
              </a:rPr>
              <a:t>叹</a:t>
            </a:r>
            <a:r>
              <a:rPr lang="zh-CN" altLang="en-US" sz="1530" kern="0" dirty="0" smtClean="0">
                <a:solidFill>
                  <a:srgbClr val="000000"/>
                </a:solidFill>
                <a:latin typeface="Times New Roman" panose="02020603050405020304" pitchFamily="65" charset="-122"/>
                <a:ea typeface="宋体" panose="02010600030101010101" pitchFamily="2" charset="-122"/>
              </a:rPr>
              <a:t>之　　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赞叹</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下列各句中加点词的意义和用法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都相同的一项是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岂非化</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成俗　　始</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强壮出</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咸休息</a:t>
            </a:r>
            <a:r>
              <a:rPr lang="zh-CN" altLang="en-US" sz="1530" u="sng" kern="0" dirty="0" smtClean="0">
                <a:solidFill>
                  <a:srgbClr val="000000"/>
                </a:solidFill>
                <a:latin typeface="Times New Roman" panose="02020603050405020304" pitchFamily="65" charset="-122"/>
                <a:ea typeface="宋体" panose="02010600030101010101" pitchFamily="2" charset="-122"/>
              </a:rPr>
              <a:t>乎</a:t>
            </a:r>
            <a:r>
              <a:rPr lang="zh-CN" altLang="en-US" sz="1530" kern="0" dirty="0" smtClean="0">
                <a:solidFill>
                  <a:srgbClr val="000000"/>
                </a:solidFill>
                <a:latin typeface="Times New Roman" panose="02020603050405020304" pitchFamily="65" charset="-122"/>
                <a:ea typeface="宋体" panose="02010600030101010101" pitchFamily="2" charset="-122"/>
              </a:rPr>
              <a:t>太和之中　　相与枕藉</a:t>
            </a:r>
            <a:r>
              <a:rPr lang="zh-CN" altLang="en-US" sz="1530" u="sng" kern="0" dirty="0" smtClean="0">
                <a:solidFill>
                  <a:srgbClr val="000000"/>
                </a:solidFill>
                <a:latin typeface="Times New Roman" panose="02020603050405020304" pitchFamily="65" charset="-122"/>
                <a:ea typeface="宋体" panose="02010600030101010101" pitchFamily="2" charset="-122"/>
              </a:rPr>
              <a:t>乎</a:t>
            </a:r>
            <a:r>
              <a:rPr lang="zh-CN" altLang="en-US" sz="1530" kern="0" dirty="0" smtClean="0">
                <a:solidFill>
                  <a:srgbClr val="000000"/>
                </a:solidFill>
                <a:latin typeface="Times New Roman" panose="02020603050405020304" pitchFamily="65" charset="-122"/>
                <a:ea typeface="宋体" panose="02010600030101010101" pitchFamily="2" charset="-122"/>
              </a:rPr>
              <a:t>舟中</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甚</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丹青　　善假</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物也</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朋友钦</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乐之　　秦以城求璧</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赵不许</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把文中画横线的句子翻译成现代汉语。</a:t>
            </a:r>
            <a:r>
              <a:rPr lang="en-US" altLang="zh-CN" sz="1530" kern="0" dirty="0" smtClean="0">
                <a:solidFill>
                  <a:srgbClr val="000000"/>
                </a:solidFill>
                <a:latin typeface="Times New Roman" panose="02020603050405020304" pitchFamily="65" charset="-122"/>
                <a:ea typeface="宋体" panose="02010600030101010101" pitchFamily="2" charset="-122"/>
              </a:rPr>
              <a:t>(8</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夫学者不患才不及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而患志不立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故曰希骥之马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亦骥之乘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希颜之徒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亦颜之伦也。</a:t>
            </a: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然积一勺以成江河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累微尘以崇峻极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匪志匪勤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理无由济也。</a:t>
            </a: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虞溥在奖训学人时对学习目标、态度和方法提出了哪些要求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请简要概括。</a:t>
            </a:r>
            <a:r>
              <a:rPr lang="en-US" altLang="zh-CN"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用斜线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给下面短文的画线部分断句。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限画</a:t>
            </a:r>
            <a:r>
              <a:rPr lang="en-US" altLang="zh-CN" sz="1530" kern="0" dirty="0" smtClean="0">
                <a:solidFill>
                  <a:srgbClr val="000000"/>
                </a:solidFill>
                <a:latin typeface="Times New Roman" panose="02020603050405020304" pitchFamily="65" charset="-122"/>
                <a:ea typeface="宋体" panose="02010600030101010101" pitchFamily="2" charset="-122"/>
              </a:rPr>
              <a:t>8</a:t>
            </a:r>
            <a:r>
              <a:rPr lang="zh-CN" altLang="en-US" sz="1530" kern="0" dirty="0" smtClean="0">
                <a:solidFill>
                  <a:srgbClr val="000000"/>
                </a:solidFill>
                <a:latin typeface="Times New Roman" panose="02020603050405020304" pitchFamily="65" charset="-122"/>
                <a:ea typeface="宋体" panose="02010600030101010101" pitchFamily="2" charset="-122"/>
              </a:rPr>
              <a:t>处</a:t>
            </a: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楚 有 贤 臣 屈 原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被 谗 放 逐 乃 著 离 骚 八 篇 言 己 离 别 愁 思 申 杼 其 心 自 明 无 罪 因 </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以 讽 谏 冀 君 觉 悟 卒 不 省 察 遂 赴 汨 罗 死 焉</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(选自《隋书·经籍志四》)</a:t>
            </a:r>
            <a:endParaRPr lang="zh-CN" altLang="en-US" sz="1600" dirty="0" smtClean="0"/>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渝:改变。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A.前者是表目的的连词;后者是介词,表时间,“在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时候”。B.介词,相当于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“于”。C.前者为介词,表示比较,相当于“比”;后者是介词,表对象,对于。D.前者为连词,表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并列;后者为连词,表转折。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(1)学习的人不担心才智赶不上(别人),而担心不能立志,所以说羡慕骏马的马,也就能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成为骏马这一类的马;仰慕颜渊的人,也就能成为颜渊这一类的人。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(2)然而积聚一勺勺水而成为江河,堆集细微的尘土而使极高的山更高,不立志,不勤奋,按道理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没有办法成功。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(1)患:担忧,忧虑。之:这样的。“徒”和“伦”在课文《过秦论》中出现过,意为“同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一类的人”。由此也可推断“乘”和“马”是一个意思。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(2)匪:通假字,不,没有,课文《诗经·卫风·氓》中有“匪来贸丝”句,可以借鉴。理:名词作状语,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按道理。由:方法,途径。济:成功。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(要点)①学习目标:立业,立德。②学习态度:立志,勤奋,执着,专心。③学习方法:正心</a:t>
            </a:r>
            <a:endParaRPr lang="zh-CN" altLang="en-US" dirty="0"/>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修行,循序渐进,积累,贯通。</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虞溥“奖训学人”的内容集中在“文学诸生</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不至邪!”:“文学诸生</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渝者也”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主要提出学习目标,“夫工人之染</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效乎!”主要提出学习态度,“今诸生</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不至邪!”主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要提出学习方法。“文学诸生</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渝者也”的关键句为“学之染人”。“夫工人之染</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效乎!”的关键句是“内正其心,外修其行”“锲而不舍”。“今诸生</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不至邪!”的关键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句为“匪志匪勤,理无由济”“累一以贯之,积渐以进之”。根据这些关键句概括即可。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(楚有贤臣屈原)被谗放逐/乃著离骚八篇/言己离别愁思/申杼其心/自明无罪/因以讽谏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/冀君觉悟/卒不省察/遂赴汨罗死焉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要注意以下三点:其一,注意句中一些常放于句首的关键虚词,如“乃”“因”“遂”,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以及常表言说、希望、结果的用来引出下文的文言实词,如“言”“冀”等;其二,注意题中的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要求“限画8处”;其三,要通读几遍材料,确保语意贯通。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虞溥字允源,是高平昌邑人。父亲虞祕,当过偏将军,镇守陇西。虞溥跟随父亲到其为官之地陇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西,专心于研究古代典籍。郡守以孝廉举荐他,授予他郎中之职,后又补为尚书都令史。</a:t>
            </a:r>
            <a:endParaRPr lang="zh-CN" altLang="en-US" dirty="0"/>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不久虞溥升迁为公车司马令,又被任命为鄱阳内史。虞溥大力兴办学校,广收学徒,以公文知会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下辖的各县说:“学习是用来定情理性、积累更多善行的。情感在内心确定下来,并表现在外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部行动上,在内心积累善德,而名誉显于教化之中,所以一般人的品性跟随教化而改变,善的东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西积累多了,那么习俗和品性就形成了。尧舜那个时候,差不多每家都有可受封赐的德行;等到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教化被废弃,家家又都有可以被杀的人,这难道不是教化而成习俗,教化改变人心的成效吗?自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从汉朝廷对天下失去控制,天下分崩离析,江表被仇寇阻隔,长期停止了朝廷的教化,学校的教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诲,也废弃不兴。现在天下统一,万里同轨,普天下的黎民百姓,都在太平盛世中休养生息,应该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(引导民众)崇尚淳朴的道德,广开学业,来应太平之世,光大昌明的教化。”于是详细地制定了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条规制度。在这种情况下,来到这里学习的有七百多人。虞溥就写了一篇文章来劝勉、教导</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他们,文章说: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各位都是戴冠束带之人,年轻而志向远大,刚刚步入学校,学习典籍,这是成就理想的事业,树立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品德的根基。圣人之道淡泊而乏味,所以初学者不是很喜欢。等到学满一个月,所看的越来越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广,所学习的也越来越多,每天听到不曾听过的,每天看到不曾看过的,然后心里便豁然开朗,敬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于学业,乐于群学,自己不知不觉地就被深广的教化陶冶培育了,至深的道理也就进入自己的精</a:t>
            </a:r>
            <a:endParaRPr lang="zh-CN" altLang="en-US"/>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神中了。所以,学习比画画对人的影响更大。我看到过画出的画久了后就会褪色,不曾看到人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学习得久会变坏的。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工匠(给布料)着色,先处理好布料的底色,然后才给它上色;底色打好了,新的色料积于其上,着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色的工作才算完成。学习也有自己的底色,孝悌忠信就是底色。君子于内要使自己心正,于外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要注意自己的行为,这样做了还有余力,就来学习文化,文质彬彬,这以后就成其品德了。学习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的人不担心才智赶不上(别人),而担心不能立志,所以说羡慕骏马的马,也就能成为骏马这一类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的马;仰慕颜渊的人,也就能成为颜渊这一类的人。又(有人)说,雕刻一个物件而轻言放弃,即使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朽木也不会雕成;雕刻一个物件一直不放弃,即使是金属也会刻成。这不就是学习的效果吗?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现在各位学子口中念着圣人的典籍,身体娴习着学校的教诲,等到三年之后,就能够小有所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成。且美好的名声到处流传,雅致的名誉每天都有新的变化,朋友钦佩而为你高兴,朝廷官员对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你敬佩和赞叹。就这样,州郡府县都来给你任命,你可以选择职位来做官,不也是一件美事吗?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至于写出美文,展现文采,挥毫书写,称扬述说天下事务,探索研究深奥的道理,让杨雄、班固藏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起自己的笔(写不出文章),董仲舒张口结舌(说不出话),也就是身怀大才,本来就不是一般的人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了。然而积聚一勺勺水而成为江河,堆集细微的尘土而使极高的山更高,不立志,不勤奋,按道</a:t>
            </a:r>
            <a:endParaRPr lang="zh-CN" altLang="en-US"/>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理没有办法成功。各位学子如果断绝俗世的琐事,专心学习,一点点积累,用小的来逐渐进步到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大的,那么也只是有的迟缓,有的快速,有的走在前头,有的落在后面的问题,又有什么堵滞不会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被疏通,什么远方不能到达的呢?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虞溥处理政务严格但不鲁莽,风尚教化盛行,还有白色的祥瑞之鸟在郡府庭院栖息。虞溥还为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《春秋》经、传写注解,撰写了《江表传》以及其他文章诗赋几十篇。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楚国有位贤臣叫屈原,遭受小人谗言而被流放,于是写下了《离骚》等八篇诗文,述说自己的离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别和思念的愁苦,申述抒发自己的内心情感,表明自己的清白,凭借这些文章来委婉地讽谏君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王,希望君王能觉悟过来,但最终君王也没有反省觉察过来,于是屈原投汨罗江而死去。</a:t>
            </a:r>
            <a:endParaRPr lang="zh-CN" altLang="en-US"/>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十四、(2014四川,8—12,23分)阅读下面的文言文,完成1—5题。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王筠字元礼,一字德柔,琅邪临沂人。筠幼警寤,七岁能属文。年十六,为《芍药赋》,甚美。及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长,清静好学,与从兄泰齐名。陈郡谢览,览弟举,亦有重誉,时人</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之语曰:“谢有览、举,王有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养、炬。”炬是泰,养即筠,并小字也。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起家中军临川王行参军,迁太子舍人,除尚书殿中郎。王氏过江以来,未有</a:t>
            </a:r>
            <a:r>
              <a:rPr lang="zh-CN" altLang="en-US" sz="1530" u="sng" kern="0" dirty="0" smtClean="0">
                <a:solidFill>
                  <a:srgbClr val="000000"/>
                </a:solidFill>
                <a:latin typeface="Times New Roman" panose="02020603050405020304" pitchFamily="65" charset="-122"/>
                <a:ea typeface="宋体" panose="02010600030101010101" pitchFamily="2" charset="-122"/>
              </a:rPr>
              <a:t>居</a:t>
            </a:r>
            <a:r>
              <a:rPr lang="zh-CN" altLang="en-US" sz="1530" kern="0" dirty="0" smtClean="0">
                <a:solidFill>
                  <a:srgbClr val="000000"/>
                </a:solidFill>
                <a:latin typeface="Times New Roman" panose="02020603050405020304" pitchFamily="65" charset="-122"/>
                <a:ea typeface="宋体" panose="02010600030101010101" pitchFamily="2" charset="-122"/>
              </a:rPr>
              <a:t>郎署者,或劝逡巡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不就,筠曰:“陆平原东南之秀,王文度独步江东,吾得比踪昔人,何所多恨。”</a:t>
            </a:r>
            <a:r>
              <a:rPr lang="zh-CN" altLang="en-US" sz="1530" u="sng" kern="0" dirty="0" smtClean="0">
                <a:solidFill>
                  <a:srgbClr val="000000"/>
                </a:solidFill>
                <a:latin typeface="Times New Roman" panose="02020603050405020304" pitchFamily="65" charset="-122"/>
                <a:ea typeface="宋体" panose="02010600030101010101" pitchFamily="2" charset="-122"/>
              </a:rPr>
              <a:t>乃</a:t>
            </a:r>
            <a:r>
              <a:rPr lang="zh-CN" altLang="en-US" sz="1530" kern="0" dirty="0" smtClean="0">
                <a:solidFill>
                  <a:srgbClr val="000000"/>
                </a:solidFill>
                <a:latin typeface="Times New Roman" panose="02020603050405020304" pitchFamily="65" charset="-122"/>
                <a:ea typeface="宋体" panose="02010600030101010101" pitchFamily="2" charset="-122"/>
              </a:rPr>
              <a:t>欣然就职。</a:t>
            </a:r>
            <a:r>
              <a:rPr lang="zh-CN" altLang="en-US" sz="1530" u="sng" kern="0" dirty="0" smtClean="0">
                <a:solidFill>
                  <a:srgbClr val="000000"/>
                </a:solidFill>
                <a:latin typeface="Times New Roman" panose="02020603050405020304" pitchFamily="65" charset="-122"/>
                <a:ea typeface="宋体" panose="02010600030101010101" pitchFamily="2" charset="-122"/>
              </a:rPr>
              <a:t>尚</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书令沈约,当世辞宗,每见筠文,咨嗟吟咏,以为不逮也。</a:t>
            </a:r>
            <a:r>
              <a:rPr lang="zh-CN" altLang="en-US" sz="1530" kern="0" dirty="0" smtClean="0">
                <a:solidFill>
                  <a:srgbClr val="000000"/>
                </a:solidFill>
                <a:latin typeface="Times New Roman" panose="02020603050405020304" pitchFamily="65" charset="-122"/>
                <a:ea typeface="宋体" panose="02010600030101010101" pitchFamily="2" charset="-122"/>
              </a:rPr>
              <a:t>筠为文能压强韵,每公宴并作,辞必妍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美。约常从容启高祖曰:“晚来名家,唯见王筠独步。”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昭明太子爱文学士,常与筠及刘孝绰、陆倕、到洽、殷芸等游宴玄圃,太子独执筠袖抚孝绰肩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而言曰:“所谓左把浮丘袖,右拍洪崖肩。”</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见重如此。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普通元年,以母</a:t>
            </a:r>
            <a:r>
              <a:rPr lang="zh-CN" altLang="en-US" sz="1530" u="sng" kern="0" dirty="0" smtClean="0">
                <a:solidFill>
                  <a:srgbClr val="000000"/>
                </a:solidFill>
                <a:latin typeface="Times New Roman" panose="02020603050405020304" pitchFamily="65" charset="-122"/>
                <a:ea typeface="宋体" panose="02010600030101010101" pitchFamily="2" charset="-122"/>
              </a:rPr>
              <a:t>忧</a:t>
            </a:r>
            <a:r>
              <a:rPr lang="zh-CN" altLang="en-US" sz="1530" kern="0" dirty="0" smtClean="0">
                <a:solidFill>
                  <a:srgbClr val="000000"/>
                </a:solidFill>
                <a:latin typeface="Times New Roman" panose="02020603050405020304" pitchFamily="65" charset="-122"/>
                <a:ea typeface="宋体" panose="02010600030101010101" pitchFamily="2" charset="-122"/>
              </a:rPr>
              <a:t>去职。筠有孝性,毁瘠过礼,服阕后,疾废久之。中大通二年,迁司徒左长史。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三年,昭明太子薨,敕为哀策文,复见嗟赏。</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筠性弘厚,不以艺能高人,而少擅才名,与刘孝绰见重当世。</a:t>
            </a:r>
            <a:r>
              <a:rPr lang="zh-CN" altLang="en-US" sz="1530" kern="0" dirty="0" smtClean="0">
                <a:solidFill>
                  <a:srgbClr val="000000"/>
                </a:solidFill>
                <a:latin typeface="Times New Roman" panose="02020603050405020304" pitchFamily="65" charset="-122"/>
                <a:ea typeface="宋体" panose="02010600030101010101" pitchFamily="2" charset="-122"/>
              </a:rPr>
              <a:t>其自序曰:“余少好书,老而弥</a:t>
            </a:r>
            <a:r>
              <a:rPr lang="zh-CN" altLang="en-US" sz="1530" u="sng" kern="0" dirty="0" smtClean="0">
                <a:solidFill>
                  <a:srgbClr val="000000"/>
                </a:solidFill>
                <a:latin typeface="Times New Roman" panose="02020603050405020304" pitchFamily="65" charset="-122"/>
                <a:ea typeface="宋体" panose="02010600030101010101" pitchFamily="2" charset="-122"/>
              </a:rPr>
              <a:t>笃</a:t>
            </a:r>
            <a:r>
              <a:rPr lang="zh-CN" altLang="en-US" sz="1530" kern="0" dirty="0" smtClean="0">
                <a:solidFill>
                  <a:srgbClr val="000000"/>
                </a:solidFill>
                <a:latin typeface="Times New Roman" panose="02020603050405020304" pitchFamily="65" charset="-122"/>
                <a:ea typeface="宋体" panose="02010600030101010101" pitchFamily="2" charset="-122"/>
              </a:rPr>
              <a:t>。</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虽偶见瞥观,皆即疏记,后重省览,欢兴弥深,习与性成,不觉笔倦。自年十三四,齐建武二年乙亥</a:t>
            </a:r>
            <a:endParaRPr lang="zh-CN" altLang="en-US"/>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至梁大同六年,四十六载矣。幼年读《五经》,皆七八十遍。爱《左氏春秋》,吟讽常为口实,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广略去取,凡三过五抄。馀经及《周官》《仪礼》《国语》《尔雅》《山海经》《本草》并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再抄。子史诸集皆一遍。未尝倩人假手,并躬自抄录,大小百馀卷。不足传</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好事,盖以备遗忘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而已。”又与诸儿书论家世集云:“史传称安平崔氏及汝南应氏,并累世有文才,所以范蔚宗云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崔氏‘世擅雕龙’。然不过父子两三世耳;非有七叶之中,名德重光,爵位相继,人人有集,如吾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门世者也。沈少傅约语人云:‘吾少好百家之言,</a:t>
            </a:r>
            <a:r>
              <a:rPr lang="zh-CN" altLang="en-US" sz="1530" u="sng" kern="0" dirty="0" smtClean="0">
                <a:solidFill>
                  <a:srgbClr val="000000"/>
                </a:solidFill>
                <a:latin typeface="Times New Roman" panose="02020603050405020304" pitchFamily="65" charset="-122"/>
                <a:ea typeface="宋体" panose="02010600030101010101" pitchFamily="2" charset="-122"/>
              </a:rPr>
              <a:t>身</a:t>
            </a:r>
            <a:r>
              <a:rPr lang="zh-CN" altLang="en-US" sz="1530" kern="0" dirty="0" smtClean="0">
                <a:solidFill>
                  <a:srgbClr val="000000"/>
                </a:solidFill>
                <a:latin typeface="Times New Roman" panose="02020603050405020304" pitchFamily="65" charset="-122"/>
                <a:ea typeface="宋体" panose="02010600030101010101" pitchFamily="2" charset="-122"/>
              </a:rPr>
              <a:t>为四代之史,自开辟已来,未有爵位蝉联,文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才相继,如王氏之盛者也。’汝等仰观堂构,思各努力。”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(节选自《梁书·王筠传》)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A.未有</a:t>
            </a:r>
            <a:r>
              <a:rPr lang="zh-CN" altLang="en-US" sz="1530" u="sng" kern="0" dirty="0" smtClean="0">
                <a:solidFill>
                  <a:srgbClr val="000000"/>
                </a:solidFill>
                <a:latin typeface="Times New Roman" panose="02020603050405020304" pitchFamily="65" charset="-122"/>
                <a:ea typeface="宋体" panose="02010600030101010101" pitchFamily="2" charset="-122"/>
              </a:rPr>
              <a:t>居</a:t>
            </a:r>
            <a:r>
              <a:rPr lang="zh-CN" altLang="en-US" sz="1530" kern="0" dirty="0" smtClean="0">
                <a:solidFill>
                  <a:srgbClr val="000000"/>
                </a:solidFill>
                <a:latin typeface="Times New Roman" panose="02020603050405020304" pitchFamily="65" charset="-122"/>
                <a:ea typeface="宋体" panose="02010600030101010101" pitchFamily="2" charset="-122"/>
              </a:rPr>
              <a:t>郎署者　　　　　居:任职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B.以母</a:t>
            </a:r>
            <a:r>
              <a:rPr lang="zh-CN" altLang="en-US" sz="1530" u="sng" kern="0" dirty="0" smtClean="0">
                <a:solidFill>
                  <a:srgbClr val="000000"/>
                </a:solidFill>
                <a:latin typeface="Times New Roman" panose="02020603050405020304" pitchFamily="65" charset="-122"/>
                <a:ea typeface="宋体" panose="02010600030101010101" pitchFamily="2" charset="-122"/>
              </a:rPr>
              <a:t>忧</a:t>
            </a:r>
            <a:r>
              <a:rPr lang="zh-CN" altLang="en-US" sz="1530" kern="0" dirty="0" smtClean="0">
                <a:solidFill>
                  <a:srgbClr val="000000"/>
                </a:solidFill>
                <a:latin typeface="Times New Roman" panose="02020603050405020304" pitchFamily="65" charset="-122"/>
                <a:ea typeface="宋体" panose="02010600030101010101" pitchFamily="2" charset="-122"/>
              </a:rPr>
              <a:t>去职　　忧:忧虑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C.老而弥</a:t>
            </a:r>
            <a:r>
              <a:rPr lang="zh-CN" altLang="en-US" sz="1530" u="sng" kern="0" dirty="0" smtClean="0">
                <a:solidFill>
                  <a:srgbClr val="000000"/>
                </a:solidFill>
                <a:latin typeface="Times New Roman" panose="02020603050405020304" pitchFamily="65" charset="-122"/>
                <a:ea typeface="宋体" panose="02010600030101010101" pitchFamily="2" charset="-122"/>
              </a:rPr>
              <a:t>笃</a:t>
            </a:r>
            <a:r>
              <a:rPr lang="zh-CN" altLang="en-US" sz="1530" kern="0" dirty="0" smtClean="0">
                <a:solidFill>
                  <a:srgbClr val="000000"/>
                </a:solidFill>
                <a:latin typeface="Times New Roman" panose="02020603050405020304" pitchFamily="65" charset="-122"/>
                <a:ea typeface="宋体" panose="02010600030101010101" pitchFamily="2" charset="-122"/>
              </a:rPr>
              <a:t>　　笃:执着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身</a:t>
            </a:r>
            <a:r>
              <a:rPr lang="zh-CN" altLang="en-US" sz="1530" kern="0" dirty="0" smtClean="0">
                <a:solidFill>
                  <a:srgbClr val="000000"/>
                </a:solidFill>
                <a:latin typeface="Times New Roman" panose="02020603050405020304" pitchFamily="65" charset="-122"/>
                <a:ea typeface="宋体" panose="02010600030101010101" pitchFamily="2" charset="-122"/>
              </a:rPr>
              <a:t>为四代之史　　身:亲自</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②各朝两京</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东汉两京:东京洛阳、西京长安。隋唐两京:西京长安、东京洛阳。五代、北宋前期两京:东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京开封、西京洛阳。明代两京:北京(今北京)、南京(今南京)。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“他仍坚持离职”错,文中说权幸“矫旨令二人致仕”,“两京言官交章请留,不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听”,说明造成傅珪离职的原因,一是权幸的逼迫,二是皇上不采纳言官的请求,而非傅珪的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“坚持”。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文言概括分析题解题方法五对比:①对比人物。分析主要人物和次要人物在不同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时间、不同地点所做的不同事件及其结果,防止张冠李戴。②对比时间。将选项中的时间与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原文对比。③对比地点,对比选项中事件发生的地点和原文是否一致,防止错位嫁接。④对比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内容。看选项中是否被命题者故意添加了原文中没有的内容,防止无中生有或于文无据。⑤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对比因果。即分析选项内容是否因果颠倒或强加因果。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(1)极力奏陈其时社会弊病十件事,话语多指斥受宠的权贵,权贵愈加痛恨他。(译出大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意给3分;“权幸”“嫉”两处,每译对一处给1分)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(2)又认为傅珪刚正忠实,敢于直言,应当起用。吏部按照卢雍的话上奏,没有回复。(译出大意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给3分;“忠谠”“报”两处,每译对一处给1分)</a:t>
            </a:r>
            <a:endParaRPr lang="zh-CN" altLang="en-US" dirty="0"/>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2.下列各句中,加点词意义和用法都相同的一项是(3分)</a:t>
            </a:r>
            <a:r>
              <a:rPr lang="zh-CN" altLang="en-US" sz="1195" kern="0" spc="333" smtClean="0">
                <a:solidFill>
                  <a:srgbClr val="000000"/>
                </a:solidFill>
                <a:latin typeface="Times New Roman" panose="02020603050405020304" pitchFamily="65" charset="-122"/>
                <a:ea typeface="宋体" panose="02010600030101010101" pitchFamily="2" charset="-122"/>
              </a:rPr>
              <a:t> </a:t>
            </a:r>
            <a:r>
              <a:rPr lang="zh-CN" altLang="en-US" sz="1530" kern="0" smtClean="0">
                <a:solidFill>
                  <a:srgbClr val="000000"/>
                </a:solidFill>
                <a:latin typeface="Times New Roman" panose="02020603050405020304" pitchFamily="65" charset="-122"/>
                <a:ea typeface="宋体" panose="02010600030101010101" pitchFamily="2" charset="-122"/>
              </a:rPr>
              <a:t>(　　)</a:t>
            </a:r>
            <a:endParaRPr lang="zh-CN" altLang="en-US" sz="160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A.时人</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之语曰　　吾羞,不忍</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之下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乃</a:t>
            </a:r>
            <a:r>
              <a:rPr lang="zh-CN" altLang="en-US" sz="1530" kern="0" dirty="0" smtClean="0">
                <a:solidFill>
                  <a:srgbClr val="000000"/>
                </a:solidFill>
                <a:latin typeface="Times New Roman" panose="02020603050405020304" pitchFamily="65" charset="-122"/>
                <a:ea typeface="宋体" panose="02010600030101010101" pitchFamily="2" charset="-122"/>
              </a:rPr>
              <a:t>欣然就职　　疑其有改悔,</a:t>
            </a:r>
            <a:r>
              <a:rPr lang="zh-CN" altLang="en-US" sz="1530" u="sng" kern="0" dirty="0" smtClean="0">
                <a:solidFill>
                  <a:srgbClr val="000000"/>
                </a:solidFill>
                <a:latin typeface="Times New Roman" panose="02020603050405020304" pitchFamily="65" charset="-122"/>
                <a:ea typeface="宋体" panose="02010600030101010101" pitchFamily="2" charset="-122"/>
              </a:rPr>
              <a:t>乃</a:t>
            </a:r>
            <a:r>
              <a:rPr lang="zh-CN" altLang="en-US" sz="1530" kern="0" dirty="0" smtClean="0">
                <a:solidFill>
                  <a:srgbClr val="000000"/>
                </a:solidFill>
                <a:latin typeface="Times New Roman" panose="02020603050405020304" pitchFamily="65" charset="-122"/>
                <a:ea typeface="宋体" panose="02010600030101010101" pitchFamily="2" charset="-122"/>
              </a:rPr>
              <a:t>复请之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见重如此　    </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翼若垂天之云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D.不足传</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好事　　外无期功强近</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3.把文中画横线的句子翻译成现代汉语。(8分)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(1)尚书令沈约,当世辞宗,每见筠文,咨嗟吟咏,以为不逮也。(4分)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(2)筠性弘厚,不以艺能高人,而少擅才名,与刘孝绰见重当世。(4分)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4.王筠是怎样学习的?请简要概括。(5分)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5.用斜线(/)给下面短文断句。(限划9处)(4分)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周 室 既 衰 诸 侯 恣 行 仲 尼 悼 礼 废 乐 崩 追 修 经 术 以 达 王 道 匡 乱 世 反 之 于 正 见 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文 辞 为 天 下 制 仪 法 垂 六 艺 之 统 纪 于 后 世 作 孔 子 世 家 第 十 七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(选自《史记·太史公自序》)</a:t>
            </a:r>
            <a:endParaRPr lang="zh-CN" altLang="en-US" dirty="0"/>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忧:死。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A.介词,替,给;动词,处在。B.均为连词,于是。C.代词,他;代词,它的。D.代词,它;结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构助词,的。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(1)尚书令沈约,是当时的文坛宗师,每当看到王筠的文章,赞叹吟诵玩味,认为(自己)赶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不上(王筠)。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(2)王筠天性宽宏敦厚,不因有技艺才能而自视高人一等,而且年轻时就有才华名望,在当时和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刘孝绰一起被(世人)看重。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(1)咨嗟:赞叹。逮:及,达到。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(2)高:形容词活用为动词,高看,高视。见:表被动,译为“被”。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终身好学;勤学苦学;执着专一;温故知新;博观慎取。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答案要点主要来自于最后一段:从“余少好书</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不觉笔倦”中可以概括出“终身好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学”;从他幼读《五经》七八十遍可知,其勤学苦学,执着专一;从读抄其他经书时“三过五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抄”我们可以得出,他温故知新,博观慎取。</a:t>
            </a:r>
            <a:endParaRPr lang="zh-CN" altLang="en-US" dirty="0"/>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周室既衰/诸侯恣行/仲尼悼礼废乐崩/追修经术/以达王道/匡乱世反之于正/见其文辞/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为天下制仪法/垂六艺之统纪于后世/作孔子世家第十七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此题考查文言文断句的能力。作答时,需要在理解文段大意的基础上,抓住有特征性的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词语,借助文言句式的特点,做到文通句顺,上下文衔接紧密。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王筠字元礼,一字德柔,琅邪临沂人。年幼的时候就很机警,通晓事理。七岁时就能写文章。十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六岁时,写了《芍药赋》,文章很优美。到年长时,内心清虚宁静好学,与堂兄王泰齐名。陈郡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有个人叫谢览,谢览的弟弟名叫谢举,他们都有很高的声誉。当时的人评价他们说:“谢家有谢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览、谢举,王家有王养、王炬。”王炬就是王泰,王养就是王筠。这是他们的小名。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王筠开始时担任中军临川王行参军,后来升迁为太子舍人,授予他尚书殿中郎一职。王家自从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南渡以来,没有人担任过郎署这样的官,有人劝他不要马上去就职,王筠却说:“陆机是东南的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才俊,王坦之在江东独步于文坛,我能和前人并驾齐步,哪里还有什么遗憾呢?”于是欣然就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职。尚书令沈约是当时文坛的宗师,每当看到王筠的文章,赞叹吟诵玩味,认为(自己)赶不上(王</a:t>
            </a:r>
            <a:endParaRPr lang="zh-CN" altLang="en-US" dirty="0"/>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筠)。王筠写文章的时候押韵很好,每当公宴时创作诗文,文辞一定很华美。沈约曾经随口对</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高祖说:“以后的名家,没有人能和王筠相比了。”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昭明太子宠爱文人学士,常和王筠以及刘孝绰、陆倕、到洽、殷芸在玄圃中娱游宴饮。太子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独自一人拽着王筠的衣袖,按着刘孝绰的肩说:“这就是所说的左手拉着浮丘的衣袖,右手拍着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洪崖的肩膀。”他被器重到如此地步。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普通元年,因为母亲去世而离职。王筠特别孝敬,哀伤过度,服丧期满后,病了很久,中大通二年,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任司徒左长史。中大通三年,昭明太子死,王筠奉命写哀策文章,又得到大家的赞赏。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王筠天性宽宏敦厚,不因有技艺才能而自视高人一等,而且年轻时就有才华名望,在当时与刘孝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绰一起被(世人)看重。他在自序中写道:“我从小就喜欢写东西,到老更加执着,即使是偶尔看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到的文章或景物,都立即记下来,以后再看,更加高兴,养成习惯,不会觉得写得倦怠。自十三四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岁,齐建武二年到梁朝大同六年,一共四十六年。年幼时读《五经》,每部经书都读了七八十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遍。喜爱《左氏春秋》,吟诵并经常把它作为谈话的资料,只抄需要记诵的部分,总共读三遍抄</a:t>
            </a:r>
            <a:endParaRPr lang="zh-CN" altLang="en-US" dirty="0"/>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五遍。其他各经及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周官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仪礼</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国语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尔雅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山海经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本草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等都抄了两</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遍。子史诸集都抄了一遍。未曾请他人代抄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都是自己亲自抄写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大小共一百多卷。不是用来</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传给喜欢的人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只是为了防备遗忘而已。”又给他的儿子们书写论说其家世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历史上称安平崔氏及汝南应氏,都是历代有文才的,所以范蔚宗说崔氏‘世代擅长雕龙’。但是不过父子两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三代人而已;并不是七代人中,名德都兴盛耀眼,爵位世代相继,人人有文集,像我们家族这样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的。少傅沈约对人说:‘我年轻时喜欢读百家诸子之书,担任四代史官,从开天辟地以来,没有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哪一个家族官位连续传承,文才代代不断,像王氏这样兴盛的。’你们看看前辈,要发奋努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a:t>
            </a:r>
            <a:endParaRPr lang="zh-CN" altLang="en-US" dirty="0"/>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十五、(2014山东,9—13,22分)阅读下面的文言文,完成1—5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詹鼎传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[明]方孝孺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詹鼎,字国器,台宁海人也。其家素贱,父鬻饼市中,而</a:t>
            </a:r>
            <a:r>
              <a:rPr lang="zh-CN" altLang="en-US" sz="1530" u="sng" kern="0" dirty="0" smtClean="0">
                <a:solidFill>
                  <a:srgbClr val="000000"/>
                </a:solidFill>
                <a:latin typeface="Times New Roman" panose="02020603050405020304" pitchFamily="65" charset="-122"/>
                <a:ea typeface="宋体" panose="02010600030101010101" pitchFamily="2" charset="-122"/>
              </a:rPr>
              <a:t>舍</a:t>
            </a:r>
            <a:r>
              <a:rPr lang="zh-CN" altLang="en-US" sz="1530" kern="0" dirty="0" smtClean="0">
                <a:solidFill>
                  <a:srgbClr val="000000"/>
                </a:solidFill>
                <a:latin typeface="Times New Roman" panose="02020603050405020304" pitchFamily="65" charset="-122"/>
                <a:ea typeface="宋体" panose="02010600030101010101" pitchFamily="2" charset="-122"/>
              </a:rPr>
              <a:t>县之大家。大家惟吴氏最豪贵,舍其家,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生鼎。鼎生六七年,不</a:t>
            </a:r>
            <a:r>
              <a:rPr lang="zh-CN" altLang="en-US" sz="1530" u="sng" kern="0" dirty="0" smtClean="0">
                <a:solidFill>
                  <a:srgbClr val="000000"/>
                </a:solidFill>
                <a:latin typeface="Times New Roman" panose="02020603050405020304" pitchFamily="65" charset="-122"/>
                <a:ea typeface="宋体" panose="02010600030101010101" pitchFamily="2" charset="-122"/>
              </a:rPr>
              <a:t>与</a:t>
            </a:r>
            <a:r>
              <a:rPr lang="zh-CN" altLang="en-US" sz="1530" kern="0" dirty="0" smtClean="0">
                <a:solidFill>
                  <a:srgbClr val="000000"/>
                </a:solidFill>
                <a:latin typeface="Times New Roman" panose="02020603050405020304" pitchFamily="65" charset="-122"/>
                <a:ea typeface="宋体" panose="02010600030101010101" pitchFamily="2" charset="-122"/>
              </a:rPr>
              <a:t>市中儿嬉敖,独喜游学馆,听人读书,归,辄能言诸生所诵。吴氏爱之,谓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其父令儿读书。鼎欣然,其父独不肯,骂曰:“</a:t>
            </a:r>
            <a:r>
              <a:rPr lang="zh-CN" altLang="en-US" sz="1530" u="sng" kern="0" dirty="0" smtClean="0">
                <a:solidFill>
                  <a:srgbClr val="000000"/>
                </a:solidFill>
                <a:latin typeface="Times New Roman" panose="02020603050405020304" pitchFamily="65" charset="-122"/>
                <a:ea typeface="宋体" panose="02010600030101010101" pitchFamily="2" charset="-122"/>
              </a:rPr>
              <a:t>吾故市人家,生子而能业,吾业不废足矣,奈何从儒</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生游也?</a:t>
            </a:r>
            <a:r>
              <a:rPr lang="zh-CN" altLang="en-US" sz="1530" kern="0" dirty="0" smtClean="0">
                <a:solidFill>
                  <a:srgbClr val="000000"/>
                </a:solidFill>
                <a:latin typeface="Times New Roman" panose="02020603050405020304" pitchFamily="65" charset="-122"/>
                <a:ea typeface="宋体" panose="02010600030101010101" pitchFamily="2" charset="-122"/>
              </a:rPr>
              <a:t>”然鼎每自课习,夜坐饼灶下,诵不休。其父见其志不可</a:t>
            </a:r>
            <a:r>
              <a:rPr lang="zh-CN" altLang="en-US" sz="1530" u="sng" kern="0" dirty="0" smtClean="0">
                <a:solidFill>
                  <a:srgbClr val="000000"/>
                </a:solidFill>
                <a:latin typeface="Times New Roman" panose="02020603050405020304" pitchFamily="65" charset="-122"/>
                <a:ea typeface="宋体" panose="02010600030101010101" pitchFamily="2" charset="-122"/>
              </a:rPr>
              <a:t>夺</a:t>
            </a:r>
            <a:r>
              <a:rPr lang="zh-CN" altLang="en-US" sz="1530" kern="0" dirty="0" smtClean="0">
                <a:solidFill>
                  <a:srgbClr val="000000"/>
                </a:solidFill>
                <a:latin typeface="Times New Roman" panose="02020603050405020304" pitchFamily="65" charset="-122"/>
                <a:ea typeface="宋体" panose="02010600030101010101" pitchFamily="2" charset="-122"/>
              </a:rPr>
              <a:t>,遣之读书。逾年,尽通其师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所能,师辞之。时吴氏家</a:t>
            </a:r>
            <a:r>
              <a:rPr lang="zh-CN" altLang="en-US" sz="1530" u="sng" kern="0" dirty="0" smtClean="0">
                <a:solidFill>
                  <a:srgbClr val="000000"/>
                </a:solidFill>
                <a:latin typeface="Times New Roman" panose="02020603050405020304" pitchFamily="65" charset="-122"/>
                <a:ea typeface="宋体" panose="02010600030101010101" pitchFamily="2" charset="-122"/>
              </a:rPr>
              <a:t>延</a:t>
            </a:r>
            <a:r>
              <a:rPr lang="zh-CN" altLang="en-US" sz="1530" kern="0" dirty="0" smtClean="0">
                <a:solidFill>
                  <a:srgbClr val="000000"/>
                </a:solidFill>
                <a:latin typeface="Times New Roman" panose="02020603050405020304" pitchFamily="65" charset="-122"/>
                <a:ea typeface="宋体" panose="02010600030101010101" pitchFamily="2" charset="-122"/>
              </a:rPr>
              <a:t>师儒,鼎就学,吴氏亦子育之,使学。未数年,吴氏子无能与鼎谈者。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其师去,鼎遂为吴氏诸子师。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元末方国珍起海上,不能制,以重位授之。国珍开府</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庆元,求士为己用。国珍闻鼎有才,以计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擒之。鼎为所获,无奈,因为之尽力,为其府都事,有廉名。国珍弟平章事,有人犯法,</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鼎治,鼎论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如法。平章之妻受赇,请于鼎。持不可,曰:“今方氏欲举大谋,当用天下贤士,一心守法,曷使妇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人得预事乎?”不许。妻怒,谮之,系鼎狱,半载乃释。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复起,为上虞制。上虞与伪吴王张士诚地相错,军吏贵臣甚众,以鼎儒生,不习边事,屡违约。鼎</a:t>
            </a:r>
            <a:endParaRPr lang="zh-CN" altLang="en-US"/>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会众于庭,引一驿丞,责以不奉公,斩之。在庭者皆股栗,膝行请罪,膝屈久不能起,乃罢。后虽元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帅、万夫长有</a:t>
            </a:r>
            <a:r>
              <a:rPr lang="zh-CN" altLang="en-US" sz="1530" u="sng"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Times New Roman" panose="02020603050405020304" pitchFamily="65" charset="-122"/>
                <a:ea typeface="宋体" panose="02010600030101010101" pitchFamily="2" charset="-122"/>
              </a:rPr>
              <a:t>陈说,皆长跪</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言,不敢举目视其面。鼎临事有才,简牍满前,须臾而决。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至正末,我兵临庆元城下,国珍惧,乘楼船遁于海。上怒,欲举兵诛之。莫为计,鼎为草表谢,辞甚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恭而辩。</a:t>
            </a:r>
            <a:r>
              <a:rPr lang="zh-CN" altLang="en-US" sz="1530" u="sng" kern="0" dirty="0" smtClean="0">
                <a:solidFill>
                  <a:srgbClr val="000000"/>
                </a:solidFill>
                <a:latin typeface="Times New Roman" panose="02020603050405020304" pitchFamily="65" charset="-122"/>
                <a:ea typeface="宋体" panose="02010600030101010101" pitchFamily="2" charset="-122"/>
              </a:rPr>
              <a:t>上读表,曰:“孰谓方氏无人哉?是可以活其命矣。”乃赦之,不问。</a:t>
            </a:r>
            <a:r>
              <a:rPr lang="zh-CN" altLang="en-US" sz="1530" kern="0" dirty="0" smtClean="0">
                <a:solidFill>
                  <a:srgbClr val="000000"/>
                </a:solidFill>
                <a:latin typeface="Times New Roman" panose="02020603050405020304" pitchFamily="65" charset="-122"/>
                <a:ea typeface="宋体" panose="02010600030101010101" pitchFamily="2" charset="-122"/>
              </a:rPr>
              <a:t>更以国珍为右丞,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鼎亦召至京师。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时河南行省缺郎中,吏部请命鼎为之。丞相曰:“吾同事,以鼎才不可使外也。”待半岁,除留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守都卫经历,改刑部郎中、刑部佐僚。未完,有司请除吏。丞相曰:“刑部有詹鼎在,胜百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辈。”</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见称如此。鼎在刑部,一以宽仁行法,威声不起,而人皆乐其不苛刻。会大都督府受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赂,除军吏。事发,诬鼎有赃。御史覆鼎,鼎言在留守时所养孤甥来省,恐有之,鼎诚不知。御史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曰:“法贵杀有名。”卒诛鼎,与百余人皆死。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(选自《逊志斋集》,有删改)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开府:古代指高级官员成立府署,选置僚属。</a:t>
            </a:r>
            <a:endParaRPr lang="zh-CN" altLang="en-US" dirty="0"/>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02535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A.而</a:t>
            </a:r>
            <a:r>
              <a:rPr lang="zh-CN" altLang="en-US" sz="1530" u="sng" kern="0" dirty="0" smtClean="0">
                <a:solidFill>
                  <a:srgbClr val="000000"/>
                </a:solidFill>
                <a:latin typeface="Times New Roman" panose="02020603050405020304" pitchFamily="65" charset="-122"/>
                <a:ea typeface="宋体" panose="02010600030101010101" pitchFamily="2" charset="-122"/>
              </a:rPr>
              <a:t>舍</a:t>
            </a:r>
            <a:r>
              <a:rPr lang="zh-CN" altLang="en-US" sz="1530" kern="0" dirty="0" smtClean="0">
                <a:solidFill>
                  <a:srgbClr val="000000"/>
                </a:solidFill>
                <a:latin typeface="Times New Roman" panose="02020603050405020304" pitchFamily="65" charset="-122"/>
                <a:ea typeface="宋体" panose="02010600030101010101" pitchFamily="2" charset="-122"/>
              </a:rPr>
              <a:t>县之大家　　　　舍:寄居</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B.其父见其志不可</a:t>
            </a:r>
            <a:r>
              <a:rPr lang="zh-CN" altLang="en-US" sz="1530" u="sng" kern="0" dirty="0" smtClean="0">
                <a:solidFill>
                  <a:srgbClr val="000000"/>
                </a:solidFill>
                <a:latin typeface="Times New Roman" panose="02020603050405020304" pitchFamily="65" charset="-122"/>
                <a:ea typeface="宋体" panose="02010600030101010101" pitchFamily="2" charset="-122"/>
              </a:rPr>
              <a:t>夺</a:t>
            </a:r>
            <a:r>
              <a:rPr lang="zh-CN" altLang="en-US" sz="1530" kern="0" dirty="0" smtClean="0">
                <a:solidFill>
                  <a:srgbClr val="000000"/>
                </a:solidFill>
                <a:latin typeface="Times New Roman" panose="02020603050405020304" pitchFamily="65" charset="-122"/>
                <a:ea typeface="宋体" panose="02010600030101010101" pitchFamily="2" charset="-122"/>
              </a:rPr>
              <a:t>　　夺:改变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C.时吴氏家</a:t>
            </a:r>
            <a:r>
              <a:rPr lang="zh-CN" altLang="en-US" sz="1530" u="sng" kern="0" dirty="0" smtClean="0">
                <a:solidFill>
                  <a:srgbClr val="000000"/>
                </a:solidFill>
                <a:latin typeface="Times New Roman" panose="02020603050405020304" pitchFamily="65" charset="-122"/>
                <a:ea typeface="宋体" panose="02010600030101010101" pitchFamily="2" charset="-122"/>
              </a:rPr>
              <a:t>延</a:t>
            </a:r>
            <a:r>
              <a:rPr lang="zh-CN" altLang="en-US" sz="1530" kern="0" dirty="0" smtClean="0">
                <a:solidFill>
                  <a:srgbClr val="000000"/>
                </a:solidFill>
                <a:latin typeface="Times New Roman" panose="02020603050405020304" pitchFamily="65" charset="-122"/>
                <a:ea typeface="宋体" panose="02010600030101010101" pitchFamily="2" charset="-122"/>
              </a:rPr>
              <a:t>师儒　　延:迎接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鼎治,鼎论如法　　属:交付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96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53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50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8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3.以下六句话分别编为四组,全部属于体现詹鼎才能出众的一项是(3分)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①辄能言诸生所诵　　　　　②夜坐饼灶下,诵不休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③为其府都事,有廉名　　④简牍满前,须臾而决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⑤鼎为草表谢,辞甚恭而辩　　⑥刑部有詹鼎在,胜百辈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A.①②⑤　　B.①④⑥　　C.②③⑤　　D.③④⑥</a:t>
            </a:r>
            <a:endParaRPr lang="zh-CN" altLang="en-US" dirty="0"/>
          </a:p>
        </p:txBody>
      </p:sp>
      <p:graphicFrame>
        <p:nvGraphicFramePr>
          <p:cNvPr id="4" name="对象 3"/>
          <p:cNvGraphicFramePr>
            <a:graphicFrameLocks noChangeAspect="1"/>
          </p:cNvGraphicFramePr>
          <p:nvPr/>
        </p:nvGraphicFramePr>
        <p:xfrm>
          <a:off x="728989" y="3176030"/>
          <a:ext cx="1524000" cy="533399"/>
        </p:xfrm>
        <a:graphic>
          <a:graphicData uri="http://schemas.openxmlformats.org/presentationml/2006/ole">
            <p:oleObj spid="_x0000_s381956" name="Equation" r:id="rId4" imgW="40233600" imgH="14020800" progId="">
              <p:embed/>
            </p:oleObj>
          </a:graphicData>
        </a:graphic>
      </p:graphicFrame>
      <p:graphicFrame>
        <p:nvGraphicFramePr>
          <p:cNvPr id="5" name="对象 4"/>
          <p:cNvGraphicFramePr>
            <a:graphicFrameLocks noChangeAspect="1"/>
          </p:cNvGraphicFramePr>
          <p:nvPr/>
        </p:nvGraphicFramePr>
        <p:xfrm>
          <a:off x="3597652" y="3176030"/>
          <a:ext cx="981074" cy="533399"/>
        </p:xfrm>
        <a:graphic>
          <a:graphicData uri="http://schemas.openxmlformats.org/presentationml/2006/ole">
            <p:oleObj spid="_x0000_s381955" name="Equation" r:id="rId5" imgW="25908000" imgH="14020800" progId="">
              <p:embed/>
            </p:oleObj>
          </a:graphicData>
        </a:graphic>
      </p:graphicFrame>
      <p:graphicFrame>
        <p:nvGraphicFramePr>
          <p:cNvPr id="6" name="对象 5"/>
          <p:cNvGraphicFramePr>
            <a:graphicFrameLocks noChangeAspect="1"/>
          </p:cNvGraphicFramePr>
          <p:nvPr/>
        </p:nvGraphicFramePr>
        <p:xfrm>
          <a:off x="718263" y="3744125"/>
          <a:ext cx="2209800" cy="533399"/>
        </p:xfrm>
        <a:graphic>
          <a:graphicData uri="http://schemas.openxmlformats.org/presentationml/2006/ole">
            <p:oleObj spid="_x0000_s381954" name="Equation" r:id="rId6" imgW="58521600" imgH="14020800" progId="">
              <p:embed/>
            </p:oleObj>
          </a:graphicData>
        </a:graphic>
      </p:graphicFrame>
      <p:graphicFrame>
        <p:nvGraphicFramePr>
          <p:cNvPr id="7" name="对象 6"/>
          <p:cNvGraphicFramePr>
            <a:graphicFrameLocks noChangeAspect="1"/>
          </p:cNvGraphicFramePr>
          <p:nvPr/>
        </p:nvGraphicFramePr>
        <p:xfrm>
          <a:off x="3505852" y="3744125"/>
          <a:ext cx="1171575" cy="533400"/>
        </p:xfrm>
        <a:graphic>
          <a:graphicData uri="http://schemas.openxmlformats.org/presentationml/2006/ole">
            <p:oleObj spid="_x0000_s381953" name="Equation" r:id="rId7" imgW="31089600" imgH="14020800" progId="">
              <p:embed/>
            </p:oleObj>
          </a:graphicData>
        </a:graphic>
      </p:graphicFrame>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4.对原文有关内容的理解和分析,下列表述不正确的一项是(3分)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A.詹鼎出身微贱,从小酷爱学习,开始遭到父亲的反对,但苦学不辍,使父亲的态度发生转变,又</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得到与吴氏诸子一同从师的机会,后成为吴氏诸子的老师。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B.詹鼎被方国珍用计擒获,不得已做了方国珍府都事。平章之妻受贿替人求情,詹鼎坚持秉公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执法,后遭平章妻诬陷,身陷牢狱,半年后才被释放。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C.詹鼎在上虞时,军吏贵臣认为他不熟悉边防事务,多次违反纪律。为整肃纪律,詹鼎以不奉公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的罪名杀了一名驿丞,使部属人人畏惧,从而树立了权威。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D.詹鼎曾任上虞制、河南行省郎中、留守都卫经历、刑部郎中、刑部佐僚等职。他在刑部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任职时,适逢大都督府受贿案败露,被人诬陷贪赃,后被处死。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5.把文中加横线的句子翻译成现代汉语。(10分)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(1)吾故市人家,生子而能业,吾业不废足矣,奈何从儒生游也?(5分)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(2)上读表,曰:“孰谓方氏无人哉?是可以活其命矣。”乃赦之,不问。(5分)</a:t>
            </a:r>
            <a:endParaRPr lang="zh-CN" altLang="en-US" dirty="0"/>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延:延请,邀请。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A.介词,和;连词,和。B.表修饰的连词,来;介词,把。C.所字结构,“所”加动词构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成名词性短语。D.代词,他,指詹鼎;表揣测的副词,大概。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②表现詹鼎的勤奋好学;③表现詹鼎为官清廉。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“詹鼎曾任”“河南行省郎中”不正确,原文第5段开头说吏部欲征调詹鼎出任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河南行省郎中,但丞相未同意,可见其并未出任该职。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(1)我们本是商人之家,生养儿子能够继承我的手艺,我的手艺不废弃就行了,(你)怎么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能跟读书人交往呢?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(2)皇帝读了奏表,说:“谁说方国珍没有人才呢?这就可以让他活命了。”于是赦免了方国珍,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不再问罪。</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(1)故:本来。市人家:做生意的家庭。业:动词,执业。奈何:为什么。游:交往。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(2)谓:说。是:这。活:使动用法,使</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活命。乃:于是。</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606086"/>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抓住句中三个动词“陈”“斥”“嫉”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即可译出大意。“权幸”为名词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译为“受</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宠的权贵”</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嫉”译为“痛恨”。</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刚直忠谠”是并列结构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谠”可推断为“直言”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请如雍言”是对“如雍言请”的倒</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吏部是向“皇上”上奏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可推知“不报”是“皇上没有回复”之意。</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文言句子翻译</a:t>
            </a:r>
            <a:r>
              <a:rPr lang="en-US" altLang="zh-CN" sz="1530" kern="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把文句还原到上下文中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整体感知大意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做到“句不离段”。②考</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虑词类活用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考虑特殊句式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尤其是倒装句。如句中“请如雍言”。③判断文句中动词的意思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进而前勾后连理解整句的意思。如句中的“陈”“斥”“嫉”。④字字落实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遇到难解的词</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学会推断。如句中的“谠”“报”。⑤关注有特定含义的双音节短语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积累其特定含义。</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如句中的“权幸”。</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傅珪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字邦瑞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清苑人。成化二十三年</a:t>
            </a:r>
            <a:r>
              <a:rPr lang="en-US" altLang="zh-CN" sz="1530" kern="0" dirty="0" smtClean="0">
                <a:solidFill>
                  <a:srgbClr val="000000"/>
                </a:solidFill>
                <a:latin typeface="Times New Roman" panose="02020603050405020304" pitchFamily="65" charset="-122"/>
                <a:ea typeface="宋体" panose="02010600030101010101" pitchFamily="2" charset="-122"/>
              </a:rPr>
              <a:t>(1487</a:t>
            </a:r>
            <a:r>
              <a:rPr lang="zh-CN" altLang="en-US" sz="1530" kern="0" dirty="0" smtClean="0">
                <a:solidFill>
                  <a:srgbClr val="000000"/>
                </a:solidFill>
                <a:latin typeface="Times New Roman" panose="02020603050405020304" pitchFamily="65" charset="-122"/>
                <a:ea typeface="宋体" panose="02010600030101010101" pitchFamily="2" charset="-122"/>
              </a:rPr>
              <a:t>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进士。改庶吉士。弘治年间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授官编修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不久兼任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司经局校书。参与编修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大明会典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完成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晋升左中允。武宗即位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因在东宫时的恩德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晋升左</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谕德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充任讲官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纂修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孝宗实录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。当时文学侍从之臣不附会刘瑾</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刘瑾嫉恨他们。说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大明</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会典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成于刘健等人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靡费很多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降参与修纂者的官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傅珪降为修撰。不久因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孝宗实录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完</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晋升左中允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再次晋升至翰林学士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历任吏部左、右侍郎。正德六年</a:t>
            </a:r>
            <a:r>
              <a:rPr lang="en-US" altLang="zh-CN" sz="1530" kern="0" dirty="0" smtClean="0">
                <a:solidFill>
                  <a:srgbClr val="000000"/>
                </a:solidFill>
                <a:latin typeface="Times New Roman" panose="02020603050405020304" pitchFamily="65" charset="-122"/>
                <a:ea typeface="宋体" panose="02010600030101010101" pitchFamily="2" charset="-122"/>
              </a:rPr>
              <a:t>(1511</a:t>
            </a:r>
            <a:r>
              <a:rPr lang="zh-CN" altLang="en-US" sz="1530" kern="0" dirty="0" smtClean="0">
                <a:solidFill>
                  <a:srgbClr val="000000"/>
                </a:solidFill>
                <a:latin typeface="Times New Roman" panose="02020603050405020304" pitchFamily="65" charset="-122"/>
                <a:ea typeface="宋体" panose="02010600030101010101" pitchFamily="2" charset="-122"/>
              </a:rPr>
              <a:t>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代替费宏担任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礼部尚书。礼部事务比其他部少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自傅珪几次执意谏争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章奏于是增多。皇帝喜好佛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自称“大</a:t>
            </a:r>
            <a:endParaRPr lang="zh-CN" altLang="en-US" dirty="0"/>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詹鼎,字国器,是台州宁海人。詹鼎家一向贫贱,父亲在街市卖饼为业,寄居在本县豪贵之家。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豪贵之家首推吴氏,寄居他们家时,生下詹鼎。詹鼎六七岁时,不和街市上的儿童玩耍,只喜欢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去学馆玩耍,听人读书,回家后,就能把学生们读的书背诵出来。吴氏喜欢他的聪敏,劝他的父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亲让儿子读书。詹鼎很高兴,只有他的父亲不同意,骂道:“我们本是商人之家,生养儿子能继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承我的手艺,我的手艺不废弃就行了,你怎么能跟读书人交往呢?”但詹鼎常常自己勤勉地学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习,夜里坐在饼灶下不停地捧书诵读。他的父亲看到不能改变他的志向,就让他去读书。一年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后,学完了老师传授的学业,老师辞馆离去。当时吴家聘请老师,詹鼎从学,吴氏也像对待儿子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一样培育他,让他就学。没过几年,吴氏子弟没有能比得上詹鼎的。老师离去后,詹鼎就被聘为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吴氏子弟的老师。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元末,方国珍起兵海上,朝廷不能制服他,就封他为高官。方国珍在庆元开府,招揽能为自己所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用的读书人。方国珍听说詹鼎有才能,用计策抓住了他。詹鼎被抓,没办法,就为他尽力,成为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府里的都事,有廉洁的名声。方国珍的弟弟是府里的平章,有人犯法,交付詹鼎处置,詹鼎依法</a:t>
            </a:r>
            <a:endParaRPr lang="zh-CN" altLang="en-US" dirty="0"/>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判决。平章的妻子收受贿赂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向詹鼎求情。詹鼎坚持原判不答应</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现在方大帅要做一番大</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事业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应该重用天下贤士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一心守法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怎么能让女人干预公事呢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没有答应。平章的妻子恼怒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说詹鼎的坏话,詹鼎被关入牢狱,半年后才被放出来。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再次被起用,改为上虞制。上虞和伪吴王张士诚的领地交错,很多将士官员认为詹鼎是读书人,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不通晓军中事务,多次违纪。詹鼎在院中召集众人,拉出一个驿丞,以不奉公的理由责罚他,处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以斩刑。当时在庭院中的人都吓得两腿发抖,跪着向前请罪,膝盖弯曲好久起不来,此事才算结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束。后来即使元帅、万夫长有什么要禀报的,都长跪着说,不敢抬头看他。詹鼎处理事务有才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能,公文满案,很快就能处理完。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至正末年,我军到庆元城下,方国珍害怕,乘楼船逃到海上。太祖发怒,将要发兵讨伐他。没有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办法,詹鼎替方国珍起草表章谢罪,言辞非常恭敬,明辨是非。太祖读了表章后,说:“谁说方国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珍没有人才呢?这就可以让他活命了。”于是赦免了方国珍,不再问罪。又任命方国珍为右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丞,詹鼎也被召至京城。</a:t>
            </a:r>
            <a:endParaRPr lang="zh-CN" altLang="en-US" dirty="0"/>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当时河南行省缺郎中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吏部请求任命詹鼎担任。丞相说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我和詹鼎共事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凭詹鼎的才能不可外</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派啊。”半年以后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被授予留守都卫经历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改任刑部郎中、刑部佐僚。任期未满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主管部门请示</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授官给詹鼎。丞相说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刑部有詹鼎在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胜过一百个人。”他如此被称道。詹鼎在刑部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一向宽</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厚仁慈地执法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没有威名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而人们都喜欢他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不苛刻。适逢大都督府受了军吏贿赂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为军吏授</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职。事情败露,诬陷詹鼎受贿。御史审查詹鼎,詹鼎说,在留守时所抚养的沦为孤儿的外甥来看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望我,担心有这种情况,但我实在不知情。御史说:“法律惩处看重的是罪名成立。”最终杀了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詹鼎,和他一起的一百多人都被杀。 </a:t>
            </a:r>
            <a:endParaRPr lang="zh-CN" altLang="en-US" dirty="0"/>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24453"/>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一、(2018云南昆明1月调研,10—13,19分)阅读下面的文言文,完成1—4题。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叶适,字正则,温州永嘉人。擢</a:t>
            </a:r>
            <a:r>
              <a:rPr lang="zh-CN" altLang="en-US" sz="1530" u="sng" kern="0" dirty="0" smtClean="0">
                <a:solidFill>
                  <a:srgbClr val="000000"/>
                </a:solidFill>
                <a:latin typeface="Times New Roman" panose="02020603050405020304" pitchFamily="65" charset="-122"/>
                <a:ea typeface="宋体" panose="02010600030101010101" pitchFamily="2" charset="-122"/>
              </a:rPr>
              <a:t>淳熙</a:t>
            </a:r>
            <a:r>
              <a:rPr lang="zh-CN" altLang="en-US" sz="1530" kern="0" dirty="0" smtClean="0">
                <a:solidFill>
                  <a:srgbClr val="000000"/>
                </a:solidFill>
                <a:latin typeface="Times New Roman" panose="02020603050405020304" pitchFamily="65" charset="-122"/>
                <a:ea typeface="宋体" panose="02010600030101010101" pitchFamily="2" charset="-122"/>
              </a:rPr>
              <a:t>五年进士第二人,授平江节度推官。丁母忧。改武昌军节度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判官。除太常博士兼实录院检讨官。尝荐陈傅良等三十四人于丞相,后皆召用,时称得人。及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孝宗</a:t>
            </a:r>
            <a:r>
              <a:rPr lang="zh-CN" altLang="en-US" sz="1530" u="sng" kern="0" dirty="0" smtClean="0">
                <a:solidFill>
                  <a:srgbClr val="000000"/>
                </a:solidFill>
                <a:latin typeface="Times New Roman" panose="02020603050405020304" pitchFamily="65" charset="-122"/>
                <a:ea typeface="宋体" panose="02010600030101010101" pitchFamily="2" charset="-122"/>
              </a:rPr>
              <a:t>不豫</a:t>
            </a:r>
            <a:r>
              <a:rPr lang="zh-CN" altLang="en-US" sz="1530" kern="0" dirty="0" smtClean="0">
                <a:solidFill>
                  <a:srgbClr val="000000"/>
                </a:solidFill>
                <a:latin typeface="Times New Roman" panose="02020603050405020304" pitchFamily="65" charset="-122"/>
                <a:ea typeface="宋体" panose="02010600030101010101" pitchFamily="2" charset="-122"/>
              </a:rPr>
              <a:t>,群臣至号泣攀裾以请,光宗竟不往。未几,孝宗崩,光宗不能执丧。军士籍籍有语,变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且不测。适告宰相留正曰:“上疾而不执丧,将何辞以谢天下?今嘉王长,若预建参决,则疑谤释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矣。”宰执用其言,同入奏立嘉王为皇太子,光宗许之。俄得御批,有“历事岁久,念欲退闲”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之语,正惧而去,人心愈摇。知枢密院赵汝愚忧危不知所出,适告知</a:t>
            </a:r>
            <a:r>
              <a:rPr lang="zh-CN" altLang="en-US" sz="1020" kern="0" spc="-4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门事蔡必胜曰:“国事至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此,子为近臣,庸坐视乎?”蔡许诺,与宣赞舍人傅昌朝、知内侍省关礼、知</a:t>
            </a:r>
            <a:r>
              <a:rPr lang="zh-CN" altLang="en-US" sz="1020" kern="0" spc="-4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门事韩侂冑三人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定计。适得之,即亟白汝愚。汝愚请必胜议事,遂遣侂冑因张宗尹、关礼以</a:t>
            </a:r>
            <a:r>
              <a:rPr lang="zh-CN" altLang="en-US" sz="1530" u="sng" kern="0" dirty="0" smtClean="0">
                <a:solidFill>
                  <a:srgbClr val="000000"/>
                </a:solidFill>
                <a:latin typeface="Times New Roman" panose="02020603050405020304" pitchFamily="65" charset="-122"/>
                <a:ea typeface="宋体" panose="02010600030101010101" pitchFamily="2" charset="-122"/>
              </a:rPr>
              <a:t>内禅</a:t>
            </a:r>
            <a:r>
              <a:rPr lang="zh-CN" altLang="en-US" sz="1530" kern="0" dirty="0" smtClean="0">
                <a:solidFill>
                  <a:srgbClr val="000000"/>
                </a:solidFill>
                <a:latin typeface="Times New Roman" panose="02020603050405020304" pitchFamily="65" charset="-122"/>
                <a:ea typeface="宋体" panose="02010600030101010101" pitchFamily="2" charset="-122"/>
              </a:rPr>
              <a:t>议奏太皇太后,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且请垂帘,许之,计遂定。</a:t>
            </a:r>
            <a:r>
              <a:rPr lang="zh-CN" altLang="en-US" sz="1530" u="sng" kern="0" dirty="0" smtClean="0">
                <a:solidFill>
                  <a:srgbClr val="000000"/>
                </a:solidFill>
                <a:latin typeface="Times New Roman" panose="02020603050405020304" pitchFamily="65" charset="-122"/>
                <a:ea typeface="宋体" panose="02010600030101010101" pitchFamily="2" charset="-122"/>
              </a:rPr>
              <a:t>翌日禫祭太皇太后临朝嘉王即皇帝位亲行祭礼百官班贺中外晏然</a:t>
            </a:r>
            <a:r>
              <a:rPr lang="zh-CN" altLang="en-US" sz="1530" kern="0" dirty="0" smtClean="0">
                <a:solidFill>
                  <a:srgbClr val="000000"/>
                </a:solidFill>
                <a:latin typeface="Times New Roman" panose="02020603050405020304" pitchFamily="65" charset="-122"/>
                <a:ea typeface="宋体" panose="02010600030101010101" pitchFamily="2" charset="-122"/>
              </a:rPr>
              <a:t>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愚既相,赏功将及适,适曰:“国危效忠,职也。适何功之有?”除权兵部侍郎,以父忧去。</a:t>
            </a:r>
            <a:r>
              <a:rPr lang="zh-CN" altLang="en-US" sz="1530" u="sng" kern="0" dirty="0" smtClean="0">
                <a:solidFill>
                  <a:srgbClr val="000000"/>
                </a:solidFill>
                <a:latin typeface="Times New Roman" panose="02020603050405020304" pitchFamily="65" charset="-122"/>
                <a:ea typeface="宋体" panose="02010600030101010101" pitchFamily="2" charset="-122"/>
              </a:rPr>
              <a:t>服除</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召至,除权工部侍郎。</a:t>
            </a:r>
            <a:r>
              <a:rPr lang="zh-CN" altLang="en-US" sz="1530" u="sng" kern="0" dirty="0" smtClean="0">
                <a:solidFill>
                  <a:srgbClr val="000000"/>
                </a:solidFill>
                <a:latin typeface="Times New Roman" panose="02020603050405020304" pitchFamily="65" charset="-122"/>
                <a:ea typeface="宋体" panose="02010600030101010101" pitchFamily="2" charset="-122"/>
              </a:rPr>
              <a:t>时有劝侂胄立盖世功以固位者,侂胄然之,将启兵端。</a:t>
            </a:r>
            <a:r>
              <a:rPr lang="zh-CN" altLang="en-US" sz="1530" kern="0" dirty="0" smtClean="0">
                <a:solidFill>
                  <a:srgbClr val="000000"/>
                </a:solidFill>
                <a:latin typeface="Times New Roman" panose="02020603050405020304" pitchFamily="65" charset="-122"/>
                <a:ea typeface="宋体" panose="02010600030101010101" pitchFamily="2" charset="-122"/>
              </a:rPr>
              <a:t>侂胄欲藉其草诏以</a:t>
            </a:r>
            <a:endParaRPr lang="zh-CN" altLang="en-US" dirty="0"/>
          </a:p>
        </p:txBody>
      </p:sp>
      <p:pic>
        <p:nvPicPr>
          <p:cNvPr id="3" name="图片 3" descr="textimage17.jpeg"/>
          <p:cNvPicPr>
            <a:picLocks noChangeAspect="1"/>
          </p:cNvPicPr>
          <p:nvPr/>
        </p:nvPicPr>
        <p:blipFill>
          <a:blip r:embed="rId3"/>
          <a:stretch>
            <a:fillRect/>
          </a:stretch>
        </p:blipFill>
        <p:spPr>
          <a:xfrm>
            <a:off x="5934600" y="3970234"/>
            <a:ext cx="123824" cy="142875"/>
          </a:xfrm>
          <a:prstGeom prst="rect">
            <a:avLst/>
          </a:prstGeom>
        </p:spPr>
      </p:pic>
      <p:pic>
        <p:nvPicPr>
          <p:cNvPr id="4" name="图片 4" descr="textimage18.jpeg"/>
          <p:cNvPicPr>
            <a:picLocks noChangeAspect="1"/>
          </p:cNvPicPr>
          <p:nvPr/>
        </p:nvPicPr>
        <p:blipFill>
          <a:blip r:embed="rId3"/>
          <a:stretch>
            <a:fillRect/>
          </a:stretch>
        </p:blipFill>
        <p:spPr>
          <a:xfrm>
            <a:off x="6604083" y="4324042"/>
            <a:ext cx="123824" cy="142875"/>
          </a:xfrm>
          <a:prstGeom prst="rect">
            <a:avLst/>
          </a:prstGeom>
        </p:spPr>
      </p:pic>
      <p:grpSp>
        <p:nvGrpSpPr>
          <p:cNvPr id="5" name="组合 7"/>
          <p:cNvGrpSpPr/>
          <p:nvPr/>
        </p:nvGrpSpPr>
        <p:grpSpPr>
          <a:xfrm>
            <a:off x="3060840" y="919939"/>
            <a:ext cx="2543175" cy="549275"/>
            <a:chOff x="3899266" y="4430468"/>
            <a:chExt cx="1716088" cy="371475"/>
          </a:xfrm>
        </p:grpSpPr>
        <p:pic>
          <p:nvPicPr>
            <p:cNvPr id="6"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7"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8" name="TextBox 11"/>
          <p:cNvSpPr txBox="1"/>
          <p:nvPr/>
        </p:nvSpPr>
        <p:spPr>
          <a:xfrm>
            <a:off x="2000232" y="1484454"/>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0030101010101" pitchFamily="49" charset="-122"/>
                <a:ea typeface="黑体" panose="02010600030101010101" pitchFamily="49" charset="-122"/>
                <a:sym typeface="+mn-ea"/>
              </a:rPr>
              <a:t>A组 </a:t>
            </a:r>
            <a:r>
              <a:rPr lang="zh-CN" altLang="en-US" sz="2000" b="1" dirty="0" smtClean="0">
                <a:latin typeface="黑体" panose="02010600030101010101" pitchFamily="49" charset="-122"/>
                <a:ea typeface="黑体" panose="02010600030101010101" pitchFamily="49" charset="-122"/>
                <a:sym typeface="+mn-ea"/>
              </a:rPr>
              <a:t> 201</a:t>
            </a:r>
            <a:r>
              <a:rPr lang="en-US" altLang="zh-CN" sz="2000" b="1" dirty="0" smtClean="0">
                <a:latin typeface="黑体" panose="02010600030101010101" pitchFamily="49" charset="-122"/>
                <a:ea typeface="黑体" panose="02010600030101010101" pitchFamily="49" charset="-122"/>
                <a:sym typeface="+mn-ea"/>
              </a:rPr>
              <a:t>6</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8</a:t>
            </a:r>
            <a:r>
              <a:rPr lang="zh-CN" altLang="en-US" sz="2000" b="1" dirty="0" smtClean="0">
                <a:latin typeface="黑体" panose="02010600030101010101" pitchFamily="49" charset="-122"/>
                <a:ea typeface="黑体" panose="02010600030101010101" pitchFamily="49" charset="-122"/>
                <a:sym typeface="+mn-ea"/>
              </a:rPr>
              <a:t>年高考模拟·基础题组</a:t>
            </a:r>
            <a:endParaRPr lang="zh-CN" altLang="en-US" sz="2000" b="1" dirty="0">
              <a:solidFill>
                <a:schemeClr val="tx1"/>
              </a:solidFill>
              <a:latin typeface="黑体" panose="02010600030101010101" pitchFamily="49" charset="-122"/>
              <a:ea typeface="黑体" panose="02010600030101010101" pitchFamily="49" charset="-122"/>
              <a:sym typeface="+mn-ea"/>
            </a:endParaRPr>
          </a:p>
          <a:p>
            <a:pPr algn="ctr" eaLnBrk="0" latinLnBrk="1" hangingPunct="0">
              <a:lnSpc>
                <a:spcPct val="150000"/>
              </a:lnSpc>
              <a:spcBef>
                <a:spcPts val="140"/>
              </a:spcBef>
            </a:pPr>
            <a:r>
              <a:rPr lang="en-US" altLang="zh-CN" sz="1400" b="0" dirty="0" smtClean="0">
                <a:latin typeface="黑体" panose="02010600030101010101" pitchFamily="49" charset="-122"/>
                <a:ea typeface="黑体" panose="02010600030101010101" pitchFamily="49" charset="-122"/>
                <a:sym typeface="+mn-ea"/>
              </a:rPr>
              <a:t>(</a:t>
            </a:r>
            <a:r>
              <a:rPr lang="zh-CN" altLang="en-US" sz="1400" kern="0" dirty="0" smtClean="0">
                <a:solidFill>
                  <a:srgbClr val="000000"/>
                </a:solidFill>
                <a:latin typeface="Times New Roman" panose="02020603050405020304" pitchFamily="65" charset="-122"/>
                <a:ea typeface="宋体" panose="02010600030101010101" pitchFamily="2" charset="-122"/>
              </a:rPr>
              <a:t>每篇建议用时20分钟</a:t>
            </a:r>
            <a:r>
              <a:rPr lang="en-US" altLang="zh-CN" sz="1400" b="0" dirty="0" smtClean="0">
                <a:latin typeface="黑体" panose="02010600030101010101" pitchFamily="49" charset="-122"/>
                <a:ea typeface="黑体" panose="02010600030101010101" pitchFamily="49" charset="-122"/>
                <a:sym typeface="+mn-ea"/>
              </a:rPr>
              <a:t>)</a:t>
            </a:r>
            <a:endParaRPr sz="1400"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动中外,改权吏部侍郎兼直学士院,以疾力辞兼职。会诏诸将四路出师,适又告侂胄宜先防江,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不听。未几,诸军皆败。</a:t>
            </a:r>
            <a:r>
              <a:rPr lang="zh-CN" altLang="en-US" sz="1530" u="sng" kern="0" dirty="0" smtClean="0">
                <a:solidFill>
                  <a:srgbClr val="000000"/>
                </a:solidFill>
                <a:latin typeface="Times New Roman" panose="02020603050405020304" pitchFamily="65" charset="-122"/>
                <a:ea typeface="宋体" panose="02010600030101010101" pitchFamily="2" charset="-122"/>
              </a:rPr>
              <a:t>及金兵大入,适谓人心一摇,不可复制,遂上堡坞之议。</a:t>
            </a:r>
            <a:r>
              <a:rPr lang="zh-CN" altLang="en-US" sz="1530" kern="0" dirty="0" smtClean="0">
                <a:solidFill>
                  <a:srgbClr val="000000"/>
                </a:solidFill>
                <a:latin typeface="Times New Roman" panose="02020603050405020304" pitchFamily="65" charset="-122"/>
                <a:ea typeface="宋体" panose="02010600030101010101" pitchFamily="2" charset="-122"/>
              </a:rPr>
              <a:t>初,淮民被兵惊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散,日不自保。适遂于墟落数十里内,依山水险要为堡坞,使复业以守,春夏散耕,秋冬入堡,凡四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十七处。又度沿江地创三大堡。每堡以二千家为率,教之习射。无事则戍,以五百人一将;有警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则增募新兵及抽摘诸州禁军二千人,并堡坞内居民,通为四千五百人,共相守戍。三堡就,流民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渐归。嘉定十六年,卒,年七十四,赠光禄大夫,谥文定。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(节选自《宋史·叶适传》,有删改)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A.翌日禫祭太皇/太后临朝/嘉王即皇帝位/亲行祭/礼百官班贺/中外晏然/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B.翌日禫祭太皇/太后临朝/嘉王即皇帝位/亲行祭礼/百官班贺/中外晏然/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C.翌日禫祭/太皇太后临朝/嘉王即皇帝位/亲行祭/礼百官班贺/中外晏然/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D.翌日禫祭/太皇太后临朝/嘉王即皇帝位/亲行祭礼/百官班贺/中外晏然/</a:t>
            </a:r>
            <a:endParaRPr lang="zh-CN" altLang="en-US" dirty="0"/>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A.“淳熙”是年号。中国古代王朝用年号来纪年和区别新旧君主,如文中出现的“孝宗”</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“光宗”“嘉定”都属于年号。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B.“不豫”是天子有病的讳称。古代因有顾忌而不敢说、不能说时会考虑避讳的说法,又如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文中的“崩”,是天子死亡的讳称。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C.“内禅”是古代帝王身在之时,传位给家族内继承人的君位传承方法。孝宗禅位光宗、光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宗禅位嘉王,都用的是这种方法。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D.“服除”古代指守丧期满,与文中提到的“丁母忧”“父忧”一样,都与父母去世有关。</a:t>
            </a:r>
            <a:endParaRPr lang="zh-CN" altLang="en-US" dirty="0"/>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叶适能识人用人。在任职太常博士兼实录院检讨官期间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他曾经向丞相推荐了陈傅良等三</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十四人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后来他们都被召任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为当时的舆论所称道。</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叶适有主见有担当。他在孝宗去世后的危难时局中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挺身而出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协同宰相等人及时定下拥立</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嘉王、光宗内禅等计策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从根本上稳住了政局人心。</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叶适不居功营私。赵汝愚当上宰相后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想奖赏有功的叶适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叶适认为只是尽了自己的职分。</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韩侂胄曾想借重叶适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叶适称病坚辞一切职务。</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叶适谋略深远。战事开启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他先建议防守长江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韩侂胄不听。不久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诸路军队都失败了。淮民</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被金兵惊散,难以自保,叶适依据险要地势建堡安民。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(1)时有劝侂胄立盖世功以固位者,侂胄然之,将启兵端。(5分)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(2)及金兵大入,适谓人心一摇,不可复制,遂上堡坞之议。(5分)</a:t>
            </a:r>
            <a:endParaRPr lang="zh-CN" altLang="en-US" dirty="0"/>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“翌日禫祭”意为“第二天举行禫祭”,应在“祭”后停顿;前文有“太皇太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后”这个词语,“太皇太后”不应断开,可排除A、B两项。“祭礼”作“行”的宾语,不要断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开;“百官”作句子的主语,前面断开,故排除C项。答案为D。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“孝宗”“光宗”是庙号。庙号常用“祖”字或“宗”字。开国皇帝一般被称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为“太祖”或“高祖”,如汉高祖、唐高祖、宋太祖;后面的皇帝一般称为“宗”,如唐太宗、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宋太宗等。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“叶适称病坚辞一切职务”错,原文为“以疾力辞兼职”,并非辞去一切职务。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(1)当时有人怂恿韩侂胄建立盖世功劳来巩固自己的地位,侂胄认为有道理,准备发动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战争。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(2)等到金兵大举入侵,叶适认为人心一旦动摇,就不能再次控制,于是向朝廷提出建立堡坞的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(1)以:连词,来。然:认为有道理。启:开,发动。兵端:战端,战争的开端,泛指战争。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(2)入:入侵。一摇:一旦动摇。复制:再次控制。上:上报;呈报。</a:t>
            </a:r>
            <a:endParaRPr lang="zh-CN" altLang="en-US" dirty="0"/>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叶适,字正则,温州永嘉人。考中淳熙五年进士第二名,授予平江节度推官。遭逢母丧,之后改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任武昌军节度判官。任太常博士兼实录院检讨官。曾经向丞相推荐了陈傅良等三十四人,后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来他们都被召任,时论称为得人。等到孝宗病重,群臣到光宗处号哭着拉着他的衣襟请求,光宗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竟然不去探视。不久,孝宗去世,光宗不能执掌丧礼。军中士兵纷扰不安窃窃私语,恐怕将产生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不测之变。叶适又告诉宰相留正说:“皇上患病不能执掌丧礼,将用什么来告白天下呢?如今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嘉王已经长大了,如果让他提前参与决策,那么怀疑和诽谤就会消解了。”宰相采纳了他的建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议,与他一同入朝奏请立嘉王为皇太子,光宗答应了。不久得到御批,其中有“历事岁久,念欲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退闲”这样的话,留正感到害怕而离开了,人心愈发动摇。知枢密院赵汝愚忧虑而不知所措,叶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适对知</a:t>
            </a:r>
            <a:r>
              <a:rPr lang="zh-CN" altLang="en-US" sz="1020" kern="0" spc="-4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门事蔡必胜说:“国事到了这样的地步,你作为亲近大臣,难道能够坐视不管吗?“蔡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必胜许下承诺,将会与宣赞舍人傅昌朝、知内侍省关礼、知</a:t>
            </a:r>
            <a:r>
              <a:rPr lang="zh-CN" altLang="en-US" sz="1020" kern="0" spc="-4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门事韩侂胄三人定下决策。叶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适得到这承诺,就立刻告诉了赵汝愚。赵汝愚邀请蔡必胜商议这件事,于是派遣韩侂胄将张宗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尹、关礼主张内禅的建议奏禀太皇太后,并且请求太皇太后垂帘听政,太皇太后答应了,于是计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谋议定。第二天举行禫(dàn)祭,太皇太后临朝,嘉王即皇帝位,亲自行祭礼,百官列位朝贺,朝廷</a:t>
            </a:r>
            <a:endParaRPr lang="zh-CN" altLang="en-US"/>
          </a:p>
        </p:txBody>
      </p:sp>
      <p:pic>
        <p:nvPicPr>
          <p:cNvPr id="3" name="图片 3" descr="textimage19.jpeg"/>
          <p:cNvPicPr>
            <a:picLocks noChangeAspect="1"/>
          </p:cNvPicPr>
          <p:nvPr/>
        </p:nvPicPr>
        <p:blipFill>
          <a:blip r:embed="rId3"/>
          <a:stretch>
            <a:fillRect/>
          </a:stretch>
        </p:blipFill>
        <p:spPr>
          <a:xfrm>
            <a:off x="1123200" y="4369738"/>
            <a:ext cx="123824" cy="142875"/>
          </a:xfrm>
          <a:prstGeom prst="rect">
            <a:avLst/>
          </a:prstGeom>
        </p:spPr>
      </p:pic>
      <p:pic>
        <p:nvPicPr>
          <p:cNvPr id="4" name="图片 4" descr="textimage20.jpeg"/>
          <p:cNvPicPr>
            <a:picLocks noChangeAspect="1"/>
          </p:cNvPicPr>
          <p:nvPr/>
        </p:nvPicPr>
        <p:blipFill>
          <a:blip r:embed="rId3"/>
          <a:stretch>
            <a:fillRect/>
          </a:stretch>
        </p:blipFill>
        <p:spPr>
          <a:xfrm>
            <a:off x="5448600" y="4723546"/>
            <a:ext cx="123824" cy="142875"/>
          </a:xfrm>
          <a:prstGeom prst="rect">
            <a:avLst/>
          </a:prstGeom>
        </p:spPr>
      </p:pic>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内外一片安定。赵汝愚当上宰相后,奖赏有功之人,将要轮到叶适时,叶适说:“在国家危难之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际臣子效忠,这不过是我的职分罢了。我叶适有什么功劳呢?”任代理兵部侍郎一职,因为遭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逢父亲丧事而离职。服丧结束,召回任代理工部侍郎。当时有人怂恿韩侂胄立盖世功劳来巩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固自己的地位,侂胄认为有道理,准备发动战争。韩侂胄想靠叶适草拟诏书来震动朝廷内外,就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改任他为代理吏部侍郎兼直学士院,他称病坚决辞去兼职。正值诏令诸将四路出师,叶适又告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知韩侂胄应该先防守长江,韩侂胄不听。不久,诸路军队都失败了。等到金兵大举入侵,叶适认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为人心一旦动摇,就不能再次控制,于是向朝廷提出建立堡坞的建议。当初,淮河沿岸的百姓被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军队惊散,每天都不能自保。叶适于是在墟落的数十里之内,依靠山水的险要之处建立堡坞,让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百姓恢复旧业守卫,春夏时节分散耕种,秋冬时节进入堡坞守卫,一共四十七处。又度量长江沿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岸之地创立三个大城堡。每堡以两千家为单位,教他们练习射箭。没有事的时候就戍守,以五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百人设一将;有警报则增募新兵以及抽调诸州禁军二千人,连同堡坞内的居民,一共为四千五百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人,共同守戍。三堡建成后,流民慢慢归聚。嘉定十六年,叶适去世,享年七十四岁,赠光禄大夫,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谥号文定。</a:t>
            </a:r>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4844565"/>
            <a:chOff x="540000" y="1080000"/>
            <a:chExt cx="8127000" cy="4844565"/>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庆法王”。番僧请求田产一百顷作为法王下院,宫中直接下旨礼部,称大庆法王与圣旨并书。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傅珪假装不知道,持奏说:“谁是大庆法王?胆敢和至尊一起署名,大不敬。”皇帝诏令不追究,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求田的事也最终罢止。傅珪平时像木讷的人。等到面对大事,毅然坚持,别人不能夺其志,最终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因此触怒受宠的权贵而离职。教坊司臧贤请求更换牙牌,依照朝士所用的牙牌的形制制作,又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请求改铸方印,傅珪阻止不施行。臧贤就日夜在宦官中毁谤他,希望使他辞职。御史张羽上奏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云南受灾,傅珪于是极力论说四方灾变可怕。正德八年(1513年)五月,又上报四月受灾,于是说: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“春秋二百四十二年,记载灾变六十九件事。现在从去年秋天以来,地震天鸣,冰雹降落,星宿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陨坠,龙虎出现,地裂山崩,共四十二件事,而水灾旱灾没有计算在内,灾害没有比现在更厉害的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了。”极力奏陈其时社会弊病十件事,话语多指斥受宠的权贵,权贵愈加痛恨他。恰逢户部尚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书孙交也因正直被权贵抵触,权贵于是假传圣旨命令二人辞职。两京谏官纷纷上章请求让他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们留任,皇上不听从。傅珪归乡三年,御史卢雍称赞傅珪在位有古代大臣风范,家无储蓄,每天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的供给都很困难,请求颁发月廪、岁隶,以体现优礼。又认为傅珪刚正忠实,敢于直言,应当起</a:t>
              </a:r>
              <a:endParaRPr lang="zh-CN" altLang="en-US" dirty="0"/>
            </a:p>
          </p:txBody>
        </p:sp>
        <p:sp>
          <p:nvSpPr>
            <p:cNvPr id="3" name="TextBox 2"/>
            <p:cNvSpPr txBox="1"/>
            <p:nvPr/>
          </p:nvSpPr>
          <p:spPr>
            <a:xfrm>
              <a:off x="540000" y="526290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用。吏部按照卢雍的话上奏,皇上没有回复。而傅珪正在此时去世,时年五十七岁。嘉靖元年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(1522年),收录先朝守正大臣,追赠太子少保,谥号文毅。</a:t>
              </a:r>
              <a:endParaRPr lang="zh-CN" altLang="en-US" dirty="0"/>
            </a:p>
          </p:txBody>
        </p:sp>
      </p:gr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二、(2018四省名校第一次联考,10—13,19分)阅读下面的文言文,完成1—4题。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柳浑,</a:t>
            </a:r>
            <a:r>
              <a:rPr lang="zh-CN" altLang="en-US" sz="1530" u="sng" kern="0" dirty="0" smtClean="0">
                <a:solidFill>
                  <a:srgbClr val="000000"/>
                </a:solidFill>
                <a:latin typeface="Times New Roman" panose="02020603050405020304" pitchFamily="65" charset="-122"/>
                <a:ea typeface="宋体" panose="02010600030101010101" pitchFamily="2" charset="-122"/>
              </a:rPr>
              <a:t>字</a:t>
            </a:r>
            <a:r>
              <a:rPr lang="zh-CN" altLang="en-US" sz="1530" kern="0" dirty="0" smtClean="0">
                <a:solidFill>
                  <a:srgbClr val="000000"/>
                </a:solidFill>
                <a:latin typeface="Times New Roman" panose="02020603050405020304" pitchFamily="65" charset="-122"/>
                <a:ea typeface="宋体" panose="02010600030101010101" pitchFamily="2" charset="-122"/>
              </a:rPr>
              <a:t>夷旷,一字惟深,本</a:t>
            </a:r>
            <a:r>
              <a:rPr lang="zh-CN" altLang="en-US" sz="1530" u="sng" kern="0" dirty="0" smtClean="0">
                <a:solidFill>
                  <a:srgbClr val="000000"/>
                </a:solidFill>
                <a:latin typeface="Times New Roman" panose="02020603050405020304" pitchFamily="65" charset="-122"/>
                <a:ea typeface="宋体" panose="02010600030101010101" pitchFamily="2" charset="-122"/>
              </a:rPr>
              <a:t>名</a:t>
            </a:r>
            <a:r>
              <a:rPr lang="zh-CN" altLang="en-US" sz="1530" kern="0" dirty="0" smtClean="0">
                <a:solidFill>
                  <a:srgbClr val="000000"/>
                </a:solidFill>
                <a:latin typeface="Times New Roman" panose="02020603050405020304" pitchFamily="65" charset="-122"/>
                <a:ea typeface="宋体" panose="02010600030101010101" pitchFamily="2" charset="-122"/>
              </a:rPr>
              <a:t>载,梁仆射惔六世孙,后籍襄州。天宝初,擢进士第,调单父尉,累除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衢州司马。弃官隐武宁山。召拜监察御史,</a:t>
            </a:r>
            <a:r>
              <a:rPr lang="zh-CN" altLang="en-US" sz="1530" u="sng" kern="0" dirty="0" smtClean="0">
                <a:solidFill>
                  <a:srgbClr val="000000"/>
                </a:solidFill>
                <a:latin typeface="Times New Roman" panose="02020603050405020304" pitchFamily="65" charset="-122"/>
                <a:ea typeface="宋体" panose="02010600030101010101" pitchFamily="2" charset="-122"/>
              </a:rPr>
              <a:t>台僚以仪矩相绳,而浑放旷不乐检局,乃求外职。</a:t>
            </a:r>
            <a:r>
              <a:rPr lang="zh-CN" altLang="en-US" sz="1530" kern="0" dirty="0" smtClean="0">
                <a:solidFill>
                  <a:srgbClr val="000000"/>
                </a:solidFill>
                <a:latin typeface="Times New Roman" panose="02020603050405020304" pitchFamily="65" charset="-122"/>
                <a:ea typeface="宋体" panose="02010600030101010101" pitchFamily="2" charset="-122"/>
              </a:rPr>
              <a:t>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相惜其才,留为左补阙。</a:t>
            </a:r>
            <a:r>
              <a:rPr lang="zh-CN" altLang="en-US" sz="1530" u="sng" kern="0" dirty="0" smtClean="0">
                <a:solidFill>
                  <a:srgbClr val="000000"/>
                </a:solidFill>
                <a:latin typeface="Times New Roman" panose="02020603050405020304" pitchFamily="65" charset="-122"/>
                <a:ea typeface="宋体" panose="02010600030101010101" pitchFamily="2" charset="-122"/>
              </a:rPr>
              <a:t>朱泚乱浑匿终南山贼素闻其名以宰相召执其子榜笞之搜索所在浑羸</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服步至奉天改右散骑常侍。</a:t>
            </a:r>
            <a:r>
              <a:rPr lang="zh-CN" altLang="en-US" sz="1530" kern="0" dirty="0" smtClean="0">
                <a:solidFill>
                  <a:srgbClr val="000000"/>
                </a:solidFill>
                <a:latin typeface="Times New Roman" panose="02020603050405020304" pitchFamily="65" charset="-122"/>
                <a:ea typeface="宋体" panose="02010600030101010101" pitchFamily="2" charset="-122"/>
              </a:rPr>
              <a:t>贼平,奏言:“臣名向为贼污,且‘载’于文从戈,非偃武所宜。”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乃更今名。贞元元年,迁兵部侍郎,封宜城县伯。三年,以本官同中书门下平章事,仍判</a:t>
            </a:r>
            <a:r>
              <a:rPr lang="zh-CN" altLang="en-US" sz="1530" u="sng" kern="0" dirty="0" smtClean="0">
                <a:solidFill>
                  <a:srgbClr val="000000"/>
                </a:solidFill>
                <a:latin typeface="Times New Roman" panose="02020603050405020304" pitchFamily="65" charset="-122"/>
                <a:ea typeface="宋体" panose="02010600030101010101" pitchFamily="2" charset="-122"/>
              </a:rPr>
              <a:t>门下</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省</a:t>
            </a:r>
            <a:r>
              <a:rPr lang="zh-CN" altLang="en-US" sz="1530" kern="0" dirty="0" smtClean="0">
                <a:solidFill>
                  <a:srgbClr val="000000"/>
                </a:solidFill>
                <a:latin typeface="Times New Roman" panose="02020603050405020304" pitchFamily="65" charset="-122"/>
                <a:ea typeface="宋体" panose="02010600030101010101" pitchFamily="2" charset="-122"/>
              </a:rPr>
              <a:t>。帝尝亲择吏宰畿邑,而政有状,召宰相语,皆贺帝得人,浑独不贺,曰:“此特京兆尹职耳。陛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下当择臣辈以辅圣德,臣当选京兆尹承大化,尹当求令长亲细事。代尹择令,非陛下所宜。”帝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然之。浑瑊与吐蕃会平凉,是日,帝语大臣以和戎息师之便。马燧贺曰:“今日已盟,可百年无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虏患。”浑跪曰:“五帝无诰誓,三王无盟诅,盖盟诅之兴皆在季末。今盛明之朝,反以季末事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行于夷狄。夫</a:t>
            </a:r>
            <a:r>
              <a:rPr lang="zh-CN" altLang="en-US" sz="1530" u="sng" kern="0" dirty="0" smtClean="0">
                <a:solidFill>
                  <a:srgbClr val="000000"/>
                </a:solidFill>
                <a:latin typeface="Times New Roman" panose="02020603050405020304" pitchFamily="65" charset="-122"/>
                <a:ea typeface="宋体" panose="02010600030101010101" pitchFamily="2" charset="-122"/>
              </a:rPr>
              <a:t>夷狄</a:t>
            </a:r>
            <a:r>
              <a:rPr lang="zh-CN" altLang="en-US" sz="1530" kern="0" dirty="0" smtClean="0">
                <a:solidFill>
                  <a:srgbClr val="000000"/>
                </a:solidFill>
                <a:latin typeface="Times New Roman" panose="02020603050405020304" pitchFamily="65" charset="-122"/>
                <a:ea typeface="宋体" panose="02010600030101010101" pitchFamily="2" charset="-122"/>
              </a:rPr>
              <a:t>人面兽心,易以兵制,难以信结,臣窃忧之。”李晟继言曰:“蕃戎多不情,诚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如浑言。”帝变色曰:“浑,儒生,未达边事,而大臣亦当尔邪?”皆顿首谢。夜半,邠宁节度使韩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游瑰飞奏吐蕃劫盟,将校皆覆没。</a:t>
            </a:r>
            <a:r>
              <a:rPr lang="zh-CN" altLang="en-US" sz="1530" u="sng" kern="0" dirty="0" smtClean="0">
                <a:solidFill>
                  <a:srgbClr val="000000"/>
                </a:solidFill>
                <a:latin typeface="Times New Roman" panose="02020603050405020304" pitchFamily="65" charset="-122"/>
                <a:ea typeface="宋体" panose="02010600030101010101" pitchFamily="2" charset="-122"/>
              </a:rPr>
              <a:t>帝大惊,即以其表示浑。明日,慰之曰:“卿,儒士,乃知军戎万</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里情乎。”</a:t>
            </a:r>
            <a:r>
              <a:rPr lang="zh-CN" altLang="en-US" sz="1530" kern="0" dirty="0" smtClean="0">
                <a:solidFill>
                  <a:srgbClr val="000000"/>
                </a:solidFill>
                <a:latin typeface="Times New Roman" panose="02020603050405020304" pitchFamily="65" charset="-122"/>
                <a:ea typeface="宋体" panose="02010600030101010101" pitchFamily="2" charset="-122"/>
              </a:rPr>
              <a:t>益礼异之。浑警辩好谈谑,与人交,豁如也。以右散骑常侍罢平章事。免后数日,置</a:t>
            </a:r>
            <a:endParaRPr lang="zh-CN" altLang="en-US" dirty="0"/>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酒召故人出游,酣肆乃还,旷然无黜免意。时李勉、卢翰皆以旧相阖门奉朝请,叹曰:“吾等视</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柳宜城,真拘俗之人哉!”五年卒,年七十五,</a:t>
            </a:r>
            <a:r>
              <a:rPr lang="zh-CN" altLang="en-US" sz="1530" u="sng" kern="0" dirty="0" smtClean="0">
                <a:solidFill>
                  <a:srgbClr val="000000"/>
                </a:solidFill>
                <a:latin typeface="Times New Roman" panose="02020603050405020304" pitchFamily="65" charset="-122"/>
                <a:ea typeface="宋体" panose="02010600030101010101" pitchFamily="2" charset="-122"/>
              </a:rPr>
              <a:t>谥</a:t>
            </a:r>
            <a:r>
              <a:rPr lang="zh-CN" altLang="en-US" sz="1530" kern="0" dirty="0" smtClean="0">
                <a:solidFill>
                  <a:srgbClr val="000000"/>
                </a:solidFill>
                <a:latin typeface="Times New Roman" panose="02020603050405020304" pitchFamily="65" charset="-122"/>
                <a:ea typeface="宋体" panose="02010600030101010101" pitchFamily="2" charset="-122"/>
              </a:rPr>
              <a:t>曰贞。</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(节选自《新唐书·柳浑列传》,有删改)</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A.朱泚乱浑/匿终南山/贼素闻其名/以宰相召执其子/榜笞之/搜索所在/浑羸服步至奉天/改右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散骑常侍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B.朱泚乱/浑匿终南山/贼素闻其名/以宰相召/执其子榜笞之/搜索所在/浑羸服步至奉天/改右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散骑常侍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C.朱泚乱/浑匿终南山/贼素闻其名/以宰相召执/其子榜笞之/搜索所在/浑羸服步至奉天/改右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散骑常侍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D.朱泚乱浑/匿终南山/贼素闻其名以宰相/召执其子榜笞之/搜索所在/浑羸服步至/奉天改右散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骑常侍</a:t>
            </a:r>
            <a:endParaRPr lang="zh-CN" altLang="en-US" dirty="0"/>
          </a:p>
        </p:txBody>
      </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A.古人不仅有“名”,而且有“字”。旧说婴儿出生三个月后由父亲命“名”;男子二十岁举</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行冠礼,并取“字”。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B.“门下省”为官署名称,为隋朝和唐朝开始正式设立的三省六部制的三省之一。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C.夷狄,古称北方部族为夷,东方部族为狄。常用以泛称除华夏族以外的各族。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D.谥,古代皇帝、贵族、大臣、杰出官员或其他有地位的人死后所加给的带有褒贬意义的称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A.柳浑心性放旷,不以仕途升迁为意。天宝初年,他被选拔为进士,入仕后,调为单父县尉,多次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升迁,官至衢州司马,但还是弃官归隐山中。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B.柳浑重视节操,爱惜声名。叛乱中他遭遇坎坷,没有向贼人屈服;叛乱被平定后,他认为自己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的名字已经被玷污,且本来含义不佳,因此自请改名为“浑”。</a:t>
            </a:r>
            <a:endParaRPr lang="zh-CN" altLang="en-US" dirty="0"/>
          </a:p>
        </p:txBody>
      </p:sp>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柳浑持中守正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直言敢谏。他曾直率进言皇帝不宜代替手下官员选择县令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皇帝告诉大臣边</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境议和可平息战争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他提出敌人不讲信义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不可轻信。</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柳浑头脑敏捷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喜欢辩论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豁达开朗。被罢官后没几天就召故人出游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流连酒肆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纵酒狂放</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玩</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乐尽兴才回来。李勉、卢翰等人觉得他是个很会享受世俗生活的人。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(1)台僚以仪矩相绳,而浑放旷不乐检局,乃求外职。(5分)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(2)帝大惊,即以其表示浑。明日,慰之曰:“卿,儒士,乃知军戎万里情乎。”(5分)</a:t>
            </a:r>
            <a:endParaRPr lang="zh-CN" altLang="en-US" dirty="0"/>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“浑”是专有名词,即传主柳浑。从下文来看,“匿终南山”的主语是“浑”,主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语后不能断开,据此排除A、D两项。“执”的宾语是“其子”,“执其子”不应该断开,据此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排除C项。故选B。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“古称北方部族为夷,东方部族为狄”有错,应该是“古称东方部族为夷,北方部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族为狄”。古代居住于中原地区的汉民族自称华夏,把华夏周围四方的部族,分别称为东夷、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南蛮、西戎、北狄(合称“四夷”),以区别华夏。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根据前文“置酒召故人出游”来推断,“酣肆”没有“流连酒肆”的意思,而是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“放肆恣意”。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(1)御史台同僚用仪法规矩来约束他,但是柳浑放旷豁达不乐意受此拘束,于是请求到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外地任职。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(2)皇帝大惊,立即把奏表让柳浑看。第二天,皇帝安慰柳浑说:“你,虽然是儒士,却了解万里之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外的军机情况啊。”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(1)僚:同僚。仪矩:仪法规矩。绳:约束。检局:拘束。外职:到外地任职。</a:t>
            </a:r>
            <a:endParaRPr lang="zh-CN" altLang="en-US" dirty="0"/>
          </a:p>
        </p:txBody>
      </p:sp>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(2)以:把。表:奏表。示:给</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看。军戎:军机情况。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柳浑,字夷旷,另一字惟深,本来名字叫载,是梁朝仆射柳惔的六世孙,后入了襄州籍。天宝初年,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他被选拔为进士,调任单父县尉,多次升迁,官至衢州司马。弃官隐居在武宁山中。召入朝授任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监察御史,御史台同僚用仪法规矩来约束他,但是柳浑放旷豁达不乐意受此拘束,于是请求到外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地任职。宰相爱惜他的才能,留他任左补阙。朱泚叛乱,柳浑躲藏在终南山中。朱泚早就知道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柳浑的名声,用宰相的职位来征召他,逮捕了他的儿子加以笞打,多方搜索他的住处。柳浑穿着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破烂衣服步行到奉天城,改任右散骑常侍。叛乱被平定后,柳浑上奏说:“臣的名字先前被贼人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玷污,并且‘载’字从文字上讲从戈,与停息战事不相宜。”便改成了现在的名字。贞元元年,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升为兵部侍郎,封宜城县伯。贞元三年,以原官职任同中书门下平章事,仍然归属门下省。皇帝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曾经亲自选择官吏治理京畿属邑,而且他们都有政绩,召宰相来说此事,大家都祝贺皇帝选人得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当,只有柳浑不贺,说:“这不过是京兆尹的职责罢了。陛下应当选择大臣来辅佐圣上德政,大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臣应当选择京兆尹秉承深广的教化,京兆尹应当选拔县令亲自处理各种事务。代替京兆尹选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择县令,这不是陛下所应该做的事。”皇帝认为正确。浑瑊与吐蕃在平凉会盟,这天,皇帝告诉</a:t>
            </a:r>
            <a:endParaRPr lang="zh-CN" altLang="en-US"/>
          </a:p>
        </p:txBody>
      </p:sp>
    </p:spTree>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大臣们与戎人议和以息战的好处。马燧祝贺说:“今天结盟以后,可望百年之内没有掳掠危害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了。”柳浑跪下说:“五帝没有诰誓,三王没有盟誓,凡结盟立誓都在王朝末年。当今正是盛明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的朝代,却用王朝末年的方法对待夷狄。夷狄人面兽心,容易用武力制服,很难用信义结交,臣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私下里为这件事担忧。”李晟接着说:“蕃戎大多不近人情,确实像柳浑所说的那样。”皇帝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变脸说:“柳浑,是个儒生,不知边疆事务,而大臣也当这样吗?”大家都顿首谢罪。半夜,邠宁节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度使韩游瑰派人飞奏吐蕃劫持盟会,将领全部牺牲。皇帝大惊,立即把奏表让柳浑看。第二天,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皇帝安慰柳浑说:“你,虽然是儒士,却了解万里之外的军机情况啊。”对他更加礼遇尊敬了。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柳浑敏捷善辩好开玩笑,和人交往,十分豁达。被罢免宰相,任右散骑常侍。被罢免后没几天,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购买酒召故人出游,纵酒狂放极乐才返回,旷达得没有被罢黜的意思。当时李勉、卢翰都以先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朝宰相的身份闭门享受朝请待遇,感叹道:“我们与柳宜城相比,真是受风俗习惯拘泥的人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啊!”贞元五年去世,终年七十五岁,谥号为贞。</a:t>
            </a:r>
            <a:endParaRPr lang="zh-CN" altLang="en-US"/>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三、(2018贵州黔东南一模,10—13,19分)阅读下面的文言文,完成1—4题。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胡海,字海洋,定远人。尝入土豪赤塘王总管营,自拔来归,授百户。从败元将贾鲁兵,克泗、滁,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进万户。从渡江,拔蛮子海牙水寨,破陈埜先兵,从取集庆、镇江。败元将谢国玺于宁国,选充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先锋。从大军围湖州,堕其东南门月城。从攻宜兴,下婺州,鏖战绍兴,生得贼四百余人,进都先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锋。又从战龙江,克安庆,与汉人相持,八战皆大捷,遂入江州。从徐达攻庐州,皆有功。</a:t>
            </a:r>
            <a:r>
              <a:rPr lang="zh-CN" altLang="en-US" sz="1530" u="sng" kern="0" dirty="0" smtClean="0">
                <a:solidFill>
                  <a:srgbClr val="000000"/>
                </a:solidFill>
                <a:latin typeface="Times New Roman" panose="02020603050405020304" pitchFamily="65" charset="-122"/>
                <a:ea typeface="宋体" panose="02010600030101010101" pitchFamily="2" charset="-122"/>
              </a:rPr>
              <a:t>海骁勇</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屡战屡伤手足胸腹间金痍皆遍而斗益力士卒从之者无不激励自效太祖壮之授花枪上千户。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从平章杨璟征湖南、广西未下郡县。由</a:t>
            </a:r>
            <a:r>
              <a:rPr lang="zh-CN" altLang="en-US" sz="1530" u="sng" kern="0" dirty="0" smtClean="0">
                <a:solidFill>
                  <a:srgbClr val="000000"/>
                </a:solidFill>
                <a:latin typeface="Times New Roman" panose="02020603050405020304" pitchFamily="65" charset="-122"/>
                <a:ea typeface="宋体" panose="02010600030101010101" pitchFamily="2" charset="-122"/>
              </a:rPr>
              <a:t>祁阳</a:t>
            </a:r>
            <a:r>
              <a:rPr lang="zh-CN" altLang="en-US" sz="1530" kern="0" dirty="0" smtClean="0">
                <a:solidFill>
                  <a:srgbClr val="000000"/>
                </a:solidFill>
                <a:latin typeface="Times New Roman" panose="02020603050405020304" pitchFamily="65" charset="-122"/>
                <a:ea typeface="宋体" panose="02010600030101010101" pitchFamily="2" charset="-122"/>
              </a:rPr>
              <a:t>进围永州,与守兵战于东乡桥,生得千、万户四人,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以夜半先登拔之。抵靖江,战南门,生得万户二人。夜</a:t>
            </a:r>
            <a:r>
              <a:rPr lang="zh-CN" altLang="en-US" sz="1530" u="sng" kern="0" dirty="0" smtClean="0">
                <a:solidFill>
                  <a:srgbClr val="000000"/>
                </a:solidFill>
                <a:latin typeface="Times New Roman" panose="02020603050405020304" pitchFamily="65" charset="-122"/>
                <a:ea typeface="宋体" panose="02010600030101010101" pitchFamily="2" charset="-122"/>
              </a:rPr>
              <a:t>四鼓</a:t>
            </a:r>
            <a:r>
              <a:rPr lang="zh-CN" altLang="en-US" sz="1530" kern="0" dirty="0" smtClean="0">
                <a:solidFill>
                  <a:srgbClr val="000000"/>
                </a:solidFill>
                <a:latin typeface="Times New Roman" panose="02020603050405020304" pitchFamily="65" charset="-122"/>
                <a:ea typeface="宋体" panose="02010600030101010101" pitchFamily="2" charset="-122"/>
              </a:rPr>
              <a:t>,自北门八角亭先登,功最,命为左副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总兵。剿平左江上思</a:t>
            </a:r>
            <a:r>
              <a:rPr lang="zh-CN" altLang="en-US" sz="1530" u="sng" kern="0" dirty="0" smtClean="0">
                <a:solidFill>
                  <a:srgbClr val="000000"/>
                </a:solidFill>
                <a:latin typeface="Times New Roman" panose="02020603050405020304" pitchFamily="65" charset="-122"/>
                <a:ea typeface="宋体" panose="02010600030101010101" pitchFamily="2" charset="-122"/>
              </a:rPr>
              <a:t>蛮</a:t>
            </a:r>
            <a:r>
              <a:rPr lang="zh-CN" altLang="en-US" sz="1530" kern="0" dirty="0" smtClean="0">
                <a:solidFill>
                  <a:srgbClr val="000000"/>
                </a:solidFill>
                <a:latin typeface="Times New Roman" panose="02020603050405020304" pitchFamily="65" charset="-122"/>
                <a:ea typeface="宋体" panose="02010600030101010101" pitchFamily="2" charset="-122"/>
              </a:rPr>
              <a:t>。武冈、靖州、五开诸苗蛮先后作乱,悉捕诛首乱而抚其余众,迁都督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佥事。十四年从征云南,由永宁趋乌撒,进克可渡河。与副将军沐英会师攻大理,敌悉众扼上、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下关。定远侯王弼自洱水东趋上关,英帅大军趋下关,而遣海以夜四鼓取石门。间道渡河,绕点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苍山后,攀大树缘崖而上,立旗帜,英士卒望见,皆踊跃大呼,敌众惊扰。英遂斩关入。海亦麾山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上军驰下,前后夹攻,敌悉溃走。十七年论功封东川侯,禄二千五百石,予</a:t>
            </a:r>
            <a:r>
              <a:rPr lang="zh-CN" altLang="en-US" sz="1530" u="sng" kern="0" dirty="0" smtClean="0">
                <a:solidFill>
                  <a:srgbClr val="000000"/>
                </a:solidFill>
                <a:latin typeface="Times New Roman" panose="02020603050405020304" pitchFamily="65" charset="-122"/>
                <a:ea typeface="宋体" panose="02010600030101010101" pitchFamily="2" charset="-122"/>
              </a:rPr>
              <a:t>世券</a:t>
            </a:r>
            <a:r>
              <a:rPr lang="zh-CN" altLang="en-US" sz="1530" kern="0" dirty="0" smtClean="0">
                <a:solidFill>
                  <a:srgbClr val="000000"/>
                </a:solidFill>
                <a:latin typeface="Times New Roman" panose="02020603050405020304" pitchFamily="65" charset="-122"/>
                <a:ea typeface="宋体" panose="02010600030101010101" pitchFamily="2" charset="-122"/>
              </a:rPr>
              <a:t>。逾三年,以左参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将从征金山。又二年,以征南将军讨平澧州九溪诸蛮寇。师还,乞归乡里,厚赉金帛以行。二十</a:t>
            </a:r>
            <a:endParaRPr lang="zh-CN" altLang="en-US"/>
          </a:p>
        </p:txBody>
      </p:sp>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四年七月,病疽卒,年六十三。</a:t>
            </a:r>
            <a:r>
              <a:rPr lang="zh-CN" altLang="en-US" sz="1530" u="sng" kern="0" dirty="0" smtClean="0">
                <a:solidFill>
                  <a:srgbClr val="000000"/>
                </a:solidFill>
                <a:latin typeface="Times New Roman" panose="02020603050405020304" pitchFamily="65" charset="-122"/>
                <a:ea typeface="宋体" panose="02010600030101010101" pitchFamily="2" charset="-122"/>
              </a:rPr>
              <a:t>长子斌,龙虎卫指挥使,从征云南。过曲靖,猝遇寇,中飞矢卒,</a:t>
            </a:r>
            <a:r>
              <a:rPr lang="zh-CN" altLang="en-US" sz="1530" kern="0" dirty="0" smtClean="0">
                <a:solidFill>
                  <a:srgbClr val="000000"/>
                </a:solidFill>
                <a:latin typeface="Times New Roman" panose="02020603050405020304" pitchFamily="65" charset="-122"/>
                <a:ea typeface="宋体" panose="02010600030101010101" pitchFamily="2" charset="-122"/>
              </a:rPr>
              <a:t>赠都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督同知。</a:t>
            </a:r>
            <a:r>
              <a:rPr lang="zh-CN" altLang="en-US" sz="1530" u="sng" kern="0" dirty="0" smtClean="0">
                <a:solidFill>
                  <a:srgbClr val="000000"/>
                </a:solidFill>
                <a:latin typeface="Times New Roman" panose="02020603050405020304" pitchFamily="65" charset="-122"/>
                <a:ea typeface="宋体" panose="02010600030101010101" pitchFamily="2" charset="-122"/>
              </a:rPr>
              <a:t>次玉,坐蓝党</a:t>
            </a:r>
            <a:r>
              <a:rPr lang="zh-CN" altLang="en-US" sz="1150" u="sng"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u="sng" kern="0" dirty="0" smtClean="0">
                <a:solidFill>
                  <a:srgbClr val="000000"/>
                </a:solidFill>
                <a:latin typeface="Times New Roman" panose="02020603050405020304" pitchFamily="65" charset="-122"/>
                <a:ea typeface="宋体" panose="02010600030101010101" pitchFamily="2" charset="-122"/>
              </a:rPr>
              <a:t>死。次观,尚南康公主,为驸马都尉。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(节选自《明史·胡海传》,有删改)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蓝党:朱元璋诛杀大将蓝玉,继而大肆株连杀戮功臣宿将。因蓝玉案被株连杀戮者逾1.5</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万,当时称之为“蓝党”。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A.海骁勇屡战/屡伤手足胸腹间/金痍皆遍/而斗益力/士卒从之者/无不激励自效太祖/壮之授花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枪上千户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B.海骁勇/屡战屡伤/手足胸腹间金痍皆遍/而斗益力/士卒从之者无不激励自效/太祖壮之/授花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枪上千户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C.海骁勇/屡战屡伤/手足胸腹间金痍皆遍而斗/益力士卒/从之者无不激励自效/太祖壮之/授花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枪上千户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D.海骁勇屡战/屡伤手足/胸腹间金痍皆遍而斗/益力士卒/从之者无不激励自效/太祖壮之授花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枪/上千户</a:t>
            </a:r>
            <a:endParaRPr lang="zh-CN" altLang="en-US"/>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A.祁阳,地名。古人用阴阳表示阳光的向背,向日为阳,背日为阴。祁阳附近有祁山,可以推断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祁阳就在祁山的南面。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B.四鼓,时辰名。古代把夜晚分成五个时段,用鼓打更报时,所以叫作五更或五鼓。四鼓,相当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于现在的3点到5点。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C.蛮,古代对南方各少数民族的泛称。中原人一般把北方少数民族叫狄,南方少数民族叫蛮,西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方少数民族叫戎,东方少数民族叫夷。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D.世券,又称铁券。是外形如筒瓦状的铁制品,它在古代是皇帝分封功臣爵位时颁赏赐给臣子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的信物和凭证,可世代相传。</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20005"/>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一、(2018课标全国Ⅱ,10—13,19分)阅读下面的文言文,完成1—4题。</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王涣字稚子广汉妻阝人也父顺安定太守涣少好侠尚气力数通剽轻少年晚而改节敦儒学习</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《尚书》读律令略举大义</a:t>
            </a:r>
            <a:r>
              <a:rPr lang="zh-CN" altLang="en-US" sz="1530" kern="0" dirty="0" smtClean="0">
                <a:solidFill>
                  <a:srgbClr val="000000"/>
                </a:solidFill>
                <a:latin typeface="Times New Roman" panose="02020603050405020304" pitchFamily="65" charset="-122"/>
                <a:ea typeface="宋体" panose="02010600030101010101" pitchFamily="2" charset="-122"/>
              </a:rPr>
              <a:t>为太守陈宠功曹,当职割断,不避</a:t>
            </a:r>
            <a:r>
              <a:rPr lang="zh-CN" altLang="en-US" sz="1530" u="sng" kern="0" dirty="0" smtClean="0">
                <a:solidFill>
                  <a:srgbClr val="000000"/>
                </a:solidFill>
                <a:latin typeface="Times New Roman" panose="02020603050405020304" pitchFamily="65" charset="-122"/>
                <a:ea typeface="宋体" panose="02010600030101010101" pitchFamily="2" charset="-122"/>
              </a:rPr>
              <a:t>豪右</a:t>
            </a:r>
            <a:r>
              <a:rPr lang="zh-CN" altLang="en-US" sz="1530" kern="0" dirty="0" smtClean="0">
                <a:solidFill>
                  <a:srgbClr val="000000"/>
                </a:solidFill>
                <a:latin typeface="Times New Roman" panose="02020603050405020304" pitchFamily="65" charset="-122"/>
                <a:ea typeface="宋体" panose="02010600030101010101" pitchFamily="2" charset="-122"/>
              </a:rPr>
              <a:t>。宠风声大行,入为大司农。和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帝问曰:“在郡何以为理?”宠</a:t>
            </a:r>
            <a:r>
              <a:rPr lang="zh-CN" altLang="en-US" sz="1530" u="sng" kern="0" dirty="0" smtClean="0">
                <a:solidFill>
                  <a:srgbClr val="000000"/>
                </a:solidFill>
                <a:latin typeface="Times New Roman" panose="02020603050405020304" pitchFamily="65" charset="-122"/>
                <a:ea typeface="宋体" panose="02010600030101010101" pitchFamily="2" charset="-122"/>
              </a:rPr>
              <a:t>顿首</a:t>
            </a:r>
            <a:r>
              <a:rPr lang="zh-CN" altLang="en-US" sz="1530" kern="0" dirty="0" smtClean="0">
                <a:solidFill>
                  <a:srgbClr val="000000"/>
                </a:solidFill>
                <a:latin typeface="Times New Roman" panose="02020603050405020304" pitchFamily="65" charset="-122"/>
                <a:ea typeface="宋体" panose="02010600030101010101" pitchFamily="2" charset="-122"/>
              </a:rPr>
              <a:t>谢曰:“臣任功曹王涣以简贤选能,主簿镡显拾遗补阙,臣奉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宣诏书而已。”帝大悦,涣由此显名。州举</a:t>
            </a:r>
            <a:r>
              <a:rPr lang="zh-CN" altLang="en-US" sz="1530" u="sng" kern="0" dirty="0" smtClean="0">
                <a:solidFill>
                  <a:srgbClr val="000000"/>
                </a:solidFill>
                <a:latin typeface="Times New Roman" panose="02020603050405020304" pitchFamily="65" charset="-122"/>
                <a:ea typeface="宋体" panose="02010600030101010101" pitchFamily="2" charset="-122"/>
              </a:rPr>
              <a:t>茂才</a:t>
            </a:r>
            <a:r>
              <a:rPr lang="zh-CN" altLang="en-US" sz="1530" kern="0" dirty="0" smtClean="0">
                <a:solidFill>
                  <a:srgbClr val="000000"/>
                </a:solidFill>
                <a:latin typeface="Times New Roman" panose="02020603050405020304" pitchFamily="65" charset="-122"/>
                <a:ea typeface="宋体" panose="02010600030101010101" pitchFamily="2" charset="-122"/>
              </a:rPr>
              <a:t>,除温令。县多奸猾,积为人患。涣以方略讨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击,悉诛之。境内清夷,商人露宿于道。其有放牛者,辄云以属稚子,终无侵犯。在温三年,迁兖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州刺史,绳正部郡,风威大行。后坐考妖言不实论。岁余,征拜侍御史。永元十五年,从驾南巡,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还为洛阳令。以平正居身,得宽猛之宜。其冤嫌久讼,历政所不断,法理所难平者,莫不曲尽情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诈,压塞群疑。又能以谲数发擿奸伏。</a:t>
            </a:r>
            <a:r>
              <a:rPr lang="zh-CN" altLang="en-US" sz="1530" u="sng" kern="0" dirty="0" smtClean="0">
                <a:solidFill>
                  <a:srgbClr val="000000"/>
                </a:solidFill>
                <a:latin typeface="Times New Roman" panose="02020603050405020304" pitchFamily="65" charset="-122"/>
                <a:ea typeface="宋体" panose="02010600030101010101" pitchFamily="2" charset="-122"/>
              </a:rPr>
              <a:t>京师</a:t>
            </a:r>
            <a:r>
              <a:rPr lang="zh-CN" altLang="en-US" sz="1530" kern="0" dirty="0" smtClean="0">
                <a:solidFill>
                  <a:srgbClr val="000000"/>
                </a:solidFill>
                <a:latin typeface="Times New Roman" panose="02020603050405020304" pitchFamily="65" charset="-122"/>
                <a:ea typeface="宋体" panose="02010600030101010101" pitchFamily="2" charset="-122"/>
              </a:rPr>
              <a:t>称叹,以为涣有神算。元兴元年,病卒。百姓市道莫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不咨嗟。男女老壮皆相与赋敛,致奠醊以千数。涣丧西归,道经弘农,民庶皆设盘案于路。吏问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其故,咸言平常持米到洛,为卒司所抄,恒亡其半。自王君在事,不见侵枉,故来报恩。其政化怀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物如此。</a:t>
            </a:r>
            <a:r>
              <a:rPr lang="zh-CN" altLang="en-US" sz="1530" u="sng" kern="0" dirty="0" smtClean="0">
                <a:solidFill>
                  <a:srgbClr val="000000"/>
                </a:solidFill>
                <a:latin typeface="Times New Roman" panose="02020603050405020304" pitchFamily="65" charset="-122"/>
                <a:ea typeface="宋体" panose="02010600030101010101" pitchFamily="2" charset="-122"/>
              </a:rPr>
              <a:t>民思其德,为立祠安阳亭西,每食辄弦歌而荐之。</a:t>
            </a:r>
            <a:r>
              <a:rPr lang="zh-CN" altLang="en-US" sz="1530" kern="0" dirty="0" smtClean="0">
                <a:solidFill>
                  <a:srgbClr val="000000"/>
                </a:solidFill>
                <a:latin typeface="Times New Roman" panose="02020603050405020304" pitchFamily="65" charset="-122"/>
                <a:ea typeface="宋体" panose="02010600030101010101" pitchFamily="2" charset="-122"/>
              </a:rPr>
              <a:t>延熹中,桓帝事黄老道,悉毁诸房祀,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唯特诏密县存故太傅卓茂庙,洛阳留王涣祠焉。自涣卒后,连诏三公特选洛阳令,皆不称职。永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和中,以剧令勃海任峻补之。峻擢用文武吏,皆尽其能,纠剔奸盗,不得旋踵,</a:t>
            </a:r>
            <a:r>
              <a:rPr lang="zh-CN" altLang="en-US" sz="1530" u="sng" kern="0" dirty="0" smtClean="0">
                <a:solidFill>
                  <a:srgbClr val="000000"/>
                </a:solidFill>
                <a:latin typeface="Times New Roman" panose="02020603050405020304" pitchFamily="65" charset="-122"/>
                <a:ea typeface="宋体" panose="02010600030101010101" pitchFamily="2" charset="-122"/>
              </a:rPr>
              <a:t>一岁断狱,不过数十,</a:t>
            </a:r>
            <a:endParaRPr lang="zh-CN" altLang="en-US" dirty="0"/>
          </a:p>
        </p:txBody>
      </p:sp>
      <p:sp>
        <p:nvSpPr>
          <p:cNvPr id="3" name="文本框 4"/>
          <p:cNvSpPr txBox="1"/>
          <p:nvPr/>
        </p:nvSpPr>
        <p:spPr>
          <a:xfrm>
            <a:off x="455790" y="1062815"/>
            <a:ext cx="2743059" cy="369332"/>
          </a:xfrm>
          <a:prstGeom prst="rect">
            <a:avLst/>
          </a:prstGeom>
          <a:noFill/>
        </p:spPr>
        <p:txBody>
          <a:bodyPr wrap="none" rtlCol="0" anchor="t">
            <a:spAutoFit/>
          </a:bodyPr>
          <a:lstStyle/>
          <a:p>
            <a:r>
              <a:rPr lang="zh-CN" altLang="en-US" dirty="0" smtClean="0">
                <a:solidFill>
                  <a:srgbClr val="7030A0"/>
                </a:solidFill>
                <a:latin typeface="黑体" panose="02010600030101010101" pitchFamily="49" charset="-122"/>
                <a:ea typeface="黑体" panose="02010600030101010101" pitchFamily="49" charset="-122"/>
                <a:sym typeface="+mn-ea"/>
              </a:rPr>
              <a:t>题组二  其他课标区题组</a:t>
            </a:r>
            <a:endParaRPr lang="zh-CN" altLang="en-US" dirty="0"/>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胡海屡立战功。他从征曾先后打败过贾鲁的军队、陈埜先的部队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与汉人相对峙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八次战斗</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都取得胜利。</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胡海机智勇敢。永州之战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他曾深夜率先登城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靖州之战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他又曾在夜晚四更时分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从北门八</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角亭率先登城破敌。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C.胡海行事有度。他对武冈等地苗蛮作乱采取了区别对待的方法:叛乱的首领全部捕杀,其随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从则予以安抚。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D.胡海有先见之明。他以征南将军的身份讨平澧州九溪诸蛮寇后,主动请求还乡,最终避免了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坐死或横死。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(1)长子斌,龙虎卫指挥使,从征云南。过曲靖,猝遇寇,中飞矢卒。(5分)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(2)次玉,坐蓝党死。次观,尚南康公主,为驸马都尉。(5分)</a:t>
            </a:r>
            <a:endParaRPr lang="zh-CN" altLang="en-US" dirty="0"/>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“屡战屡伤”是一个词语,不能断开,据此排除A、D两项;“益力”补充“斗”的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情形,不能断开,据此排除C项。“太祖”作后句的主语,前面应断开,进一步确定答案为B项。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四鼓:四更,相当于现在的1点到3点。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胡海请求还乡,不是为了避免坐死或横死,此举不能表现他的先见之明。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(1)长子胡斌,担任龙虎卫指挥使,从军征讨云南。经过曲靖时,突然遭遇敌人,被飞箭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射中而死。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(2)次子胡玉,因受蓝玉一案牵连而死。第三子胡观,娶南康公主,担任驸马都尉。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(1)“长子斌,龙虎卫指挥使”为判断句,要翻译出判断语气。猝:突然。寇:敌人或贼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寇。中:被</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射中。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(2)次:根据语境推断,当译为“第二”“第三”。坐:犯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罪。尚:专指娶公主为妻,意为侍奉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公主。</a:t>
            </a:r>
            <a:endParaRPr lang="zh-CN" altLang="en-US" dirty="0"/>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胡海,字海洋,定远人。他曾经加入土豪赤塘王总管的兵营,自动从营中逃出来归附,被授予百</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户。从征打败了元将贾鲁的部队,攻克了泗、滁等地,晋升为万户。跟随渡江,攻陷蛮子海牙水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寨,打败陈埜先的部队,跟随攻取了集庆、镇江。在宁国打败了元将谢国玺,被选中担任先锋。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跟随大军围攻湖州,攻陷了湖州东南门月城。跟随攻打宜兴,打下婺州,激战绍兴,生擒敌军四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百多人,晋升为都先锋。又跟从征战龙江,攻克安庆,和汉人相对峙,八次战斗都取得胜利,于是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进入江州。跟随徐达攻打庐州,都立下战功。胡海十分勇猛,屡战屡伤,手脚和胸腹间遍体鳞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伤,但战斗更加奋力。跟从他的士兵无不受到激励奋勇作战。太祖认为他壮勇,授予花枪上千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户。跟随平章杨璟征讨湖南、广西未攻下的郡县。从祁阳进兵围攻永州,在东乡桥与守敌交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战,生擒千户、万户四人,乘半夜率先登城攻下了永州。到达靖江,战于南门,生擒万户二人。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夜晚四更时分,胡海从北门八角亭率先登城,功劳最大,被任命为左副总兵。剿平了左江上思的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蛮族。武冈、靖州、五开诸苗蛮先后叛乱,全部捕杀了叛乱的首领而安抚其余部众,晋升为都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督佥事。洪武十四年跟从征战云南,从永宁急赴乌撒,进军攻克了可渡河。和副将军沐英会师</a:t>
            </a:r>
            <a:endParaRPr lang="zh-CN" altLang="en-US" dirty="0"/>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进攻大理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敌人全部扼守上、下关。定远侯王弼自洱水东趋上关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沐英率兵趋下关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而派遣胡海</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在夜间四更攻取石门。取小道渡河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绕过点苍山后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攀大树沿悬崖而上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树起了旗帜。沐英的士</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兵看到旗帜后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都踊跃大呼</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敌众惊惧混乱。沐英于是破关而入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胡海也指挥山上军队飞驰而下,前后夹攻,敌人全军溃败逃跑。十七年论功行赏,胡海被封为东川侯,食禄二千五百石,授予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世代享受特权的铁券。过了三年,胡海以左参将的身份随军征讨金山。又过了二年,以征南将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军的身份讨伐平定澧州九溪各蛮族贼寇。班师回朝后,请求回归家乡,他受赐丰厚的金银锦帛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后回家。二十四年七月,因疽病发作而去世,享年六十三岁。长子胡斌,担任龙虎卫指挥使,从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军征讨云南。经过曲靖时,突然遭遇贼寇,被飞箭射中而死。追赠都督同知。次子胡玉,因受蓝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玉一案牵连而死。第三子胡观,娶南康公主,担任驸马都尉。</a:t>
            </a:r>
            <a:endParaRPr lang="zh-CN" altLang="en-US" dirty="0"/>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四、</a:t>
            </a:r>
            <a:r>
              <a:rPr lang="en-US" altLang="zh-CN" sz="1530" kern="0" dirty="0" smtClean="0">
                <a:solidFill>
                  <a:srgbClr val="000000"/>
                </a:solidFill>
                <a:latin typeface="Times New Roman" panose="02020603050405020304" pitchFamily="65" charset="-122"/>
                <a:ea typeface="宋体" panose="02010600030101010101" pitchFamily="2" charset="-122"/>
              </a:rPr>
              <a:t>(2017</a:t>
            </a:r>
            <a:r>
              <a:rPr lang="zh-CN" altLang="en-US" sz="1530" kern="0" dirty="0" smtClean="0">
                <a:solidFill>
                  <a:srgbClr val="000000"/>
                </a:solidFill>
                <a:latin typeface="Times New Roman" panose="02020603050405020304" pitchFamily="65" charset="-122"/>
                <a:ea typeface="宋体" panose="02010600030101010101" pitchFamily="2" charset="-122"/>
              </a:rPr>
              <a:t>四川广安、遂宁、内江、眉山四市一诊</a:t>
            </a:r>
            <a:r>
              <a:rPr lang="en-US" altLang="zh-CN" sz="1530" kern="0" dirty="0" smtClean="0">
                <a:solidFill>
                  <a:srgbClr val="000000"/>
                </a:solidFill>
                <a:latin typeface="Times New Roman" panose="02020603050405020304" pitchFamily="65" charset="-122"/>
                <a:ea typeface="宋体" panose="02010600030101010101" pitchFamily="2" charset="-122"/>
              </a:rPr>
              <a:t>,10—13,19</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阅读下面的文言文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完成</a:t>
            </a:r>
            <a:r>
              <a:rPr lang="en-US" altLang="zh-CN" sz="1530" kern="0" dirty="0" smtClean="0">
                <a:solidFill>
                  <a:srgbClr val="000000"/>
                </a:solidFill>
                <a:latin typeface="Times New Roman" panose="02020603050405020304" pitchFamily="65" charset="-122"/>
                <a:ea typeface="宋体" panose="02010600030101010101" pitchFamily="2" charset="-122"/>
              </a:rPr>
              <a:t>1—4</a:t>
            </a:r>
            <a:r>
              <a:rPr lang="zh-CN" altLang="en-US" sz="1530" kern="0" dirty="0" smtClean="0">
                <a:solidFill>
                  <a:srgbClr val="000000"/>
                </a:solidFill>
                <a:latin typeface="Times New Roman" panose="02020603050405020304" pitchFamily="65" charset="-122"/>
                <a:ea typeface="宋体" panose="02010600030101010101" pitchFamily="2"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李显忠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初</a:t>
            </a:r>
            <a:r>
              <a:rPr lang="zh-CN" altLang="en-US" sz="1530" u="sng" kern="0" dirty="0" smtClean="0">
                <a:solidFill>
                  <a:srgbClr val="000000"/>
                </a:solidFill>
                <a:latin typeface="Times New Roman" panose="02020603050405020304" pitchFamily="65" charset="-122"/>
                <a:ea typeface="宋体" panose="02010600030101010101" pitchFamily="2" charset="-122"/>
              </a:rPr>
              <a:t>名</a:t>
            </a:r>
            <a:r>
              <a:rPr lang="zh-CN" altLang="en-US" sz="1530" kern="0" dirty="0" smtClean="0">
                <a:solidFill>
                  <a:srgbClr val="000000"/>
                </a:solidFill>
                <a:latin typeface="Times New Roman" panose="02020603050405020304" pitchFamily="65" charset="-122"/>
                <a:ea typeface="宋体" panose="02010600030101010101" pitchFamily="2" charset="-122"/>
              </a:rPr>
              <a:t>世辅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南归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赐名显忠。年十七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随父永奇出入</a:t>
            </a:r>
            <a:r>
              <a:rPr lang="zh-CN" altLang="en-US" sz="1530" u="sng" kern="0" dirty="0" smtClean="0">
                <a:solidFill>
                  <a:srgbClr val="000000"/>
                </a:solidFill>
                <a:latin typeface="Times New Roman" panose="02020603050405020304" pitchFamily="65" charset="-122"/>
                <a:ea typeface="宋体" panose="02010600030101010101" pitchFamily="2" charset="-122"/>
              </a:rPr>
              <a:t>行阵</a:t>
            </a:r>
            <a:r>
              <a:rPr lang="zh-CN" altLang="en-US" sz="1530" kern="0" dirty="0" smtClean="0">
                <a:solidFill>
                  <a:srgbClr val="000000"/>
                </a:solidFill>
                <a:latin typeface="Times New Roman" panose="02020603050405020304" pitchFamily="65" charset="-122"/>
                <a:ea typeface="宋体" panose="02010600030101010101" pitchFamily="2" charset="-122"/>
              </a:rPr>
              <a:t>。金人犯鄜延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王庶命永奇募间</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得张琦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更求一人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显忠请行。永奇曰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汝未涉历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行必累琦。”显忠曰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显忠年小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胆气</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不小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必不累琦。”有敌人夜宿陶穴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显忠缒穴中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得十七人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皆杀之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取首二级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马二匹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余马悉折</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其足。庶大奇之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补承信郎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充队将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由是始知名。金人陷延安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授显忠父子官。永奇聚泣曰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“我宋臣也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世袭国恩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乃为彼用邪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会刘豫令显忠帅马军赴东京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永奇密戒之曰</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汝若得乘</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机</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即归本朝</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无以我故贰其志。</a:t>
            </a:r>
            <a:r>
              <a:rPr lang="zh-CN" altLang="en-US" sz="1530" kern="0" dirty="0" smtClean="0">
                <a:solidFill>
                  <a:srgbClr val="000000"/>
                </a:solidFill>
                <a:latin typeface="Times New Roman" panose="02020603050405020304" pitchFamily="65" charset="-122"/>
                <a:ea typeface="宋体" panose="02010600030101010101" pitchFamily="2" charset="-122"/>
              </a:rPr>
              <a:t>”元帅撒里曷来同州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显忠以计执之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驰出城。至洛河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舟船后</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期不得渡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与追骑屡战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皆胜。显忠憩高原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望追骑益多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乃与撒里曷折箭为誓</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不得杀同州人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得害我骨肉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皆许之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遂推之下山崖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追兵争救得免。显忠携老幼长驱而北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至鄜城县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急遣人告</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永奇。</a:t>
            </a:r>
            <a:r>
              <a:rPr lang="zh-CN" altLang="en-US" sz="1530" u="sng" kern="0" dirty="0" smtClean="0">
                <a:solidFill>
                  <a:srgbClr val="000000"/>
                </a:solidFill>
                <a:latin typeface="Times New Roman" panose="02020603050405020304" pitchFamily="65" charset="-122"/>
                <a:ea typeface="宋体" panose="02010600030101010101" pitchFamily="2" charset="-122"/>
              </a:rPr>
              <a:t>永奇即挈家出城至马趐谷口为金人所及家属皆遇害显忠奔夏夏人问故显忠泣具言父</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母妻子之亡切齿疾首恨不即死。</a:t>
            </a:r>
            <a:r>
              <a:rPr lang="zh-CN" altLang="en-US" sz="1530" kern="0" dirty="0" smtClean="0">
                <a:solidFill>
                  <a:srgbClr val="000000"/>
                </a:solidFill>
                <a:latin typeface="Times New Roman" panose="02020603050405020304" pitchFamily="65" charset="-122"/>
                <a:ea typeface="宋体" panose="02010600030101010101" pitchFamily="2" charset="-122"/>
              </a:rPr>
              <a:t>宣抚吴玠遣张振来抚谕云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忠义归朝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惟君第一。”至</a:t>
            </a:r>
            <a:r>
              <a:rPr lang="zh-CN" altLang="en-US" sz="1530" u="sng" kern="0" dirty="0" smtClean="0">
                <a:solidFill>
                  <a:srgbClr val="000000"/>
                </a:solidFill>
                <a:latin typeface="Times New Roman" panose="02020603050405020304" pitchFamily="65" charset="-122"/>
                <a:ea typeface="宋体" panose="02010600030101010101" pitchFamily="2" charset="-122"/>
              </a:rPr>
              <a:t>行在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高宗抚劳再三。兀术犯合肥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手诏以军与张俊会。显忠与敌战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败之。兀术谓韩常曰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李世辅</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归宋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不曾立功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此人敢勇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宜且避之。”乃焚庐江而走。金帅孛撒自南京率步骑十万来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亲帅军遇于城南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战数十合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孛撒大败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遂退走。翼日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敌益兵至。显忠谓宏渊并力夹击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宏渊按</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兵不动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显忠独与所部力战百余合却之。显忠曰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若使诸军相与掎角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则敌兵可尽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金帅可擒</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河南之地指日可复矣。”</a:t>
            </a:r>
            <a:r>
              <a:rPr lang="zh-CN" altLang="en-US" sz="1530" u="sng" kern="0" dirty="0" smtClean="0">
                <a:solidFill>
                  <a:srgbClr val="000000"/>
                </a:solidFill>
                <a:latin typeface="Times New Roman" panose="02020603050405020304" pitchFamily="65" charset="-122"/>
                <a:ea typeface="宋体" panose="02010600030101010101" pitchFamily="2" charset="-122"/>
              </a:rPr>
              <a:t>显忠知宏渊无固志</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叹咤曰</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天未欲平中原耶</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何沮挠若此</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乾道</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改元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乃还会稽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淳熙四年七月卒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年六十九。谥忠襄。</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节选自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宋史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列传第一百二十六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有删改</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下列对文中画波浪线部分的断句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永奇即挈家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出城至马趐谷口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为金人所及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家属皆遇害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显忠奔夏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夏人问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故显忠泣具言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父</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母妻子之亡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切齿疾首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恨不即死</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永奇即挈家出城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至马趐谷口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为金人所及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家属皆遇害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显忠奔夏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夏人问故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具言父</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母妻子之亡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切齿疾首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恨不即死</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永奇即挈家出城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至马趐谷口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为金人所及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家属皆遇害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显忠奔夏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夏人问故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显忠泣具言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父</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母妻子之亡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切齿疾首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恨不即死</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永奇即挈家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出城至马趐谷口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为金人所及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家属皆遇害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显忠奔夏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夏人问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故显忠泣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具言父</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母妻子之亡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切齿疾首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恨不即死</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A.名,一般指姓名,幼年时一般由父亲命名;多用于自称,或用于作传时介绍传主。</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B.行阵,亦称“行伍”,古代兵制,五人为伍,二十五人为行,代指军队。</a:t>
            </a:r>
            <a:endParaRPr lang="zh-CN" altLang="en-US" sz="1600" dirty="0" smtClean="0"/>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4899988"/>
            <a:chOff x="540000" y="1080000"/>
            <a:chExt cx="8127000" cy="4899988"/>
          </a:xfrm>
        </p:grpSpPr>
        <p:sp>
          <p:nvSpPr>
            <p:cNvPr id="2" name="TextBox 2"/>
            <p:cNvSpPr txBox="1"/>
            <p:nvPr/>
          </p:nvSpPr>
          <p:spPr>
            <a:xfrm>
              <a:off x="540000" y="1080000"/>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C.行在,指天子所在的地方。南宋在杭州设立临安府(意为临时安顿),称之为行在。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D.乾道,年号名,古代纪年的一种常见方式;改元,指古代皇帝改用新年号。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A.李显忠年少便胆识过人。十七岁随父出入行阵;在招募探子时,显忠主动请求前往;后又孤身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夜袭敌人成功,被王庶看重。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B.李显忠有勇有谋,善于应变。在同州用计抓获撒里曷;与追兵作战,战而胜之,面对越来越多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的追兵,与撒里曷折箭为誓后将其推下山崖脱身。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C.李显忠忠肝义胆,一心向宋。金人攻破延安,曾授任显忠父子两人官职,但他们对此内心深感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愤慨,并未诚心归附。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D.李显忠英勇善战,屡建奇功。显忠归朝之后,曾与张俊一道,击溃进犯合肥的兀术;又与宏渊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合力夹击自南京来犯的金帅。</a:t>
              </a:r>
              <a:endParaRPr lang="zh-CN" altLang="en-US" dirty="0"/>
            </a:p>
          </p:txBody>
        </p:sp>
        <p:sp>
          <p:nvSpPr>
            <p:cNvPr id="3" name="TextBox 2"/>
            <p:cNvSpPr txBox="1"/>
            <p:nvPr/>
          </p:nvSpPr>
          <p:spPr>
            <a:xfrm>
              <a:off x="540000" y="4920467"/>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(1)永奇密戒之曰:“汝若得乘机,即归本朝,无以我故贰其志。”(5分)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(2)显忠知宏渊无固志,叹咤曰:“天未欲平中原耶?何沮挠若此!”(5分)</a:t>
              </a:r>
              <a:endParaRPr lang="zh-CN" altLang="en-US" dirty="0"/>
            </a:p>
          </p:txBody>
        </p:sp>
      </p:gr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“挈家”意为“携带全家”,其后要接“出城”语意才通,排除A、D两项;“具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言”后要紧跟所言之事,即“具言父母妻子之亡”,排除C项。故选B。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“行阵”不同于“行伍”:“行阵”是指军队行列;“行伍”是古代兵制,五人为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伍,二十五人为行,代指军队。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“又与宏渊合力夹击自南京来犯的金帅”有误。据原文,李显忠要求宏渊合力夹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击金帅,但宏渊按兵不动,最后是李显忠与自己的部下合力击退金帅。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(1)李永奇秘密地告诫他说:“你如能得到机会,就立即回归宋朝,不要因为我而有二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(2)李显忠知道宏渊没有远大志向,叹息道:“上天没有打算平定中原吗?为什么如此阻挠!”</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(1)密:秘密地。戒:告诫。本朝:宋朝。以我故:因为我。贰其志:有二心。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(2)无固志:也就是“无固守之志”,没有远大志向。沮挠:阻挠。</a:t>
            </a:r>
            <a:endParaRPr lang="zh-CN" altLang="en-US" dirty="0"/>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李显忠,起初名叫世辅,回到南方,被赐名显忠。十七岁时,跟随父亲李永奇出入军队行列。金</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兵侵犯鄜延,王庶命令李永奇招募探子,得到张琦;还需要一人同行,李显忠请求前往。李永奇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说:“你没有经验,前去一定会连累张琦。”李显忠说:“我虽年纪小,胆气却不小,一定不会连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累张琦。”有敌人夜晚睡在地穴里,李显忠用绳索吊着进入地穴中,共有十七个人,都杀了他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们,取得两颗首级,两匹马,把其余马的腿都折断了。王庶对他非常看重,补用他为承信郎,充任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部队将领,从此开始知名。金兵攻陷延安,授予李显忠父子两人官职。李永奇聚众哭着说:“我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是宋朝臣子,世代蒙受国家恩典,哪能为金人所用呢?”正逢刘豫命令李显忠率领骑兵前往东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京,李永奇秘密地告诫他说:“你如能得到机会,就立即回归宋朝,不要因为我而有二心。”金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军元帅撒里曷来到同州,李显忠用计捉住了他,骑马出城。到达洛河,舟船误了约定的时间无法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渡河,李显忠与追赶的金军骑兵多次交战,都得胜了。李显忠在高原上休息,望见追赶的骑兵越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来越多,就与撒里曷折箭盟誓,不得杀害同州人,不得伤害自己的亲属,撒里曷都答应了,于是把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他推下山崖,追兵争着救护,撒里曷得以不死。李显忠带着老少众人一直向北,来到鄜城县,急</a:t>
            </a:r>
            <a:endParaRPr lang="zh-CN" altLang="en-US" dirty="0"/>
          </a:p>
        </p:txBody>
      </p:sp>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速派人去告诉李永奇。李永奇就携带全家人出城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到达马趐谷谷口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被金兵追上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家属都被害</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了。李显忠逃往夏国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夏国人问其缘由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李显忠哭着详细诉说了父母妻子遇害的情形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切齿痛</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恨不能立刻死去。宣抚使吴玠派张振来抚慰晓谕说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忠义归朝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君为第一。”来到皇上驻地,高宗再三安抚慰劳。金兀术进犯合肥,皇上亲笔下诏让他与张俊会师。李显忠与敌人交战,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打败了他们。金兀术对韩常说:“李世辅回到宋朝,还不曾立功,这人十分勇敢,应该暂且避开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他。”于是火烧庐江而退。金军元帅孛撒从南京率领十万步兵骑兵前来,李显忠亲自率军在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城南迎战,交战了几十个回合,孛撒大败,于是退走了。第二天,金军又增加军队前来。李显忠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让宏渊合力夹击敌人,宏渊按兵不动,李显忠独自与部下合力战敌一百多个回合,击退了他们。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李显忠说:“若能让各军互成掎角之势,则敌兵可以杀尽,金国元帅可以活捉,河南之地指日可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以收复了。”李显忠知道宏渊没有远大志向,叹息道:“上天没有打算平定中原吗?为什么如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此阻挠!”乾道更改年号,李显忠才返回会稽,淳熙四年七月去世,享年六十九岁。谥号忠襄。</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威风猛于涣,而文理不及之。</a:t>
            </a:r>
            <a:r>
              <a:rPr lang="zh-CN" altLang="en-US" sz="1530" kern="0" dirty="0" smtClean="0">
                <a:solidFill>
                  <a:srgbClr val="000000"/>
                </a:solidFill>
                <a:latin typeface="Times New Roman" panose="02020603050405020304" pitchFamily="65" charset="-122"/>
                <a:ea typeface="宋体" panose="02010600030101010101" pitchFamily="2" charset="-122"/>
              </a:rPr>
              <a:t>峻字叔高,终于太山太守。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(节选自《后汉书·王涣传》)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A.王涣字稚子/广汉妻阝人也/父顺/安定太守/涣少好侠/尚气力/数通剽轻少年/晚而改节敦/儒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B.王涣字稚子/广汉妻阝人也/父顺/安定太守/涣少好侠/尚气力/数通剽轻少年/晚而改节/敦儒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C.王涣字稚子/广汉妻阝人也/父顺/安定太守/涣少/好侠尚气力/数通剽轻少年/晚而改节敦/儒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D.王涣字稚子/广汉妻阝人也/父顺/安定太守/涣少/好侠尚气力/数通剽轻少年/晚而改节/敦儒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A.豪右,指旧时的富豪家族、世家大户;汉代以右为尊,所以习惯上称为“豪右”。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B.顿首,即以头叩地而拜,是古代交际礼仪;又常常用于书信、表奏中作为敬辞。</a:t>
            </a:r>
            <a:endParaRPr lang="zh-CN" altLang="en-US"/>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五、(2017云南昆明质检,10—13,19分)阅读下面的文言文,完成1—4题。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崔群,字敦诗,清河武城人。十九登进士第,又</a:t>
            </a:r>
            <a:r>
              <a:rPr lang="zh-CN" altLang="en-US" sz="1530" u="sng" kern="0" dirty="0" smtClean="0">
                <a:solidFill>
                  <a:srgbClr val="000000"/>
                </a:solidFill>
                <a:latin typeface="Times New Roman" panose="02020603050405020304" pitchFamily="65" charset="-122"/>
                <a:ea typeface="宋体" panose="02010600030101010101" pitchFamily="2" charset="-122"/>
              </a:rPr>
              <a:t>制策</a:t>
            </a:r>
            <a:r>
              <a:rPr lang="zh-CN" altLang="en-US" sz="1530" kern="0" dirty="0" smtClean="0">
                <a:solidFill>
                  <a:srgbClr val="000000"/>
                </a:solidFill>
                <a:latin typeface="Times New Roman" panose="02020603050405020304" pitchFamily="65" charset="-122"/>
                <a:ea typeface="宋体" panose="02010600030101010101" pitchFamily="2" charset="-122"/>
              </a:rPr>
              <a:t>登科。元和初,召为翰林学士,历中书舍人。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群在内职,常以谠言正论闻于时。宪宗嘉赏,降宣旨云:“自今后学士进状,并取崔群</a:t>
            </a:r>
            <a:r>
              <a:rPr lang="zh-CN" altLang="en-US" sz="1530" u="sng" kern="0" dirty="0" smtClean="0">
                <a:solidFill>
                  <a:srgbClr val="000000"/>
                </a:solidFill>
                <a:latin typeface="Times New Roman" panose="02020603050405020304" pitchFamily="65" charset="-122"/>
                <a:ea typeface="宋体" panose="02010600030101010101" pitchFamily="2" charset="-122"/>
              </a:rPr>
              <a:t>连署</a:t>
            </a:r>
            <a:r>
              <a:rPr lang="zh-CN" altLang="en-US" sz="1530" kern="0" dirty="0" smtClean="0">
                <a:solidFill>
                  <a:srgbClr val="000000"/>
                </a:solidFill>
                <a:latin typeface="Times New Roman" panose="02020603050405020304" pitchFamily="65" charset="-122"/>
                <a:ea typeface="宋体" panose="02010600030101010101" pitchFamily="2" charset="-122"/>
              </a:rPr>
              <a:t>,然后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进来。”群以禁密之司,动为故事,自尔学士或恶直丑正,则其下学士无由上言。群坚不奉诏,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三疏论奏方允。元和七年,惠昭太子薨,穆宗时为遂王,</a:t>
            </a:r>
            <a:r>
              <a:rPr lang="zh-CN" altLang="en-US" sz="1530" u="sng" kern="0" dirty="0" smtClean="0">
                <a:solidFill>
                  <a:srgbClr val="000000"/>
                </a:solidFill>
                <a:latin typeface="Times New Roman" panose="02020603050405020304" pitchFamily="65" charset="-122"/>
                <a:ea typeface="宋体" panose="02010600030101010101" pitchFamily="2" charset="-122"/>
              </a:rPr>
              <a:t>宪宗以澧王居长,又多内助,将建储贰,命</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群与澧王作让表。</a:t>
            </a:r>
            <a:r>
              <a:rPr lang="zh-CN" altLang="en-US" sz="1530" kern="0" dirty="0" smtClean="0">
                <a:solidFill>
                  <a:srgbClr val="000000"/>
                </a:solidFill>
                <a:latin typeface="Times New Roman" panose="02020603050405020304" pitchFamily="65" charset="-122"/>
                <a:ea typeface="宋体" panose="02010600030101010101" pitchFamily="2" charset="-122"/>
              </a:rPr>
              <a:t>群上言曰:“大凡己合当之,则有陈让之仪;己不合当,因何遽有让表?今遂王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嫡长,所宜正位</a:t>
            </a:r>
            <a:r>
              <a:rPr lang="zh-CN" altLang="en-US" sz="1530" u="sng" kern="0" dirty="0" smtClean="0">
                <a:solidFill>
                  <a:srgbClr val="000000"/>
                </a:solidFill>
                <a:latin typeface="Times New Roman" panose="02020603050405020304" pitchFamily="65" charset="-122"/>
                <a:ea typeface="宋体" panose="02010600030101010101" pitchFamily="2" charset="-122"/>
              </a:rPr>
              <a:t>青宫</a:t>
            </a:r>
            <a:r>
              <a:rPr lang="zh-CN" altLang="en-US" sz="1530" kern="0" dirty="0" smtClean="0">
                <a:solidFill>
                  <a:srgbClr val="000000"/>
                </a:solidFill>
                <a:latin typeface="Times New Roman" panose="02020603050405020304" pitchFamily="65" charset="-122"/>
                <a:ea typeface="宋体" panose="02010600030101010101" pitchFamily="2" charset="-122"/>
              </a:rPr>
              <a:t>。”竟从其奏。时魏博节度使田季安进绢五千匹,充助修开业寺。群以为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事实无名,体尤不可,请止其所进。</a:t>
            </a:r>
            <a:r>
              <a:rPr lang="zh-CN" altLang="en-US" sz="1530" u="sng" kern="0" dirty="0" smtClean="0">
                <a:solidFill>
                  <a:srgbClr val="000000"/>
                </a:solidFill>
                <a:latin typeface="Times New Roman" panose="02020603050405020304" pitchFamily="65" charset="-122"/>
                <a:ea typeface="宋体" panose="02010600030101010101" pitchFamily="2" charset="-122"/>
              </a:rPr>
              <a:t>群前后所论多惬旨,无不听纳。迁礼部侍郎,选拔才行,咸为</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公当。</a:t>
            </a:r>
            <a:r>
              <a:rPr lang="zh-CN" altLang="en-US" sz="1530" kern="0" dirty="0" smtClean="0">
                <a:solidFill>
                  <a:srgbClr val="000000"/>
                </a:solidFill>
                <a:latin typeface="Times New Roman" panose="02020603050405020304" pitchFamily="65" charset="-122"/>
                <a:ea typeface="宋体" panose="02010600030101010101" pitchFamily="2" charset="-122"/>
              </a:rPr>
              <a:t>十二年七月,拜中书侍郎、同中书门下平章事。盐铁福建院官权长孺坐赃,诏付京兆府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决杀。长孺母刘氏求哀于宰相,群因入对言之。宪宗愍其母耄年,乃曰:“朕将屈法赦长孺何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如?”群曰:“陛下仁恻即赦之,当速令中使宣谕。如待正敕,即无及也。”长孺竟得免死长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流。群之启奏平恕,多此类也。时宪宗急于荡寇,颇奖聚敛之臣。故藩府由是希旨,往往捃拾,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目为进奉。处州刺史苗稷进羡余钱七千贯,群议以为违诏,受之则失信于天下,请却赐本州,代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贫下租税。时论美之。穆宗即位,征拜吏部侍郎,召见别殿,谓群曰:“我升储位,知卿为羽</a:t>
            </a:r>
            <a:endParaRPr lang="zh-CN" altLang="en-US"/>
          </a:p>
        </p:txBody>
      </p:sp>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翼。”群曰</a:t>
            </a:r>
            <a:r>
              <a:rPr lang="zh-CN" altLang="en-US" sz="1530" u="sng" kern="0" dirty="0" smtClean="0">
                <a:solidFill>
                  <a:srgbClr val="000000"/>
                </a:solidFill>
                <a:latin typeface="Times New Roman" panose="02020603050405020304" pitchFamily="65" charset="-122"/>
                <a:ea typeface="宋体" panose="02010600030101010101" pitchFamily="2" charset="-122"/>
              </a:rPr>
              <a:t>先帝之意元在陛下顷者授陛下淮西节度使臣奉命草制若不知先帝深旨臣岂敢轻</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言数日</a:t>
            </a:r>
            <a:r>
              <a:rPr lang="zh-CN" altLang="en-US" sz="1530" kern="0" dirty="0" smtClean="0">
                <a:solidFill>
                  <a:srgbClr val="000000"/>
                </a:solidFill>
                <a:latin typeface="Times New Roman" panose="02020603050405020304" pitchFamily="65" charset="-122"/>
                <a:ea typeface="宋体" panose="02010600030101010101" pitchFamily="2" charset="-122"/>
              </a:rPr>
              <a:t>,拜御史中丞。大和六年八月卒,年六十一,册</a:t>
            </a:r>
            <a:r>
              <a:rPr lang="zh-CN" altLang="en-US" sz="1530" u="sng" kern="0" dirty="0" smtClean="0">
                <a:solidFill>
                  <a:srgbClr val="000000"/>
                </a:solidFill>
                <a:latin typeface="Times New Roman" panose="02020603050405020304" pitchFamily="65" charset="-122"/>
                <a:ea typeface="宋体" panose="02010600030101010101" pitchFamily="2" charset="-122"/>
              </a:rPr>
              <a:t>赠</a:t>
            </a:r>
            <a:r>
              <a:rPr lang="zh-CN" altLang="en-US" sz="1530" kern="0" dirty="0" smtClean="0">
                <a:solidFill>
                  <a:srgbClr val="000000"/>
                </a:solidFill>
                <a:latin typeface="Times New Roman" panose="02020603050405020304" pitchFamily="65" charset="-122"/>
                <a:ea typeface="宋体" panose="02010600030101010101" pitchFamily="2" charset="-122"/>
              </a:rPr>
              <a:t>司空。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(节选自《旧唐书·崔群传》,有删改)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A.先帝之意/元在陛下/顷者授陛下/淮西节度使臣奉命草制/若不知先帝/深旨臣岂敢轻言/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B.先帝之意/元在陛下/顷者/授陛下淮西节度使臣/奉命草制/若不知先帝/深旨臣岂敢轻言/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C.先帝之意/元在陛下/顷者授陛下/淮西节度使臣奉命草制/若不知先帝深旨/臣岂敢轻言/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D.先帝之意/元在陛下/顷者/授陛下淮西节度使/臣奉命草制/若不知先帝深旨/臣岂敢轻言/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A.制策,皇帝有事书之于策(竹简)以问臣下,称为“制策”。后为科举考试所采用,与进士、明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经、词科、任子、府史杂流等同为国家取士的科目。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B.连署,在文中的意思是“连名”“联合署名”。古代为证明已签署的文件的可靠性而由其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他人连同的签字。“连署”还有一个意思是“同一官署”。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C.青宫,太子居于东宫,东方属木,于色为青,故称太子所居为青宫。“青宫”与“东宫”一样</a:t>
            </a:r>
            <a:endParaRPr lang="zh-CN" altLang="en-US"/>
          </a:p>
        </p:txBody>
      </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可以借指太子。</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是指古代皇帝为已死的官员进行追封爵位官职的制度。如文中的“司空”即为赠官。</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这既是对死者的尊敬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也能光耀死者门楣。</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崔群正直敢言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却难违圣意。宪宗要求学士进奏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要有崔群的署名才能呈上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崔群认为这容易</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成为定例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会阻碍下面学士的言路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坚决不奉诏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但最终还是妥协应允了。</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崔群行事得体</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不以功自居。当初在建储之事上崔群的建言既符合情理又有利于遂王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遂王</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登基后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向他表达感谢之情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他表示功不在己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但依然得到了晋升。</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崔群坚持原则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能“守土尽责”。田季安献绢五千匹助修开业寺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他认为于理不合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奏请阻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苗稷进羡余钱七千贯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他认为这违反诏令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请求退还以代贫民的租税。</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崔群宽厚仁慈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法外也容情。权长孺获死罪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其母向宰相悲哀求情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崔群奏请宪宗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宪宗同情</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权母老迈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欲赦免权长孺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崔群怕夜长梦多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建议宪宗及时颁布赦令。</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把文中画横线的句子翻译成现代汉语。</a:t>
            </a:r>
            <a:r>
              <a:rPr lang="en-US" altLang="zh-CN"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宪宗以澧王居长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又多内助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将建储贰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命群与澧王作让表。</a:t>
            </a:r>
            <a:r>
              <a:rPr lang="en-US" altLang="zh-CN"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(2)群前后所论多惬旨,无不听纳。迁礼部侍郎,选拔才行,咸为公当。(5分)</a:t>
            </a:r>
            <a:endParaRPr lang="zh-CN" altLang="en-US" sz="1600" dirty="0" smtClean="0"/>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“顷”是表时间的词语,“者”表示语气停顿,由此排除A、C两项;“臣”为自称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词,“深旨”修饰“臣”语意不通,排除B项。故选D。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赠:给已死的官吏或其父祖追封官爵。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“难违圣意”“妥协应允”错,原文“三疏论奏方允”的意思是“再三上疏奏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论,皇上方才应允”。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(1)宪宗认为澧王年纪居长,宮中又有许多帮助他的人,将立储时,命崔群替澧王写辞让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的奏表。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(2)崔群前后奏议大多切合圣意,皇上没有不听取采纳的。升迁为礼部侍郎,选拔才德之人,都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公允恰当。</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(1)以:认为。储贰:储君,太子。与:介词,为,替。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(2)惬:恰当,切合。听纳:听取和采纳。才行:此处指有才能德行的人。</a:t>
            </a:r>
            <a:endParaRPr lang="zh-CN" altLang="en-US" dirty="0"/>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崔群,字敦诗,清河武城人。十九岁登进士第,又参加制策试而登科。元和初年,被召为翰林学</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士,历任中书舍人。崔群在朝内奉职,常以正直的言论闻名于当时。宪宗嘉赏他,下诏宣旨说: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“从今以后学士进呈奏状,须同时有崔群的联合署名,方可进呈。”崔群认为宫禁的管理举措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动辄成为定规,从此学士中(如果)有嫉害毁谤正直的人,则他下面的学士无法向上投诉。因而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崔群坚持不遵奉此诏,再三上疏奏论,皇上方才应允。元和七年,惠昭太子去世,穆宗当时为遂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王,宪宗认为澧王年纪居长,宫中又有许多帮助他的人,将立储时,命崔群替澧王写辞让的奏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表。崔群上奏道:“大多己身能承当这个位置的,才可有奏表表示辞让的仪礼;己身不能承当这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个位置的,怎么可以有辞让的奏表?现今遂王是嫡长子,应当居东宫正位。”宪宗最终听从了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他的奏言。那时魏博节度使田季安进献绢五千匹,用来资助修开业寺。崔群认为这件事实在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没有正当理由,尤其不符合规矩,遂奏请制止了田季安的进献。崔群前后奏议大多切合圣意,皇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上没有不听取采纳的。升迁为礼部侍郎,选拔才德之人,均都公允恰当。元和十二年七月,授任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中书侍郎、同中书门下平章事。盐铁福建院官权长孺因赃获罪,下诏命交给京兆府处决。权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长孺的母亲刘氏向宰相哀求,崔群于是入朝奏论此事。宪宗怜悯其母亲年事已高,便说道:“我</a:t>
            </a:r>
            <a:endParaRPr lang="zh-CN" altLang="en-US" dirty="0"/>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将破坏法令赦免权长孺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可以吗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崔群道</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陛下出于仁慈恻隐之心便赦免他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应该马上令中</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使宣布赦令。如等待正式敕命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那就来不及了。”权长孺最终获免死而流放远地。崔群的奏议持平宽仁,多和这些事一样。当时宪宗急于扫荡盗寇,对能为朝廷聚财敛资的大臣大加奖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励。所以藩镇州府的官员迎合朝廷意旨,往往搜求聚敛财物,当作进奉。处州刺史苗稷进奉羡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余钱(羡余:地方官员以赋税盈余的名义向朝廷进贡的财或物)七千贯,崔群认为违诏,如果接受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了这些财物就失信于天下,奏请归还赐予本州,代替贫民的租税。一时受到舆论赞扬。穆宗即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位,征召崔群授予吏部侍郎的官职,在别殿召见他,对他说:“我升皇储位,知道是您相助的。”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崔群道:“先帝之意,本来便在陛下身上。不久,授任陛下您为淮西节度使时,臣奉命起草诏书,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如果不知先帝深意,臣怎敢轻率出言?”数日后,授予了他御史中丞的官职。大(太)和六年八月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去世,享年六十一岁,册赠他为司空。</a:t>
            </a:r>
            <a:endParaRPr lang="zh-CN" altLang="en-US" dirty="0"/>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六、</a:t>
            </a:r>
            <a:r>
              <a:rPr lang="en-US" altLang="zh-CN" sz="1530" kern="0" dirty="0" smtClean="0">
                <a:solidFill>
                  <a:srgbClr val="000000"/>
                </a:solidFill>
                <a:latin typeface="Times New Roman" panose="02020603050405020304" pitchFamily="65" charset="-122"/>
                <a:ea typeface="宋体" panose="02010600030101010101" pitchFamily="2" charset="-122"/>
              </a:rPr>
              <a:t>(2016</a:t>
            </a:r>
            <a:r>
              <a:rPr lang="zh-CN" altLang="en-US" sz="1530" kern="0" dirty="0" smtClean="0">
                <a:solidFill>
                  <a:srgbClr val="000000"/>
                </a:solidFill>
                <a:latin typeface="Times New Roman" panose="02020603050405020304" pitchFamily="65" charset="-122"/>
                <a:ea typeface="宋体" panose="02010600030101010101" pitchFamily="2" charset="-122"/>
              </a:rPr>
              <a:t>广西南宁二模</a:t>
            </a:r>
            <a:r>
              <a:rPr lang="en-US" altLang="zh-CN" sz="1530" kern="0" dirty="0" smtClean="0">
                <a:solidFill>
                  <a:srgbClr val="000000"/>
                </a:solidFill>
                <a:latin typeface="Times New Roman" panose="02020603050405020304" pitchFamily="65" charset="-122"/>
                <a:ea typeface="宋体" panose="02010600030101010101" pitchFamily="2" charset="-122"/>
              </a:rPr>
              <a:t>,4—7,19</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阅读下面的文言文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完成</a:t>
            </a:r>
            <a:r>
              <a:rPr lang="en-US" altLang="zh-CN" sz="1530" kern="0" dirty="0" smtClean="0">
                <a:solidFill>
                  <a:srgbClr val="000000"/>
                </a:solidFill>
                <a:latin typeface="Times New Roman" panose="02020603050405020304" pitchFamily="65" charset="-122"/>
                <a:ea typeface="宋体" panose="02010600030101010101" pitchFamily="2" charset="-122"/>
              </a:rPr>
              <a:t>1—4</a:t>
            </a:r>
            <a:r>
              <a:rPr lang="zh-CN" altLang="en-US" sz="1530" kern="0" dirty="0" smtClean="0">
                <a:solidFill>
                  <a:srgbClr val="000000"/>
                </a:solidFill>
                <a:latin typeface="Times New Roman" panose="02020603050405020304" pitchFamily="65" charset="-122"/>
                <a:ea typeface="宋体" panose="02010600030101010101" pitchFamily="2"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李元忠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赵郡柏人人也。元忠少厉志操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居丧以孝闻。袭爵平棘子。元忠粗览史书及阴阳数术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解鼓筝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兼好</a:t>
            </a:r>
            <a:r>
              <a:rPr lang="zh-CN" altLang="en-US" sz="1530" u="sng" kern="0" dirty="0" smtClean="0">
                <a:solidFill>
                  <a:srgbClr val="000000"/>
                </a:solidFill>
                <a:latin typeface="Times New Roman" panose="02020603050405020304" pitchFamily="65" charset="-122"/>
                <a:ea typeface="宋体" panose="02010600030101010101" pitchFamily="2" charset="-122"/>
              </a:rPr>
              <a:t>射</a:t>
            </a:r>
            <a:r>
              <a:rPr lang="zh-CN" altLang="en-US" sz="1530" kern="0" dirty="0" smtClean="0">
                <a:solidFill>
                  <a:srgbClr val="000000"/>
                </a:solidFill>
                <a:latin typeface="Times New Roman" panose="02020603050405020304" pitchFamily="65" charset="-122"/>
                <a:ea typeface="宋体" panose="02010600030101010101" pitchFamily="2" charset="-122"/>
              </a:rPr>
              <a:t>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有巧思。</a:t>
            </a:r>
            <a:r>
              <a:rPr lang="zh-CN" altLang="en-US" sz="1530" u="sng" kern="0" dirty="0" smtClean="0">
                <a:solidFill>
                  <a:srgbClr val="000000"/>
                </a:solidFill>
                <a:latin typeface="Times New Roman" panose="02020603050405020304" pitchFamily="65" charset="-122"/>
                <a:ea typeface="宋体" panose="02010600030101010101" pitchFamily="2" charset="-122"/>
              </a:rPr>
              <a:t>遭母忧去任未几相州刺史安乐王鉴请为府司马元忠以艰忧固辞不</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就。</a:t>
            </a:r>
            <a:r>
              <a:rPr lang="zh-CN" altLang="en-US" sz="1530" kern="0" dirty="0" smtClean="0">
                <a:solidFill>
                  <a:srgbClr val="000000"/>
                </a:solidFill>
                <a:latin typeface="Times New Roman" panose="02020603050405020304" pitchFamily="65" charset="-122"/>
                <a:ea typeface="宋体" panose="02010600030101010101" pitchFamily="2" charset="-122"/>
              </a:rPr>
              <a:t>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元忠以母老多患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乃专心医药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研习积年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遂善于方技。性仁恕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见有疾者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不问贵贱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皆为</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救疗。家素富实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其家人在乡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多有举贷求利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元忠每焚契免责。乡人甚敬重之。天平初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复为</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太常。后加骠骑将军。四年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除使持</a:t>
            </a:r>
            <a:r>
              <a:rPr lang="zh-CN" altLang="en-US" sz="1530" u="sng" kern="0" dirty="0" smtClean="0">
                <a:solidFill>
                  <a:srgbClr val="000000"/>
                </a:solidFill>
                <a:latin typeface="Times New Roman" panose="02020603050405020304" pitchFamily="65" charset="-122"/>
                <a:ea typeface="宋体" panose="02010600030101010101" pitchFamily="2" charset="-122"/>
              </a:rPr>
              <a:t>节</a:t>
            </a:r>
            <a:r>
              <a:rPr lang="zh-CN" altLang="en-US" sz="1530" kern="0" dirty="0" smtClean="0">
                <a:solidFill>
                  <a:srgbClr val="000000"/>
                </a:solidFill>
                <a:latin typeface="Times New Roman" panose="02020603050405020304" pitchFamily="65" charset="-122"/>
                <a:ea typeface="宋体" panose="02010600030101010101" pitchFamily="2" charset="-122"/>
              </a:rPr>
              <a:t>、光州刺史。</a:t>
            </a:r>
            <a:r>
              <a:rPr lang="zh-CN" altLang="en-US" sz="1530" u="sng" kern="0" dirty="0" smtClean="0">
                <a:solidFill>
                  <a:srgbClr val="000000"/>
                </a:solidFill>
                <a:latin typeface="Times New Roman" panose="02020603050405020304" pitchFamily="65" charset="-122"/>
                <a:ea typeface="宋体" panose="02010600030101010101" pitchFamily="2" charset="-122"/>
              </a:rPr>
              <a:t>时州境灾俭</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人皆菜色</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元忠表求赈贷</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俟</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秋征收。</a:t>
            </a:r>
            <a:r>
              <a:rPr lang="zh-CN" altLang="en-US" sz="1530" kern="0" dirty="0" smtClean="0">
                <a:solidFill>
                  <a:srgbClr val="000000"/>
                </a:solidFill>
                <a:latin typeface="Times New Roman" panose="02020603050405020304" pitchFamily="65" charset="-122"/>
                <a:ea typeface="宋体" panose="02010600030101010101" pitchFamily="2" charset="-122"/>
              </a:rPr>
              <a:t>被报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听用万石。元忠以为万石给人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计一家不过</a:t>
            </a:r>
            <a:r>
              <a:rPr lang="zh-CN" altLang="en-US" sz="1530" u="sng" kern="0" dirty="0" smtClean="0">
                <a:solidFill>
                  <a:srgbClr val="000000"/>
                </a:solidFill>
                <a:latin typeface="Times New Roman" panose="02020603050405020304" pitchFamily="65" charset="-122"/>
                <a:ea typeface="宋体" panose="02010600030101010101" pitchFamily="2" charset="-122"/>
              </a:rPr>
              <a:t>升斗</a:t>
            </a:r>
            <a:r>
              <a:rPr lang="zh-CN" altLang="en-US" sz="1530" kern="0" dirty="0" smtClean="0">
                <a:solidFill>
                  <a:srgbClr val="000000"/>
                </a:solidFill>
                <a:latin typeface="Times New Roman" panose="02020603050405020304" pitchFamily="65" charset="-122"/>
                <a:ea typeface="宋体" panose="02010600030101010101" pitchFamily="2" charset="-122"/>
              </a:rPr>
              <a:t>而已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徒有虚名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不救其弊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遂出</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十五万石以赈之。事讫表陈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朝廷嘉而不责。兴和末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拜侍中。元忠虽居要任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初不以物务干</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唯以声酒自娱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大率常醉。家事大小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了不关心。园庭之内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罗种果药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亲朋寻诣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必留连宴</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赏。每挟弹携壶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敖游里闬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遇会饮酌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萧然自得。常布言于执事云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年渐迟暮</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志力已衰</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久忝</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名官</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以妨贤路。</a:t>
            </a:r>
            <a:r>
              <a:rPr lang="zh-CN" altLang="en-US" sz="1530" kern="0" dirty="0" smtClean="0">
                <a:solidFill>
                  <a:srgbClr val="000000"/>
                </a:solidFill>
                <a:latin typeface="Times New Roman" panose="02020603050405020304" pitchFamily="65" charset="-122"/>
                <a:ea typeface="宋体" panose="02010600030101010101" pitchFamily="2" charset="-122"/>
              </a:rPr>
              <a:t>若朝廷厚恩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未便放弃者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乞在闲冗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以养余年。”武定元年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除东徐州刺史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固</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辞不拜。乃除骠骑大将军、仪同三司。曾贡世宗蒲桃一盘。世宗报以百练缣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遗其书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其见重</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如此。孙腾、司马子如尝共诣元忠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见其坐树下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拥被对壶。谓二公曰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不意今日披藜藿</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也。”因呼妻出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衣不曳地。二公相顾叹息而去。三年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复以本官领卫尉卿。其年卒于位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年六十。</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(节选自《北齐书·李元忠传》,有删节)</a:t>
            </a:r>
            <a:endParaRPr lang="zh-CN" altLang="en-US" sz="1600" dirty="0" smtClean="0"/>
          </a:p>
        </p:txBody>
      </p:sp>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下列对文中画波浪线部分的断句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遭母忧去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任未几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相州刺史安乐王鉴请为府</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司马元忠以艰忧固辞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不就</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遭母忧去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任未几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相州刺史安乐王鉴请为府司马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元忠以艰忧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固辞不就</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遭母忧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去任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未几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相州刺史安乐王鉴请为府</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司马元忠以艰忧固辞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不就</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遭母忧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去任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未几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相州刺史安乐王鉴请为府司马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元忠以艰忧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固辞不就</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下列对文中加点词语的相关内容的解说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指射箭技术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是古代官学要求学生掌握的礼、乐、射、御、书、数六艺中的一种。起初</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只有贵族才能学习。</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丁忧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是中国封建社会传统的道德礼仪制度。指父母死后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子女按礼须持丧三年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其间不得行</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婚嫁之事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不预吉庆之典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任官者须离职。</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以竹、铜等材料为竿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上缀以旄牛尾。凡持有节的使臣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就代表皇帝亲临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象征皇帝与国</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可行使权力。</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升斗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是古代的度量衡单位。度量衡是指在日常生活中用于计量长短、容积、轻重的标准</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的统称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其进制是逢十进一。</a:t>
            </a:r>
            <a:endParaRPr lang="zh-CN" altLang="en-US" sz="1600" dirty="0" smtClean="0"/>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A.李元忠年轻时就以孝顺父母而闻名。因为母亲年老多病,曾花数年时间去研习医学,最终颇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有心得。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B.李元忠天性仁爱宽厚。对于病患,不分身份贵贱,都会为他们请来医生进行救治;又曾烧掉乡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人的借据,为他们免除债务。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C.李元忠当官不拘小节,而且非常谦虚。平时不管日常杂事,常常喝醉。还说希望朝廷能让自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己担任闲职,给贤才让路。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D.李元忠为人洒脱。经常挟弹携壶,饮酒作乐,怡然自得;有人来访,他坐在树下披着被子喝酒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迎客。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(1)时州境灾俭,人皆菜色,元忠表求赈贷,俟秋征收。(5分)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(2)年渐迟暮,志力已衰,久忝名官,以妨贤路。(5分)</a:t>
            </a:r>
            <a:endParaRPr lang="zh-CN" altLang="en-US" dirty="0"/>
          </a:p>
        </p:txBody>
      </p:sp>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“去任”即“离开职位”,须断为一句,故排除A、B两项。“府司马”是官职名,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须断为一句,故排除C项。选D。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度量衡的进制并非全都是逢十进一。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“为他们请来医生进行救治”错误,从原文“性仁恕,见有疾者,不问贵贱,皆为救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疗”来看,李元忠是自己动手救治病人。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(1)当时州内灾荒粮食歉收,人们大多面有饥色,元忠上表请求救济放粮,待秋收后归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还。(“俭”“表”“俟”各1分,句意2分)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(2)(我的)年纪渐渐老了,志气精力已经衰微,愧于久居显位,阻碍了进贤之路。(“迟暮”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“忝”“妨”各1分,句意2分)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(1)俭:歉收。表:上表。俟:等到。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(2)迟暮:暮年。忝:谦辞,有愧于。妨:阻碍,妨碍。</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C.茂才,即秀才,东汉时为避光武帝刘秀名讳,改称茂才,后世有时也沿用此名。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D.京师是古代京城的通称,现代则称为首都;“京”“师”单用,旧时均可指国都。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A.王涣初入仕途,才干受到赏识。他在太守陈宠手下担任功曹,遇事敢于决断;陈入朝为大司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农,回答皇上询问时褒奖他善于简贤选能,王由此得以显名。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B.王涣扫除积弊,境内风清气正。他担任温县县令,以谋略铲除奸猾之徒,世面清平,商人露宿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于道;升任兖州刺史后,又依法整肃下属部门,极有声威。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C.王涣办案严谨,治事宽猛相济。他对于疑难案件以及法理难平者,探寻本来面目,尽力还以公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正;又能够揭发奸隐之事,深受外界称叹,被誉为有神算。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D.王涣政绩卓著,后任难以比肩。他死于洛阳令任上,皇上下令特选其继任者,均不称职;后来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选用任峻,任充分发挥文武属吏才干,仍然忙得无法分身。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(1)民思其德,为立祠安阳亭西,每食辄弦歌而荐之。(5分)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(2)一岁断狱,不过数十,威风猛于涣,而文理不及之。(5分)</a:t>
            </a:r>
            <a:endParaRPr lang="zh-CN" altLang="en-US"/>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李元忠,赵郡柏人人氏。元忠年轻时磨炼志向操守,居丧以孝义闻名。袭爵平棘子。元忠粗略</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地读过一些史书和阴阳数术,通晓鼓筝,还爱好弹射,(常)有巧妙的想法。母亲逝世,辞职归家守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孝。没多久,相州刺史、安乐王元鉴请他做府司马,元忠以守孝为由,坚决推拒不赴任。当初,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因为母亲年老多病,元忠就专心医药,研习数年,于是很擅长医治的技艺。元忠宽仁忠恕,看到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有病的,不问身份贵贱,都帮忙治疗。元忠的家境一向富裕殷实,家里的人喜欢放贷求利,他常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常烧掉借约,免掉他人的债务。因此,极受乡人敬重。天平初年,复职担任太常。后加官骠骑将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军。天平四年(537年),被任命为使持节、光州刺史。当时州内灾荒粮食歉收,人们大多面有饥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色,元忠上表请求救济放粮,待秋收后归还。朝廷同意,准许使用万石。元忠认为万石赈民,平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均算来,一家只有升斗而已,徒有虚名,不能赈济灾荒,于是拿出十五万石进行赈济。事情完结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后上报朝廷,朝廷并未责难并且嘉奖了他。兴和末年,官拜侍中。元忠虽居要职,最初对日常杂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事从不插手,而只以声酒自娱,且常常喝醉。大小家事,也是一点都不关心。园庭之中,种满了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果树药材,亲戚朋友来访,一定留下喝酒。经常挟弹携壶,遨游里闾,饮酒作乐,怡然自得。常公</a:t>
            </a:r>
            <a:endParaRPr lang="zh-CN" altLang="en-US" dirty="0"/>
          </a:p>
        </p:txBody>
      </p:sp>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开对身边的办事人员说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我的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年纪渐渐老了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志气精力已经衰微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愧于久居显位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阻碍了进贤</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之路。如果朝廷恩惠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还想用我的话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请安置在闲冗的职位上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好让我静静地度过余生。”武定</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元年</a:t>
            </a:r>
            <a:r>
              <a:rPr lang="en-US" altLang="zh-CN" sz="1530" kern="0" dirty="0" smtClean="0">
                <a:solidFill>
                  <a:srgbClr val="000000"/>
                </a:solidFill>
                <a:latin typeface="Times New Roman" panose="02020603050405020304" pitchFamily="65" charset="-122"/>
                <a:ea typeface="宋体" panose="02010600030101010101" pitchFamily="2" charset="-122"/>
              </a:rPr>
              <a:t>(543</a:t>
            </a:r>
            <a:r>
              <a:rPr lang="zh-CN" altLang="en-US" sz="1530" kern="0" dirty="0" smtClean="0">
                <a:solidFill>
                  <a:srgbClr val="000000"/>
                </a:solidFill>
                <a:latin typeface="Times New Roman" panose="02020603050405020304" pitchFamily="65" charset="-122"/>
                <a:ea typeface="宋体" panose="02010600030101010101" pitchFamily="2" charset="-122"/>
              </a:rPr>
              <a:t>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被任命为东徐州刺史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元忠坚决推辞而没有接受。于是就被任命为骠骑大将军、仪同三司。曾向世宗进献蒲桃(葡萄)一盘。世宗则回赠百匹绸绢,还附有一封信,他就像这样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被器重(敬重)。孙腾、司马子如曾一同拜访过元忠,见他坐在庭院中的树底下,披着被子端着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酒壶。元忠对二位说:“没有想到今天只有粗糙的饭食。”于是叫妻子出来,他妻子的衣服都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不能拖曳到地上(下衣不能遮盖住足部,意即着装不合礼仪)。孙、司马二人互相看了一眼,感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叹着走了。武定三年(545年),又以原职兼任卫尉卿。这一年,元忠在任上去世,年六十。</a:t>
            </a:r>
            <a:endParaRPr lang="zh-CN" altLang="en-US" dirty="0"/>
          </a:p>
        </p:txBody>
      </p:sp>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34319"/>
            <a:ext cx="8127000" cy="489973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一、</a:t>
            </a:r>
            <a:r>
              <a:rPr lang="en-US" altLang="zh-CN" sz="1530" kern="0" dirty="0" smtClean="0">
                <a:solidFill>
                  <a:srgbClr val="000000"/>
                </a:solidFill>
                <a:latin typeface="Times New Roman" panose="02020603050405020304" pitchFamily="65" charset="-122"/>
                <a:ea typeface="宋体" panose="02010600030101010101" pitchFamily="2" charset="-122"/>
              </a:rPr>
              <a:t>(2018</a:t>
            </a:r>
            <a:r>
              <a:rPr lang="zh-CN" altLang="en-US" sz="1530" kern="0" dirty="0" smtClean="0">
                <a:solidFill>
                  <a:srgbClr val="000000"/>
                </a:solidFill>
                <a:latin typeface="Times New Roman" panose="02020603050405020304" pitchFamily="65" charset="-122"/>
                <a:ea typeface="宋体" panose="02010600030101010101" pitchFamily="2" charset="-122"/>
              </a:rPr>
              <a:t>四川广安、眉山一诊</a:t>
            </a:r>
            <a:r>
              <a:rPr lang="en-US" altLang="zh-CN" sz="1530" kern="0" dirty="0" smtClean="0">
                <a:solidFill>
                  <a:srgbClr val="000000"/>
                </a:solidFill>
                <a:latin typeface="Times New Roman" panose="02020603050405020304" pitchFamily="65" charset="-122"/>
                <a:ea typeface="宋体" panose="02010600030101010101" pitchFamily="2" charset="-122"/>
              </a:rPr>
              <a:t>,10—13,19</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阅读下面的文言文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完成</a:t>
            </a:r>
            <a:r>
              <a:rPr lang="en-US" altLang="zh-CN" sz="1530" kern="0" dirty="0" smtClean="0">
                <a:solidFill>
                  <a:srgbClr val="000000"/>
                </a:solidFill>
                <a:latin typeface="Times New Roman" panose="02020603050405020304" pitchFamily="65" charset="-122"/>
                <a:ea typeface="宋体" panose="02010600030101010101" pitchFamily="2" charset="-122"/>
              </a:rPr>
              <a:t>1—4</a:t>
            </a:r>
            <a:r>
              <a:rPr lang="zh-CN" altLang="en-US" sz="1530" kern="0" dirty="0" smtClean="0">
                <a:solidFill>
                  <a:srgbClr val="000000"/>
                </a:solidFill>
                <a:latin typeface="Times New Roman" panose="02020603050405020304" pitchFamily="65" charset="-122"/>
                <a:ea typeface="宋体" panose="02010600030101010101" pitchFamily="2"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张阐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字大猷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永嘉人。幼力学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博涉经史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善属文。</a:t>
            </a:r>
            <a:r>
              <a:rPr lang="zh-CN" altLang="en-US" sz="1530" u="sng" kern="0" dirty="0" smtClean="0">
                <a:solidFill>
                  <a:srgbClr val="000000"/>
                </a:solidFill>
                <a:latin typeface="Times New Roman" panose="02020603050405020304" pitchFamily="65" charset="-122"/>
                <a:ea typeface="宋体" panose="02010600030101010101" pitchFamily="2" charset="-122"/>
              </a:rPr>
              <a:t>未冠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由舍选贡京师。登宣和六年</a:t>
            </a:r>
            <a:r>
              <a:rPr lang="zh-CN" altLang="en-US" sz="1530" u="sng" kern="0" dirty="0" smtClean="0">
                <a:solidFill>
                  <a:srgbClr val="000000"/>
                </a:solidFill>
                <a:latin typeface="Times New Roman" panose="02020603050405020304" pitchFamily="65" charset="-122"/>
                <a:ea typeface="宋体" panose="02010600030101010101" pitchFamily="2" charset="-122"/>
              </a:rPr>
              <a:t>进士第</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迁秘书郎兼国史院检讨官。秦桧每荐台谏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必先谕以己意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尝谓阐曰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秘书久次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欲以台中相</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处何如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阐谢曰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丞相见知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得老死秘书幸矣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桧默然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竟罢。绍兴二十五年冬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帝躬揽万</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起阐提举两浙路市舶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升吏部员外郎。孝宗</a:t>
            </a:r>
            <a:r>
              <a:rPr lang="zh-CN" altLang="en-US" sz="1530" u="sng" kern="0" dirty="0" smtClean="0">
                <a:solidFill>
                  <a:srgbClr val="000000"/>
                </a:solidFill>
                <a:latin typeface="Times New Roman" panose="02020603050405020304" pitchFamily="65" charset="-122"/>
                <a:ea typeface="宋体" panose="02010600030101010101" pitchFamily="2" charset="-122"/>
              </a:rPr>
              <a:t>即位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阐权工部侍郎兼侍讲。金主亮死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葛王褒</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复求和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再议遣使。阐言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宜严遣使之命</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正敌国之礼</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彼或不从</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则有战尔。</a:t>
            </a:r>
            <a:r>
              <a:rPr lang="zh-CN" altLang="en-US" sz="1530" kern="0" dirty="0" smtClean="0">
                <a:solidFill>
                  <a:srgbClr val="000000"/>
                </a:solidFill>
                <a:latin typeface="Times New Roman" panose="02020603050405020304" pitchFamily="65" charset="-122"/>
                <a:ea typeface="宋体" panose="02010600030101010101" pitchFamily="2" charset="-122"/>
              </a:rPr>
              <a:t>如是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则中国之威</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可以复振。”帝曰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使者报聘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故事也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旧约不从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朕志定矣。”是冬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给札侍从、台谏条具时</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阐上十事皆剀切。</a:t>
            </a:r>
            <a:r>
              <a:rPr lang="zh-CN" altLang="en-US" sz="1530" u="sng" kern="0" dirty="0" smtClean="0">
                <a:solidFill>
                  <a:srgbClr val="000000"/>
                </a:solidFill>
                <a:latin typeface="Times New Roman" panose="02020603050405020304" pitchFamily="65" charset="-122"/>
                <a:ea typeface="宋体" panose="02010600030101010101" pitchFamily="2" charset="-122"/>
              </a:rPr>
              <a:t>当时应诏数十人惟阐与国子司业王十朋指陈时事斥权幸无所回隐明日</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召两人对内殿帝大加称赏赐酒及御书</a:t>
            </a:r>
            <a:r>
              <a:rPr lang="zh-CN" altLang="en-US" sz="1530" kern="0" dirty="0" smtClean="0">
                <a:solidFill>
                  <a:srgbClr val="000000"/>
                </a:solidFill>
                <a:latin typeface="Times New Roman" panose="02020603050405020304" pitchFamily="65" charset="-122"/>
                <a:ea typeface="宋体" panose="02010600030101010101" pitchFamily="2" charset="-122"/>
              </a:rPr>
              <a:t>时进太上皇帝、太上皇后册宝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工部例进官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阐辞。或曰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“公转一阶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则泽可以及子孙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奈何辞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阐笑曰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宝册非吾功也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吾能为子孙冒无功赏乎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隆兴元年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真拜工部侍郎。阐奏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臣去冬乞守御两淮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陛下谓春首行之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夏秋当毕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今其时</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矣。”会督府请受萧琦降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诏问阐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阐请受其降。俄报王师收复灵璧县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阐虑大将李显忠、邵宏</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渊深入无援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奏请益兵殿后。已而王师果失利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众论归罪于战。阐曰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陛下出师受降是也。诸</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将违节度且无援而败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当矫前失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安可遽沮锐气。”</a:t>
            </a:r>
            <a:r>
              <a:rPr lang="zh-CN" altLang="en-US" sz="1530" u="sng" kern="0" dirty="0" smtClean="0">
                <a:solidFill>
                  <a:srgbClr val="000000"/>
                </a:solidFill>
                <a:latin typeface="Times New Roman" panose="02020603050405020304" pitchFamily="65" charset="-122"/>
                <a:ea typeface="宋体" panose="02010600030101010101" pitchFamily="2" charset="-122"/>
              </a:rPr>
              <a:t>帝壮其言</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益出御前器甲付诸军</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手诏劳浚</a:t>
            </a:r>
            <a:r>
              <a:rPr lang="en-US" altLang="zh-CN" sz="1530" u="sng"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11"/>
          <p:cNvSpPr txBox="1"/>
          <p:nvPr/>
        </p:nvSpPr>
        <p:spPr>
          <a:xfrm>
            <a:off x="2214546" y="848501"/>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0030101010101" pitchFamily="49" charset="-122"/>
                <a:ea typeface="黑体" panose="02010600030101010101" pitchFamily="49" charset="-122"/>
                <a:sym typeface="+mn-ea"/>
              </a:rPr>
              <a:t>B</a:t>
            </a:r>
            <a:r>
              <a:rPr lang="zh-CN" altLang="en-US" sz="2000" b="1" dirty="0">
                <a:latin typeface="黑体" panose="02010600030101010101" pitchFamily="49" charset="-122"/>
                <a:ea typeface="黑体" panose="02010600030101010101" pitchFamily="49" charset="-122"/>
                <a:sym typeface="+mn-ea"/>
              </a:rPr>
              <a:t>组  </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6</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8</a:t>
            </a:r>
            <a:r>
              <a:rPr lang="zh-CN" altLang="en-US" sz="2000" b="1" dirty="0" smtClean="0">
                <a:latin typeface="黑体" panose="02010600030101010101" pitchFamily="49" charset="-122"/>
                <a:ea typeface="黑体" panose="02010600030101010101" pitchFamily="49" charset="-122"/>
                <a:sym typeface="+mn-ea"/>
              </a:rPr>
              <a:t>年</a:t>
            </a:r>
            <a:r>
              <a:rPr lang="zh-CN" altLang="en-US" sz="2000" b="1" dirty="0">
                <a:latin typeface="黑体" panose="02010600030101010101" pitchFamily="49" charset="-122"/>
                <a:ea typeface="黑体" panose="02010600030101010101" pitchFamily="49" charset="-122"/>
                <a:sym typeface="+mn-ea"/>
              </a:rPr>
              <a:t>高考模拟·综合题组</a:t>
            </a:r>
            <a:endParaRPr lang="zh-CN" altLang="en-US" sz="2000" b="1" dirty="0">
              <a:solidFill>
                <a:schemeClr val="tx1"/>
              </a:solidFill>
              <a:latin typeface="黑体" panose="02010600030101010101" pitchFamily="49" charset="-122"/>
              <a:ea typeface="黑体" panose="02010600030101010101" pitchFamily="49" charset="-122"/>
              <a:sym typeface="+mn-ea"/>
            </a:endParaRPr>
          </a:p>
          <a:p>
            <a:pPr algn="ctr" eaLnBrk="0" latinLnBrk="1" hangingPunct="0">
              <a:lnSpc>
                <a:spcPct val="150000"/>
              </a:lnSpc>
              <a:spcBef>
                <a:spcPts val="140"/>
              </a:spcBef>
            </a:pPr>
            <a:r>
              <a:rPr lang="en-US" altLang="zh-CN" sz="1400" b="0" dirty="0" smtClean="0">
                <a:latin typeface="黑体" panose="02010600030101010101" pitchFamily="49" charset="-122"/>
                <a:ea typeface="黑体" panose="02010600030101010101" pitchFamily="49" charset="-122"/>
                <a:sym typeface="+mn-ea"/>
              </a:rPr>
              <a:t>(</a:t>
            </a:r>
            <a:r>
              <a:rPr lang="zh-CN" altLang="en-US" sz="1400" kern="0" dirty="0" smtClean="0">
                <a:solidFill>
                  <a:srgbClr val="000000"/>
                </a:solidFill>
                <a:latin typeface="Times New Roman" panose="02020603050405020304" pitchFamily="65" charset="-122"/>
                <a:ea typeface="宋体" panose="02010600030101010101" pitchFamily="2" charset="-122"/>
              </a:rPr>
              <a:t>每篇建议用时20分钟</a:t>
            </a:r>
            <a:r>
              <a:rPr lang="en-US" altLang="zh-CN" sz="1400" b="0" dirty="0" smtClean="0">
                <a:latin typeface="黑体" panose="02010600030101010101" pitchFamily="49" charset="-122"/>
                <a:ea typeface="黑体" panose="02010600030101010101" pitchFamily="49" charset="-122"/>
                <a:sym typeface="+mn-ea"/>
              </a:rPr>
              <a:t>)</a:t>
            </a:r>
            <a:endParaRPr sz="1400"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u="sng" kern="0" dirty="0" smtClean="0">
                <a:solidFill>
                  <a:srgbClr val="000000"/>
                </a:solidFill>
                <a:latin typeface="Times New Roman" panose="02020603050405020304" pitchFamily="65" charset="-122"/>
                <a:ea typeface="宋体" panose="02010600030101010101" pitchFamily="2" charset="-122"/>
              </a:rPr>
              <a:t>军声复振。</a:t>
            </a:r>
            <a:r>
              <a:rPr lang="zh-CN" altLang="en-US" sz="1530" kern="0" dirty="0" smtClean="0">
                <a:solidFill>
                  <a:srgbClr val="000000"/>
                </a:solidFill>
                <a:latin typeface="Times New Roman" panose="02020603050405020304" pitchFamily="65" charset="-122"/>
                <a:ea typeface="宋体" panose="02010600030101010101" pitchFamily="2" charset="-122"/>
              </a:rPr>
              <a:t>屡引疾乞骸骨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帝不忍其去。阐请益力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乃除显谟直学士、提举太平兴国宫。</a:t>
            </a:r>
            <a:r>
              <a:rPr lang="zh-CN" altLang="en-US" sz="1530" u="sng" kern="0" dirty="0" smtClean="0">
                <a:solidFill>
                  <a:srgbClr val="000000"/>
                </a:solidFill>
                <a:latin typeface="Times New Roman" panose="02020603050405020304" pitchFamily="65" charset="-122"/>
                <a:ea typeface="宋体" panose="02010600030101010101" pitchFamily="2" charset="-122"/>
              </a:rPr>
              <a:t>陛辞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其指时事尤谆切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帝眷益笃。居家逾月卒。</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节选自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宋史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张阐传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有删改</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下列对文中画波浪线部分的断句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当时应诏数十人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惟阐与国子司业王十朋指陈时事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斥权幸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无所回隐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明日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召两人对内殿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帝</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大加称赏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赐酒及御书</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当时应诏数十人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惟阐与国子司业王十朋指陈时事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斥权幸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无所回隐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明日召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两人对内殿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帝</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大加称赏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赐酒及御书</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当时应诏数十人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惟阐与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国子司业王十朋指陈时事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斥权幸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无所回隐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明日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召两人对内殿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帝大加称赏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赐酒及御书</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当时应诏数十人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惟阐与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国子司业王十朋指陈时事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斥权幸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无所回隐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明日召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两人对内殿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帝大加称赏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赐酒及御书</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A.未冠,在古代,男子二十岁时要行加冠礼,以示成年,未冠指尚未成年。</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B.进士第,封建时代实行科举取士,在朝廷组织的考试中中选的人称登进士第。</a:t>
            </a:r>
            <a:endParaRPr lang="zh-CN" altLang="en-US" sz="1600" dirty="0" smtClean="0"/>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4912434"/>
            <a:chOff x="540000" y="1080000"/>
            <a:chExt cx="8127000" cy="4912434"/>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C.即位,古代指新的君王登上王位,一般是在原来的帝王去世后,也偶有特例。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D.陛辞,陛在古代常特指帝王宫殿的台阶,陛辞指臣下临行前向君王告别。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A.张阐为人正直,富有气节。秦桧每次推荐官员都要先告诉对方自己的用意;面对秦桧的拉拢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示好,张阐委婉地用愿老死秘书郎职位作了回答。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B.张阐忠心为公,敢于直言。对于朝政,他积极发表意见,陈述时务,切合事理;对于权贵,敢于批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评指斥,毫不回避,得到皇帝赞赏。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C.张阐不恋权位,不计私利。朝廷按照规定要提升他的官职,他表示拒绝;对于可以惠及子孙的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劝说,他表示不能为子孙冒领无功之赏。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D.张阐积极抗金,富有远略。他力主积极备战;他预见收复灵璧县战事的失利,并提出应对之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策,对归罪于主战派的言论坚决驳斥。</a:t>
              </a:r>
              <a:endParaRPr lang="zh-CN" altLang="en-US" dirty="0"/>
            </a:p>
          </p:txBody>
        </p:sp>
        <p:sp>
          <p:nvSpPr>
            <p:cNvPr id="3" name="TextBox 2"/>
            <p:cNvSpPr txBox="1"/>
            <p:nvPr/>
          </p:nvSpPr>
          <p:spPr>
            <a:xfrm>
              <a:off x="540000" y="493291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(1)宜严遣使之命,正敌国之礼,彼或不从,则有战尔。(5分)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(2)帝壮其言,益出御前器甲付诸军,手诏劳浚,军声复振。(5分)</a:t>
              </a:r>
              <a:endParaRPr lang="zh-CN" altLang="en-US" dirty="0"/>
            </a:p>
          </p:txBody>
        </p:sp>
      </p:gr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“阐与国子司业王十朋”为并列关系,不能断开,据此可排除C、D两项;“两人”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是“召”的宾语,不能断开,据此可排除B项。故选A。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“朝廷组织的考试中”表述不准确。科举考试的顺序大致为:县州级考试“童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试”,中者称为秀才;省级考试“乡试”,中者称举人;国家级考试“会试”,中者称贡士;经皇上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亲自监考的考试叫“殿试”,中者为进士。“进士第”指通过最后一级考试的“殿试者”。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“他预见收复灵璧县战事的失利”错误,由原文“俄报王师收复灵璧县”可知收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复灵璧县并没有失利,只是后续的战事因孤军深入又无外援而失利。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(1)应当严格派遣使节的制度,端正相敌之国的礼节,他们如果不听从,就只有一战罢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(2)皇帝被(或译为“为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”)他的话所鼓舞,更多地拿出宫中的器械盔甲交给各部队,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写手诏慰劳张浚,部队声势重新振作。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(1)宜:应当。严:严格。正:端正。或:如果。尔:罢了。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(2)壮:为动用法,为他的话所鼓舞。益:更多。付:交给。手:名词作状语,亲手。劳:慰劳。</a:t>
            </a:r>
            <a:endParaRPr lang="zh-CN" altLang="en-US" dirty="0"/>
          </a:p>
        </p:txBody>
      </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张阐,字大猷,永嘉人。年幼时努力学习,广泛涉猎经史,善于写文章。不到二十岁,由州学选送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到京师。考中宣和六年进士第。升任秘书郎兼国史院检讨官。秦桧每次举荐台谏,一定先告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知自己的意愿,曾经对张阐说:“你担任秘书郎多年了,想要拿台中的官给你做怎么样?”张阐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辞谢说:“承蒙丞相看得起我,能老死秘书郎职位就很幸运了!”秦桧沉默不语,终究罢免了张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阐。绍兴二十五年冬天,皇帝亲自管理各项事务,起用张阐提举两浙路市舶,升任吏部员外郎。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孝宗即位,张阐代理工部侍郎兼侍讲。金主完颜亮死后,葛王完颜褒重又求和,再次商议派遣使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节。张阐上书说:“应当严格派遣使节的制度,端正相敌之国的礼节,他们如果不听从,就只有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一战罢了。如果这样,那么中国的威势可以再度振作。”皇帝说:“使者互相往来通问是旧例,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以前的约定不再遵守,朕意已定。”这年冬天,皇帝发出文书要求侍从、台谏分条陈述当时的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要务,张阐上奏十件事都切合事理。当时响应诏令的有几十人,只有张阐和国子司业王十朋指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明陈述时事,斥责权贵佞幸,没有什么回避隐瞒。第二天,召两人在内殿回答问话,皇帝大加称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赞赏识,赐给御酒以及御书。当时献进太上皇帝、太上皇后的册宝,工部官员按旧例提升官秩,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张阐辞谢了。有人说:“您升官一阶,就可以使恩泽延及子孙,为什么要推辞呢?”张阐笑着说:</a:t>
            </a:r>
            <a:endParaRPr lang="zh-CN" altLang="en-US"/>
          </a:p>
        </p:txBody>
      </p:sp>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“宝册不是我的功劳,我能为子孙冒领无功劳的赏赐吗?”隆兴元年,正式任工部侍郎。张阐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上奏说:“臣去年冬天请求守御两淮,陛下说从春初施行,夏秋季应当结束,现在是时候了。”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适逢督府请求接受萧琦投降,皇帝诏问张阐,张阐请求接受他投降。不久报告官军收复了灵璧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县,张阐忧虑大将李显忠、邵宏渊孤军深入敌区没有后援,上奏请求增添兵力作为后援。不久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官军果然失利,众人议论都归罪于轻易开战。张阐说:“陛下出兵接受投降是对的。诸将违反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指挥而且没有后援才失败,应当纠正前面的过失,怎能立刻挫了锐气。”皇帝被他的话鼓舞,更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多地拿出宫中的器械盔甲交给各部队,写手诏慰劳张浚,部队的声势重新振作。屡次称病请求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退休,皇帝不忍他离去。张阐请求更加坚决,于是授任他显谟阁直学士、提举太平兴国宫。入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朝辞别,他指陈时事尤其恳切,皇帝的宠爱更加深了。回家住了一个多月就去世了。</a:t>
            </a:r>
            <a:endParaRPr lang="zh-CN" altLang="en-US"/>
          </a:p>
        </p:txBody>
      </p:sp>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二、(2018广西南宁二模,10—13,19分)阅读下面的文言文,完成1—4题。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陶谐,字世和,会稽人。弘治八年</a:t>
            </a:r>
            <a:r>
              <a:rPr lang="zh-CN" altLang="en-US" sz="1530" u="sng" kern="0" dirty="0" smtClean="0">
                <a:solidFill>
                  <a:srgbClr val="000000"/>
                </a:solidFill>
                <a:latin typeface="Times New Roman" panose="02020603050405020304" pitchFamily="65" charset="-122"/>
                <a:ea typeface="宋体" panose="02010600030101010101" pitchFamily="2" charset="-122"/>
              </a:rPr>
              <a:t>乡试</a:t>
            </a:r>
            <a:r>
              <a:rPr lang="zh-CN" altLang="en-US" sz="1530" kern="0" dirty="0" smtClean="0">
                <a:solidFill>
                  <a:srgbClr val="000000"/>
                </a:solidFill>
                <a:latin typeface="Times New Roman" panose="02020603050405020304" pitchFamily="65" charset="-122"/>
                <a:ea typeface="宋体" panose="02010600030101010101" pitchFamily="2" charset="-122"/>
              </a:rPr>
              <a:t>第一。明年成进士,选庶吉士,授工科给事中。请命儒臣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日讲《大学衍义》,孝宗嘉纳之。正德改元,刘瑾等乱政。谐请以瑾等误国罪告先帝,罪之勿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赦。瑾摘其讹字令对状,伏罪乃宥之。谐当出理边储,以工科掌印无人,请俟行日遣官代署。</a:t>
            </a:r>
            <a:r>
              <a:rPr lang="zh-CN" altLang="en-US" sz="1530" u="sng" kern="0" dirty="0" smtClean="0">
                <a:solidFill>
                  <a:srgbClr val="000000"/>
                </a:solidFill>
                <a:latin typeface="Times New Roman" panose="02020603050405020304" pitchFamily="65" charset="-122"/>
                <a:ea typeface="宋体" panose="02010600030101010101" pitchFamily="2" charset="-122"/>
              </a:rPr>
              <a:t>瑾</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遂中谐,下诏狱廷杖,斥为民。旋榜为奸党。</a:t>
            </a:r>
            <a:r>
              <a:rPr lang="zh-CN" altLang="en-US" sz="1530" kern="0" dirty="0" smtClean="0">
                <a:solidFill>
                  <a:srgbClr val="000000"/>
                </a:solidFill>
                <a:latin typeface="Times New Roman" panose="02020603050405020304" pitchFamily="65" charset="-122"/>
                <a:ea typeface="宋体" panose="02010600030101010101" pitchFamily="2" charset="-122"/>
              </a:rPr>
              <a:t>又诬以巡视十库时缺布不奏,复械至阙下杖之,谪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戍肃州。瑾诛,释还乡,其党犹用事,竟不获召。嘉靖元年复官。未至,除江西佥事,转河南管河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副使。命沿河植柳,傍艺葭苇,有事采以为埽</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。总理都御史请推行之诸道,岁省费钜万。迁参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政,历左、右布政使,皆在河南。久之,</a:t>
            </a:r>
            <a:r>
              <a:rPr lang="zh-CN" altLang="en-US" sz="1530" u="sng" kern="0" dirty="0" smtClean="0">
                <a:solidFill>
                  <a:srgbClr val="000000"/>
                </a:solidFill>
                <a:latin typeface="Times New Roman" panose="02020603050405020304" pitchFamily="65" charset="-122"/>
                <a:ea typeface="宋体" panose="02010600030101010101" pitchFamily="2" charset="-122"/>
              </a:rPr>
              <a:t>擢</a:t>
            </a:r>
            <a:r>
              <a:rPr lang="zh-CN" altLang="en-US" sz="1530" kern="0" dirty="0" smtClean="0">
                <a:solidFill>
                  <a:srgbClr val="000000"/>
                </a:solidFill>
                <a:latin typeface="Times New Roman" panose="02020603050405020304" pitchFamily="65" charset="-122"/>
                <a:ea typeface="宋体" panose="02010600030101010101" pitchFamily="2" charset="-122"/>
              </a:rPr>
              <a:t>右副都御史,提督南、赣、汀、漳军务。</a:t>
            </a:r>
            <a:r>
              <a:rPr lang="zh-CN" altLang="en-US" sz="1530" u="sng" kern="0" dirty="0" smtClean="0">
                <a:solidFill>
                  <a:srgbClr val="000000"/>
                </a:solidFill>
                <a:latin typeface="Times New Roman" panose="02020603050405020304" pitchFamily="65" charset="-122"/>
                <a:ea typeface="宋体" panose="02010600030101010101" pitchFamily="2" charset="-122"/>
              </a:rPr>
              <a:t>疏言守令迁</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太骤宜以六年为期言官忤旨当优容养病官才力堪任者毋终弃</a:t>
            </a:r>
            <a:r>
              <a:rPr lang="zh-CN" altLang="en-US" sz="1530" kern="0" dirty="0" smtClean="0">
                <a:solidFill>
                  <a:srgbClr val="000000"/>
                </a:solidFill>
                <a:latin typeface="Times New Roman" panose="02020603050405020304" pitchFamily="65" charset="-122"/>
                <a:ea typeface="宋体" panose="02010600030101010101" pitchFamily="2" charset="-122"/>
              </a:rPr>
              <a:t>时南京御史马敭等劾王琼被逮,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而新例养病久者率不复收叙,故谐以为言。又奏:“今天下差徭烦重。既有河夫、机兵、打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手、富户、力士诸役,乃编审</a:t>
            </a:r>
            <a:r>
              <a:rPr lang="zh-CN" altLang="en-US" sz="1530" u="sng" kern="0" dirty="0" smtClean="0">
                <a:solidFill>
                  <a:srgbClr val="000000"/>
                </a:solidFill>
                <a:latin typeface="Times New Roman" panose="02020603050405020304" pitchFamily="65" charset="-122"/>
                <a:ea typeface="宋体" panose="02010600030101010101" pitchFamily="2" charset="-122"/>
              </a:rPr>
              <a:t>里甲</a:t>
            </a:r>
            <a:r>
              <a:rPr lang="zh-CN" altLang="en-US" sz="1530" kern="0" dirty="0" smtClean="0">
                <a:solidFill>
                  <a:srgbClr val="000000"/>
                </a:solidFill>
                <a:latin typeface="Times New Roman" panose="02020603050405020304" pitchFamily="65" charset="-122"/>
                <a:ea typeface="宋体" panose="02010600030101010101" pitchFamily="2" charset="-122"/>
              </a:rPr>
              <a:t>,复征旷丁课及供亿诸费。乞皆罢免。”帝采纳之。寻迁兵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部右侍郎,总督两广军务。海寇陈邦瑞、许折桂等突入波罗庙,欲犯广州,为指挥李嶅所蹙。邦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瑞投水死,折桂还所执指挥二人,乞就抚。</a:t>
            </a:r>
            <a:r>
              <a:rPr lang="zh-CN" altLang="en-US" sz="1530" u="sng" kern="0" dirty="0" smtClean="0">
                <a:solidFill>
                  <a:srgbClr val="000000"/>
                </a:solidFill>
                <a:latin typeface="Times New Roman" panose="02020603050405020304" pitchFamily="65" charset="-122"/>
                <a:ea typeface="宋体" panose="02010600030101010101" pitchFamily="2" charset="-122"/>
              </a:rPr>
              <a:t>谐居折桂等东莞,编为总甲,使约束其党五百人为新</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民。</a:t>
            </a:r>
            <a:r>
              <a:rPr lang="zh-CN" altLang="en-US" sz="1530" kern="0" dirty="0" smtClean="0">
                <a:solidFill>
                  <a:srgbClr val="000000"/>
                </a:solidFill>
                <a:latin typeface="Times New Roman" panose="02020603050405020304" pitchFamily="65" charset="-122"/>
                <a:ea typeface="宋体" panose="02010600030101010101" pitchFamily="2" charset="-122"/>
              </a:rPr>
              <a:t>兵部以降贼群聚,恐乘隙为变,令解散其党。已,阳春贼赵林花等攻城,与德庆贼凤二全相</a:t>
            </a:r>
            <a:endParaRPr lang="zh-CN" altLang="en-US"/>
          </a:p>
        </p:txBody>
      </p:sp>
    </p:spTree>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倚为患,谐讨破百二十五砦。帝曰:“谐功足录,第前纵患者谁?”乃仅赉银币。为总督三年,俘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斩累万。</a:t>
            </a:r>
            <a:r>
              <a:rPr lang="zh-CN" altLang="en-US" sz="1530" u="sng" kern="0" dirty="0" smtClean="0">
                <a:solidFill>
                  <a:srgbClr val="000000"/>
                </a:solidFill>
                <a:latin typeface="Times New Roman" panose="02020603050405020304" pitchFamily="65" charset="-122"/>
                <a:ea typeface="宋体" panose="02010600030101010101" pitchFamily="2" charset="-122"/>
              </a:rPr>
              <a:t>母忧</a:t>
            </a:r>
            <a:r>
              <a:rPr lang="zh-CN" altLang="en-US" sz="1530" kern="0" dirty="0" smtClean="0">
                <a:solidFill>
                  <a:srgbClr val="000000"/>
                </a:solidFill>
                <a:latin typeface="Times New Roman" panose="02020603050405020304" pitchFamily="65" charset="-122"/>
                <a:ea typeface="宋体" panose="02010600030101010101" pitchFamily="2" charset="-122"/>
              </a:rPr>
              <a:t>归。起兵部左侍郎。九庙灾,自陈致仕归。卒,赠兵部尚书。隆庆初,谥庄敏。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(节选自《明史·列传第九十一》,有删改)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埽(sào):用树枝、芦苇、石头等捆紧做成的护堤材料。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A.疏言守令/迁太骤/宜以六年为期/言官忤旨/当优容养/病官才力堪任者/毋终弃/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B.疏言/守令迁太骤/宜以六年为期/言官忤旨/当优容/养病官才力堪任者/毋终弃/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C.疏言/守令迁太骤宜/以六年为期/言官忤旨/当优容/养病官才力/堪任者毋终弃/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D.疏言守令迁太骤/宜以六年为期/言官忤旨/当优容养/病官才力堪任者/毋终弃/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A.乡试,古代科举考试之一,明、清两代每三年一次,乡试的第一名称为“解元”。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B.擢,提拔任用,指授予或提高官职,与“擢”意思相同的词语有拜、除、授、夺等。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C.里甲,明代州县统治的基层组织。里甲制度,最大功能是分配徭役及按丁纳税等。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D.母忧,指母亲过世。按旧制,父母过世,官员需辞官回家守丧,孝期结束再任职。</a:t>
            </a:r>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在通读文段的基础上把握大意,查找标志词语和对称结构。如文中介绍王涣经历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时,“少”与“晚”对举,“敦儒学”与“习《尚书》”“读律令”句式相同,“也”常用于句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末等。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本题考查了解并掌握常见的古代文化常识的能力。“京师”旧指国都,“京”字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单用也可以指国都,但“师”字单用常指老师、军队之类,故“旧时均可指国都”错。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文末说任峻选拔文武官员,充分发挥这些人的才能,这些人检举剪除奸恶盗贼,决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不畏避退缩,声威超过了王涣,选项中说任峻“充分发挥文武属吏才干,仍然忙得无法分身”没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有依据。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曲解文意和无中生有是文言文概括分析题的常设陷阱。做题时先找到原句,再细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查是否有释义错误,并借助语境仔细推敲,可以判断是否曲解文意;细审选项中的每一个信息点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在原文中是否有相关表述,要留意相关细节,识别选项中自行添加而原文中并未出现的信息,可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断定是否无中生有。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(1)百姓思念王涣恩德,在安阳亭西为他建造祠堂,每到进食时就奏乐歌咏而祭祀他。</a:t>
            </a:r>
            <a:endParaRPr lang="zh-CN" altLang="en-US" dirty="0"/>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A.陶谐不畏权贵,敢于直言。他请求治罪刘瑾,得罪了宦官集团,后被诬告贬谪肃州。刘瑾伏诛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后,刘瑾的党羽把持朝政,陶谐一直得不到征召。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B.陶谐善于理政,惠及地方。他让人在河岸种植柳树、芦苇,紧急时可以用这些草木筑成堤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坝、工事。这一方法得到推广,每年省下巨大的开支。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C.陶谐关心百姓,体恤民生。他认为徭役原本已繁重,编审里甲又开征了新的课税,百姓负担太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重,请求全部免除。他的意见得到了皇上的采纳。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D.陶谐总督军务,战绩辉煌。他成功挫败了海寇陈邦瑞、许折桂的侵犯,并得到皇上高度赞誉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和赏赐,总督两广期间俘虏和斩杀盗贼累计数万人。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(1)瑾遂中谐,下诏狱廷杖,斥为民。旋榜为奸党。(5分)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(2)谐居折桂等东莞,编为总甲,使约束其党五百人为新民。(5分)</a:t>
            </a:r>
            <a:endParaRPr lang="zh-CN" altLang="en-US"/>
          </a:p>
        </p:txBody>
      </p:sp>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此处的“疏言”和下文的“又奏”相似,两者之后都应停顿,排除A、D两项。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“宜”意为“应该”,后紧跟“以六年为期”,排除C项。由下文“新例养病久者率不复收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叙”可知,陶谐疏言的内容为“养病官才力堪任者,毋终弃”,据此可进一步确定答案选B。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夺:罢免官职。与“擢”意思相反。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由原文“海寇陈邦瑞、许折桂</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为指挥李嶅所蹙”知,成功挫败海寇陈邦瑞、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许折桂的侵犯的是指挥李嶅。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(1)刘瑾于是借机中伤陶谐,抓入诏狱,并处以廷杖之刑,将陶谐贬斥为平民。接着张榜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宣布陶谐为奸党。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(2)陶谐将许折桂等人安置在东莞,收编为总甲,令许折桂等管束其部下(党羽)五百人成为新百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姓。</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(1)中:中伤,诬陷。诏狱:奉皇帝命令囚禁犯人的监狱。廷杖:名词活用作动词,处以廷杖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之刑。斥:贬谪,贬斥。旋:之后,随即。榜:张榜。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(2)居:安置,安顿。约束:管束,管理。党:党羽,部下。</a:t>
            </a:r>
            <a:endParaRPr lang="zh-CN" altLang="en-US" dirty="0"/>
          </a:p>
        </p:txBody>
      </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陶谐,字世和,会稽人。弘治八年乡试第一名。次年成为进士,选授翰林院庶吉士,授官工科给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事中。奏请皇上命儒臣每日进讲《大学衍义》,孝宗嘉许并采纳了他的建议。正德初年,太监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刘瑾等人扰乱朝政。陶谐奏请以误国罪告刘瑾等于先帝灵前,对他们定罪并不予赦免。刘瑾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摘取奏章中的错字命令他认罪招供,陶谐服罪后方得宽恕。陶谐奉命外出清理边境储备,因工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科无人掌印,奏请出发后派遣官员代理职务。刘瑾于是借机中伤陶谐,抓入诏狱,并处以廷杖之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刑,将陶谐贬斥为平民。接着张榜宣布陶谐为奸党。又诬告他在巡视各仓库时发现布匹缺少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而不上奏,再次将陶谐戴上刑具拖至宫门外杖责,并将他贬往肃州戍守。刘瑾被处死后,陶谐获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释回乡,因刘瑾的党羽仍然当权用事,竟然未获召用。嘉靖元年恢复原官。尚未到任,又被任为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江西佥事,转任河南管河副使。陶谐命令百姓沿河栽种柳树,旁边再种植(艺:种植)芦苇,有水灾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时用作防洪材料。总理都御史奏请在各道推行这种做法,每年省下数万运输芦苇的费用。提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升为参政,历任左、右布政使,其任都在河南。很久以后,提升为右副都御史,提督南、赣、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汀、漳军务。陶谐上疏说:“知府、知县官员任命升调太快,任职应以六年为期。谏议官违背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皇上旨意,应当予以优待宽容。对于有才干能胜任职务在家养病的官员,不要弃之不用。”当</a:t>
            </a:r>
            <a:endParaRPr lang="zh-CN" altLang="en-US"/>
          </a:p>
        </p:txBody>
      </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时南京御史马敭等人因弹劾王琼而被逮捕,根据新定条例,养病长久的官员不再重新叙用,所以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陶谐为此而上疏。又上奏说:“现在天下差役繁重,已设有河夫、机兵、打手、富户、力士等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劳役,但编审里甲户口时,又要征收外出壮丁的赋税及供给等费用。乞请一概免去。”皇上采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纳了他的意见。不久升任兵部右侍郎,总督两广军务。海上贼寇陈邦瑞、许折桂等人突然攻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入波罗庙,想要进犯广州,被守军指挥李嶅打败。陈邦瑞投水自杀,许折桂放还所俘指挥二人,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请求朝廷招抚。陶谐将许折桂等人安置在东莞,收编为总甲,令折桂等管束其部下(党羽)五百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人成为新百姓。兵部因投降的贼寇集中定居,担心他们乘机作乱,命令解散贼党。不久,阳春县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的盗贼赵林花等人攻打县城,与德庆州盗贼凤二全勾结作乱,陶谐讨伐攻破一百二十五座山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寨。皇上说:“陶谐的功劳应加记录,但以前纵容盗贼为患的又是谁呢?”于是只赏赐陶谐银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币。陶谐任两广总督三年,俘获斩杀盗贼累近万名。后因母亲去世回乡服丧。服丧期满后起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用为兵部左侍郎。九庙火灾,陶谐自陈有罪辞官回乡。去世后,追赠兵部尚书。隆庆初年,定谥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号为庄敏。</a:t>
            </a:r>
            <a:endParaRPr lang="zh-CN" altLang="en-US"/>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三、(2018四川内江二诊,10—13,19分)阅读下面的文言文,完成1—4题。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朱国祚,字兆隆,秀水人。万历十一年进士第一。授修撰。进洗马,为皇长子侍班官,寻进谕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德。日本陷朝鲜,石星惑沈惟敬言,力主封贡。国祚面诘星:“此我乡曲无赖,因缘为奸利耳,公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独不计辱国乎?”星不能用。二十六年超擢礼部右侍郎。</a:t>
            </a:r>
            <a:r>
              <a:rPr lang="zh-CN" altLang="en-US" sz="1530" u="sng" kern="0" dirty="0" smtClean="0">
                <a:solidFill>
                  <a:srgbClr val="000000"/>
                </a:solidFill>
                <a:latin typeface="Times New Roman" panose="02020603050405020304" pitchFamily="65" charset="-122"/>
                <a:ea typeface="宋体" panose="02010600030101010101" pitchFamily="2" charset="-122"/>
              </a:rPr>
              <a:t>湖广税监陈奉横甚。国祚贻书巡按</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御史曹楷,令发其状。</a:t>
            </a:r>
            <a:r>
              <a:rPr lang="zh-CN" altLang="en-US" sz="1530" kern="0" dirty="0" smtClean="0">
                <a:solidFill>
                  <a:srgbClr val="000000"/>
                </a:solidFill>
                <a:latin typeface="Times New Roman" panose="02020603050405020304" pitchFamily="65" charset="-122"/>
                <a:ea typeface="宋体" panose="02010600030101010101" pitchFamily="2" charset="-122"/>
              </a:rPr>
              <a:t>帝怒,几逮楷,奉亦因此撤去。尚书余继登卒,国祚摄部事。时皇长子储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位未定,冠婚逾期,国祚屡疏谏。戚臣郑国泰请先</a:t>
            </a:r>
            <a:r>
              <a:rPr lang="zh-CN" altLang="en-US" sz="1530" u="sng" kern="0" dirty="0" smtClean="0">
                <a:solidFill>
                  <a:srgbClr val="000000"/>
                </a:solidFill>
                <a:latin typeface="Times New Roman" panose="02020603050405020304" pitchFamily="65" charset="-122"/>
                <a:ea typeface="宋体" panose="02010600030101010101" pitchFamily="2" charset="-122"/>
              </a:rPr>
              <a:t>冠婚</a:t>
            </a:r>
            <a:r>
              <a:rPr lang="zh-CN" altLang="en-US" sz="1530" kern="0" dirty="0" smtClean="0">
                <a:solidFill>
                  <a:srgbClr val="000000"/>
                </a:solidFill>
                <a:latin typeface="Times New Roman" panose="02020603050405020304" pitchFamily="65" charset="-122"/>
                <a:ea typeface="宋体" panose="02010600030101010101" pitchFamily="2" charset="-122"/>
              </a:rPr>
              <a:t>,后册立。国祚抗疏言:“</a:t>
            </a:r>
            <a:r>
              <a:rPr lang="zh-CN" altLang="en-US" sz="1530" u="sng" kern="0" dirty="0" smtClean="0">
                <a:solidFill>
                  <a:srgbClr val="000000"/>
                </a:solidFill>
                <a:latin typeface="Times New Roman" panose="02020603050405020304" pitchFamily="65" charset="-122"/>
                <a:ea typeface="宋体" panose="02010600030101010101" pitchFamily="2" charset="-122"/>
              </a:rPr>
              <a:t>本朝外戚不得</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与政事册立大典非国泰所宜言况先册立后冠婚其仪仗冠服之制祝醮敕戒之辞</a:t>
            </a:r>
            <a:r>
              <a:rPr lang="zh-CN" altLang="en-US" sz="1530" kern="0" dirty="0" smtClean="0">
                <a:solidFill>
                  <a:srgbClr val="000000"/>
                </a:solidFill>
                <a:latin typeface="Times New Roman" panose="02020603050405020304" pitchFamily="65" charset="-122"/>
                <a:ea typeface="宋体" panose="02010600030101010101" pitchFamily="2" charset="-122"/>
              </a:rPr>
              <a:t>升降、坐立之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位,朝贺拜舞之节,因名制分,因分制礼,甚严且辨。一失其序,名分大乖。违累朝祖制,背皇上明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纶,犯天下清议,皆此言也。”国祚摄尚书近二年,争国本至数十疏,储位卒定。陕西狄道山崩,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其南涌小山五,国祚请修省。</a:t>
            </a:r>
            <a:r>
              <a:rPr lang="zh-CN" altLang="en-US" sz="1530" u="sng" kern="0" dirty="0" smtClean="0">
                <a:solidFill>
                  <a:srgbClr val="000000"/>
                </a:solidFill>
                <a:latin typeface="Times New Roman" panose="02020603050405020304" pitchFamily="65" charset="-122"/>
                <a:ea typeface="宋体" panose="02010600030101010101" pitchFamily="2" charset="-122"/>
              </a:rPr>
              <a:t>社稷</a:t>
            </a:r>
            <a:r>
              <a:rPr lang="zh-CN" altLang="en-US" sz="1530" kern="0" dirty="0" smtClean="0">
                <a:solidFill>
                  <a:srgbClr val="000000"/>
                </a:solidFill>
                <a:latin typeface="Times New Roman" panose="02020603050405020304" pitchFamily="65" charset="-122"/>
                <a:ea typeface="宋体" panose="02010600030101010101" pitchFamily="2" charset="-122"/>
              </a:rPr>
              <a:t>坛枯树生烟,复陈安人心、收人望、通下情、清滥狱四事。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寻转左侍郎,改吏部。御史汤兆京劾其纵酒逾检,帝不问,国祚遂引疾归。光宗即位,以囯祚尝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侍潜邸,特旨拜礼部尚书兼东阁大学士,入阁参机务。寻加太子太保,进文渊阁。国祚素行清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慎,事持大体,称长者。明年会试,故事,总裁止用内阁一人,是科用何宗彦及国祚,有讥其中旨特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用者。国祚既竣事,即求罢,优诏不允。</a:t>
            </a:r>
            <a:r>
              <a:rPr lang="zh-CN" altLang="en-US" sz="1530" u="sng" kern="0" dirty="0" smtClean="0">
                <a:solidFill>
                  <a:srgbClr val="000000"/>
                </a:solidFill>
                <a:latin typeface="Times New Roman" panose="02020603050405020304" pitchFamily="65" charset="-122"/>
                <a:ea typeface="宋体" panose="02010600030101010101" pitchFamily="2" charset="-122"/>
              </a:rPr>
              <a:t>刑部尚书王纪为魏忠贤所逐,国祚合疏救,复具私揭争</a:t>
            </a:r>
            <a:endParaRPr lang="zh-CN" altLang="en-US"/>
          </a:p>
        </p:txBody>
      </p:sp>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纪为礼部侍郎时,尝以事忤国祚者也。三年,进少保、太子太保、户部尚书,改武英殿。十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三疏乞休,诏加少傅兼太子太傅,乘传归。明年卒。</a:t>
            </a:r>
            <a:r>
              <a:rPr lang="zh-CN" altLang="en-US" sz="1530" u="sng" kern="0" dirty="0" smtClean="0">
                <a:solidFill>
                  <a:srgbClr val="000000"/>
                </a:solidFill>
                <a:latin typeface="Times New Roman" panose="02020603050405020304" pitchFamily="65" charset="-122"/>
                <a:ea typeface="宋体" panose="02010600030101010101" pitchFamily="2" charset="-122"/>
              </a:rPr>
              <a:t>赠太傅</a:t>
            </a:r>
            <a:r>
              <a:rPr lang="zh-CN" altLang="en-US" sz="1530" kern="0" dirty="0" smtClean="0">
                <a:solidFill>
                  <a:srgbClr val="000000"/>
                </a:solidFill>
                <a:latin typeface="Times New Roman" panose="02020603050405020304" pitchFamily="65" charset="-122"/>
                <a:ea typeface="宋体" panose="02010600030101010101" pitchFamily="2" charset="-122"/>
              </a:rPr>
              <a:t>,谥文恪。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(节选自《明史·朱国祚传》,有删改)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A.本朝/外戚不得与政事/册立大典/非国泰所宜言/况先册立/后冠婚/其仪仗冠服之制/祝醮敕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戒之辞/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B.本朝/外戚不得与/政事册立大典/非国泰所宜言/况先册立/后冠婚/其仪仗冠服之制/祝醮敕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戒之辞/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C.本朝/外戚不得与政事/册立大典/非国泰所宜/言况先册立/后冠婚/其仪仗冠服之制/祝醮敕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戒之辞/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D.本朝/外戚不得与/政事册立大典/非国泰所宜/言况先册立/后冠婚/其仪仗冠服之制/祝醮敕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戒之辞/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A.冠婚,指行加冠、结婚礼。加冠是古代成人的标志,表明可以结婚成家了。</a:t>
            </a:r>
            <a:endParaRPr lang="zh-CN" altLang="en-US"/>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外戚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指帝王的母亲和妻子方面的亲戚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与皇族宗亲相对。</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社稷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土神和谷神的总称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中华民族最重要的原始崇拜物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后用以代指国家。</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赠太傅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赠与前文的“进”“改”“加”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都指在封建时代授予在世的官员官职。</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朱国祚敢于直言。对被沈惟敬的言论迷惑而力主封贡的石星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他当面诘责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对干预朝政的外</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戚郑国泰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他上疏直言批评。</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朱国祚关心国本。针对皇长子储位未定、婚期过了期限之事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在代理尚书的近两年间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他上</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疏数十次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最终确定了储位。</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朱国祚深受优待。御史汤兆京弹劾他纵酒超越礼制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因为皇帝还未即位时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他曾经侍奉皇帝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因此皇帝对此并不过问。</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朱国祚顾全大局。参与主持会试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别人讽刺他是因为迎合皇上才受到特别任用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他在完成工</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作后就主动请求辞职。</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把文中画横线的句子翻译成现代汉语。</a:t>
            </a:r>
            <a:r>
              <a:rPr lang="en-US" altLang="zh-CN"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湖广税监陈奉横甚。国祚贻书巡按御史曹楷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令发其状。</a:t>
            </a:r>
            <a:r>
              <a:rPr lang="en-US" altLang="zh-CN"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(2)刑部尚书王纪为魏忠贤所逐,国祚合疏救,复具私揭争之。(5分)</a:t>
            </a:r>
            <a:endParaRPr lang="zh-CN" altLang="en-US" sz="1600" dirty="0" smtClean="0"/>
          </a:p>
        </p:txBody>
      </p:sp>
    </p:spTree>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“不得与政事”中的“政事”是“与”的宾语,二者间不能断开,排除B、D两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项。根据前文“戚臣郑国泰请先冠婚,后册立”推断,朱国祚要说的是“册立大典,非国泰所宜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言”;“况”为“况且”,是连词,后要连接另一句话,其前要断开,排除C项。故选A。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“都指在封建时代授予在世的官员官职”说法有误。赠官:指古代朝廷对功臣的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先人或本人死后追封爵位、官职,所赠的官职一般比该人生前的官职高。晋、进:晋升官职,提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高职位或级别。改:改任官职。加:加封,即在原来官衔上增加某种荣衔,一般可以享受一些特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因为皇帝还未即位时,他曾经侍奉皇帝,因此皇帝对此并不过问”的说法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错误,无中生有。因为原文为“御史汤兆京劾其纵酒逾检,帝不问,国祚遂引疾归”,并未提及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皇帝不过问的原因;并且此时的皇帝是神宗,并不是光宗。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(1)湖广税监陈奉非常蛮横霸道,朱国祚写信给巡按御史曹楷,让他揭发陈奉的罪行。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(2)刑部尚书王纪被魏忠贤所驱逐,朱国祚与人联合上疏申救,又呈上私人揭帖争论。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(1)横甚:非常蛮横霸道。贻:送,送给。发:揭发。其状:他(陈奉)的罪行。</a:t>
            </a:r>
            <a:endParaRPr lang="zh-CN" altLang="en-US" dirty="0"/>
          </a:p>
        </p:txBody>
      </p:sp>
    </p:spTree>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:表被动。逐:驱逐。疏:动词,上疏。争:争论,抗争。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朱国祚,字兆隆,秀水人。万历十一年考中进士第一名。授职修撰。升为洗马,担任皇长子侍班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官,不久升任谕德。日本攻陷朝鲜,石星被沈惟敬的话所蛊惑,极力主张封赏纳贡。朱国祚当面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责问石星:“这是我乡里的无赖小人,欲乘机获取奸利而已,您难道不考虑国家受辱么?”石星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的意见没有被采纳。二十六年破格提升为礼部右侍郎。湖广税监陈奉非常蛮横霸道。朱国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祚写信给巡按御史曹楷,让他揭发陈奉的罪行。皇上发怒,差点将曹楷逮捕,陈奉也因此被撤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走。尚书余继登去世,朱国祚代理礼部的事情。当时皇长子的储位还没有确定,冠礼、婚期都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超过了期限,朱国祚多次上疏进谏。外戚之臣郑国泰请求先举行冠礼、婚礼,后册立。朱国祚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直言上疏说:“本朝,外戚不能干预政事。册立大典,不是郑国泰所应当说的。况且先册立,后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举行冠礼、婚礼,其仪仗、冠服的制度,祝醮、告诫的言辞,升降、坐立的位次,朝拜舞蹈的礼</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节,按名称确定名分,按名分制定礼节,很是严格并且分明。一旦失掉秩序,名分将大乱。违背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历朝祖宗的制度,背离皇上的诏令,招致天下人议论的,都是这个话。”朱国祚代理尚书近两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年,劝谏册立太子上了几十道奏疏,储位最终确定。陕西狄道发生山崩,它的南部涌出五座小</a:t>
            </a:r>
            <a:endParaRPr lang="zh-CN" altLang="en-US"/>
          </a:p>
        </p:txBody>
      </p:sp>
    </p:spTree>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山,朱国祚请求皇上修身反省。社稷坛的枯树冒烟,又陈述要安定人心,收拢众望、了解民情、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清查冤案四件事。不久转任左侍郎,改在吏部任职。御史汤兆京弹劾他纵酒超越礼制,皇上不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过问,朱国祚于是称病回乡。光宗即位,因为朱国祚曾在即位前侍奉,特下圣旨授予他为礼部尚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书兼东阁大学士,入内阁参与机密要务。不久又加封他为太子太保,进文渊阁。朱国祚平素行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事清正谨慎,坚持以大局为重,被称为长者。第二年会试,按旧制,总裁只用内阁中的一个人,这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一届用何宗彦和朱国祚,有人讥讽他是直接由内廷下旨任用的。朱国祚在完成有关事宜后,就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请求罢免,皇上下优待诏不允许。刑部尚书王纪被魏忠贤所驱逐,朱国祚与人联合上疏申救,又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呈上私人揭帖争论。王纪担任礼部侍郎时,曾因某事与朱国祚抵触。三年,晋封为少保、太子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太保、户部尚书,改授武英殿。上十三道奏疏请求退休,皇上下诏加封他为少傅兼太子太傅,乘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着驿车归家。第二年逝世。追封为太傅,谥号文恪。</a:t>
            </a:r>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(2)一年间的断案,不过几十件,声威超过王涣,而在条理方面比不上他。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(1)务必落实的有“思”“德”“荐”及介宾后置(“为立祠安阳亭西”)的翻译。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(2)重点落实的有“岁”“狱”“于”“文理”“及”的翻译。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王涣字稚子,是广汉郪县人。父亲王顺,是安定太守。王涣年少时喜好行侠,崇尚武力,与强悍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轻捷的少年交往频繁。后来才改变了自己的操行,重视儒学,学习《尚书》,研读律令,大体能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明晓其主要思想。他担任太守陈宠的功曹后,对自己的职责认真负责,敢于决断,即使对豪强大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户也决不留情。陈宠名声大震,被提升到朝中任大司农。汉和帝问他:“你在郡中是用什么办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法治理政务的?”陈宠叩头回答说:“臣任用功曹王涣,让他选拔有才能的人;又让主簿镡显弥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补纠正有漏洞的地方,我不过是奉命宣读皇上您的诏书罢了。”和帝十分高兴,王涣从此知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名。州里举荐王涣为茂才,并让他做温县县令。温县境内有很多奸猾之徒,长期以来成了当地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人的大患。王涣采取策略加以讨伐打击,把他们全都杀了。县境内安定太平,有的商人就在外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面过夜。那些放牛的人,经常说将牛交给王涣了,始终没有发生互相侵犯的事。王涣担任了三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年温县县令后,升为兖州刺史,他纠正所属郡县,声名大震。后来由于审问妖妄言论不符合实情</a:t>
            </a:r>
            <a:endParaRPr lang="zh-CN" altLang="en-US" dirty="0"/>
          </a:p>
        </p:txBody>
      </p:sp>
    </p:spTree>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四、</a:t>
            </a:r>
            <a:r>
              <a:rPr lang="en-US" altLang="zh-CN" sz="1530" kern="0" dirty="0" smtClean="0">
                <a:solidFill>
                  <a:srgbClr val="000000"/>
                </a:solidFill>
                <a:latin typeface="Times New Roman" panose="02020603050405020304" pitchFamily="65" charset="-122"/>
                <a:ea typeface="宋体" panose="02010600030101010101" pitchFamily="2" charset="-122"/>
              </a:rPr>
              <a:t>(2017</a:t>
            </a:r>
            <a:r>
              <a:rPr lang="zh-CN" altLang="en-US" sz="1530" kern="0" dirty="0" smtClean="0">
                <a:solidFill>
                  <a:srgbClr val="000000"/>
                </a:solidFill>
                <a:latin typeface="Times New Roman" panose="02020603050405020304" pitchFamily="65" charset="-122"/>
                <a:ea typeface="宋体" panose="02010600030101010101" pitchFamily="2" charset="-122"/>
              </a:rPr>
              <a:t>广西南宁一模</a:t>
            </a:r>
            <a:r>
              <a:rPr lang="en-US" altLang="zh-CN" sz="1530" kern="0" dirty="0" smtClean="0">
                <a:solidFill>
                  <a:srgbClr val="000000"/>
                </a:solidFill>
                <a:latin typeface="Times New Roman" panose="02020603050405020304" pitchFamily="65" charset="-122"/>
                <a:ea typeface="宋体" panose="02010600030101010101" pitchFamily="2" charset="-122"/>
              </a:rPr>
              <a:t>,10—13,19</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阅读下面的文言文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完成</a:t>
            </a:r>
            <a:r>
              <a:rPr lang="en-US" altLang="zh-CN" sz="1530" kern="0" dirty="0" smtClean="0">
                <a:solidFill>
                  <a:srgbClr val="000000"/>
                </a:solidFill>
                <a:latin typeface="Times New Roman" panose="02020603050405020304" pitchFamily="65" charset="-122"/>
                <a:ea typeface="宋体" panose="02010600030101010101" pitchFamily="2" charset="-122"/>
              </a:rPr>
              <a:t>1—4</a:t>
            </a:r>
            <a:r>
              <a:rPr lang="zh-CN" altLang="en-US" sz="1530" kern="0" dirty="0" smtClean="0">
                <a:solidFill>
                  <a:srgbClr val="000000"/>
                </a:solidFill>
                <a:latin typeface="Times New Roman" panose="02020603050405020304" pitchFamily="65" charset="-122"/>
                <a:ea typeface="宋体" panose="02010600030101010101" pitchFamily="2"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孙振基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字肖冈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潼关卫人。万历二十九年进士。</a:t>
            </a:r>
            <a:r>
              <a:rPr lang="zh-CN" altLang="en-US" sz="1530" u="sng" kern="0" dirty="0" smtClean="0">
                <a:solidFill>
                  <a:srgbClr val="000000"/>
                </a:solidFill>
                <a:latin typeface="Times New Roman" panose="02020603050405020304" pitchFamily="65" charset="-122"/>
                <a:ea typeface="宋体" panose="02010600030101010101" pitchFamily="2" charset="-122"/>
              </a:rPr>
              <a:t>除</a:t>
            </a:r>
            <a:r>
              <a:rPr lang="zh-CN" altLang="en-US" sz="1530" kern="0" dirty="0" smtClean="0">
                <a:solidFill>
                  <a:srgbClr val="000000"/>
                </a:solidFill>
                <a:latin typeface="Times New Roman" panose="02020603050405020304" pitchFamily="65" charset="-122"/>
                <a:ea typeface="宋体" panose="02010600030101010101" pitchFamily="2" charset="-122"/>
              </a:rPr>
              <a:t>莘县知县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调繁安丘。三十六年四月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行征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与李成名等十七人当授给事中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先除礼部主事。四十年十月命始下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振基得户科。时</a:t>
            </a:r>
            <a:r>
              <a:rPr lang="zh-CN" altLang="en-US" sz="1530" u="sng" kern="0" dirty="0" smtClean="0">
                <a:solidFill>
                  <a:srgbClr val="000000"/>
                </a:solidFill>
                <a:latin typeface="Times New Roman" panose="02020603050405020304" pitchFamily="65" charset="-122"/>
                <a:ea typeface="宋体" panose="02010600030101010101" pitchFamily="2" charset="-122"/>
              </a:rPr>
              <a:t>吏部</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推举大僚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每患乏才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振基力请起废。</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韩敬受业宣城汤宾尹。宾尹分校会试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敬卷为他考官所弃。宾尹搜得之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强总裁侍郎萧云举、</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王图录为第一。榜发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士论大哗。知贡举侍郎吴道南欲奏之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以云举、图资深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嫌挤排前辈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隐</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不发。事三年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会进士邹之麟分校顺天</a:t>
            </a:r>
            <a:r>
              <a:rPr lang="zh-CN" altLang="en-US" sz="1530" u="sng" kern="0" dirty="0" smtClean="0">
                <a:solidFill>
                  <a:srgbClr val="000000"/>
                </a:solidFill>
                <a:latin typeface="Times New Roman" panose="02020603050405020304" pitchFamily="65" charset="-122"/>
                <a:ea typeface="宋体" panose="02010600030101010101" pitchFamily="2" charset="-122"/>
              </a:rPr>
              <a:t>乡试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所取童学贤有私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于是御史孙居相并宾尹事发之。</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下礼官会吏部都察院议顾不及宾尹事振基乃抗疏请并议未得命礼部侍郎翁正春等议黜学贤</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谪之麟亦不及宾尹等。</a:t>
            </a:r>
            <a:r>
              <a:rPr lang="zh-CN" altLang="en-US" sz="1530" kern="0" dirty="0" smtClean="0">
                <a:solidFill>
                  <a:srgbClr val="000000"/>
                </a:solidFill>
                <a:latin typeface="Times New Roman" panose="02020603050405020304" pitchFamily="65" charset="-122"/>
                <a:ea typeface="宋体" panose="02010600030101010101" pitchFamily="2" charset="-122"/>
              </a:rPr>
              <a:t>振基谓议者庇之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再</a:t>
            </a:r>
            <a:r>
              <a:rPr lang="zh-CN" altLang="en-US" sz="1530" u="sng" kern="0" dirty="0" smtClean="0">
                <a:solidFill>
                  <a:srgbClr val="000000"/>
                </a:solidFill>
                <a:latin typeface="Times New Roman" panose="02020603050405020304" pitchFamily="65" charset="-122"/>
                <a:ea typeface="宋体" panose="02010600030101010101" pitchFamily="2" charset="-122"/>
              </a:rPr>
              <a:t>疏</a:t>
            </a:r>
            <a:r>
              <a:rPr lang="zh-CN" altLang="en-US" sz="1530" kern="0" dirty="0" smtClean="0">
                <a:solidFill>
                  <a:srgbClr val="000000"/>
                </a:solidFill>
                <a:latin typeface="Times New Roman" panose="02020603050405020304" pitchFamily="65" charset="-122"/>
                <a:ea typeface="宋体" panose="02010600030101010101" pitchFamily="2" charset="-122"/>
              </a:rPr>
              <a:t>论劾。帝乃下廷臣更议。</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宾尹尝夺生员施天德妻为妾</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投缳死。</a:t>
            </a:r>
            <a:r>
              <a:rPr lang="zh-CN" altLang="en-US" sz="1530" u="sng" kern="0" dirty="0" smtClean="0">
                <a:solidFill>
                  <a:srgbClr val="000000"/>
                </a:solidFill>
                <a:latin typeface="Times New Roman" panose="02020603050405020304" pitchFamily="65" charset="-122"/>
                <a:ea typeface="宋体" panose="02010600030101010101" pitchFamily="2" charset="-122"/>
              </a:rPr>
              <a:t>诸生冯应祥、芮永缙辈讼于官</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为建祠</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宾尹耻</a:t>
            </a:r>
            <a:r>
              <a:rPr lang="zh-CN" altLang="en-US" sz="1600" dirty="0" smtClean="0"/>
              <a:t/>
            </a:r>
            <a:br>
              <a:rPr lang="zh-CN" altLang="en-US" sz="1600"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后永缙又发诸生梅振祚淫状。御史熊廷弼素交欢宾尹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判牒言此施、汤故智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欲藉雪宾尹</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前耻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杖杀永缙。时南北台谏议论方嚣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各自所左右。振基等持勘议甚力。而给事中官应震、</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亓诗教等驳之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疏凡数十上。振基及诸给事御史复极言廷弼当勘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斥应震等党庇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自是党廷弼者</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颇屈。帝竟纳言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令廷弼解职。其党大恨。</a:t>
            </a:r>
            <a:r>
              <a:rPr lang="zh-CN" altLang="en-US" sz="1530" u="sng" kern="0" dirty="0" smtClean="0">
                <a:solidFill>
                  <a:srgbClr val="000000"/>
                </a:solidFill>
                <a:latin typeface="Times New Roman" panose="02020603050405020304" pitchFamily="65" charset="-122"/>
                <a:ea typeface="宋体" panose="02010600030101010101" pitchFamily="2" charset="-122"/>
              </a:rPr>
              <a:t>吏部尚书赵焕者</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惟诗教言是听</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乃以年例出振基于外。</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振基劲直敢言。居谏垣仅半岁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数有建白。既去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科场议犹未定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策复上疏极论。而宾尹党必欲</a:t>
            </a:r>
            <a:endParaRPr lang="zh-CN" altLang="en-US" dirty="0"/>
          </a:p>
        </p:txBody>
      </p: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十七人并罪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以宽敬。孙慎行代正春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复集廷臣议。仍坐敬关节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而为十七人昭雪。宾尹、敬有</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奥援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外廷又多助之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故议久不决。凡与敬为难者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朝无一人。振基寻以忧去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卒于家。</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选自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明史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孙振基传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有删改</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下列对文中画波浪线部分的断句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下礼官会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吏部都察院议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顾不及宾尹事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振基乃抗疏请并议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未得命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礼部侍郎翁正春等议黜</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学贤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谪之麟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亦不及宾尹等</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下礼官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会吏部都察院议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顾不及宾尹事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振基乃抗疏请并议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未得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命礼部侍郎翁正春等议黜</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学贤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谪之麟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亦不及宾尹等</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下礼官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会吏部都察院议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顾不及宾尹事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振基乃抗疏请并议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未得命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礼部侍郎翁正春等议黜</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学贤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谪之麟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亦不及宾尹等</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下礼官会吏部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都察院议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顾不及宾尹事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振基乃抗疏请并议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未得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命礼部侍郎翁正春等议黜</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学贤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谪之麟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亦不及宾尹等</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A.除,文中是“任命、授官”的意思,跟“拜”“召”“陟”都同义。</a:t>
            </a:r>
            <a:endParaRPr lang="zh-CN" altLang="en-US" sz="1600" dirty="0" smtClean="0"/>
          </a:p>
        </p:txBody>
      </p:sp>
    </p:spTree>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57178"/>
            <a:chOff x="540000" y="1080000"/>
            <a:chExt cx="8127000" cy="5257178"/>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B.吏部,古代六部之一,掌管文官任免、考核、升降等,长官为吏部尚书。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C.乡试,明清两代每三年在省城举行一次的科举考试,考中的人称举人。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D.疏,文中指古代臣子向皇帝陈述自己意见的一种文体,也称“奏疏”。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A.孙振基勤于治政。他在安丘任职时,尽管当时的安丘政务很繁重,但他还是以优异的政绩被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皇上征召,授予了给事中的官职。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B.孙振基爱惜人才。吏部推举大官,总是忧虑朝廷内外没有优秀之才,孙振基于是极力请求起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用被贬黜的官员。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C.孙振基有正义感。汤宾尹任会试考官时徇私舞弊,强迫王图等录取韩敬为第一,御史孙居相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揭发了此事,孙振基两次上疏。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D.孙振基敢于谏言。对熊廷弼的罪恶,他主张审问,虽然皇上反对,公开袒护,但他仍和众给事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御史极力进言,最终使皇上改变主意。</a:t>
              </a:r>
              <a:endParaRPr lang="zh-CN" altLang="en-US" dirty="0"/>
            </a:p>
          </p:txBody>
        </p:sp>
        <p:sp>
          <p:nvSpPr>
            <p:cNvPr id="3" name="TextBox 2"/>
            <p:cNvSpPr txBox="1"/>
            <p:nvPr/>
          </p:nvSpPr>
          <p:spPr>
            <a:xfrm>
              <a:off x="540000" y="5277657"/>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(1)诸生冯应祥、芮永缙辈讼于官,为建祠,宾尹耻之。(5分)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(2)吏部尚书赵焕者,惟诗教言是听,乃以年例出振基于外。(5分)</a:t>
              </a:r>
              <a:endParaRPr lang="zh-CN" altLang="en-US" dirty="0"/>
            </a:p>
          </p:txBody>
        </p:sp>
      </p:grpSp>
    </p:spTree>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根据上文提到的“御史孙居相并宾尹事发之”,接下来应该是审议相应的官员。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“礼官”是官职名,此处应有停顿,首先排除A项;若“命”紧跟“礼部侍郎翁正春等议黜学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贤”,语意变为“孙振基”“命礼部侍郎翁正春等议黜学贤”,这显然与孙振基身份不符,排除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B、D两项。故选C。</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“除”“拜”“召”“陟”并不全都同义。除:任命,授职。拜:授予官职。召:征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召来授予官职或另有调用。陟:提升,提拔。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“虽然皇上反对,公开袒护”于文无据。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4.答案　(1)诸生冯应祥、芮永缙等人控告到官府,给施天德的妻子建祠堂,汤宾尹以此为耻。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(2)吏部尚书赵焕,只听亓诗教的话,于是借助常例将孙振基调到外地。</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(1)辈:等,类(指人)。讼:控告。为建祠:省略句,即“为(之)建祠”,“之”代指施天德的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妻子。耻:意动用法,以此为耻。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(2)惟</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是听:宾语前置句,只听</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。以:介词,凭借,借助。出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于外:调出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到外地,将</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调到外地。</a:t>
            </a:r>
            <a:endParaRPr lang="zh-CN" altLang="en-US" dirty="0"/>
          </a:p>
        </p:txBody>
      </p:sp>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孙振基,字肖冈,潼关卫人。万历二十九年进士。授官莘县知县,调任到政务繁重的安丘。三十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六年四月,由于为政有成绩被征召,与李成名等十七人一齐授予给事中,先授礼部主事。四十年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十月任命才下达,孙振基得任户科。当时吏部推举大官,常常忧虑缺乏人才,孙振基极力请求起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用被贬黜的官员。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韩敬受业于宣城汤宾尹。汤宾尹任会试校阅官,韩敬的试卷被其他考官所摒弃。汤宾尹找到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了它,强迫总裁侍郎萧云举、王图录用韩敬为第一。发榜后,文士议论强烈。知贡举侍郎吴道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南想上奏这件事,因为萧云举、王图资历深,这样做涉嫌排挤前辈,便隐忍没有揭发。事情过去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了三年,恰巧进士邹之麟任顺天府乡试校阅官,录取童学贤有偏私,于是御史孙居相以此事连同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汤宾尹的事一起揭发。交付礼官,会同吏部都察院商议,只是没有涉及汤宾尹的事。孙振基于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是上疏直言请求一并议处,没有得到同意。礼部侍郎翁正春等议论罢黜童学贤,贬谪邹之麟,也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没有涉及汤宾尹等人。孙振基认为商议的人庇护他们,再次上疏弹劾。皇帝才交付朝臣重新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商议。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当初,汤宾尹曾经夺取秀才施天德的妻子为妾,施天德的妻子不屈从,自缢而死。诸生冯应祥、</a:t>
            </a:r>
            <a:endParaRPr lang="zh-CN" altLang="en-US"/>
          </a:p>
        </p:txBody>
      </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芮永缙等人控告到官府,给施天德的妻子建祠堂,汤宾尹以此为耻。后来芮永缙又揭发诸生梅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振祚淫乱的罪状。御史熊廷弼素来和汤宾尹交好,判决的文书说这是施天德对付汤宾尹的老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办法,打算借此洗雪汤宾尹以前的耻辱,用木杖打死了芮永缙。当时南北台谏正争论喧嚣,各有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所袒护。孙振基等人极力主张审核。而给事中官应震、亓(Qí)诗教等人反对这样,奏疏共几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十封上呈。孙振基及众给事御史又极力进言熊廷弼应当调查审问,斥责官应震等结党营私予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以庇护,从此与熊廷弼结党的人大为理屈。皇帝最终采纳了进言,下令解除熊廷弼的职务。他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的同党非常怨恨。吏部尚书赵焕,只听亓诗教的话,于是借助常例将孙振基调到外地。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孙振基刚强正直敢于进言。任谏官仅半年,多次有进谏。离开后,科场的争议还没平息,刘策又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上疏竭力论述。而汤宾尹的同党一定要将十七人治罪,来安慰韩敬。孙慎行代替翁正春,再次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召集朝臣商议。仍然判定韩敬暗中行贿勾通官吏有罪,为十七人昭雪。汤宾尹、韩敬有外援,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朝廷又多帮助,所以议论长久不能决定。凡与韩敬作对的,朝中没有一个人。孙振基不久因忧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虑成疾离开,在家中去世。</a:t>
            </a:r>
            <a:endParaRPr lang="zh-CN" altLang="en-US"/>
          </a:p>
        </p:txBody>
      </p:sp>
    </p:spTree>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五、(2017云南第二次统测,10—13,19分)阅读下面的文言文,完成1—4题。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曹修古,字述之,建州建安人。</a:t>
            </a:r>
            <a:r>
              <a:rPr lang="zh-CN" altLang="en-US" sz="1530" u="sng" kern="0" dirty="0" smtClean="0">
                <a:solidFill>
                  <a:srgbClr val="000000"/>
                </a:solidFill>
                <a:latin typeface="Times New Roman" panose="02020603050405020304" pitchFamily="65" charset="-122"/>
                <a:ea typeface="宋体" panose="02010600030101010101" pitchFamily="2" charset="-122"/>
              </a:rPr>
              <a:t>进士</a:t>
            </a:r>
            <a:r>
              <a:rPr lang="zh-CN" altLang="en-US" sz="1530" kern="0" dirty="0" smtClean="0">
                <a:solidFill>
                  <a:srgbClr val="000000"/>
                </a:solidFill>
                <a:latin typeface="Times New Roman" panose="02020603050405020304" pitchFamily="65" charset="-122"/>
                <a:ea typeface="宋体" panose="02010600030101010101" pitchFamily="2" charset="-122"/>
              </a:rPr>
              <a:t>起家,累迁秘书丞、同判饶州。宋绶荐其材,召还,以太常博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士为监察</a:t>
            </a:r>
            <a:r>
              <a:rPr lang="zh-CN" altLang="en-US" sz="1530" u="sng" kern="0" dirty="0" smtClean="0">
                <a:solidFill>
                  <a:srgbClr val="000000"/>
                </a:solidFill>
                <a:latin typeface="Times New Roman" panose="02020603050405020304" pitchFamily="65" charset="-122"/>
                <a:ea typeface="宋体" panose="02010600030101010101" pitchFamily="2" charset="-122"/>
              </a:rPr>
              <a:t>御史</a:t>
            </a:r>
            <a:r>
              <a:rPr lang="zh-CN" altLang="en-US" sz="1530" kern="0" dirty="0" smtClean="0">
                <a:solidFill>
                  <a:srgbClr val="000000"/>
                </a:solidFill>
                <a:latin typeface="Times New Roman" panose="02020603050405020304" pitchFamily="65" charset="-122"/>
                <a:ea typeface="宋体" panose="02010600030101010101" pitchFamily="2" charset="-122"/>
              </a:rPr>
              <a:t>。上四事,曰行法令、审故事、惜材力、辨忠邪,辞甚切至。又奏:“唐贞观中,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尝下诏令致仕官班</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本品见任上,欲其知耻而勇退也。比有年余八十,尚任班行</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,心力既衰,官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事何补。请下有司,敕文武官年及七十,上书自言,特与迁官致仕,仍从贞观旧制,即宿德勋贤,自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如故事。”因着为令。</a:t>
            </a:r>
            <a:r>
              <a:rPr lang="zh-CN" altLang="en-US" sz="1530" u="sng" kern="0" dirty="0" smtClean="0">
                <a:solidFill>
                  <a:srgbClr val="000000"/>
                </a:solidFill>
                <a:latin typeface="Times New Roman" panose="02020603050405020304" pitchFamily="65" charset="-122"/>
                <a:ea typeface="宋体" panose="02010600030101010101" pitchFamily="2" charset="-122"/>
              </a:rPr>
              <a:t>修古尝偕三院</a:t>
            </a:r>
            <a:r>
              <a:rPr lang="zh-CN" altLang="en-US" sz="1150" u="sng"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御史十二人晨朝将至朝堂黄门二人行马不避呵者止之</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反为所詈</a:t>
            </a:r>
            <a:r>
              <a:rPr lang="zh-CN" altLang="en-US" sz="1530" kern="0" dirty="0" smtClean="0">
                <a:solidFill>
                  <a:srgbClr val="000000"/>
                </a:solidFill>
                <a:latin typeface="Times New Roman" panose="02020603050405020304" pitchFamily="65" charset="-122"/>
                <a:ea typeface="宋体" panose="02010600030101010101" pitchFamily="2" charset="-122"/>
              </a:rPr>
              <a:t>修古奏:“前史称,御史台尊则天子尊。故事,三院同行与知杂事同,今黄门侮慢若此,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请付所司劾治。”帝闻,立命笞之。晏殊以笏击人折齿。修古奏:“</a:t>
            </a:r>
            <a:r>
              <a:rPr lang="zh-CN" altLang="en-US" sz="1530" u="sng" kern="0" dirty="0" smtClean="0">
                <a:solidFill>
                  <a:srgbClr val="000000"/>
                </a:solidFill>
                <a:latin typeface="Times New Roman" panose="02020603050405020304" pitchFamily="65" charset="-122"/>
                <a:ea typeface="宋体" panose="02010600030101010101" pitchFamily="2" charset="-122"/>
              </a:rPr>
              <a:t>殊身任辅弼,百僚所法,而</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忿躁亡大臣体。</a:t>
            </a:r>
            <a:r>
              <a:rPr lang="zh-CN" altLang="en-US" sz="1530" kern="0" dirty="0" smtClean="0">
                <a:solidFill>
                  <a:srgbClr val="000000"/>
                </a:solidFill>
                <a:latin typeface="Times New Roman" panose="02020603050405020304" pitchFamily="65" charset="-122"/>
                <a:ea typeface="宋体" panose="02010600030101010101" pitchFamily="2" charset="-122"/>
              </a:rPr>
              <a:t>古者,三公不按吏,先朝陈恕于中书榜人,即时罢黜。请正典刑,以允公议。”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禁中以翡翠羽为服玩,诏市于南越。修古以谓重伤物命,且真宗时尝禁采狨毛,故事未远。命罢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之。时颇崇建塔庙,议营金阁,费不可胜计,修古极陈其不可。久之,</a:t>
            </a:r>
            <a:r>
              <a:rPr lang="zh-CN" altLang="en-US" sz="1530" u="sng" kern="0" dirty="0" smtClean="0">
                <a:solidFill>
                  <a:srgbClr val="000000"/>
                </a:solidFill>
                <a:latin typeface="Times New Roman" panose="02020603050405020304" pitchFamily="65" charset="-122"/>
                <a:ea typeface="宋体" panose="02010600030101010101" pitchFamily="2" charset="-122"/>
              </a:rPr>
              <a:t>出</a:t>
            </a:r>
            <a:r>
              <a:rPr lang="zh-CN" altLang="en-US" sz="1530" kern="0" dirty="0" smtClean="0">
                <a:solidFill>
                  <a:srgbClr val="000000"/>
                </a:solidFill>
                <a:latin typeface="Times New Roman" panose="02020603050405020304" pitchFamily="65" charset="-122"/>
                <a:ea typeface="宋体" panose="02010600030101010101" pitchFamily="2" charset="-122"/>
              </a:rPr>
              <a:t>知歙州,徙南剑州,复为开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封府判官。历殿中侍御史,擢尚书刑部员外郎、知杂司事、权同判吏部流内铨。未逾月,会太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后兄子刘从德死,录其姻戚至于厮役几八十人,龙图阁直学士马季良、集贤校理钱暧皆缘遗奏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超授官秩,修古与杨偕、郭劝、段少连交章论列。太后怒,下其章中书。大臣请黜修古知衢州,</a:t>
            </a:r>
            <a:endParaRPr lang="zh-CN" altLang="en-US"/>
          </a:p>
        </p:txBody>
      </p:sp>
    </p:spTree>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余以次贬。太后以为责轻,命皆削一官,以修古为工部员外郎、同判杭州,未行,改知兴化军。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会赦复官,卒。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修古立朝,慷慨有风节。</a:t>
            </a:r>
            <a:r>
              <a:rPr lang="zh-CN" altLang="en-US" sz="1530" u="sng" kern="0" dirty="0" smtClean="0">
                <a:solidFill>
                  <a:srgbClr val="000000"/>
                </a:solidFill>
                <a:latin typeface="Times New Roman" panose="02020603050405020304" pitchFamily="65" charset="-122"/>
                <a:ea typeface="宋体" panose="02010600030101010101" pitchFamily="2" charset="-122"/>
              </a:rPr>
              <a:t>当太后临朝,权幸用事,人人顾望畏忌,而修古遇事辄言,无所回挠。</a:t>
            </a:r>
            <a:r>
              <a:rPr lang="zh-CN" altLang="en-US" sz="1530" kern="0" dirty="0" smtClean="0">
                <a:solidFill>
                  <a:srgbClr val="000000"/>
                </a:solidFill>
                <a:latin typeface="Times New Roman" panose="02020603050405020304" pitchFamily="65" charset="-122"/>
                <a:ea typeface="宋体" panose="02010600030101010101" pitchFamily="2" charset="-122"/>
              </a:rPr>
              <a:t>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没,人多惜之。家贫,不能归葬,宾佐赙钱五十万。季女泣白其母曰:“奈何以是累吾先人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也。”卒拒不纳。太后崩,帝思修古忠,特赠右谏议大夫,赐其家钱二十万。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(选自《宋史·列传第五十六》,有删节)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①班:朝官上朝。②班行:上朝的位次。③三院:御史台下设台院、殿院、察院。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A.修古尝偕三院/御史十二人晨朝/将至朝堂/黄门二人行/马不避/呵者止之/反为所詈/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B.修古尝偕三院御史十二人晨朝/将至朝堂/黄门二人行/马不避/呵者止之/反为所詈/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C.修古尝偕三院御史十二人晨朝/将至朝堂/黄门二人行马不避/呵者止之/反为所詈/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D.修古尝偕三院/御史十二人晨朝/将至朝堂/黄门二人行马不避/呵者止之/反为所詈/</a:t>
            </a:r>
            <a:endParaRPr lang="zh-CN" altLang="en-US" dirty="0"/>
          </a:p>
        </p:txBody>
      </p:sp>
    </p:spTree>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A.中国古代科举考试中通过礼部会试者称为进士,根据排名,分为进士及第、进士出身、同进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士出身。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B.御史在秦以前仅为负责记录之史官,自秦汉至清,则专司监察,监督巡察中央及地方官吏。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C.汉有黄门令、小黄门、中黄门等官职,侍奉皇帝及其家族,皆以宦官充任,故后世亦称宦官为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黄门。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D.“出”,即京官到地方任职,也称“外放”、“放外任”,与地方官进朝廷任职的“入”相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A.曹修古恪尽职守,尽职尽责。他身为监察御史,监察百官,整肃朝仪,不管是宦官侮慢还是宰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相失体,他都及时参奏,仗义执言,要求严惩以正典刑。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B.曹修古关心朝政,积极进言。当他看到有的官员八十多岁心力俱衰却依然在职,于是建议文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武官员七十岁应主动退休,概无例外,朝廷据此定为法令。</a:t>
            </a:r>
            <a:endParaRPr lang="zh-CN" altLang="en-US" dirty="0"/>
          </a:p>
        </p:txBody>
      </p:sp>
    </p:spTree>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曹修古不惧权贵</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遇事敢言。太后侄儿刘从德死后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朝廷越级任用了一大批刘家亲戚乃至厮</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他极力反对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因此惹怒太后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被削官一级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外放地方。</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曹修古为官清廉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家无余财。在他死后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连扶灵柩回故乡安葬的费用都没有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还是他生前的部</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属和幕僚筹集五十万钱来资助他的家人,才办理了后事。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(1)殊身任辅弼,百僚所法,而忿躁亡大臣体。(5分)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(2)当太后临朝,权幸用事,人人顾望畏忌,而修古遇事辄言,无所回挠。(5分)</a:t>
            </a: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而被定罪。一年多以后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又被征召任命为侍御史。永元十五年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王涣随从皇帝南巡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返回后被任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命为洛阳令。他以办事清平公正严格要求自己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处理案件也宽严得当。那些含有冤情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长期诉</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讼</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而历任官员所不能判决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按法律情理难以彰明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人们难以信服的案件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王涣无不弄清真伪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消</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除大家的疑虑。同时他还用巧妙的办法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多次揭发和暴露隐秘的坏人坏事。京城的人都称颂</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叹服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认为王涣神机妙算。元兴元年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王涣病死。无论是城市居民还是行旅之人没有不叹息</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的。男女老少都共同集资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上千人为他举行祭奠之礼。王涣的灵柩向西运回家乡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路过弘农县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老百姓都在路旁摆设盘案加以祭奠。官吏问这样做的缘故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老百姓都说平常带米到洛阳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被士</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卒衙门所盘剥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经常要损失一半。自从王涣任洛阳令后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不再有官吏掠夺侵扰的事情了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所以来</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报答他的恩情。王涣政治教化令人怀念感激达到这样的地步。百姓思念王涣的恩德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在安阳</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亭西为他建造祠堂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每到进食时就奏乐歌咏而祭祀他。延熹年间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桓帝使用黄老学说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将所有的</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祠堂全部毁去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唯独专门下诏书要密县保留原太傅卓茂的庙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洛阳保留王涣的祠堂。自从王涣</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去世以后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皇帝连续下诏书给三公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要他们专门挑选洛阳令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但挑出来的都不称职。永和年间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朝廷任命剧县县令勃海人任峻为洛阳令。任峻选拔文武官吏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充分发挥这些人的才能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检举剪</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除奸恶盗贼</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决不畏避退缩。一年间的断案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不过几十件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声威超过王涣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而在条理方面比不上</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他。任峻字叔高,最后在太山太守任上逝世。</a:t>
            </a:r>
            <a:endParaRPr lang="zh-CN" altLang="en-US" sz="1600" dirty="0" smtClean="0"/>
          </a:p>
        </p:txBody>
      </p:sp>
    </p:spTree>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注意句子的主语。“晨朝”“至”的主语是“曹修古”及“御史十二人”,“行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马不避”“詈”的主语是“黄门”,“止”的主语是“呵者”。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“礼部会试”错,应为“朝廷殿试”。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“才办理了后事”错,从原文“季女泣白其母曰:‘奈何以是累吾先人也。’卒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拒不纳”可知,他的小女儿没有接受五十万钱。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(1)晏殊身为宰相,为百官效法的榜样,他却因愤怒急躁而有失大臣的体统。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(2)当太后临朝听政时,权贵幸臣当权,人人都顾虑害怕,曹修古却遇到事情就上书直言,从不回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避屈服。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(1)“殊”即晏殊,阅读文言文,要注意人名、官名、地名等专有名词,特别是只有一个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字的人名;“辅弼”,宰相;“所法”,所字结构,译为“所效法的榜样”;“而”,连词,表转折;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“亡”,失去。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(2)“临朝”,亲自处理国政;“权幸”,权贵,受宠幸的大臣;“用事”,执政,当权;“顾望”,顾虑;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“辄”,总是,就;“挠”,屈服。</a:t>
            </a:r>
            <a:endParaRPr lang="zh-CN" altLang="en-US" dirty="0"/>
          </a:p>
        </p:txBody>
      </p:sp>
    </p:spTree>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曹修古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字述之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是建州建安人。凭着考中进士为官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一直升至秘书丞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外任饶州通判。宋绶因</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他有卓越的才能而举荐他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他被召还到朝廷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以太常博士的身份任监察御史。他上书奏说了四</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条建议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贯彻法令、审查旧制、爱惜财物、分辨忠奸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言辞十分恳切。又上奏说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唐代贞观年</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曾经下诏令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规定退休官员朝班的位置在本品现任官员的上列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目的是想使官员知羞耻而勇</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于退职。近来有人年纪已经超过八十岁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仍然站在朝班行列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精力已经衰弱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对官事有什么补</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请下诏给有关部门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命令文武官员年龄达到七十岁的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自己上书提出申请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朝廷特别予以升</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官退休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仍遵从贞观旧制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即便是德高望重和功勋卓著的官员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自当依照惯例退休。”朝廷于是</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据此制定了法令。曹修古曾经同三院御史十二人一起上早朝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快要到达朝堂的时候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有两个宦</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官骑马不肯回避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有人呵斥他们停止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反而被他们二人责骂。曹修古上奏说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先前的史籍说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御史台有尊严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天子才有尊严。旧时制度规定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三院御史同行的规格与知杂事相同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如今这两个</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宦官如此轻侮怠慢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请将他们交付主管官员弹劾治罪。”皇上听说此事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立即下命令笞打那二</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人。晏殊用笏板打人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把那人的牙齿都打掉了。曹修古上书说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晏殊身为宰相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为百官效法的</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榜样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他却因愤怒急躁而有失大臣的体统。古时候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三公犯法不交官吏查办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前朝陈恕在中书省</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打人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当即就被罢黜官职了。请依照典法对晏殊予以惩治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来平息舆论。”王宫内把翡翠鸟羽</a:t>
            </a:r>
            <a:endParaRPr lang="zh-CN" altLang="en-US" dirty="0"/>
          </a:p>
        </p:txBody>
      </p:sp>
    </p:spTree>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51623"/>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毛作为衣服的装饰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皇上下诏让到南越地区去购买。曹修古认为这种做法是伤害生命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而且真</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宗时期曾经禁止采集猴毛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旧例尚未久远。于是皇上就下令停办此事。当时特别崇尚修建塔</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朝廷商议搭建饰金的楼阁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所需费用多得数不尽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曹修古极力陈言此事不可实行。过了很</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外出担任歙州知州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转任南剑州知州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又任开封府判官。历任殿中侍御史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擢升尚书刑部员</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外郎、知杂司事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并代理同判吏部流内铨。未过一月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正值太后兄长的儿子刘从德死亡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朝廷录</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用他的亲族乃至仆役差不多八十人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龙图阁直学士马季良、集贤校理钱暧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都因为他的遗奏越</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级授官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曹修古与杨偕、郭劝、段少连交替上奏批评。太后大怒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把他们的奏章交付中书省论</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罪。大臣请求贬曹修古为衢州知州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其余官员依次贬谪。太后认为责罚过轻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命令全部削官一</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任命曹修古为工部员外郎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兼任杭州通判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还未起身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又改任兴化军知军。恰逢天下大赦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官</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复原位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却去世了。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曹修古当朝为官时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慷慨有风骨节操。当太后临朝听政时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权贵幸臣当权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人人都顾虑害怕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曹</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修古却遇到事情就上书直言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从不回避屈服。曹修古去世之后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人们都十分痛惜。他家中贫困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不能把灵柩运回故乡安葬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他生前的部属和幕僚筹集五十万钱以资助办理后事。他的小女儿</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哭着对母亲说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怎么能因为这件事连累我父亲的名誉呢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最终拒绝没有接受。等到太后去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皇上想到曹修古的忠贞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特别赠官右谏议大夫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赏赐他家人二十万钱。</a:t>
            </a:r>
            <a:endParaRPr lang="zh-CN" altLang="en-US" sz="1600" dirty="0" smtClean="0"/>
          </a:p>
        </p:txBody>
      </p:sp>
    </p:spTree>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六、(2016四川南充二诊,4—7,19分)阅读下面的文言文,完成1—4题。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胡宗宪,</a:t>
            </a:r>
            <a:r>
              <a:rPr lang="zh-CN" altLang="en-US" sz="1530" u="sng" kern="0" dirty="0" smtClean="0">
                <a:solidFill>
                  <a:srgbClr val="000000"/>
                </a:solidFill>
                <a:latin typeface="Times New Roman" panose="02020603050405020304" pitchFamily="65" charset="-122"/>
                <a:ea typeface="宋体" panose="02010600030101010101" pitchFamily="2" charset="-122"/>
              </a:rPr>
              <a:t>字</a:t>
            </a:r>
            <a:r>
              <a:rPr lang="zh-CN" altLang="en-US" sz="1530" kern="0" dirty="0" smtClean="0">
                <a:solidFill>
                  <a:srgbClr val="000000"/>
                </a:solidFill>
                <a:latin typeface="Times New Roman" panose="02020603050405020304" pitchFamily="65" charset="-122"/>
                <a:ea typeface="宋体" panose="02010600030101010101" pitchFamily="2" charset="-122"/>
              </a:rPr>
              <a:t>汝贞,绩溪人。嘉靖十七年</a:t>
            </a:r>
            <a:r>
              <a:rPr lang="zh-CN" altLang="en-US" sz="1530" u="sng" kern="0" dirty="0" smtClean="0">
                <a:solidFill>
                  <a:srgbClr val="000000"/>
                </a:solidFill>
                <a:latin typeface="Times New Roman" panose="02020603050405020304" pitchFamily="65" charset="-122"/>
                <a:ea typeface="宋体" panose="02010600030101010101" pitchFamily="2" charset="-122"/>
              </a:rPr>
              <a:t>进士</a:t>
            </a:r>
            <a:r>
              <a:rPr lang="zh-CN" altLang="en-US" sz="1530" kern="0" dirty="0" smtClean="0">
                <a:solidFill>
                  <a:srgbClr val="000000"/>
                </a:solidFill>
                <a:latin typeface="Times New Roman" panose="02020603050405020304" pitchFamily="65" charset="-122"/>
                <a:ea typeface="宋体" panose="02010600030101010101" pitchFamily="2" charset="-122"/>
              </a:rPr>
              <a:t>。历知益都、余姚二县。擢御史,巡按宣、大。诏徙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大同左卫军于阳和、独石,卒聚而哗。宗宪单骑慰谕,许勿徙,乃定。三十三年,出按浙江。时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歙人汪直据五岛煽诸倭入寇,而徐海、陈东、麻叶等巢柘林、乍浦、川沙洼,日扰郡邑。帝命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张经为总督,李天宠抚浙江,又命侍郎赵文华督察军务。文华恃严嵩内援,恣甚。经、天宠不附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也,独宗宪附之。文华大悦,因相与力排二人。倭寇嘉兴,宗宪中以毒酒,死数百人。及经破王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江泾,宗宪与有力。文华尽掩经功归宗宪,经遂得罪。寻又陷天宠,即超擢宗宪右佥都御史代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之。时柘林诸倭移屯陶宅,势稍杀。</a:t>
            </a:r>
            <a:r>
              <a:rPr lang="zh-CN" altLang="en-US" sz="1530" u="sng" kern="0" dirty="0" smtClean="0">
                <a:solidFill>
                  <a:srgbClr val="000000"/>
                </a:solidFill>
                <a:latin typeface="Times New Roman" panose="02020603050405020304" pitchFamily="65" charset="-122"/>
                <a:ea typeface="宋体" panose="02010600030101010101" pitchFamily="2" charset="-122"/>
              </a:rPr>
              <a:t>会苏、松巡抚曹邦辅歼倭浒墅,文华欲攘功不得,大恨,遂</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进剿陶宅残寇。</a:t>
            </a:r>
            <a:r>
              <a:rPr lang="zh-CN" altLang="en-US" sz="1530" kern="0" dirty="0" smtClean="0">
                <a:solidFill>
                  <a:srgbClr val="000000"/>
                </a:solidFill>
                <a:latin typeface="Times New Roman" panose="02020603050405020304" pitchFamily="65" charset="-122"/>
                <a:ea typeface="宋体" panose="02010600030101010101" pitchFamily="2" charset="-122"/>
              </a:rPr>
              <a:t>宗宪与共,将锐卒四千,营砖桥,约邦辅夹击。倭殊死战,宗宪兵死者千余。文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华令副使刘焘攻之,复大败。而倭犯浙东诸州县,杀文武吏甚众。宗宪乃与文华定招抚计。文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华还朝,盛毁总督杨宜,而荐宗宪,遂以为</a:t>
            </a:r>
            <a:r>
              <a:rPr lang="zh-CN" altLang="en-US" sz="1530" u="sng" kern="0" dirty="0" smtClean="0">
                <a:solidFill>
                  <a:srgbClr val="000000"/>
                </a:solidFill>
                <a:latin typeface="Times New Roman" panose="02020603050405020304" pitchFamily="65" charset="-122"/>
                <a:ea typeface="宋体" panose="02010600030101010101" pitchFamily="2" charset="-122"/>
              </a:rPr>
              <a:t>兵部右侍郎</a:t>
            </a:r>
            <a:r>
              <a:rPr lang="zh-CN" altLang="en-US" sz="1530" kern="0" dirty="0" smtClean="0">
                <a:solidFill>
                  <a:srgbClr val="000000"/>
                </a:solidFill>
                <a:latin typeface="Times New Roman" panose="02020603050405020304" pitchFamily="65" charset="-122"/>
                <a:ea typeface="宋体" panose="02010600030101010101" pitchFamily="2" charset="-122"/>
              </a:rPr>
              <a:t>代宜。初,海入犯,焚其舟,示士卒无还心。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至是,宗宪使人语海曰:“若已内附,而吴淞江方有贼,何不击之以立功?且掠其舸,为缓急计。”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海以为然,逆击之朱泾,斩三十余级。宗宪令大猷潜焚其舟。海心怖,以弟洪来质,献所戴飞鱼</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冠、坚甲、名剑及他玩好。宗宪因厚遇洪,谕海缚陈东、麻叶,许以</a:t>
            </a:r>
            <a:r>
              <a:rPr lang="zh-CN" altLang="en-US" sz="1530" u="sng" kern="0" dirty="0" smtClean="0">
                <a:solidFill>
                  <a:srgbClr val="000000"/>
                </a:solidFill>
                <a:latin typeface="Times New Roman" panose="02020603050405020304" pitchFamily="65" charset="-122"/>
                <a:ea typeface="宋体" panose="02010600030101010101" pitchFamily="2" charset="-122"/>
              </a:rPr>
              <a:t>世爵</a:t>
            </a:r>
            <a:r>
              <a:rPr lang="zh-CN" altLang="en-US" sz="1530" kern="0" dirty="0" smtClean="0">
                <a:solidFill>
                  <a:srgbClr val="000000"/>
                </a:solidFill>
                <a:latin typeface="Times New Roman" panose="02020603050405020304" pitchFamily="65" charset="-122"/>
                <a:ea typeface="宋体" panose="02010600030101010101" pitchFamily="2" charset="-122"/>
              </a:rPr>
              <a:t>。海果缚叶以献。宗</a:t>
            </a:r>
            <a:endParaRPr lang="zh-CN" altLang="en-US"/>
          </a:p>
        </p:txBody>
      </p:sp>
    </p:spTree>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宪解其缚,令以书致东图海,而阴泄其书于海。海怒。海妾受宗宪赂,亦说海。</a:t>
            </a:r>
            <a:r>
              <a:rPr lang="zh-CN" altLang="en-US" sz="1530" u="sng" kern="0" dirty="0" smtClean="0">
                <a:solidFill>
                  <a:srgbClr val="000000"/>
                </a:solidFill>
                <a:latin typeface="Times New Roman" panose="02020603050405020304" pitchFamily="65" charset="-122"/>
                <a:ea typeface="宋体" panose="02010600030101010101" pitchFamily="2" charset="-122"/>
              </a:rPr>
              <a:t>于是海复以计缚</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东来献帅其众五百人去乍浦别营梁庄官军焚乍浦巢斩首三百余级焚溺死称是</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海遂刻日请</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降,先期猝至,留甲士平湖城外,率酋长百余,胄而入</a:t>
            </a:r>
            <a:r>
              <a:rPr lang="zh-CN" altLang="en-US" sz="1530" kern="0" dirty="0" smtClean="0">
                <a:solidFill>
                  <a:srgbClr val="000000"/>
                </a:solidFill>
                <a:latin typeface="Times New Roman" panose="02020603050405020304" pitchFamily="65" charset="-122"/>
                <a:ea typeface="宋体" panose="02010600030101010101" pitchFamily="2" charset="-122"/>
              </a:rPr>
              <a:t>。文华等惧,欲勿许,宗宪强许之。海叩首伏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罪,宗宪摩海顶,慰谕之。海自择沈庄屯其众。沈庄者东西各一,以河为堑。宗宪居海东庄,以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西庄处东党。令东致书其党曰:“督府檄海,夕擒若属矣。”东党惧,乘夜将攻海。海挟两妾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走,间道中槊。明日,官军围之,海投水死。两浙倭渐平。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(节选自《明史·胡宗宪传》)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A.于是海复以计/缚东来献/帅其众五百人/去乍浦别营梁庄/官军焚乍浦/巢斩首三百余级/焚溺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死/称是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B.于是海复以计/缚东来献/帅其众五百人去乍浦/别营梁庄/官军焚乍浦/巢斩首三百余级/焚溺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死/称是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C.于是海复以计缚东来献/帅其众五百人/去乍浦别营梁庄/官军焚乍浦巢/斩首三百余级/焚溺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死称是</a:t>
            </a:r>
            <a:endParaRPr lang="zh-CN" altLang="en-US"/>
          </a:p>
        </p:txBody>
      </p:sp>
    </p:spTree>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D.于是海复以计缚东来献/帅其众五百人去乍浦/别营梁庄/官军焚乍浦巢/斩首三百余级/焚溺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死称是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A.古人重礼仪,在名、字的用法上很讲究。平辈之间,一般相互称字而不称名,只有在很熟悉的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情况下才相互称名。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B.中国古代科举制度中,通过最后一级中央政府朝廷考试者,称为进士。进士分为三甲:一甲称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进士及第;二、三甲,分别称同进士出身、进士出身。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C.兵部为中国古代官署名,六部之一,相当于今日的国防部。掌管选用武官及兵籍、军械、军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令等。兵部右侍郎,兵部副长官,相当于今日的国防部副部长。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D.明朝爵位分为两种:一种是只授终身(不能世袭),另一种是可以世袭。爵位的“世”与“不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世”,以军功大小而定。</a:t>
            </a:r>
            <a:endParaRPr lang="zh-CN" altLang="en-US" dirty="0"/>
          </a:p>
        </p:txBody>
      </p:sp>
    </p:spTree>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A.胡宗宪颇具胆略。大同左卫军不满调动,士兵聚众喧哗抗拒,他单人独马,前往安抚解释。</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B.胡宗宪依附权贵。他诬陷李天宠,从而获得了赵文华的赏识,被赵文华提升为右佥都御史。</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C.胡宗宪善用计谋。他令麻叶写信给陈东,要陈东除掉徐海,又把信的内容泄露给徐海,以此挑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拨徐海和陈东的关系。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D.胡宗宪屡立战功。在王江泾之战中,他和张经都是有力的参与者,后来他又采用离间的办法,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平息了边乱。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(1)会苏、松巡抚曹邦辅歼倭浒墅,文华欲攘功不得,大恨,遂进剿陶宅残寇。(5分)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(2)海遂刻日请降,先期猝至,留甲士平湖城外,率酋长百余,胄而入。(5分)</a:t>
            </a:r>
            <a:endParaRPr lang="zh-CN" altLang="en-US" dirty="0"/>
          </a:p>
        </p:txBody>
      </p:sp>
    </p:spTree>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“以计”是介词结构,作状语,修饰动词“缚”,不能断开,据此排除A、B两项。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“去乍浦”是“离开乍浦”之意,必须与“别营梁庄”断开,故排除C项。选D。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一甲三人,称进士及第;二、三甲,分别称进士出身、同进士出身。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由原文“文华尽掩经功归宗宪,经遂得罪。寻又陷天宠,即超擢宗宪右佥都御史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代之”可以推知,诬陷李天宠的不是胡宗宪,而是赵文华,张冠李戴;“从而获得了赵文华的赏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右佥都御史”于文无据,强加因果关系。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(1)正值苏、松巡抚曹邦辅在浒墅歼灭倭寇,赵文华想要夺取战功,未能如愿,十分遗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憾,于是率兵进剿陶宅的残余倭寇。(“浒墅”“攘”“恨”各1分,句子大意2分)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(2)徐海于是约定日期请求投降,在约定之期前突然到来,留下士兵在平湖城外,率领酋长等一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百余人,穿戴着盔甲入城。(“刻日”“猝”“胄”各1分,句子大意2分)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(1)浒墅:也就是“于浒墅”,省略介词“于”,状语后置。攘:夺取。恨:遗憾。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(2)刻日:约定日期。猝:突然。胄:名词活用作动词,穿戴着盔甲。</a:t>
            </a:r>
            <a:endParaRPr lang="zh-CN" altLang="en-US" dirty="0"/>
          </a:p>
        </p:txBody>
      </p:sp>
    </p:spTree>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胡宗宪,字汝贞,绩溪人。嘉靖十七年(1538年)进士。历任益都、余姚二县知县。升御史职,巡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视宣府、大同。皇帝诏令迁徙大同左卫军到阳和、独石,士卒聚众喧哗抗拒。宗宪单人独马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前往安抚解释,同意不再迁徙,士卒这才安定下来。嘉靖三十三年(1554年),胡宗宪出京巡按浙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江。当时歙县人汪直盘踞五岛煽动倭人入侵,而徐海、陈东、麻叶等以柘林、乍浦、川沙洼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为巢穴,经常骚扰郡县。嘉靖皇帝任命张经为总督,李天宠为浙江巡抚,又命侍郎赵文华督察军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务。赵文华依恃严嵩为后台,异常骄恣。但张经、李天宠并不依附于他,独有胡宗宪委身依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附。赵文华大为高兴,于是合力排挤张、李二人。倭寇进犯嘉兴,胡宗宪以毒酒杀死数百人。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及至张经破敌于王江泾,胡宗宪亦为有力的参加者。赵文华将战功归于胡宗宪,而尽数抹杀张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经的功绩,张经因此获罪。不久又诬陷李天宠,并立即提升胡宗宪为右佥都御史,取代李天宠巡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抚浙江。此时柘林的倭寇移驻陶宅,兵势渐弱。正值苏、松巡抚曹邦辅歼灭倭寇于浒墅,赵文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华想要夺取战功,未能如意,十分遗憾,于是率兵进剿陶宅的残余倭寇。胡宗宪与其一道行动,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带精锐士卒四千人,扎营于砖桥,约同曹邦辅夹击倭寇。倭寇拼死反击,胡宗宪的部下伤亡千余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人。赵文华命令副使刘焘继续攻击,又遭惨败。倭寇趁机进犯浙东诸州县,杀害了很多政府的</a:t>
            </a:r>
            <a:endParaRPr lang="zh-CN" altLang="en-US" dirty="0"/>
          </a:p>
        </p:txBody>
      </p:sp>
    </p:spTree>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文武官吏。胡宗宪于是与赵文华商定施用招抚的计谋。赵文华回朝廷后,大肆诋毁总督杨宜,</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并向朝廷推荐胡宗宪,于是(朝廷)命胡宗宪以兵部右侍郎职取代杨宜为总督。起初,徐海入侵,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上岸后焚毁了自己的舟船,以向士卒表明其有进无退的决心。至此,胡宗宪派人跟徐海说:“你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已归附官府,而吴淞江那儿还有贼人活动,何不出击贼人而立功呢?再者,可以掠夺其舟船,为自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己进退之用。”徐海觉得此言不差,就迎击海盗于朱泾,杀死海盗三十多名。胡宗宪又密令俞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大猷偷偷地焚毁徐海新近掠夺的舟船。徐海心中恐惧,将弟弟徐洪作为人质,并献上自己平日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佩戴的飞鱼冠、坚甲、名剑及其他珍奇玩物。胡宗宪因此厚待徐洪,谕告徐海如能将陈东、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麻叶绑来,将给他世袭的军功爵位。不久,徐海果然将麻叶绑到。胡宗宪亲手解掉绳索,并令麻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叶写信给陈东,要他除掉徐海,而又设法将此信内容泄露给徐海。徐海大怒。徐海的小妾也收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了胡宗宪的贿赂,劝徐海先除陈东。于是徐海又设计捉住了陈东,献之于胡宗宪,并率其部众五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百人离开乍浦,驻扎梁庄。官军焚毁乍浦贼人营地,斩首三百余级,烧死、淹死的到处都是。徐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海于是约定日期请求投降,在约定之期前突然来到,留下士兵在平湖城外,率领酋长等一百余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人,穿戴着盔甲入城。赵文华等很害怕,意欲拒绝徐海等人的晋见,胡宗宪执意接见。徐海叩头</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入戏场观优,归途见匠者作桶,取而戴于首曰:“与刘先主如何?”遂为匠擒。明日入对,徽宗问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何以处之,对曰:“</a:t>
            </a:r>
            <a:r>
              <a:rPr lang="zh-CN" altLang="en-US" sz="1530" u="sng" kern="0" dirty="0" smtClean="0">
                <a:solidFill>
                  <a:srgbClr val="000000"/>
                </a:solidFill>
                <a:latin typeface="Times New Roman" panose="02020603050405020304" pitchFamily="65" charset="-122"/>
                <a:ea typeface="宋体" panose="02010600030101010101" pitchFamily="2" charset="-122"/>
              </a:rPr>
              <a:t>愚人村野无所知,若以叛逆蔽罪,恐辜好生之德。</a:t>
            </a:r>
            <a:r>
              <a:rPr lang="zh-CN" altLang="en-US" sz="1530" kern="0" dirty="0" smtClean="0">
                <a:solidFill>
                  <a:srgbClr val="000000"/>
                </a:solidFill>
                <a:latin typeface="Times New Roman" panose="02020603050405020304" pitchFamily="65" charset="-122"/>
                <a:ea typeface="宋体" panose="02010600030101010101" pitchFamily="2" charset="-122"/>
              </a:rPr>
              <a:t>以不应为杖之,足矣。”曰: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“何以戒后人?”曰:“正欲外间知陛下刑宪不滥,足以为训尔。”徽宗从之。纯礼沉毅刚正,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曾布惮之,激驸马都尉王诜曰:“上欲除君承旨,范右丞不可。”诜怒。会诜馆辽使,纯礼主宴,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诜诬其辄斥</a:t>
            </a:r>
            <a:r>
              <a:rPr lang="zh-CN" altLang="en-US" sz="1530" u="sng" kern="0" dirty="0" smtClean="0">
                <a:solidFill>
                  <a:srgbClr val="000000"/>
                </a:solidFill>
                <a:latin typeface="Times New Roman" panose="02020603050405020304" pitchFamily="65" charset="-122"/>
                <a:ea typeface="宋体" panose="02010600030101010101" pitchFamily="2" charset="-122"/>
              </a:rPr>
              <a:t>御名</a:t>
            </a:r>
            <a:r>
              <a:rPr lang="zh-CN" altLang="en-US" sz="1530" kern="0" dirty="0" smtClean="0">
                <a:solidFill>
                  <a:srgbClr val="000000"/>
                </a:solidFill>
                <a:latin typeface="Times New Roman" panose="02020603050405020304" pitchFamily="65" charset="-122"/>
                <a:ea typeface="宋体" panose="02010600030101010101" pitchFamily="2" charset="-122"/>
              </a:rPr>
              <a:t>,罢为端明殿学士、知颍昌府,提举崇福宫。崇宁五年,复左朝议大夫,提举鸿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庆宫。卒,年七十六。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(节选自《宋史·范纯礼传》)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A.纯礼字彝叟/以父仲淹荫/知陵台令兼永安县/永昭陵建京西转运使/配木石砖甓及工徒于一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路/独永安不受令/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B.纯礼字彝叟/以父仲淹/荫知陵台令兼永安县/永昭陵建/京西转运使配木石砖甓及工徒于一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路/独永安不受令/</a:t>
            </a: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二、(2018课标全国Ⅰ,10—13,19分)阅读下面的文言文,完成1—4题。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鲁芝字世英,扶风郿人也。世有名德,为西州豪族。父为郭氾所害,芝襁褓流离,年十七,乃移居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雍,耽思</a:t>
            </a:r>
            <a:r>
              <a:rPr lang="zh-CN" altLang="en-US" sz="1530" u="sng" kern="0" dirty="0" smtClean="0">
                <a:solidFill>
                  <a:srgbClr val="000000"/>
                </a:solidFill>
                <a:latin typeface="Times New Roman" panose="02020603050405020304" pitchFamily="65" charset="-122"/>
                <a:ea typeface="宋体" panose="02010600030101010101" pitchFamily="2" charset="-122"/>
              </a:rPr>
              <a:t>坟籍</a:t>
            </a:r>
            <a:r>
              <a:rPr lang="zh-CN" altLang="en-US" sz="1530" kern="0" dirty="0" smtClean="0">
                <a:solidFill>
                  <a:srgbClr val="000000"/>
                </a:solidFill>
                <a:latin typeface="Times New Roman" panose="02020603050405020304" pitchFamily="65" charset="-122"/>
                <a:ea typeface="宋体" panose="02010600030101010101" pitchFamily="2" charset="-122"/>
              </a:rPr>
              <a:t>。郡举上计吏,州辟别驾。魏车骑将军郭淮为雍州刺史,深敬重之。举孝廉,除郎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中。后拜骑都尉、参军事、行安南太守,迁尚书郎。曹真出督关右,又参大司马军事。真薨,宣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帝代焉,乃引芝参骠骑军事,转天水太守。郡邻于蜀,数被侵掠,户口减削,寇盗充斥,芝倾心镇卫,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更造城市,数年间旧境悉复。迁广平太守。天水夷夏慕德,老幼</a:t>
            </a:r>
            <a:r>
              <a:rPr lang="zh-CN" altLang="en-US" sz="1530" u="sng" kern="0" dirty="0" smtClean="0">
                <a:solidFill>
                  <a:srgbClr val="000000"/>
                </a:solidFill>
                <a:latin typeface="Times New Roman" panose="02020603050405020304" pitchFamily="65" charset="-122"/>
                <a:ea typeface="宋体" panose="02010600030101010101" pitchFamily="2" charset="-122"/>
              </a:rPr>
              <a:t>赴阙</a:t>
            </a:r>
            <a:r>
              <a:rPr lang="zh-CN" altLang="en-US" sz="1530" kern="0" dirty="0" smtClean="0">
                <a:solidFill>
                  <a:srgbClr val="000000"/>
                </a:solidFill>
                <a:latin typeface="Times New Roman" panose="02020603050405020304" pitchFamily="65" charset="-122"/>
                <a:ea typeface="宋体" panose="02010600030101010101" pitchFamily="2" charset="-122"/>
              </a:rPr>
              <a:t>献书,乞留芝。魏明帝许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焉。曹爽辅政,引为司马。芝屡有谠言嘉谋,爽弗能纳。及宣帝起兵诛爽,芝率余众犯门斩关,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驰出赴爽,劝爽曰:“公居伊周之位,一旦以罪见黜,虽欲牵黄犬,复可得乎!若挟天子保许昌,杖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大威以羽檄征四方兵,孰敢不从!舍此而去,欲就东市,岂不痛哉!”</a:t>
            </a:r>
            <a:r>
              <a:rPr lang="zh-CN" altLang="en-US" sz="1530" u="sng" kern="0" dirty="0" smtClean="0">
                <a:solidFill>
                  <a:srgbClr val="000000"/>
                </a:solidFill>
                <a:latin typeface="Times New Roman" panose="02020603050405020304" pitchFamily="65" charset="-122"/>
                <a:ea typeface="宋体" panose="02010600030101010101" pitchFamily="2" charset="-122"/>
              </a:rPr>
              <a:t>爽懦惑不能用遂委身受戮芝</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坐爽下狱当死而口不讼直志不苟免宣帝嘉之赦而不诛俄而起为并州刺史诸葛诞以寿春叛,魏</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帝出征,芝率荆州文武以为先驱。</a:t>
            </a:r>
            <a:r>
              <a:rPr lang="zh-CN" altLang="en-US" sz="1530" kern="0" dirty="0" smtClean="0">
                <a:solidFill>
                  <a:srgbClr val="000000"/>
                </a:solidFill>
                <a:latin typeface="Times New Roman" panose="02020603050405020304" pitchFamily="65" charset="-122"/>
                <a:ea typeface="宋体" panose="02010600030101010101" pitchFamily="2" charset="-122"/>
              </a:rPr>
              <a:t>诞平,迁大尚书,掌刑理。武帝</a:t>
            </a:r>
            <a:r>
              <a:rPr lang="zh-CN" altLang="en-US" sz="1530" u="sng" kern="0" dirty="0" smtClean="0">
                <a:solidFill>
                  <a:srgbClr val="000000"/>
                </a:solidFill>
                <a:latin typeface="Times New Roman" panose="02020603050405020304" pitchFamily="65" charset="-122"/>
                <a:ea typeface="宋体" panose="02010600030101010101" pitchFamily="2" charset="-122"/>
              </a:rPr>
              <a:t>践阼</a:t>
            </a:r>
            <a:r>
              <a:rPr lang="zh-CN" altLang="en-US" sz="1530" kern="0" dirty="0" smtClean="0">
                <a:solidFill>
                  <a:srgbClr val="000000"/>
                </a:solidFill>
                <a:latin typeface="Times New Roman" panose="02020603050405020304" pitchFamily="65" charset="-122"/>
                <a:ea typeface="宋体" panose="02010600030101010101" pitchFamily="2" charset="-122"/>
              </a:rPr>
              <a:t>,转镇东将军,进爵为侯。</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帝以芝清忠履正,素无居宅,使军兵为作屋五十间。</a:t>
            </a:r>
            <a:r>
              <a:rPr lang="zh-CN" altLang="en-US" sz="1530" kern="0" dirty="0" smtClean="0">
                <a:solidFill>
                  <a:srgbClr val="000000"/>
                </a:solidFill>
                <a:latin typeface="Times New Roman" panose="02020603050405020304" pitchFamily="65" charset="-122"/>
                <a:ea typeface="宋体" panose="02010600030101010101" pitchFamily="2" charset="-122"/>
              </a:rPr>
              <a:t>芝以年及悬车,告老</a:t>
            </a:r>
            <a:r>
              <a:rPr lang="zh-CN" altLang="en-US" sz="1530" u="sng" kern="0" dirty="0" smtClean="0">
                <a:solidFill>
                  <a:srgbClr val="000000"/>
                </a:solidFill>
                <a:latin typeface="Times New Roman" panose="02020603050405020304" pitchFamily="65" charset="-122"/>
                <a:ea typeface="宋体" panose="02010600030101010101" pitchFamily="2" charset="-122"/>
              </a:rPr>
              <a:t>逊位</a:t>
            </a:r>
            <a:r>
              <a:rPr lang="zh-CN" altLang="en-US" sz="1530" kern="0" dirty="0" smtClean="0">
                <a:solidFill>
                  <a:srgbClr val="000000"/>
                </a:solidFill>
                <a:latin typeface="Times New Roman" panose="02020603050405020304" pitchFamily="65" charset="-122"/>
                <a:ea typeface="宋体" panose="02010600030101010101" pitchFamily="2" charset="-122"/>
              </a:rPr>
              <a:t>,章表十余上,于是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征为光禄大夫,位特进,给吏卒,门施行马。羊祜为车骑将军,乃以位让芝,曰:“光禄大夫鲁芝洁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身寡欲,和而不同,服事华发,以礼终始,未蒙此选,臣更越之,何以塞天下之望!”上不从。其为</a:t>
            </a:r>
            <a:endParaRPr lang="zh-CN" altLang="en-US"/>
          </a:p>
        </p:txBody>
      </p:sp>
    </p:spTree>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请恕其罪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胡宗宪抚摸着徐海的脑袋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以好言安慰。徐海自己选择沈庄屯聚部众。沈庄分为东</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西两庄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中间以河为界。胡宗宪让徐海居东庄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西庄安排给陈东部众。胡宗宪叫陈东致信给他的余部说:“督府命令徐海,要他晚上去捕捉你们。”陈东余部大为恐惧,于是将要乘夜攻击徐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海。徐海带着两个小妾逃走,在小路上为槊所伤。第二天,官军包围了徐海,徐海投水而死。两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浙的倭患渐次平息。</a:t>
            </a:r>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人所重如是。泰始九年卒,年八十四。帝为举哀,谥曰贞,赐茔田百亩。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(节选自《晋书·鲁芝传》)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A.爽懦惑不能用/遂委身受戮/芝坐爽/下狱/当死/而口不讼直/志不苟免/宣帝嘉之/赦而不诛/俄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B.爽懦惑不能用/遂委身受戮/芝坐爽下狱/当死/而口不讼直志/不苟免/宣帝嘉之/赦而不诛/俄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C.爽懦惑不能用/遂委身受戮/芝坐爽下狱/当死/而口不讼直/志不苟免/宣帝嘉之/赦而不诛/俄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D.爽懦惑不能用/遂委身受戮/芝坐爽/下狱/当死/而口不讼直志/不苟免/宣帝嘉之/赦而不诛/俄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A.《三坟》《五典》传为我国古代典籍,后又以“坟籍”“坟典”为古代典籍通称。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B.“阙”原指皇宫前面两侧的楼台,又可用作朝廷的代称,赴阙也指入朝觐见皇帝。</a:t>
            </a:r>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C.“践阼”原指踏上古代庙堂前台阶,又表示用武力打败敌对势力,登上国君宝座。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D.逊位,也称为让位、退位,多指君王放弃职务和地位,这里指鲁芝的谦让行为。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A.鲁芝自小受苦,仕途少有挫折。他家本为豪族,但幼年失去父亲后,即流离失所;入仕后受到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郭淮器重,后又随从曹真出督关右,官职也不断得到升迁。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B.鲁芝倾心革新,治政卓有成效。任天水太守时,蜀地饱受侵扰,人口减少,他全力守卫,修建城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市,恢复旧境;离任时,天水各族百姓均请求让他留任。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C.鲁芝审时度势,进言劝谏曹爽。曹爽辅政时,他在曹手下任司马,曹受到讨伐,他率部下驰援,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并提出应对策略,劝曹挟天子以号令四方,然而未被采纳。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D.鲁芝洁身自好,深受羊祜推重。羊祜任车骑将军时辞让说,鲁芝为人清心寡欲,与人和睦又不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苟同,任职到老,以礼始终,自己愿意将车骑将军礼让鲁芝。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(1)诸葛诞以寿春叛,魏帝出征,芝率荆州文武以为先驱。(5分)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(2)帝以芝清忠履正,素无居宅,使军兵为作屋五十间。(5分)</a:t>
            </a:r>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“芝坐爽下狱”,“坐爽”是“下狱”的状语,表示下狱的原因,中间不能断开,由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此可排除A、D项。“口不讼直”“志不苟免”为对称句,应在“直”后断开,排除B项。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文言断句三步法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解答文言断句类题目,首先,注意一些常见的标志性的虚词,注意结构的对称,这是基础;其次,注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意各字词在句中充当的成分;再次,注意一个事件不要强行断开,不然句子就会支离破碎,相反,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如果是两个事件,句子再短也要断开。答题时注意选项的对比,注意结合文意进行分析。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A.“坟籍”指古代典籍;“坟典”是《三坟》《五典》的并称,后转为古代典籍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的通称。《三坟》即伏羲、神农、黄帝之书,《五典》即少昊、颛顼、高辛、唐、虞之书。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B.阙:本指皇宫门前两边供瞭望的楼,借指朝廷。C.“又表示用武力打败敌对势力,登上国君宝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座”错。践阼,指帝王即位。晋武帝是由魏元帝禅让而登上帝位的。D.逊位,也称退位,是指君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主或其他统治者(通常特指世袭产生的统治者)放弃自己的职务和地位的行为。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考点归纳</a:t>
            </a:r>
            <a:r>
              <a:rPr lang="zh-CN" altLang="en-US" sz="1530" kern="0" dirty="0" smtClean="0">
                <a:solidFill>
                  <a:srgbClr val="000000"/>
                </a:solidFill>
                <a:latin typeface="Times New Roman" panose="02020603050405020304" pitchFamily="65" charset="-122"/>
                <a:ea typeface="宋体" panose="02010600030101010101" pitchFamily="2" charset="-122"/>
              </a:rPr>
              <a:t>　文化常识的考查范围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文化常识的考查主要有古代的官职名称、建筑的名称、年号、谥号、庙号、文书名称、官</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场礼节、朝廷机构、典章制度、行政区划等。平时注意积累,尤其是课下注释的相关内容。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答题时还要注意结合语境。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天水郡和蜀国相邻,常被蜀军侵犯掠夺。由文意可知该项中“蜀地饱受侵扰”弄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错对象。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方法归纳</a:t>
            </a:r>
            <a:r>
              <a:rPr lang="zh-CN" altLang="en-US" sz="1530" kern="0" dirty="0" smtClean="0">
                <a:solidFill>
                  <a:srgbClr val="000000"/>
                </a:solidFill>
                <a:latin typeface="Times New Roman" panose="02020603050405020304" pitchFamily="65" charset="-122"/>
                <a:ea typeface="宋体" panose="02010600030101010101" pitchFamily="2" charset="-122"/>
              </a:rPr>
              <a:t>　概括分析题设误点及答题角度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此类题在拟制时,首先将阅读材料的内容分为若干个方面,然后选择较为重要的四个方面作为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切入点,用四个选项来进行概括和分析。一般情况下,不会对概括人物性格方面的内容设误,只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会在具体分析时对细节内容设误。答题时注意仔细比对选项和原文,重点关注时间、地点、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人物以及重点词句的翻译。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(1)诸葛诞凭借寿春反叛,魏帝出征,鲁芝率领荆州文武官兵作为先锋。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(2)皇上因为鲁芝清廉忠诚行为端正,一向没有私宅,让士兵为他建造五十间房屋。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(1)以:凭借。以为:把</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作为。先驱:先锋。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(2)以:因为。素:向来。</a:t>
            </a:r>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翻译句子的方法</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翻译句子的具体方法是留、删、补、换、调、变。“留”,就是保留。凡是古今意义相同的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词,以及古代的人名、地名、物名、官名、国号、年号、度量单位等,翻译时都要保留。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“删”,就是删除。删掉无须译出的文言虚词。“补”,就是增补。变单音节词为双音节词,补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出省略句中的省略成分。“换”,就是替换。用现代词汇替换古代词汇。“调”,就是调整。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把古代汉语倒装句调整为现代汉语句式。“变”,就是变通。在忠于原文的基础上,活译文言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鲁芝,字世英,扶风郡郿县人。(鲁家)世代有名望德行,是西州的大户人家。鲁芝的父亲被郭氾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所害,鲁芝从小流离失所,十七岁时迁居雍州,潜心研究古代典籍。被郡里举荐为上计吏,后被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州里征召为别驾。魏国的车骑将军郭淮是雍州刺史,非常敬重鲁芝。于是举荐他为孝廉,又任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命他为郎中。后鲁芝被授为骑都尉、参军事,代理安南太守,后来又升任尚书郎。曹真到关西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督察时,又任命鲁芝参大司马军事。曹真去世后,宣帝代职,于是任命鲁芝参骠骑军事,后调任</a:t>
            </a:r>
            <a:endParaRPr lang="zh-CN"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天水太守。天水郡和蜀国相邻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常被蜀军侵犯掠夺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人口减少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盗贼四起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鲁芝竭力镇守防卫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改</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造城市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几年的时间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被掠夺的土地都被收复了。又调任广平太守。天水各族百姓都非常仰慕他的美德,老人和小孩到朝廷上书,请求留下鲁芝。魏明帝答应了这一请求。曹爽辅政的时候,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鲁芝被授任司马。鲁芝多次提出正直的言论和绝妙的计策,曹爽却不采纳。等到宣帝起兵要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杀曹爽的时候,鲁芝率领他的手下攻门闯关,赶赴曹爽处,劝诫曹爽说:“先生您处在伊尹、周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公的高位,一旦因为获罪被罢免,(就像李斯一样)即使想牵黄犬,也不可能再做到了。如果挟制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天子保住许昌,依仗帝王的威势,发文书征调四方兵马,谁敢不听从您呢?如果放弃这些离去,(那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就是)想要前往东市被杀头,难道不令人痛惜吗?”曹爽懦弱又糊涂,没有听取鲁芝的意见,于是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束手就擒被杀。鲁芝因曹爽而被捕入狱,论罪当死,但他不争辩曲直,不苟且求取赦免。宣帝赞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许他,于是赦免而不杀他。不久被起用为并州刺史。诸葛诞凭借寿春起兵反叛,魏帝出征,鲁芝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率领荆州文武官兵作为先锋。诸葛诞叛乱被平定以后,鲁芝升任大尚书,掌管刑狱审理。武帝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登基后,鲁芝调任镇东将军,进爵为侯。皇上因为鲁芝清廉忠诚行为端正,一向没有私宅,让士</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兵为他建造五十间房屋。鲁芝因年已七十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告老退休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章表上奏了十多次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于是被征召为光禄大</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加官特进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配给吏卒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门前像官署一样设置木栅。羊祜为车骑将军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于是要把自己的位置让</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给鲁芝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光禄大夫鲁芝洁身自好、清心寡欲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为人谦和而不盲目苟同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做官至头生白发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始</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终守礼</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未曾被任选此官职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我反而超越了他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怎么能满足天下人的愿望呢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皇帝没有听取。</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鲁芝就是如此被人敬重。泰始九年去世,时年八十四岁。武帝为他哀悼,赐谥号贞,并赐墓地</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百亩。</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三、(2017课标全国Ⅱ,10—13,19分)阅读下面的文言文,完成1—4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赵憙字伯阳,南阳宛人也。少有节操。从兄为人所杀,无子,憙年十五,常思报之。乃挟兵结客,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后遂往复仇。而仇家皆疾病,无相距者。憙以因疾报杀,非仁者心,且释之而去。顾谓仇曰: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“尔曹若健,远相避也。”</a:t>
            </a:r>
            <a:r>
              <a:rPr lang="zh-CN" altLang="en-US" sz="1530" u="sng" kern="0" dirty="0" smtClean="0">
                <a:solidFill>
                  <a:srgbClr val="000000"/>
                </a:solidFill>
                <a:latin typeface="Times New Roman" panose="02020603050405020304" pitchFamily="65" charset="-122"/>
                <a:ea typeface="宋体" panose="02010600030101010101" pitchFamily="2" charset="-122"/>
              </a:rPr>
              <a:t>更始即位舞阴大姓李氏拥城不下更始遣柱天将军李宝降之不肯云</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闻宛之赵氏有孤孙憙信义著名愿得降之</a:t>
            </a:r>
            <a:r>
              <a:rPr lang="zh-CN" altLang="en-US" sz="1530" kern="0" dirty="0" smtClean="0">
                <a:solidFill>
                  <a:srgbClr val="000000"/>
                </a:solidFill>
                <a:latin typeface="Times New Roman" panose="02020603050405020304" pitchFamily="65" charset="-122"/>
                <a:ea typeface="宋体" panose="02010600030101010101" pitchFamily="2" charset="-122"/>
              </a:rPr>
              <a:t>更始乃征憙。憙年未二十,既引见,即除为郎中,行偏将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军事,使诣舞阴,而李氏遂降。光武破寻、邑,憙被创,有战劳,还拜中郎将,封勇功侯。邓奉反于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南阳,憙素与奉善,数遗书切责之,而谗者因言憙与奉合谋,帝以为疑。及奉败,帝得憙书,乃惊曰: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“赵憙真长者也。”后拜怀令。大姓李子春先为琅邪相,豪猾并兼,为人所患。憙</a:t>
            </a:r>
            <a:r>
              <a:rPr lang="zh-CN" altLang="en-US" sz="1530" u="sng" kern="0" dirty="0" smtClean="0">
                <a:solidFill>
                  <a:srgbClr val="000000"/>
                </a:solidFill>
                <a:latin typeface="Times New Roman" panose="02020603050405020304" pitchFamily="65" charset="-122"/>
                <a:ea typeface="宋体" panose="02010600030101010101" pitchFamily="2" charset="-122"/>
              </a:rPr>
              <a:t>下车</a:t>
            </a:r>
            <a:r>
              <a:rPr lang="zh-CN" altLang="en-US" sz="1530" kern="0" dirty="0" smtClean="0">
                <a:solidFill>
                  <a:srgbClr val="000000"/>
                </a:solidFill>
                <a:latin typeface="Times New Roman" panose="02020603050405020304" pitchFamily="65" charset="-122"/>
                <a:ea typeface="宋体" panose="02010600030101010101" pitchFamily="2" charset="-122"/>
              </a:rPr>
              <a:t>,闻其二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孙杀人事未发觉,即穷诘其奸,</a:t>
            </a:r>
            <a:r>
              <a:rPr lang="zh-CN" altLang="en-US" sz="1530" u="sng" kern="0" dirty="0" smtClean="0">
                <a:solidFill>
                  <a:srgbClr val="000000"/>
                </a:solidFill>
                <a:latin typeface="Times New Roman" panose="02020603050405020304" pitchFamily="65" charset="-122"/>
                <a:ea typeface="宋体" panose="02010600030101010101" pitchFamily="2" charset="-122"/>
              </a:rPr>
              <a:t>收考</a:t>
            </a:r>
            <a:r>
              <a:rPr lang="zh-CN" altLang="en-US" sz="1530" kern="0" dirty="0" smtClean="0">
                <a:solidFill>
                  <a:srgbClr val="000000"/>
                </a:solidFill>
                <a:latin typeface="Times New Roman" panose="02020603050405020304" pitchFamily="65" charset="-122"/>
                <a:ea typeface="宋体" panose="02010600030101010101" pitchFamily="2" charset="-122"/>
              </a:rPr>
              <a:t>子春,二孙自杀。京师为请者数十,终不听。时赵王良疾病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将终,</a:t>
            </a:r>
            <a:r>
              <a:rPr lang="zh-CN" altLang="en-US" sz="1530" u="sng" kern="0" dirty="0" smtClean="0">
                <a:solidFill>
                  <a:srgbClr val="000000"/>
                </a:solidFill>
                <a:latin typeface="Times New Roman" panose="02020603050405020304" pitchFamily="65" charset="-122"/>
                <a:ea typeface="宋体" panose="02010600030101010101" pitchFamily="2" charset="-122"/>
              </a:rPr>
              <a:t>车驾</a:t>
            </a:r>
            <a:r>
              <a:rPr lang="zh-CN" altLang="en-US" sz="1530" kern="0" dirty="0" smtClean="0">
                <a:solidFill>
                  <a:srgbClr val="000000"/>
                </a:solidFill>
                <a:latin typeface="Times New Roman" panose="02020603050405020304" pitchFamily="65" charset="-122"/>
                <a:ea typeface="宋体" panose="02010600030101010101" pitchFamily="2" charset="-122"/>
              </a:rPr>
              <a:t>亲临王,问所欲言。王曰:“素与李子春厚,今犯罪,怀令赵憙欲杀之,愿乞其命。”</a:t>
            </a:r>
            <a:r>
              <a:rPr lang="zh-CN" altLang="en-US" sz="1530" u="sng" kern="0" dirty="0" smtClean="0">
                <a:solidFill>
                  <a:srgbClr val="000000"/>
                </a:solidFill>
                <a:latin typeface="Times New Roman" panose="02020603050405020304" pitchFamily="65" charset="-122"/>
                <a:ea typeface="宋体" panose="02010600030101010101" pitchFamily="2" charset="-122"/>
              </a:rPr>
              <a:t>帝</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曰:“吏奉法,律不可枉也,更道它所欲。”王无复言。</a:t>
            </a:r>
            <a:r>
              <a:rPr lang="zh-CN" altLang="en-US" sz="1530" kern="0" dirty="0" smtClean="0">
                <a:solidFill>
                  <a:srgbClr val="000000"/>
                </a:solidFill>
                <a:latin typeface="Times New Roman" panose="02020603050405020304" pitchFamily="65" charset="-122"/>
                <a:ea typeface="宋体" panose="02010600030101010101" pitchFamily="2" charset="-122"/>
              </a:rPr>
              <a:t>其年,迁憙平原太守。时平原多盗贼,憙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与诸郡讨捕,斩其渠帅,余党当坐者数千人。憙上言:“恶恶止其身,可一切徙</a:t>
            </a:r>
            <a:r>
              <a:rPr lang="zh-CN" altLang="en-US" sz="1530" u="sng" kern="0" dirty="0" smtClean="0">
                <a:solidFill>
                  <a:srgbClr val="000000"/>
                </a:solidFill>
                <a:latin typeface="Times New Roman" panose="02020603050405020304" pitchFamily="65" charset="-122"/>
                <a:ea typeface="宋体" panose="02010600030101010101" pitchFamily="2" charset="-122"/>
              </a:rPr>
              <a:t>京师</a:t>
            </a:r>
            <a:r>
              <a:rPr lang="zh-CN" altLang="en-US" sz="1530" kern="0" dirty="0" smtClean="0">
                <a:solidFill>
                  <a:srgbClr val="000000"/>
                </a:solidFill>
                <a:latin typeface="Times New Roman" panose="02020603050405020304" pitchFamily="65" charset="-122"/>
                <a:ea typeface="宋体" panose="02010600030101010101" pitchFamily="2" charset="-122"/>
              </a:rPr>
              <a:t>近郡。”帝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从之,乃悉移置颍川、陈留。于是擢举义行,诛锄奸恶。</a:t>
            </a:r>
            <a:r>
              <a:rPr lang="zh-CN" altLang="en-US" sz="1530" u="sng" kern="0" dirty="0" smtClean="0">
                <a:solidFill>
                  <a:srgbClr val="000000"/>
                </a:solidFill>
                <a:latin typeface="Times New Roman" panose="02020603050405020304" pitchFamily="65" charset="-122"/>
                <a:ea typeface="宋体" panose="02010600030101010101" pitchFamily="2" charset="-122"/>
              </a:rPr>
              <a:t>后青州大蝗,侵入平原界辄死,岁屡有</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年,百姓歌之。</a:t>
            </a:r>
            <a:r>
              <a:rPr lang="zh-CN" altLang="en-US" sz="1530" kern="0" dirty="0" smtClean="0">
                <a:solidFill>
                  <a:srgbClr val="000000"/>
                </a:solidFill>
                <a:latin typeface="Times New Roman" panose="02020603050405020304" pitchFamily="65" charset="-122"/>
                <a:ea typeface="宋体" panose="02010600030101010101" pitchFamily="2" charset="-122"/>
              </a:rPr>
              <a:t>二十七年,拜太尉,赐爵关内侯。时南单于称臣,乌桓、鲜卑并来入朝,帝令憙典</a:t>
            </a:r>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边事,思为久长规。建初五年,憙疾病,帝亲幸视。及薨,车驾往临吊。时年八十四。谥曰正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(节选自《后汉书·赵憙传》)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A.更始即位/舞阴大姓李氏拥城不下/更始遣柱天将军李宝降之/不肯/云/闻宛之赵氏有孤孙憙/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B.更始即位/舞阴大姓李氏拥城不下/更始遣柱天将军李宝降之/不肯云/闻宛之赵氏有孤孙憙/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C.更始即位/舞阴大姓李氏拥城不下/更始遣柱天将军李宝降之/不肯云/闻宛之赵氏有孤/孙憙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D.更始即位/舞阴大姓李氏拥城不下/更始遣柱天将军李宝降之/不肯/云/闻宛之赵氏有孤/孙憙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A.下车,古代可以代指新任官吏就职,后来又常用“下车伊始”表示官吏初到任所。</a:t>
            </a: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纯礼字彝叟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以父仲淹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荫知陵台令兼永安县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永昭陵建京西转运使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配木石砖甓及工徒于一</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独永安不受令</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D.纯礼字彝叟/以父仲淹荫/知陵台令兼永安县/永昭陵建/京西转运使配木石砖甓及工徒于一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路/独永安不受令/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A.陵寝是帝王死后安葬的陵墓,陵墓建成后,还需设置守陵奉祀的官员以及禁卫。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B.“株”,本义树根,根与根间紧密相连,因而“株连”又指一人有罪而牵连他人。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C.前尹在文中指开封府前任府尹;“尹”为官名,如令尹、京兆尹,是知府的简称。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D.御名指皇帝名讳,古代与皇帝有关的事物前常加“御”字,如御玺指皇帝印信。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A.纯礼敢于抗言,受到韩琦赏识。主管官员分配劳赋不当,他有理有据地提出异议,认为永安县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负责陵寝日常维护,不应与各县均等,得到陵使韩琦认同。</a:t>
            </a: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525291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收考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指先行将嫌犯拘捕关进监狱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然后再作考察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进行犯罪事实的取证工作。</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车驾</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原指帝王所乘的车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有时因不能直接称呼帝王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于是又可用作帝王的代称。</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京师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古代指国家的都城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三国演义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中就经常提到“京师”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现代泛指首都。</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赵憙耿直磊落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为人光明正大。他自小有节操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从兄被害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为给从兄报仇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他有备而往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但知道</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仇家患病后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不愿乘人之困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因而暂时放过仇家。</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赵憙忠于朝廷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除恶得到支持。他虽与邓奉友善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但屡次谴责邓谋反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最终受到皇上赞赏。担</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任怀令时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坚持诛杀李子春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皇上也拒绝了赵王求情。</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赵憙制止祸患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大力推崇义行。他担任平原太守时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诛杀盗贼首领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但对待余党却能区别处</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只是将他们迁往异地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并教导他们应该弃恶从善。</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赵憙忠于职守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身后深享哀荣。他官拜太尉时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南单于称臣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乌桓等来朝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于是受命对边事作</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长久规划。他患病去世期间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皇上亲自前往慰问吊唁。</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把文中画横线的句子翻译成现代汉语。</a:t>
            </a:r>
            <a:r>
              <a:rPr lang="en-US" altLang="zh-CN"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帝曰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吏奉法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律不可枉也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更道它所欲。”王无复言。</a:t>
            </a:r>
            <a:r>
              <a:rPr lang="en-US" altLang="zh-CN"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(2)后青州大蝗,侵入平原界辄死,岁屡有年,百姓歌之。(5分)</a:t>
            </a:r>
            <a:endParaRPr lang="zh-CN" altLang="en-US" sz="1600"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四个选项的前三处断句均一致,从第四处开始不同。结合画波浪线部分的大意,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舞阴大姓李氏不肯投降,皇帝派人去招降,他仍不肯投降,故应断为“不肯”;“云”在此处意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为“说”,“云”字以下为不肯投降的理由,故其前后均需断开。在“闻宛之赵氏有孤孙憙”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中,“孤孙”表示辈分(南阳赵氏家族单传的孙子),“憙”是人名,“孤孙憙”一起做该句的宾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语。如果将“孙憙”作为人名(姓孙名憙)单独拉出来,做“信义著名”的主语,就篡改文意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断句的标志词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①时间、地点词;②朝代、国别词;③人称、字号词;④关联词;⑤“说”词(云、道、谓、曰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等);⑥虚词(含语气词);⑦表特殊句式的词(“为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所”表被动,“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者</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也”表判断,等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B.“考”的意思是“拷问,刑讯(逼供)”,而非“考察,取证”。A项的“下车”和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D项的“京师”在高中必修教材《张衡传》中出现过,如“衡下车,治威严,整法度”“游于三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辅,因入京师”。C.“车驾”除了指帝王所乘的车外,也可指普通“马车”。</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30" kern="0" dirty="0" smtClean="0">
                <a:solidFill>
                  <a:srgbClr val="000000"/>
                </a:solidFill>
                <a:latin typeface="Times New Roman" panose="02020603050405020304" pitchFamily="65" charset="-122"/>
                <a:ea typeface="宋体" panose="02010600030101010101" pitchFamily="2" charset="-122"/>
              </a:rPr>
              <a:t>　官职调动方面的文化常识</a:t>
            </a:r>
            <a:endParaRPr lang="zh-CN" altLang="en-US" dirty="0"/>
          </a:p>
        </p:txBody>
      </p:sp>
      <p:sp>
        <p:nvSpPr>
          <p:cNvPr id="3" name="TextBox 3"/>
          <p:cNvSpPr txBox="1"/>
          <p:nvPr/>
        </p:nvSpPr>
        <p:spPr>
          <a:xfrm>
            <a:off x="540000" y="3529728"/>
            <a:ext cx="8127000" cy="27702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有两处错误:一是赵憙仅仅是建议皇帝将其他盗贼迁移到京城附近,皇帝采纳了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他的建议,并下令将这些人迁移到颍川、陈留,故“将他们迁往异地”的主语应是皇帝,而非赵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憙;二是选项中的“教导他们应该弃恶从善”属无中生有。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(1)皇上说:“官吏奉行法典,律令是不可违犯的,再说说其他要求。”赵王没有再说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(2)后来青州出现蝗灾,蝗虫进入平原地界就死去,连年丰收,百姓歌颂。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(1)“奉”译为“奉行”,“枉”译为“违犯”,“道”译为“说”。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(2)“大蝗”是名词作动词,译为“发生蝗灾”;“辄”译为“就”;“歌”译为“歌颂”。</a:t>
            </a:r>
            <a:endParaRPr lang="zh-CN" altLang="en-US" dirty="0"/>
          </a:p>
        </p:txBody>
      </p:sp>
      <p:graphicFrame>
        <p:nvGraphicFramePr>
          <p:cNvPr id="4" name="表格 4"/>
          <p:cNvGraphicFramePr>
            <a:graphicFrameLocks noGrp="1"/>
          </p:cNvGraphicFramePr>
          <p:nvPr/>
        </p:nvGraphicFramePr>
        <p:xfrm>
          <a:off x="540000" y="1433808"/>
          <a:ext cx="7740000" cy="2095920"/>
        </p:xfrm>
        <a:graphic>
          <a:graphicData uri="http://schemas.openxmlformats.org/drawingml/2006/table">
            <a:tbl>
              <a:tblPr/>
              <a:tblGrid>
                <a:gridCol w="3870000"/>
                <a:gridCol w="3870000"/>
              </a:tblGrid>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授官</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拜、除、封、授、辟。</a:t>
                      </a:r>
                    </a:p>
                  </a:txBody>
                  <a:tcPr marL="45720" marR="45720"/>
                </a:tc>
              </a:tr>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罢辞</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罢官:罢、黜、免、夺、废。辞官:告老、致仕、归田、乞骸骨、乞</a:t>
                      </a:r>
                      <a:r>
                        <a:t/>
                      </a:r>
                      <a:br/>
                      <a:r>
                        <a:rPr lang="zh-CN" altLang="en-US" sz="990" kern="0" dirty="0" smtClean="0">
                          <a:solidFill>
                            <a:srgbClr val="000000"/>
                          </a:solidFill>
                          <a:latin typeface="Times New Roman" panose="02020603050405020304" pitchFamily="65" charset="-122"/>
                          <a:ea typeface="宋体" panose="02010600030101010101" pitchFamily="2" charset="-122"/>
                        </a:rPr>
                        <a:t>身。</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升降</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升官:升、迁、拔、擢、陟。降官:贬、谪、左迁。</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兼代</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兼任:行、带、领。代理:摄、权、假、署。</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调动</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改、转、徙、出。</a:t>
                      </a:r>
                    </a:p>
                  </a:txBody>
                  <a:tcPr marL="45720" marR="45720"/>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赵憙字伯阳,南阳宛县人。年轻时就有节操。堂兄被人杀害,又没有儿子,赵憙当时(只有)十五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岁,常想着为哥哥报仇。于是准备兵器,结交门客,后来终于去复仇。但是仇人都患病了,没有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能够和他相抗的人。赵憙认为趁其生病来报仇杀人,不符合仁者心意,就释放他们离开了。回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头对仇家说:“你们将来如果健康了,要远远地避开(我)啊。”更始帝即位,舞阴(地名)的大户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人家李氏坐拥城池而不投降,更始帝派遣柱天将军李宝去招降他们,李氏仍不肯降,说:“听说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宛人赵氏有孤孙赵憙,以信义闻名天下,愿意向他投降。”更始帝就征召赵憙。赵憙不到二十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岁,引见之后,更始帝随即任命赵憙为郎中,行使偏将军的职务,让他到舞阴,李氏终于投降了。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光武帝攻破寻、邑两地后,赵憙遭受创伤,有战功,回来后被任命为中郎将,被封为勇功侯。邓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奉在南阳造反,赵憙一向与邓奉关系很好,多次写信严厉责备邓奉,而那些谗毁的人趁机说赵憙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和邓奉联合谋反,皇帝对此有疑心。等到邓奉兵败,皇帝得到了赵憙给邓奉写的书信,就大吃一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惊地说:“赵憙真是忠厚的长者啊。”后来任命赵憙为怀县县令。大姓人家李子春先前做过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琅邪相,强横狡猾,不守法度,兼并土地,当地人很是忌惮他。赵憙任职伊始,听说他的两个孙子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杀了人的事没有被查出来,就不断地追问他犯禁的事情,并把李子春收捕拷问,他的两个孙子都</a:t>
            </a:r>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自杀了。京城里有数十人为他求情,最终赵憙都没有理会。当时赵王刘良生重病快死了,皇帝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亲自来到赵王身边,问他还有什么话要说。赵王说:“我和李子春一向关系很好,现在他犯了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罪,怀县县令赵憙要杀了他,希望能饶他一命。”皇上说:“官吏奉行法典,律令是不可违犯的,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再说说其他要求。”赵王没有再说话。这年,赵憙升任平原太守。当时平原有很多盗贼,赵憙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与其他各郡一起追捕他们,杀了他们的首领,其余同党应判罪的有好几千人。赵憙上书说:“恶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人做了坏事只要控制住他们就行了,可以(把余党)都迁移到京城附近的郡里。”皇帝听从了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他的建议,就把他们都转移安置到颍川、陈留。自此,赵憙提拔推荐有义行的人,除掉奸邪恶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人。后来青州出现蝗灾,蝗虫进入平原地界就死去,(平原境内)连年丰收,百姓歌颂赵憙。建武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二十七年,授予赵憙太尉之职,赐爵为关内侯。当时南单于俯首称臣,乌桓、鲜卑都来入朝修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好,皇帝命令赵憙主持边塞事务,考虑做长久规划。建初五年,赵憙病重,皇帝亲临探视。等到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赵憙病逝之后,皇帝亲自前往吊唁。享年八十四岁,谥号正侯。</a:t>
            </a:r>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四、(2017课标全国Ⅰ,10—13,19分)阅读下面的文言文,完成1—4题。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谢弘微,陈郡阳夏人也。父思,武昌太守。从叔峻,司空琰第二子也,无后,以弘微为嗣。弘微本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名密,犯所继内讳,故</a:t>
            </a:r>
            <a:r>
              <a:rPr lang="zh-CN" altLang="en-US" sz="1530" u="sng" kern="0" dirty="0" smtClean="0">
                <a:solidFill>
                  <a:srgbClr val="000000"/>
                </a:solidFill>
                <a:latin typeface="Times New Roman" panose="02020603050405020304" pitchFamily="65" charset="-122"/>
                <a:ea typeface="宋体" panose="02010600030101010101" pitchFamily="2" charset="-122"/>
              </a:rPr>
              <a:t>以字行</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童幼时精神端审时然后言所继叔父混名知人见而异之谓思曰此</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儿深中夙敏方成佳器有子如此足矣</a:t>
            </a:r>
            <a:r>
              <a:rPr lang="zh-CN" altLang="en-US" sz="1530" kern="0" dirty="0" smtClean="0">
                <a:solidFill>
                  <a:srgbClr val="000000"/>
                </a:solidFill>
                <a:latin typeface="Times New Roman" panose="02020603050405020304" pitchFamily="65" charset="-122"/>
                <a:ea typeface="宋体" panose="02010600030101010101" pitchFamily="2" charset="-122"/>
              </a:rPr>
              <a:t>弘微家素贫俭,而所继丰泰,唯受书数千卷,遗财禄秩,一不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关豫。混风格高峻,少所交纳,唯与族子灵运、瞻、曜、弘微并以文义赏会。尝共宴处,居在乌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衣巷,故谓之乌衣之游。瞻等才辞辩富,弘微每以约言服之,混特所敬贵,号曰微子。义熙八年,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混以刘毅党见诛,妻晋陵公主以混家事委之弘微。弘微经纪生业,事若在公,一钱尺帛出入,皆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有文簿。高祖受命,晋陵公主降为东乡君。自混亡,至是九载,而室宇修整,仓廪充盈,门徒业使,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不异平日,田畴垦辟,有加于旧。中外</a:t>
            </a:r>
            <a:r>
              <a:rPr lang="zh-CN" altLang="en-US" sz="1530" u="sng" kern="0" dirty="0" smtClean="0">
                <a:solidFill>
                  <a:srgbClr val="000000"/>
                </a:solidFill>
                <a:latin typeface="Times New Roman" panose="02020603050405020304" pitchFamily="65" charset="-122"/>
                <a:ea typeface="宋体" panose="02010600030101010101" pitchFamily="2" charset="-122"/>
              </a:rPr>
              <a:t>姻亲</a:t>
            </a:r>
            <a:r>
              <a:rPr lang="zh-CN" altLang="en-US" sz="1530" kern="0" dirty="0" smtClean="0">
                <a:solidFill>
                  <a:srgbClr val="000000"/>
                </a:solidFill>
                <a:latin typeface="Times New Roman" panose="02020603050405020304" pitchFamily="65" charset="-122"/>
                <a:ea typeface="宋体" panose="02010600030101010101" pitchFamily="2" charset="-122"/>
              </a:rPr>
              <a:t>,道俗义旧,入门莫不叹息,或为之涕流,感弘微之义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a:t>
            </a:r>
            <a:r>
              <a:rPr lang="zh-CN" altLang="en-US" sz="1530" u="sng" kern="0" dirty="0" smtClean="0">
                <a:solidFill>
                  <a:srgbClr val="000000"/>
                </a:solidFill>
                <a:latin typeface="Times New Roman" panose="02020603050405020304" pitchFamily="65" charset="-122"/>
                <a:ea typeface="宋体" panose="02010600030101010101" pitchFamily="2" charset="-122"/>
              </a:rPr>
              <a:t>性严正,举止必循礼度,事继亲之党,恭谨过常。</a:t>
            </a:r>
            <a:r>
              <a:rPr lang="zh-CN" altLang="en-US" sz="1530" kern="0" dirty="0" smtClean="0">
                <a:solidFill>
                  <a:srgbClr val="000000"/>
                </a:solidFill>
                <a:latin typeface="Times New Roman" panose="02020603050405020304" pitchFamily="65" charset="-122"/>
                <a:ea typeface="宋体" panose="02010600030101010101" pitchFamily="2" charset="-122"/>
              </a:rPr>
              <a:t>太祖镇江陵,弘微为文学。</a:t>
            </a:r>
            <a:r>
              <a:rPr lang="zh-CN" altLang="en-US" sz="1530" u="sng" kern="0" dirty="0" smtClean="0">
                <a:solidFill>
                  <a:srgbClr val="000000"/>
                </a:solidFill>
                <a:latin typeface="Times New Roman" panose="02020603050405020304" pitchFamily="65" charset="-122"/>
                <a:ea typeface="宋体" panose="02010600030101010101" pitchFamily="2" charset="-122"/>
              </a:rPr>
              <a:t>母忧</a:t>
            </a:r>
            <a:r>
              <a:rPr lang="zh-CN" altLang="en-US" sz="1530" kern="0" dirty="0" smtClean="0">
                <a:solidFill>
                  <a:srgbClr val="000000"/>
                </a:solidFill>
                <a:latin typeface="Times New Roman" panose="02020603050405020304" pitchFamily="65" charset="-122"/>
                <a:ea typeface="宋体" panose="02010600030101010101" pitchFamily="2" charset="-122"/>
              </a:rPr>
              <a:t>去职。居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丧以孝称,服阕逾年,菜蔬不改。兄曜历御史中丞,元嘉四年卒。弘微蔬食积时,哀戚过礼,服虽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除,犹不啖鱼肉。弘微少孤,事兄如父,兄弟友穆之至,举世莫及也。弘微口不言人短长,</a:t>
            </a:r>
            <a:r>
              <a:rPr lang="zh-CN" altLang="en-US" sz="1530" u="sng" kern="0" dirty="0" smtClean="0">
                <a:solidFill>
                  <a:srgbClr val="000000"/>
                </a:solidFill>
                <a:latin typeface="Times New Roman" panose="02020603050405020304" pitchFamily="65" charset="-122"/>
                <a:ea typeface="宋体" panose="02010600030101010101" pitchFamily="2" charset="-122"/>
              </a:rPr>
              <a:t>而曜好</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臧否人物,曜每言论,弘微常以它语乱之。</a:t>
            </a:r>
            <a:r>
              <a:rPr lang="zh-CN" altLang="en-US" sz="1530" kern="0" dirty="0" smtClean="0">
                <a:solidFill>
                  <a:srgbClr val="000000"/>
                </a:solidFill>
                <a:latin typeface="Times New Roman" panose="02020603050405020304" pitchFamily="65" charset="-122"/>
                <a:ea typeface="宋体" panose="02010600030101010101" pitchFamily="2" charset="-122"/>
              </a:rPr>
              <a:t>九年,东乡君薨,资财钜万,园宅十余所,奴僮犹有数百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人。弘微一无所取,自以</a:t>
            </a:r>
            <a:r>
              <a:rPr lang="zh-CN" altLang="en-US" sz="1530" u="sng" kern="0" dirty="0" smtClean="0">
                <a:solidFill>
                  <a:srgbClr val="000000"/>
                </a:solidFill>
                <a:latin typeface="Times New Roman" panose="02020603050405020304" pitchFamily="65" charset="-122"/>
                <a:ea typeface="宋体" panose="02010600030101010101" pitchFamily="2" charset="-122"/>
              </a:rPr>
              <a:t>私禄</a:t>
            </a:r>
            <a:r>
              <a:rPr lang="zh-CN" altLang="en-US" sz="1530" kern="0" dirty="0" smtClean="0">
                <a:solidFill>
                  <a:srgbClr val="000000"/>
                </a:solidFill>
                <a:latin typeface="Times New Roman" panose="02020603050405020304" pitchFamily="65" charset="-122"/>
                <a:ea typeface="宋体" panose="02010600030101010101" pitchFamily="2" charset="-122"/>
              </a:rPr>
              <a:t>营葬。曰:“亲戚争财,为鄙之甚。今分多共少,不至有乏,身死之</a:t>
            </a:r>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后,岂复见关。”十年,卒,时年四十二。上甚痛惜之,使二卫千人营毕葬事。追赠太常。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(节选自《宋书·谢弘微传》)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A.童幼时/精神端审/时然后言/所继叔父混名知人/见而异之/谓思曰/此儿深中夙敏方成/佳器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B.童幼时/精神端审/时然后言所继叔父/混名知人/见而异之/谓思曰/此儿深中夙敏/方成佳器/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C.童幼时/精神端审/时然后言所继叔父/混名知人/见而异之/谓思曰/此儿深中夙敏方成/佳器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D.童幼时/精神端审/时然后言/所继叔父混名知人/见而异之/谓思曰/此儿深中夙敏/方成佳器/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A.以字行,是指在古代社会生活中,某人的字得以通行使用,他的名反而不常用。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B.姻亲,指由于婚姻关系结成的亲戚,它与血亲有同有异,只是血亲中的一部分。</a:t>
            </a:r>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C.母忧是指母亲的丧事,古代官员遭逢父母去世时,按照规定需要离职居家守丧。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D.私禄中的“禄”指俸禄,即古代官员的薪水,这里强调未用东乡君家钱财营葬。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A.弘微出继从叔,一心只爱读书。他是陈郡阳夏人,从叔谢峻将他作为后嗣。新家比原来家庭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富有,但他只是接受数千卷书籍,其余财物全不留意。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B.弘微简言服众,此举受到重视。他参与集会,常与子弟们诗文唱和,住在乌衣巷,称为乌衣之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游;又极有文才口才,受到叔父谢混赏识,称为微子。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C.弘微为人审慎,治业井井有条。谢混去世以后,他掌管产业,犹如替公家办事,账目分明;九年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以后,多个方面得到很大发展,人们见后无不感叹。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D.弘微事兄如父,临财清正廉洁。他对谢曜感情极深,谢曜去世,他哀戚过礼,除孝后仍不食荤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腥。东乡君死,留下巨万资财、园宅,他一无所取。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(1)性严正,举止必循礼度,事继亲之党,恭谨过常。(5分)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(2)而曜好臧否人物,曜每言论,弘微常以它语乱之。(5分)</a:t>
            </a: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要关注两个方面,一是语句的大致意思,二是四个选项不同的点断之处。比如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“时然后言/所继叔父混名知人”与“时然后言所继叔父/混名知人”,从后文看,“混”是专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有名词,即“谢混”,“所继叔父”是谢弘微和他的关系,用来修饰“混”。由此分析,“所继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叔父/混名知人”的断法有误。据此排除B、C两项。再如“此儿深中夙敏方成/佳器有子如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此”与“此儿深中夙敏/方成佳器/有子如此”,“有子如此”前省略主语“你”,即谢弘微的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父亲谢思,其前应断开。据此可排除A项。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断句的基础在于对文意的领会,而真正的基础在于平时对文言文的诵读,以增强语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感,提高能力。此外,须掌握一定的断句方法。例如,在文言文中,可借助“曰”“云”“言”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“谓”“道”等动词来判断人物的对话,“盖”“夫”“其”等发语词常放在句首,“耳”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“乎”“哉”“焉”“也”“耶”等语气词常放在句尾。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“与血亲有同有异,只是血亲中的一部分”错。“姻亲”与“血亲”不同,“姻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亲”指由婚姻关系结成的亲戚,“血亲”指有血统关系的亲属。</a:t>
            </a:r>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“常与子弟们诗文唱和”张冠李戴,原文中是说谢混“唯与族子灵运、瞻、曜、</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弘微并以文义赏会”。</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概括分析题疑难突破: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(1)选项落实。即将选项中涉及的内容,落实到原文中的相关区域。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(2)比较鉴别。即拿选项的内容与原文中相关信息仔细比照,寻找差别,要特别注意人物、时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间、地点、事件的过程与结果。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(3)对比排除。即根据前两步的分析结果,对比选项,用排除法筛选出答案。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(1)品性严肃正直,行为坚持遵守礼制法度,侍奉过继家的亲族,恭敬谨慎过于常礼。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(2)而谢曜喜爱褒贬人物,谢曜每每发表议论,弘微常说其他的事岔开话头。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(1)注意单音节词要翻译成双音节词,如“严正”翻译为“严肃正直”,“恭谨”翻译为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“恭敬谨慎”,“过常”翻译为“过于常礼”。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(2)“臧否”翻译为“褒贬”;“言论”用作动词,翻译为“发表议论”;“乱”翻译为“岔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纯礼关怀下属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处分重在惩戒。他在遂州任上对下属宽厚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草场失火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守吏惶恐等候诛杀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库</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吏因盗丝将被处死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他均认为罪不至死而采用赔偿的惩处。</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纯礼鉴察往事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治事去苛从宽。在开封府任上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有村民被误告谋逆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他发现事实并非如此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认</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为应判杖刑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并以彰显皇上刑罚不滥为由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征得皇上认可。</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D.纯礼坚毅刚直,不幸遭人算计。他的正直让曾布恐惧,曾挑唆驸马都尉王诜诬告纯礼,王即借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纯礼宴请辽使事构陷纯礼,致使纯礼蒙冤,最终遭到免职。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(1)方务去前之苛,犹虑未尽,岂有宽为患也。(5分)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(2)愚人村野无所知,若以叛逆蔽罪,恐辜好生之德。(5分)</a:t>
            </a:r>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30" kern="0" dirty="0" smtClean="0">
                <a:solidFill>
                  <a:srgbClr val="000000"/>
                </a:solidFill>
                <a:latin typeface="Times New Roman" panose="02020603050405020304" pitchFamily="65" charset="-122"/>
                <a:ea typeface="宋体" panose="02010600030101010101" pitchFamily="2" charset="-122"/>
              </a:rPr>
              <a:t>　文言文翻译关注六个采分点:</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(1)句子大意。要联系具体语境进行准确翻译,确保句子通顺完整,译出句子的大意。</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(2)关键实词。通假字、古今异义词、多义词等句中关键词语,翻译时要联系全文,结合上下文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语境仔细推敲。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(3)重要虚词。一般情况下是《考试大纲》规定的18个虚词,涉及句子的通顺时要注意重要虚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词的用法。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(4)词类活用。通过分析句子的语法结构来确定活用词的词性及词义,要将活用的词准确翻译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(5)固定结构。古汉语中有些不同词性的词,经常连用或配合使用,形成一种比较固定的格式,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翻译时要注意这些“习惯用法”。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(6)特殊句式。要特别注意译出一些特殊句式,如倒装句要将颠倒的语序理顺,被动句要译出被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动关系,省略句要将省略的内容补全。</a:t>
            </a:r>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谢弘微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陈郡阳夏人。父亲谢思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是武昌太守。堂叔谢峻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是司空谢琰的第二个儿子。谢峻自己</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无子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就以谢弘微为嗣子。谢弘微本名为密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因为触犯了嗣母的名讳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所以就用字来代替名。谢</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弘微孩童时代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风采充溢、端庄谨慎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遇到适当的时机才说话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他嗣父的弟弟谢混有知人之名</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见到谢弘微,认为他不同于寻常之人,对谢思说:“这个孩子深沉早慧,将成为才行出众的人,有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这样的儿子就足够了。”谢弘微自己家里一向贫穷俭约,但嗣父产业很丰盈,他只接受了嗣父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的数千卷书,遗产俸禄,一概不加过问。谢混风格高尚峻洁,很少同人交往,只和同族兄弟的儿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子谢灵运、谢瞻、谢曜、谢弘微等人因为赏析文义而聚会。曾经一起宴饮,住在乌衣巷,所以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称之为乌衣之游。谢瞻等人富有才华,能言善辩,谢弘微常常用简要的话使他们信服,谢混特别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敬重和珍视他,称他为微子。义熙八年,谢混因为是刘毅的同党而被处死,谢混的妻子晋陵公主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把谢混的家事委托给谢弘微。谢弘微经营产业,办事如同处理公务,一枚钱一尺帛的出入,都有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文簿记录。高祖做了皇帝,晋陵公主降封为东乡君。从谢混死到此时已经九年了,而房舍整齐,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仓库充盈,仆人听从使唤,各有所业,和平常没有什么不同,田地的开垦种植,比旧时有所增加。</a:t>
            </a:r>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本族外姓的亲戚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出家的和世俗的朋友故旧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进门见到这么齐整的家况</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没有谁不感慨叹息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甚</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至有人为之流泪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深为谢弘微的义行所感动。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谢弘微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品性严肃正直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行为坚持遵守礼制法度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侍奉过继家的亲族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恭敬谨慎过于常礼。太祖镇守江陵</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以谢弘微为文学。谢弘微因为母亲去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世而离职。守丧以孝顺著称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服丧期满超过一年后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谢弘微仍然吃素食。谢弘微的哥哥谢曜历</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任御史中丞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元嘉四年去世。谢弘微为哥哥长期吃素食</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哀痛超过礼法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丧服虽然脱去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仍不吃鱼和肉。谢弘微少年丧父,侍奉兄长如同父亲,兄弟之间极其友爱和睦,当时没有人能比得上。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谢弘微口中不说别人的好坏,而谢曜喜爱褒贬人物,谢曜每每发表议论,弘微常说其他的事岔开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话头。元嘉九年,东乡君去世,遗留资财巨万,园宅十几所,奴仆还有数百人。谢弘微一概不要,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用自己的俸禄营办丧事。谢弘微说:“亲戚之间争夺财产,算得上最为鄙贱的事情。现在财产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多就分用,少就共用,不至于穷困就可以了,身死以后,哪里还去管它。”元嘉十年去世,享年四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十二岁。皇上极为痛惜,让左右二卫一千人营办丧葬事务,一直到丧事完毕。朝廷追赠谢弘微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为太常。</a:t>
            </a:r>
            <a:endParaRPr lang="zh-CN"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五、(2016课标全国Ⅱ,4—7,19分)阅读下面的文言文,完成1—4题。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陈登云,字从龙,唐山人。万历五年进士。除鄢陵知县,征授御史。出按辽东,疏陈安攘十策,又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请速首功之赏。改巡山西。还朝,会廷臣方争建储。登云谓议不早决,由贵妃家阴沮之。十六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年六月遂因灾异抗疏,劾妃父郑承宪,言:“</a:t>
            </a:r>
            <a:r>
              <a:rPr lang="zh-CN" altLang="en-US" sz="1530" u="sng" kern="0" dirty="0" smtClean="0">
                <a:solidFill>
                  <a:srgbClr val="000000"/>
                </a:solidFill>
                <a:latin typeface="Times New Roman" panose="02020603050405020304" pitchFamily="65" charset="-122"/>
                <a:ea typeface="宋体" panose="02010600030101010101" pitchFamily="2" charset="-122"/>
              </a:rPr>
              <a:t>承宪怀祸藏奸窥觊储贰且广结术士之流曩陛下重惩</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科场冒籍承宪妻每扬言事由己发用以恐喝勋贵簧鼓朝绅</a:t>
            </a:r>
            <a:r>
              <a:rPr lang="zh-CN" altLang="en-US" sz="1530" kern="0" dirty="0" smtClean="0">
                <a:solidFill>
                  <a:srgbClr val="000000"/>
                </a:solidFill>
                <a:latin typeface="Times New Roman" panose="02020603050405020304" pitchFamily="65" charset="-122"/>
                <a:ea typeface="宋体" panose="02010600030101010101" pitchFamily="2" charset="-122"/>
              </a:rPr>
              <a:t>不但惠安遭其虐焰,即</a:t>
            </a:r>
            <a:r>
              <a:rPr lang="zh-CN" altLang="en-US" sz="1530" u="sng" kern="0" dirty="0" smtClean="0">
                <a:solidFill>
                  <a:srgbClr val="000000"/>
                </a:solidFill>
                <a:latin typeface="Times New Roman" panose="02020603050405020304" pitchFamily="65" charset="-122"/>
                <a:ea typeface="宋体" panose="02010600030101010101" pitchFamily="2" charset="-122"/>
              </a:rPr>
              <a:t>中宫</a:t>
            </a:r>
            <a:r>
              <a:rPr lang="zh-CN" altLang="en-US" sz="1530" kern="0" dirty="0" smtClean="0">
                <a:solidFill>
                  <a:srgbClr val="000000"/>
                </a:solidFill>
                <a:latin typeface="Times New Roman" panose="02020603050405020304" pitchFamily="65" charset="-122"/>
                <a:ea typeface="宋体" panose="02010600030101010101" pitchFamily="2" charset="-122"/>
              </a:rPr>
              <a:t>与太后家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亦谨避其锋矣。</a:t>
            </a:r>
            <a:r>
              <a:rPr lang="zh-CN" altLang="en-US" sz="1530" u="sng" kern="0" dirty="0" smtClean="0">
                <a:solidFill>
                  <a:srgbClr val="000000"/>
                </a:solidFill>
                <a:latin typeface="Times New Roman" panose="02020603050405020304" pitchFamily="65" charset="-122"/>
                <a:ea typeface="宋体" panose="02010600030101010101" pitchFamily="2" charset="-122"/>
              </a:rPr>
              <a:t>陛下</a:t>
            </a:r>
            <a:r>
              <a:rPr lang="zh-CN" altLang="en-US" sz="1530" kern="0" dirty="0" smtClean="0">
                <a:solidFill>
                  <a:srgbClr val="000000"/>
                </a:solidFill>
                <a:latin typeface="Times New Roman" panose="02020603050405020304" pitchFamily="65" charset="-122"/>
                <a:ea typeface="宋体" panose="02010600030101010101" pitchFamily="2" charset="-122"/>
              </a:rPr>
              <a:t>享国久长,自由敬德所致,而承宪每对人言,以为不立东宫之效。干挠盛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典,蓄隐邪谋,他日何所不至?”疏入,贵妃、承宪皆怒,同列亦为登云危,帝竟留中不下。久之,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疏论</a:t>
            </a:r>
            <a:r>
              <a:rPr lang="zh-CN" altLang="en-US" sz="1530" u="sng" kern="0" dirty="0" smtClean="0">
                <a:solidFill>
                  <a:srgbClr val="000000"/>
                </a:solidFill>
                <a:latin typeface="Times New Roman" panose="02020603050405020304" pitchFamily="65" charset="-122"/>
                <a:ea typeface="宋体" panose="02010600030101010101" pitchFamily="2" charset="-122"/>
              </a:rPr>
              <a:t>吏部</a:t>
            </a:r>
            <a:r>
              <a:rPr lang="zh-CN" altLang="en-US" sz="1530" kern="0" dirty="0" smtClean="0">
                <a:solidFill>
                  <a:srgbClr val="000000"/>
                </a:solidFill>
                <a:latin typeface="Times New Roman" panose="02020603050405020304" pitchFamily="65" charset="-122"/>
                <a:ea typeface="宋体" panose="02010600030101010101" pitchFamily="2" charset="-122"/>
              </a:rPr>
              <a:t>尚书陆光祖,又论贬四川提学副使冯时可,论罢应天巡抚李涞、顺天巡抚王致祥,又论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礼部侍郎韩世能、尚书罗万化、南京太仆卿徐用检。朝右皆惮之。时方考选科道,登云因疏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言:“近岁言官,壬午以前怵于威,则摧刚为柔;壬午以后昵于情,则化直为佞。</a:t>
            </a:r>
            <a:r>
              <a:rPr lang="zh-CN" altLang="en-US" sz="1530" u="sng" kern="0" dirty="0" smtClean="0">
                <a:solidFill>
                  <a:srgbClr val="000000"/>
                </a:solidFill>
                <a:latin typeface="Times New Roman" panose="02020603050405020304" pitchFamily="65" charset="-122"/>
                <a:ea typeface="宋体" panose="02010600030101010101" pitchFamily="2" charset="-122"/>
              </a:rPr>
              <a:t>其间岂无刚直之</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人,而弗胜龃龉,多不能安其身。</a:t>
            </a:r>
            <a:r>
              <a:rPr lang="zh-CN" altLang="en-US" sz="1530" kern="0" dirty="0" smtClean="0">
                <a:solidFill>
                  <a:srgbClr val="000000"/>
                </a:solidFill>
                <a:latin typeface="Times New Roman" panose="02020603050405020304" pitchFamily="65" charset="-122"/>
                <a:ea typeface="宋体" panose="02010600030101010101" pitchFamily="2" charset="-122"/>
              </a:rPr>
              <a:t>二十年来,以刚直擢京卿者百止一二耳。背公植党,逐嗜乞怜,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如所谓‘七豺’‘八狗’者,言路顾居其半。夫台谏为天下持是非,而使人贱辱至此,安望其抗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颜直绳,为国家锄大奸、歼巨蠹哉!与其误用而斥之,不若慎于始进。”因条数事以献。出按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河南。岁大饥,人相食。</a:t>
            </a:r>
            <a:r>
              <a:rPr lang="zh-CN" altLang="en-US" sz="1530" u="sng" kern="0" dirty="0" smtClean="0">
                <a:solidFill>
                  <a:srgbClr val="000000"/>
                </a:solidFill>
                <a:latin typeface="Times New Roman" panose="02020603050405020304" pitchFamily="65" charset="-122"/>
                <a:ea typeface="宋体" panose="02010600030101010101" pitchFamily="2" charset="-122"/>
              </a:rPr>
              <a:t>副使崔应麟见民啖泽中雁矢,囊示登云,登云即进之于朝。</a:t>
            </a:r>
            <a:r>
              <a:rPr lang="zh-CN" altLang="en-US" sz="1530" kern="0" dirty="0" smtClean="0">
                <a:solidFill>
                  <a:srgbClr val="000000"/>
                </a:solidFill>
                <a:latin typeface="Times New Roman" panose="02020603050405020304" pitchFamily="65" charset="-122"/>
                <a:ea typeface="宋体" panose="02010600030101010101" pitchFamily="2" charset="-122"/>
              </a:rPr>
              <a:t>帝立遣寺丞</a:t>
            </a:r>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锺化民赍帑金振之。登云巡方者三,风裁峻厉。以久次当擢京卿,累寝不下,遂</a:t>
            </a:r>
            <a:r>
              <a:rPr lang="zh-CN" altLang="en-US" sz="1530" u="sng" kern="0" dirty="0" smtClean="0">
                <a:solidFill>
                  <a:srgbClr val="000000"/>
                </a:solidFill>
                <a:latin typeface="Times New Roman" panose="02020603050405020304" pitchFamily="65" charset="-122"/>
                <a:ea typeface="宋体" panose="02010600030101010101" pitchFamily="2" charset="-122"/>
              </a:rPr>
              <a:t>移疾</a:t>
            </a:r>
            <a:r>
              <a:rPr lang="zh-CN" altLang="en-US" sz="1530" kern="0" dirty="0" smtClean="0">
                <a:solidFill>
                  <a:srgbClr val="000000"/>
                </a:solidFill>
                <a:latin typeface="Times New Roman" panose="02020603050405020304" pitchFamily="65" charset="-122"/>
                <a:ea typeface="宋体" panose="02010600030101010101" pitchFamily="2" charset="-122"/>
              </a:rPr>
              <a:t>归。寻卒。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(节选自《明史·陈登云传》)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A.承宪怀祸藏奸/窥觊储贰且广结术士之流/曩陛下重惩科场/冒籍承宪妻每扬言事由己发/用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以恐喝勋贵/簧鼓朝绅/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B.承宪怀祸藏奸/窥觊储贰/且广结术士之流/曩陛下重惩科场冒籍/承宪妻每扬言/事由己发用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以恐喝勋贵/簧鼓朝绅/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C.承宪怀祸藏奸/窥觊储贰/且广结术士之流/曩陛下重惩科场冒籍/承宪妻每扬言事由己发/用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以恐喝勋贵/簧鼓朝绅/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D.承宪怀祸藏奸/窥觊储贰且广结术士之流/曩陛下重惩科场/冒籍承宪妻每扬言/事由己发用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以恐喝勋贵/簧鼓朝绅/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A.中宫是皇后所居之宫,后来又可以借指皇后,这与东宫又可借指太子是同样道理。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B.陛下指宫殿中立有护卫的台阶下,因群臣不可直呼帝王,于是借用为对帝王的尊称。</a:t>
            </a:r>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C.吏部是古代六部之一,掌管文官任免、考核、升降、调动等,长官为吏部尚书。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D.移疾指官员上书称病,实际是官员受到权臣诋毁,不得不请求退职的委婉说法。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A.陈登云不畏权贵,弹劾贵妃之父。他出于对朝廷的忠心,即便对郑承宪这样的国戚,也大胆揭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发对方为非作歹,包藏祸心,幸而皇上并未因此发怒。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B.陈登云敢于直言,检举多名重臣。他在朝既久,发现诸多问题,于是奏告一干大臣,其中有些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人因此遭到贬职或罢免,以至朝廷大官们都很畏惧他。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C.陈登云上疏指出,选才慎于始进。他认为二十年来,刚直者很少被提拔进京,在朝者却背公结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党,谄媚权贵,与其误用后罢免,不如进用时慎重。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D.陈登云关心百姓,奏请救助灾区。在他巡视河南期间,当地年成歉收,百姓相食,他向朝廷呈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告灾情,皇上当即派遣寺丞锺化民筹措钱款赈济灾民。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(1)其间岂无刚直之人,而弗胜龃龉,多不能安其身。(5分)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(2)副使崔应麟见民啖泽中雁矢,囊示登云,登云即进之于朝。(5分)</a:t>
            </a:r>
            <a:endParaRPr lang="zh-CN" alt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“怀祸藏奸”与“窥觊储贰”均为动宾短语,其后要断开,排除A、D两项;“事由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己发”为主谓短语,其后要断开,排除B项。故选C。</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移疾:犹言“移病”,古代官员上书称病。是为官者要求隐退的委婉语。</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备考策略</a:t>
            </a:r>
            <a:r>
              <a:rPr lang="zh-CN" altLang="en-US" sz="1530" kern="0" dirty="0" smtClean="0">
                <a:solidFill>
                  <a:srgbClr val="000000"/>
                </a:solidFill>
                <a:latin typeface="Times New Roman" panose="02020603050405020304" pitchFamily="65" charset="-122"/>
                <a:ea typeface="宋体" panose="02010600030101010101" pitchFamily="2" charset="-122"/>
              </a:rPr>
              <a:t>　古代文化常识判断题是课标全国卷从2015年开始命制的一种新的题型,即在阅读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材料中选取四个具有传统文化内涵的词语,对其相关内容进行解说,要求考生选出不正确的一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项。针对这种题型,平时备考应该对与人物传记内容相关的古代文化常识进行分门别类的整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理,并加强识记。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“筹措钱款赈济灾民”错,“帑金”是指国库银两。</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答题技巧</a:t>
            </a:r>
            <a:r>
              <a:rPr lang="zh-CN" altLang="en-US" sz="1530" kern="0" dirty="0" smtClean="0">
                <a:solidFill>
                  <a:srgbClr val="000000"/>
                </a:solidFill>
                <a:latin typeface="Times New Roman" panose="02020603050405020304" pitchFamily="65" charset="-122"/>
                <a:ea typeface="宋体" panose="02010600030101010101" pitchFamily="2" charset="-122"/>
              </a:rPr>
              <a:t>　①不管“概括”,重看“分析”。课标全国卷此类题的选项表述很有特点:先用一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个或两个四字短语对人物进行概括,再举一两件事分析印证;一般“概括”无错,“分析”有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误。因此答题可以先不管“概括”,重点放在“分析”上,在所叙事件上多下功夫。②聚焦细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节,留心易错。课标全国卷此类题的设误也有特点,即其设误点极小,往往在一两个字上;而且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设误点多放在何人(事之于人)、何事(事之有无)、何时(事之于时)、何地(事之于地)上。故一</a:t>
            </a:r>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0067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定要关注“分析”部分的每一个字、每一个细节,留心易错的四个方面(何人、何事、何时、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何地)。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(1)其中难道没有刚正的人,但禁不住抵触排挤,大多无法安身。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(2)副使崔应麟见到百姓吃湖泽中的雁粪,便装入袋中给陈登云看,登云随即送至朝廷。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(1)胜:禁得住。龃龉:抵触,排挤。安:安身。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(2)啖:吃。矢:通“屎”,此处指雁粪。囊:名词活用作动词,用袋装。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易错点拨</a:t>
            </a:r>
            <a:r>
              <a:rPr lang="zh-CN" altLang="en-US" sz="1530" kern="0" dirty="0" smtClean="0">
                <a:solidFill>
                  <a:srgbClr val="000000"/>
                </a:solidFill>
                <a:latin typeface="Times New Roman" panose="02020603050405020304" pitchFamily="65" charset="-122"/>
                <a:ea typeface="宋体" panose="02010600030101010101" pitchFamily="2" charset="-122"/>
              </a:rPr>
              <a:t>　文言文句翻译常见的八种错误类型:①不需要翻译的强行翻译;②实词的翻译不够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准确;③把今义当作古义翻译;④翻译中虚词没有体现出来;⑤该删除的词语仍然保留;⑥省略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成分没有补译出来;⑦句式不符合现代汉语的语法习惯;⑧应该意译的却直译了。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陈登云,字从龙,唐山人。万历五年(1577年)进士。被任命为鄢陵知县,后又被征召授给御史之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职。出行巡视辽东,给皇上上疏陈明安定边境的十条对策,又请求加速建立首功赏赐的制度。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改为巡视山西。回到朝廷,正碰上朝廷大臣争论立储的事。陈登云认为议论而不能早作决定,</a:t>
            </a:r>
            <a:r>
              <a:rPr dirty="0"/>
              <a:t/>
            </a:r>
            <a:br>
              <a:rPr dirty="0"/>
            </a:br>
            <a:endParaRPr lang="zh-CN"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是郑贵妃家人暗中破坏的缘故。万历十六年(1588年)六月因发生灾害,(陈登云)上疏弹劾郑贵</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妃的父亲郑承宪,说:“郑承宪包藏祸心,觊觎储君之位,并且广泛结交术士一类人,以前陛下重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惩科场冒名顶替之人,郑承宪的妻子每每扬言这一事情是她揭发的,来恐吓功臣权贵,蛊惑朝廷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大臣。不但惠安遭到他们的算计,即使中宫和太后家也谨慎地避开他们的锋芒。陛下在位时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间很久了,这是惠政的结果,而郑承宪每次对人说,认为这是不立太子的结果。干扰盛典,蓄隐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邪谋,以后他什么事干不出来呢?”疏上,郑贵妃、郑承宪都很愤怒,同仁也认为陈登云的处境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很危险,但皇上竟把奏疏留下了。过了一段时间,他上疏弹劾吏部尚书陆光祖,又弹劾贬谪四川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提学副使冯时可,弹劾罢免应天巡抚李涞、顺天巡抚王致祥,又弹劾礼部侍郎韩世能、尚书罗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万化、南京太仆卿徐用检。朝廷大臣都害怕他。这时正值科举考试,陈登云于是上疏说:“近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年来的御史大夫,壬午年以前的害怕淫威,那么刚直的人变为柔弱的了;壬午年以后的拘于人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情,那么正直的人变成奸佞的了。其中难道没有刚正的人,但禁不住抵触排挤,大多无法安身。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二十年来,因为刚强正直被提拔任京官的只有百分之一二罢了。背着皇上,扶植党羽,投其所</a:t>
            </a:r>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摇尾乞怜</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像所谓的‘七豺’‘八狗’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谏官却占了一半。御史是为天下评判是非的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却让</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人践踏侮辱到这个地步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怎能希望他不顾皇上颜面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依法执行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为国除掉大奸人、消灭大蛀虫</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与其错误地任用而又贬斥他们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不如在开始选拔人时谨慎地考察。”因而分条陈述数件事来献给皇上。出行巡视河南。那年发生大饥荒,出现了人吃人的惨事。副使崔应麟见到百姓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吃湖泽中的雁粪,便装入袋中给陈登云看,陈登云随即送至朝廷。皇上立即派遣寺丞锺化民分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发库银赈济百姓。陈登云三次巡视地方,风格雷厉风行。因长期驻守地方,按规定应当擢升为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京官,屡次被搁置不下发,于是他就称病回家。不久就死了。</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6997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解答本题关键之一是理解“荫”的含义,此处当为“庇荫、庇护”之意,故“以</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荫”不可断开,排除B、C两项。“京西转运使”为官名,做后句主语;且“建”的对象为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“陵”,而不是“京西转运使”,排除A项。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　</a:t>
            </a:r>
            <a:r>
              <a:rPr lang="zh-CN" altLang="en-US" sz="1530" kern="0" dirty="0" smtClean="0">
                <a:solidFill>
                  <a:srgbClr val="000000"/>
                </a:solidFill>
                <a:latin typeface="Times New Roman" panose="02020603050405020304" pitchFamily="65" charset="-122"/>
                <a:ea typeface="宋体" panose="02010600030101010101" pitchFamily="2" charset="-122"/>
              </a:rPr>
              <a:t>文言文断句“三步骤”</a:t>
            </a:r>
            <a:endParaRPr lang="zh-CN" altLang="en-US" dirty="0"/>
          </a:p>
          <a:p>
            <a:pPr marL="0" indent="0" eaLnBrk="0" latinLnBrk="1" hangingPunct="0">
              <a:lnSpc>
                <a:spcPct val="150000"/>
              </a:lnSpc>
              <a:spcBef>
                <a:spcPts val="0"/>
              </a:spcBef>
              <a:buNone/>
            </a:pPr>
            <a:r>
              <a:rPr lang="zh-CN" altLang="en-US" sz="12710" kern="0" spc="24339"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0.jpeg"/>
          <p:cNvPicPr>
            <a:picLocks noChangeAspect="1"/>
          </p:cNvPicPr>
          <p:nvPr/>
        </p:nvPicPr>
        <p:blipFill>
          <a:blip r:embed="rId3"/>
          <a:stretch>
            <a:fillRect/>
          </a:stretch>
        </p:blipFill>
        <p:spPr>
          <a:xfrm>
            <a:off x="500034" y="2920203"/>
            <a:ext cx="4155062" cy="3137326"/>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六、(2016课标全国Ⅰ,4—7,19分)阅读下面的文言文,完成1—4题。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曾公亮,字明仲,泉州晋江人。举进士甲科,知会稽县。民田镜湖旁,每患湖溢。公亮立斗门,泄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水入曹娥江,民受其利。以端明殿学士知郑州,</a:t>
            </a:r>
            <a:r>
              <a:rPr lang="zh-CN" altLang="en-US" sz="1530" u="sng" kern="0" dirty="0" smtClean="0">
                <a:solidFill>
                  <a:srgbClr val="000000"/>
                </a:solidFill>
                <a:latin typeface="Times New Roman" panose="02020603050405020304" pitchFamily="65" charset="-122"/>
                <a:ea typeface="宋体" panose="02010600030101010101" pitchFamily="2" charset="-122"/>
              </a:rPr>
              <a:t>为政有能声盗悉窜他境至夜户不闭尝有使客亡</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橐中物移书诘盗公亮报吾境不藏盗殆从者之廋耳索之果然</a:t>
            </a:r>
            <a:r>
              <a:rPr lang="zh-CN" altLang="en-US" sz="1530" kern="0" dirty="0" smtClean="0">
                <a:solidFill>
                  <a:srgbClr val="000000"/>
                </a:solidFill>
                <a:latin typeface="Times New Roman" panose="02020603050405020304" pitchFamily="65" charset="-122"/>
                <a:ea typeface="宋体" panose="02010600030101010101" pitchFamily="2" charset="-122"/>
              </a:rPr>
              <a:t>公亮明练文法,更践久,习知朝廷台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阁典宪,</a:t>
            </a:r>
            <a:r>
              <a:rPr lang="zh-CN" altLang="en-US" sz="1530" u="sng" kern="0" dirty="0" smtClean="0">
                <a:solidFill>
                  <a:srgbClr val="000000"/>
                </a:solidFill>
                <a:latin typeface="Times New Roman" panose="02020603050405020304" pitchFamily="65" charset="-122"/>
                <a:ea typeface="宋体" panose="02010600030101010101" pitchFamily="2" charset="-122"/>
              </a:rPr>
              <a:t>首相</a:t>
            </a:r>
            <a:r>
              <a:rPr lang="zh-CN" altLang="en-US" sz="1530" kern="0" dirty="0" smtClean="0">
                <a:solidFill>
                  <a:srgbClr val="000000"/>
                </a:solidFill>
                <a:latin typeface="Times New Roman" panose="02020603050405020304" pitchFamily="65" charset="-122"/>
                <a:ea typeface="宋体" panose="02010600030101010101" pitchFamily="2" charset="-122"/>
              </a:rPr>
              <a:t>韩琦每咨访焉。仁宗末年,琦请</a:t>
            </a:r>
            <a:r>
              <a:rPr lang="zh-CN" altLang="en-US" sz="1530" u="sng" kern="0" dirty="0" smtClean="0">
                <a:solidFill>
                  <a:srgbClr val="000000"/>
                </a:solidFill>
                <a:latin typeface="Times New Roman" panose="02020603050405020304" pitchFamily="65" charset="-122"/>
                <a:ea typeface="宋体" panose="02010600030101010101" pitchFamily="2" charset="-122"/>
              </a:rPr>
              <a:t>建储</a:t>
            </a:r>
            <a:r>
              <a:rPr lang="zh-CN" altLang="en-US" sz="1530" kern="0" dirty="0" smtClean="0">
                <a:solidFill>
                  <a:srgbClr val="000000"/>
                </a:solidFill>
                <a:latin typeface="Times New Roman" panose="02020603050405020304" pitchFamily="65" charset="-122"/>
                <a:ea typeface="宋体" panose="02010600030101010101" pitchFamily="2" charset="-122"/>
              </a:rPr>
              <a:t>,与公亮等共定大议。密州民田产银,或盗取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之,大理当以强。公亮曰:“此禁物也,取之虽强,与盗物民家有间矣。”固争之,遂下</a:t>
            </a:r>
            <a:r>
              <a:rPr lang="zh-CN" altLang="en-US" sz="1530" u="sng" kern="0" dirty="0" smtClean="0">
                <a:solidFill>
                  <a:srgbClr val="000000"/>
                </a:solidFill>
                <a:latin typeface="Times New Roman" panose="02020603050405020304" pitchFamily="65" charset="-122"/>
                <a:ea typeface="宋体" panose="02010600030101010101" pitchFamily="2" charset="-122"/>
              </a:rPr>
              <a:t>有司</a:t>
            </a:r>
            <a:r>
              <a:rPr lang="zh-CN" altLang="en-US" sz="1530" kern="0" dirty="0" smtClean="0">
                <a:solidFill>
                  <a:srgbClr val="000000"/>
                </a:solidFill>
                <a:latin typeface="Times New Roman" panose="02020603050405020304" pitchFamily="65" charset="-122"/>
                <a:ea typeface="宋体" panose="02010600030101010101" pitchFamily="2" charset="-122"/>
              </a:rPr>
              <a:t>议,比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劫禁物法,盗得不死。</a:t>
            </a:r>
            <a:r>
              <a:rPr lang="zh-CN" altLang="en-US" sz="1530" u="sng" kern="0" dirty="0" smtClean="0">
                <a:solidFill>
                  <a:srgbClr val="000000"/>
                </a:solidFill>
                <a:latin typeface="Times New Roman" panose="02020603050405020304" pitchFamily="65" charset="-122"/>
                <a:ea typeface="宋体" panose="02010600030101010101" pitchFamily="2" charset="-122"/>
              </a:rPr>
              <a:t>契丹</a:t>
            </a:r>
            <a:r>
              <a:rPr lang="zh-CN" altLang="en-US" sz="1530" kern="0" dirty="0" smtClean="0">
                <a:solidFill>
                  <a:srgbClr val="000000"/>
                </a:solidFill>
                <a:latin typeface="Times New Roman" panose="02020603050405020304" pitchFamily="65" charset="-122"/>
                <a:ea typeface="宋体" panose="02010600030101010101" pitchFamily="2" charset="-122"/>
              </a:rPr>
              <a:t>纵人渔界河,又数通盐舟,吏不敢禁,皆谓:与之校,且生事。公亮言: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“萌芽不禁,后将奈何?雄州赵滋勇而有谋,可任也。”使谕以指意,边害讫息。英宗即位,加中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书侍郎兼礼部尚书,寻加户部尚书。帝不豫,辽使至不能见,命公亮宴于馆,使者不肯赴。公亮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质之曰:</a:t>
            </a:r>
            <a:r>
              <a:rPr lang="zh-CN" altLang="en-US" sz="1530" u="sng" kern="0" dirty="0" smtClean="0">
                <a:solidFill>
                  <a:srgbClr val="000000"/>
                </a:solidFill>
                <a:latin typeface="Times New Roman" panose="02020603050405020304" pitchFamily="65" charset="-122"/>
                <a:ea typeface="宋体" panose="02010600030101010101" pitchFamily="2" charset="-122"/>
              </a:rPr>
              <a:t>“锡宴不赴,是不虔君命也。人主有疾,而必使亲临,处之安乎?”</a:t>
            </a:r>
            <a:r>
              <a:rPr lang="zh-CN" altLang="en-US" sz="1530" kern="0" dirty="0" smtClean="0">
                <a:solidFill>
                  <a:srgbClr val="000000"/>
                </a:solidFill>
                <a:latin typeface="Times New Roman" panose="02020603050405020304" pitchFamily="65" charset="-122"/>
                <a:ea typeface="宋体" panose="02010600030101010101" pitchFamily="2" charset="-122"/>
              </a:rPr>
              <a:t>使者即就席。熙宁三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年,拜司空兼侍中、河阳三城节度使。明年,起判永兴军。居一岁,还京师。旋以太傅致仕。元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丰元年卒,年八十。帝临哭,辍朝三日。公亮方厚庄重,沉深周密,平居谨绳墨,蹈规矩;然性吝啬,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殖货至巨万。初荐王安石,及同辅政,知上方向之,阴为子孙计,凡更张庶事,一切听顺,而外若不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与之者。尝遣子孝宽参其谋,至上前略无所异,于是帝益信任安石。安石德其助己,故引擢孝宽</a:t>
            </a:r>
            <a:endParaRPr lang="zh-CN" alt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至枢密以报之。</a:t>
            </a:r>
            <a:r>
              <a:rPr lang="zh-CN" altLang="en-US" sz="1530" u="sng" kern="0" dirty="0" smtClean="0">
                <a:solidFill>
                  <a:srgbClr val="000000"/>
                </a:solidFill>
                <a:latin typeface="Times New Roman" panose="02020603050405020304" pitchFamily="65" charset="-122"/>
                <a:ea typeface="宋体" panose="02010600030101010101" pitchFamily="2" charset="-122"/>
              </a:rPr>
              <a:t>苏轼尝从容责公亮不能救正,世讥其持禄固宠云。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(节选自《宋史·曾公亮传》)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A.为政有能声/盗悉窜他境/至夜户不闭/尝有使客亡橐中物移书/诘盗/公亮报/吾境不藏盗/殆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B.为政有能声/盗悉窜他境/至夜户不闭/尝有使客亡橐中物/移书诘盗/公亮报/吾境不藏盗/殆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C.为政有能声/盗悉窜/他境至夜户不闭/尝有使客亡橐中物移书/诘盗/公亮报/吾境不藏盗/殆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D.为政有能声/盗悉窜/他境至夜户不闭/尝有使客亡橐中物/移书诘盗/公亮报/吾境不藏盗/殆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A.首相指宰相中居于首位的人,与当今某些国家内阁或政府首脑的含义并不相同。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B.建储义为确定储君,也即确定皇位的继承人,我国古代通常采用嫡长子继承制。</a:t>
            </a:r>
            <a:endParaRPr lang="zh-CN" alt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C.古代朝廷中分职设官,各有专司,所以可用“有司”来指称朝廷中的各级官员。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D.契丹是古国名,后来改国号为辽,先后与五代和北宋并立,与中原常发生争端。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A.曾公亮初入仕途,为民兴利除弊。他进士及第后任职会稽县,当时湖水常常外溢,民田受害,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他兴修水利工程,将水引入曹娥江,民众因此得益。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B.曾公亮久经历练,通晓典章制度。他熟知朝廷政务,首相韩琦每每向他咨询;密州有人偷盗民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田产银,他认为判处死刑过重,据理力争,最终改判。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C.曾公亮防患未然,止息边地事端。契丹违约在界河捕鱼运盐,他认为萌芽不禁终将酿成大祸,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派使者偕同雄州赵滋前往调解,边地双方得以相安无事。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D.曾公亮老谋深算,暗中为子孙计。他为人深沉,思虑周密,曾举荐王安石,安石受到宠信,他考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虑子孙前程,不露痕迹地处处随顺安石,终于得到回报。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(1)锡宴不赴,是不虔君命也。人主有疾,而必使亲临,处之安乎?(5分)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(2)苏轼尝从容责公亮不能救正,世讥其持禄固宠云。(5分)</a:t>
            </a:r>
            <a:endParaRPr lang="zh-CN" alt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“盗悉窜他境”指盗贼全逃窜到别的州境,中间不能断开,排除C、D两项。“移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书诘盗”意为下发公文追究盗贼,语意完整,排除A项。故选B。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“可用‘有司’来指称朝廷中的各级官员”错,“有司”应该指有具体职务、做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具体工作的官吏。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“派使者偕同雄州赵滋前往调解”曲解原文,原文“使(之)谕以指意”的意思是: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派他前去告谕旨意。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(1)赐宴不到场,这是对君主命令的不敬。君主有病,却一定要他亲临宴会,做这样的事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能心安吗?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(2)苏轼曾从容地责备公亮不能纠正弊病,世人讥讽他保持禄位加固宠幸。</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(1)锡:通“赐”,赐予。是:代词,这。虔:恭敬。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(2)救正:纠正弊病。持禄:保持禄位。固宠:加固宠幸。</a:t>
            </a:r>
            <a:endParaRPr lang="zh-CN" alt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曾公亮,字明仲,泉州晋江人。考中进士甲科,任会稽县知县。百姓在镜湖旁边耕种农田,常常</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担心湖水泛滥。曾公亮建立闸门,将水排到曹娥江,百姓在这件事情上得到益处。(曾公亮)以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端明殿学士的身份任郑州知州,为政有能干的名声,盗贼都流窜到外地,以至于夜不闭户。曾经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有使者丢失了口袋中的东西,下公文追究盗贼,曾公亮上报:“我们境内没有窝藏盗贼,大概随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从之人偷藏而已。”搜查使者的随从,果然如此。曾公亮明达详熟公文法令,任职时间长,熟悉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懂得朝廷台阁的规章,首相韩琦经常咨询访问他。仁宗末年,韩琦请求立储,与曾公亮等共同商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定大计。密州民田产银,有人盗取民田产银,大理寺把他们当作强盗论处。曾公亮说:“这是禁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物,盗取民田产银虽然是强盗行为,与从百姓家中盗取财物有区别。”坚持争论,于是朝廷就下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达给有关部门讨论,比照抢劫盗窃禁物的法律,盗取民田产银不判死刑。契丹纵容百姓在界河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捕鱼,又多次通行盐船,官吏不敢禁止,都说:和他们计较,将要生出事端。曾公亮说:“刚开始时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不禁止,以后将怎么办呢?雄州赵滋勇敢有计谋,能够胜任。”派他前去告谕旨意,边境的祸害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终于平息了。英宗即位,加封曾公亮为中书侍郎兼礼部尚书,不久加户部尚书。皇帝身体不适,</a:t>
            </a:r>
            <a:endParaRPr lang="zh-CN" alt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辽国使者到来不能接见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让曾公亮在馆中设宴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使者不赴宴。曾公亮质问使者道</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赐宴不到</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这是对君主命令的不敬。君主有病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却一定要他亲临宴会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做这样的事能心安吗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使者于</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是赴宴。熙宁三年</a:t>
            </a:r>
            <a:r>
              <a:rPr lang="en-US" altLang="zh-CN" sz="1530" kern="0" dirty="0" smtClean="0">
                <a:solidFill>
                  <a:srgbClr val="000000"/>
                </a:solidFill>
                <a:latin typeface="Times New Roman" panose="02020603050405020304" pitchFamily="65" charset="-122"/>
                <a:ea typeface="宋体" panose="02010600030101010101" pitchFamily="2" charset="-122"/>
              </a:rPr>
              <a:t>(1070</a:t>
            </a:r>
            <a:r>
              <a:rPr lang="zh-CN" altLang="en-US" sz="1530" kern="0" dirty="0" smtClean="0">
                <a:solidFill>
                  <a:srgbClr val="000000"/>
                </a:solidFill>
                <a:latin typeface="Times New Roman" panose="02020603050405020304" pitchFamily="65" charset="-122"/>
                <a:ea typeface="宋体" panose="02010600030101010101" pitchFamily="2" charset="-122"/>
              </a:rPr>
              <a:t>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被任命为司空兼侍中、河阳三城节度使。第二年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起用他判永兴军。过了一年,返回京城。不久以太傅的身份退休。元丰元年(1078年)去世,享年八十岁。皇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帝亲临哭悼,停止上朝三天。曾公亮端方庄重,深沉周密,平时谨守法律,循规蹈矩;但天性吝啬,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家产增加到巨万。当初推荐王安石,等到和他一起辅政,知道皇上正偏向他,暗中为子孙考虑,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凡是改革各事,一概听从,而表面上装作不同意。曾经派儿子曾孝宽参与他的谋划,在皇上面前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几乎没有异议,于是皇帝更信任王安石。王安石感谢他帮助自己,因而引见提拔曾孝宽到枢密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院来报答他。苏轼曾从容地责备曾公亮不能纠正弊病,世人讥讽他保持禄位加固宠幸。</a:t>
            </a:r>
            <a:endParaRPr lang="zh-CN" alt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七、(2015课标全国Ⅱ,4—7,19分)阅读下面的文言文,完成1—4题。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来护儿,</a:t>
            </a:r>
            <a:r>
              <a:rPr lang="zh-CN" altLang="en-US" sz="1530" u="sng" kern="0" dirty="0" smtClean="0">
                <a:solidFill>
                  <a:srgbClr val="000000"/>
                </a:solidFill>
                <a:latin typeface="Times New Roman" panose="02020603050405020304" pitchFamily="65" charset="-122"/>
                <a:ea typeface="宋体" panose="02010600030101010101" pitchFamily="2" charset="-122"/>
              </a:rPr>
              <a:t>字</a:t>
            </a:r>
            <a:r>
              <a:rPr lang="zh-CN" altLang="en-US" sz="1530" kern="0" dirty="0" smtClean="0">
                <a:solidFill>
                  <a:srgbClr val="000000"/>
                </a:solidFill>
                <a:latin typeface="Times New Roman" panose="02020603050405020304" pitchFamily="65" charset="-122"/>
                <a:ea typeface="宋体" panose="02010600030101010101" pitchFamily="2" charset="-122"/>
              </a:rPr>
              <a:t>崇善,未识而孤,养于世母吴氏。吴氏提携鞠养,甚有慈训。幼而卓荦,初读《诗》,舍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书叹曰:“大丈夫在世,会为国灭贼以取功名!”群辈惊其言而壮其志。及长,雄略秀出,志气英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远。</a:t>
            </a:r>
            <a:r>
              <a:rPr lang="zh-CN" altLang="en-US" sz="1530" u="sng" kern="0" dirty="0" smtClean="0">
                <a:solidFill>
                  <a:srgbClr val="000000"/>
                </a:solidFill>
                <a:latin typeface="Times New Roman" panose="02020603050405020304" pitchFamily="65" charset="-122"/>
                <a:ea typeface="宋体" panose="02010600030101010101" pitchFamily="2" charset="-122"/>
              </a:rPr>
              <a:t>会周师定淮南所住白土村地居疆埸数见军旅护儿常慨然有立功名之志及开皇初宇文忻</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等镇广陵平陈之役护儿有功焉</a:t>
            </a:r>
            <a:r>
              <a:rPr lang="zh-CN" altLang="en-US" sz="1530" kern="0" dirty="0" smtClean="0">
                <a:solidFill>
                  <a:srgbClr val="000000"/>
                </a:solidFill>
                <a:latin typeface="Times New Roman" panose="02020603050405020304" pitchFamily="65" charset="-122"/>
                <a:ea typeface="宋体" panose="02010600030101010101" pitchFamily="2" charset="-122"/>
              </a:rPr>
              <a:t>进位上开府,赏物一千段。仁寿初,迁瀛州刺史,以善政闻,频见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劳勉。</a:t>
            </a:r>
            <a:r>
              <a:rPr lang="zh-CN" altLang="en-US" sz="1530" u="sng" kern="0" dirty="0" smtClean="0">
                <a:solidFill>
                  <a:srgbClr val="000000"/>
                </a:solidFill>
                <a:latin typeface="Times New Roman" panose="02020603050405020304" pitchFamily="65" charset="-122"/>
                <a:ea typeface="宋体" panose="02010600030101010101" pitchFamily="2" charset="-122"/>
              </a:rPr>
              <a:t>炀帝嗣位</a:t>
            </a:r>
            <a:r>
              <a:rPr lang="zh-CN" altLang="en-US" sz="1530" kern="0" dirty="0" smtClean="0">
                <a:solidFill>
                  <a:srgbClr val="000000"/>
                </a:solidFill>
                <a:latin typeface="Times New Roman" panose="02020603050405020304" pitchFamily="65" charset="-122"/>
                <a:ea typeface="宋体" panose="02010600030101010101" pitchFamily="2" charset="-122"/>
              </a:rPr>
              <a:t>,被追入朝,百姓攀恋,累日不能出境,</a:t>
            </a:r>
            <a:r>
              <a:rPr lang="zh-CN" altLang="en-US" sz="1530" u="sng" kern="0" dirty="0" smtClean="0">
                <a:solidFill>
                  <a:srgbClr val="000000"/>
                </a:solidFill>
                <a:latin typeface="Times New Roman" panose="02020603050405020304" pitchFamily="65" charset="-122"/>
                <a:ea typeface="宋体" panose="02010600030101010101" pitchFamily="2" charset="-122"/>
              </a:rPr>
              <a:t>诣阙</a:t>
            </a:r>
            <a:r>
              <a:rPr lang="zh-CN" altLang="en-US" sz="1530" kern="0" dirty="0" smtClean="0">
                <a:solidFill>
                  <a:srgbClr val="000000"/>
                </a:solidFill>
                <a:latin typeface="Times New Roman" panose="02020603050405020304" pitchFamily="65" charset="-122"/>
                <a:ea typeface="宋体" panose="02010600030101010101" pitchFamily="2" charset="-122"/>
              </a:rPr>
              <a:t>上书致请者,前后数百人。帝谓曰: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“昔国步未康,卿为名将,今天下无事,又为良二千石,可谓兼美矣。”大业六年,车驾幸江都,谓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护儿曰:“衣锦昼游,古人所重,卿今是也。”乃赐物二千段,并牛酒,令谒先人墓,宴乡里父老。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仍令三品已上并集其宅,酣饮尽日,朝野荣之。十二年,驾幸江都,护儿谏曰:“</a:t>
            </a:r>
            <a:r>
              <a:rPr lang="zh-CN" altLang="en-US" sz="1530" u="sng" kern="0" dirty="0" smtClean="0">
                <a:solidFill>
                  <a:srgbClr val="000000"/>
                </a:solidFill>
                <a:latin typeface="Times New Roman" panose="02020603050405020304" pitchFamily="65" charset="-122"/>
                <a:ea typeface="宋体" panose="02010600030101010101" pitchFamily="2" charset="-122"/>
              </a:rPr>
              <a:t>陛下兴军旅,百姓</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易咨怨。车驾游幸,深恐非宜。</a:t>
            </a:r>
            <a:r>
              <a:rPr lang="zh-CN" altLang="en-US" sz="1530" kern="0" dirty="0" smtClean="0">
                <a:solidFill>
                  <a:srgbClr val="000000"/>
                </a:solidFill>
                <a:latin typeface="Times New Roman" panose="02020603050405020304" pitchFamily="65" charset="-122"/>
                <a:ea typeface="宋体" panose="02010600030101010101" pitchFamily="2" charset="-122"/>
              </a:rPr>
              <a:t>伏愿驻驾洛阳,与时休息。陛下今幸江都,是臣衣锦之地,臣荷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恩深重,不敢专为身谋。”帝闻之,厉色而起,数日不得见。后怒解,方被引入,谓曰:“公意乃尔,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朕复何望!”护儿因不敢言。及宇文化及构逆,深忌之。是日旦将朝,见执。护儿曰:“陛下今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何在?”左右曰:“今被执矣。”护儿叹曰:“吾备位大臣,荷国重任,</a:t>
            </a:r>
            <a:r>
              <a:rPr lang="zh-CN" altLang="en-US" sz="1530" u="sng" kern="0" dirty="0" smtClean="0">
                <a:solidFill>
                  <a:srgbClr val="000000"/>
                </a:solidFill>
                <a:latin typeface="Times New Roman" panose="02020603050405020304" pitchFamily="65" charset="-122"/>
                <a:ea typeface="宋体" panose="02010600030101010101" pitchFamily="2" charset="-122"/>
              </a:rPr>
              <a:t>不能肃清凶逆,遂令王室至</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此,抱恨泉壤,知复何言!</a:t>
            </a:r>
            <a:r>
              <a:rPr lang="zh-CN" altLang="en-US" sz="1530" kern="0" dirty="0" smtClean="0">
                <a:solidFill>
                  <a:srgbClr val="000000"/>
                </a:solidFill>
                <a:latin typeface="Times New Roman" panose="02020603050405020304" pitchFamily="65" charset="-122"/>
                <a:ea typeface="宋体" panose="02010600030101010101" pitchFamily="2" charset="-122"/>
              </a:rPr>
              <a:t>”乃遇害。护儿重然诺,敦交契,廉于财利,不事产业。至于行军用兵,</a:t>
            </a:r>
            <a:endParaRPr lang="zh-CN" alt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特多谋算,每览兵法,曰:“此亦岂异人意也!”善抚士卒,部分严明,故咸得其死力。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(节选自《北史·来护儿传》)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A.会周师定淮南所/住白土村/地居疆埸/数见军旅护儿/常慨然有立功名之志/及开皇初/宇文忻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B.会周师定淮南所/住白土村/地居疆埸/数见军旅/护儿常慨然有立功名之志/及开皇初/宇文忻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C.会周师定淮南/所住白土村/地居疆埸/数见军旅护儿/常慨然有立功名之志/及开皇初/宇文忻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D.会周师定淮南/所住白土村/地居疆埸/数见军旅/护儿常慨然有立功名之志/及开皇初/宇文忻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A.古代男子有名有字,名是出生后不久父亲起的,字是二十岁举行冠礼后才起的。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B.谥号是古代帝王、大臣等死后,据其生平事迹评定的称号,如武帝、哀帝、炀帝。</a:t>
            </a:r>
            <a:endParaRPr lang="zh-CN" alt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C.嗣位指继承君位,我国封建王朝通常实行长子继承制,君位由最年长的儿子继承。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D.阙是宫门两侧的高台,又可借指宫廷;“诣阙”既可指赴朝廷,又可指赴京都。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A.来护儿少有大志,成年后秀拔于群。他自幼而孤,得到吴氏教诲,立下为国杀敌、求取功名的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志向;长大以后,更是雄略超群,志气英发。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B.来护儿推行善政,深受百姓拥戴。在瀛州刺史任上,他声名远闻,屡受嘉奖;炀帝时,百姓舍不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得他回朝廷任职,上书请愿者达数百人。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C.来护儿直言劝谏,后被奸人杀害。他谏请炀帝停驾洛阳,不再远游江都,引发炀帝大怒,以致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宇文化及杀害他时,炀帝也没有设法保护。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D.来护儿廉于财利,用兵极有谋略。他信守承诺,注重友情,轻视钱财,不置产业;善待士卒,处事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严明,谋略多合兵法,部属争相尽力。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(1)陛下兴军旅,百姓易咨怨。车驾游幸,深恐非宜。(5分)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(2)不能肃清凶逆,遂令王室至此,抱恨泉壤,知复何言!(5分)</a:t>
            </a:r>
            <a:endParaRPr lang="zh-CN" alt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据文意,开头应断为“会周师定淮南”,且下句“所住白土村”为“所”字结构,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不宜拆分,据此排除A、B;中间句断为“数见军旅护儿”讲不通,且“护儿”应为“常慨然有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立功名之志”的主语,据此排除C。</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“长子”以及“最年长的儿子”错,均应为“嫡长子”。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“以致宇文化及杀害他时,炀帝也没有设法保护”错,无因果关系。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(1)陛下兴起战事,易于引起百姓叹息怨恨。如今又要外出巡游,我很担心不合适。(译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出大意给2分;“军旅”“咨怨”“游幸”三处,每译对一处给1分)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(2)不能清除凶恶悖逆之人,终致朝廷落到如此地步,我只能抱憾于黄泉之下,还能再说什么呢!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(译出大意给2分;“凶逆”“王室”“泉壤”三处,每译对一处给1分)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(1)军旅:战事。咨怨:叹息怨恨。游幸:皇帝外出巡游。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(2)凶逆:指凶恶悖逆之人。王室:朝廷。泉壤:黄泉之下,地下。</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006883"/>
          </a:xfrm>
          <a:prstGeom prst="rect">
            <a:avLst/>
          </a:prstGeom>
          <a:noFill/>
        </p:spPr>
        <p:txBody>
          <a:bodyPr wrap="square" lIns="0" tIns="0" rIns="0" bIns="0" rtlCol="0">
            <a:spAutoFit/>
          </a:bodyPr>
          <a:lstStyle/>
          <a:p>
            <a:pPr marL="0" indent="0" eaLnBrk="0" latinLnBrk="1" hangingPunct="0">
              <a:lnSpc>
                <a:spcPct val="150000"/>
              </a:lnSpc>
              <a:spcBef>
                <a:spcPts val="409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“京兆尹”并非“知府”的简称,是国都所在地区的行政长官。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解答常见古代文化知识题“两步骤”</a:t>
            </a:r>
            <a:endParaRPr lang="zh-CN" altLang="en-US" dirty="0"/>
          </a:p>
          <a:p>
            <a:pPr marL="0" indent="0" eaLnBrk="0" latinLnBrk="1" hangingPunct="0">
              <a:lnSpc>
                <a:spcPct val="150000"/>
              </a:lnSpc>
              <a:spcBef>
                <a:spcPts val="0"/>
              </a:spcBef>
              <a:buNone/>
            </a:pPr>
            <a:r>
              <a:rPr lang="zh-CN" altLang="en-US" sz="6865" kern="0" spc="47959"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A.纯礼“敢于抗言”表现在他因建陵不受令而受到众人责问时的回答,“受到韩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琦赏识”根据原文“琦是其对”可知。故此项正确。B.注意找到“以比部员外郎出知遂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州”,联系下文事件及关键点“吾不忍也”“以赎”“释”等来判断,可知此项正确。C.由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“以龙图阁直学士知开封府”判断是“开封府任上”;然后看村民作为;再看纯礼的态度“以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不应为杖之”,即“按不应做此事的罪名杖责他”;最后看皇上的态度——“徽宗从之”。故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此项正确。D.“王即借纯礼宴请辽使事构陷纯礼”错,原文为“会诜馆辽使”,是王诜宴请辽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使,而不是纯礼。</a:t>
            </a:r>
            <a:endParaRPr lang="zh-CN" altLang="en-US" dirty="0"/>
          </a:p>
        </p:txBody>
      </p:sp>
      <p:pic>
        <p:nvPicPr>
          <p:cNvPr id="3" name="图片 3" descr="textimage1.jpeg"/>
          <p:cNvPicPr>
            <a:picLocks noChangeAspect="1"/>
          </p:cNvPicPr>
          <p:nvPr/>
        </p:nvPicPr>
        <p:blipFill>
          <a:blip r:embed="rId3"/>
          <a:stretch>
            <a:fillRect/>
          </a:stretch>
        </p:blipFill>
        <p:spPr>
          <a:xfrm>
            <a:off x="848125" y="1848633"/>
            <a:ext cx="6346523" cy="1684303"/>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来护儿,字崇善,还未记事的时候就成了孤儿,由伯母吴氏抚养。吴氏照顾抚养,多有慈爱的训</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导。来护儿自幼卓越出众,刚开始读《诗》,就丢下书感叹道:“大丈夫活在世上,应当为国家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消灭贼兵来博取功名!”众人对他的话感到惊奇,认为他志向豪壮。等到他长大成人,雄才大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略超乎常人,志气英伟高远。适逢周朝的军队平定淮南,来护儿所住的白土村处于边境地区,经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常能见到军队,来护儿常常感慨,有建立功名的志向。到了隋文帝开皇初年,宇文忻等人镇守广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陵。在平定陈国之战中,来护儿立有战功,晋官位上开府,赏赐物品一千段。仁寿初年,来护儿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被改任为瀛州刺史,因善于治政而闻名,频频受到慰劳和勉励。炀帝继位,来护儿被召入朝,百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姓留恋挽留他,许多天都不能出境,赴京上书请求将来护儿留下来的,前后有几百人。炀帝对他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说:“当初国家没安定的时候,你是有名的将领,如今天下安定了,你又成为很好的刺史,可以说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是双美兼而有之了。”大业六年,炀帝巡游江都,对来护儿说:“穿着华丽的衣服在白天巡游,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是古人看重的,你如今就该是这样。”就赏赐给来护儿物品两千段,还有牛、酒,让他去拜谒先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人之墓,宴请乡里的父老乡亲。还令三品以上的官员都聚集到他的宅院中,畅饮一整日,朝野人</a:t>
            </a:r>
            <a:endParaRPr lang="zh-CN" alt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士都为来护儿感到荣耀。大业十二年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炀帝又要巡游江都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来护儿劝谏说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陛下兴起战事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易</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于引起百姓叹息怨恨。如今又要外出巡游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我很担心不合适。希望陛下驻圣驾于洛阳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根据时</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节休养生息。陛下如今巡游江都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那里是臣衣锦还乡之地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臣深受恩宠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不敢只为自己打算。”炀帝听后,神色严厉地站了起来,好多天不召见他。后来,炀帝怒气消解,来护儿才被召见,(炀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帝)对他说:“你竟然有这样的意思,朕还有什么指望!”来护儿也就不敢再说了。等到宇文化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及发动叛乱时,十分忌惮来护儿。这一天早晨(来护儿)将要朝见(炀帝)时,被抓了起来。来护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儿问道:“陛下现在在哪里?”身边的人回答说:“现在已被抓了起来。”来护儿叹息说:“我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身为大臣,担负着国家的重任,不能清除凶恶悖逆之人,终致朝廷落到如此地步,我只能抱憾于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黄泉之下,还能再说什么呢!”于是就被杀害了。来护儿重诺言,交往诚厚,把财物名利看得很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轻,不置办产业。至于行军用兵,谋略特别多,每次观览兵法,(他)就说:“这难道也和人们的意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思有什么不同吗?”他善于安抚士兵,纪律严明,所以士兵都能够为他效死尽力。</a:t>
            </a:r>
            <a:endParaRPr lang="zh-CN" alt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八、(2015课标全国Ⅰ,4—7,19分)阅读下面的文言文,完成1—4题。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孙傅,字伯野,海州人。</a:t>
            </a:r>
            <a:r>
              <a:rPr lang="zh-CN" altLang="en-US" sz="1530" u="sng" kern="0" dirty="0" smtClean="0">
                <a:solidFill>
                  <a:srgbClr val="000000"/>
                </a:solidFill>
                <a:latin typeface="Times New Roman" panose="02020603050405020304" pitchFamily="65" charset="-122"/>
                <a:ea typeface="宋体" panose="02010600030101010101" pitchFamily="2" charset="-122"/>
              </a:rPr>
              <a:t>登进士第</a:t>
            </a:r>
            <a:r>
              <a:rPr lang="zh-CN" altLang="en-US" sz="1530" kern="0" dirty="0" smtClean="0">
                <a:solidFill>
                  <a:srgbClr val="000000"/>
                </a:solidFill>
                <a:latin typeface="Times New Roman" panose="02020603050405020304" pitchFamily="65" charset="-122"/>
                <a:ea typeface="宋体" panose="02010600030101010101" pitchFamily="2" charset="-122"/>
              </a:rPr>
              <a:t>,为礼部员外郎。时蔡翛为尚书,傅为言天下事,劝其亟有所更,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不然必败。翛不能用。迁至中书舍人。</a:t>
            </a:r>
            <a:r>
              <a:rPr lang="zh-CN" altLang="en-US" sz="1530" u="sng" kern="0" dirty="0" smtClean="0">
                <a:solidFill>
                  <a:srgbClr val="000000"/>
                </a:solidFill>
                <a:latin typeface="Times New Roman" panose="02020603050405020304" pitchFamily="65" charset="-122"/>
                <a:ea typeface="宋体" panose="02010600030101010101" pitchFamily="2" charset="-122"/>
              </a:rPr>
              <a:t>宣和末高丽入贡使者所过调夫治舟骚然烦费傅言索</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民力以妨农功而于中国无丝毫之益宰相谓其所论同苏轼奏贬蕲州安置</a:t>
            </a:r>
            <a:r>
              <a:rPr lang="zh-CN" altLang="en-US" sz="1530" kern="0" dirty="0" smtClean="0">
                <a:solidFill>
                  <a:srgbClr val="000000"/>
                </a:solidFill>
                <a:latin typeface="Times New Roman" panose="02020603050405020304" pitchFamily="65" charset="-122"/>
                <a:ea typeface="宋体" panose="02010600030101010101" pitchFamily="2" charset="-122"/>
              </a:rPr>
              <a:t>给事中许翰以为傅论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议虽偶与轼合,意亦亡他,以职论事而责之过矣,翰亦罢去。靖康元年,召为给事中,进</a:t>
            </a:r>
            <a:r>
              <a:rPr lang="zh-CN" altLang="en-US" sz="1530" u="sng" kern="0" dirty="0" smtClean="0">
                <a:solidFill>
                  <a:srgbClr val="000000"/>
                </a:solidFill>
                <a:latin typeface="Times New Roman" panose="02020603050405020304" pitchFamily="65" charset="-122"/>
                <a:ea typeface="宋体" panose="02010600030101010101" pitchFamily="2" charset="-122"/>
              </a:rPr>
              <a:t>兵部</a:t>
            </a:r>
            <a:r>
              <a:rPr lang="zh-CN" altLang="en-US" sz="1530" kern="0" dirty="0" smtClean="0">
                <a:solidFill>
                  <a:srgbClr val="000000"/>
                </a:solidFill>
                <a:latin typeface="Times New Roman" panose="02020603050405020304" pitchFamily="65" charset="-122"/>
                <a:ea typeface="宋体" panose="02010600030101010101" pitchFamily="2" charset="-122"/>
              </a:rPr>
              <a:t>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书。上章乞复祖宗法度,</a:t>
            </a:r>
            <a:r>
              <a:rPr lang="zh-CN" altLang="en-US" sz="1530" u="sng" kern="0" dirty="0" smtClean="0">
                <a:solidFill>
                  <a:srgbClr val="000000"/>
                </a:solidFill>
                <a:latin typeface="Times New Roman" panose="02020603050405020304" pitchFamily="65" charset="-122"/>
                <a:ea typeface="宋体" panose="02010600030101010101" pitchFamily="2" charset="-122"/>
              </a:rPr>
              <a:t>钦宗</a:t>
            </a:r>
            <a:r>
              <a:rPr lang="zh-CN" altLang="en-US" sz="1530" kern="0" dirty="0" smtClean="0">
                <a:solidFill>
                  <a:srgbClr val="000000"/>
                </a:solidFill>
                <a:latin typeface="Times New Roman" panose="02020603050405020304" pitchFamily="65" charset="-122"/>
                <a:ea typeface="宋体" panose="02010600030101010101" pitchFamily="2" charset="-122"/>
              </a:rPr>
              <a:t>问之,傅曰:“祖宗法惠民,熙、丰法惠国,崇、观法惠奸。”时谓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名言。十一月,拜尚书右丞,俄改同知枢密院。金人围都城,傅日夜亲当矢石。金兵分四翼噪而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前,兵败退,堕于护龙河,填尸皆满,城门急闭。是日,金人遂登城。二年正月,钦宗诣金帅营,以傅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辅</a:t>
            </a:r>
            <a:r>
              <a:rPr lang="zh-CN" altLang="en-US" sz="1530" u="sng" kern="0" dirty="0" smtClean="0">
                <a:solidFill>
                  <a:srgbClr val="000000"/>
                </a:solidFill>
                <a:latin typeface="Times New Roman" panose="02020603050405020304" pitchFamily="65" charset="-122"/>
                <a:ea typeface="宋体" panose="02010600030101010101" pitchFamily="2" charset="-122"/>
              </a:rPr>
              <a:t>太子</a:t>
            </a:r>
            <a:r>
              <a:rPr lang="zh-CN" altLang="en-US" sz="1530" kern="0" dirty="0" smtClean="0">
                <a:solidFill>
                  <a:srgbClr val="000000"/>
                </a:solidFill>
                <a:latin typeface="Times New Roman" panose="02020603050405020304" pitchFamily="65" charset="-122"/>
                <a:ea typeface="宋体" panose="02010600030101010101" pitchFamily="2" charset="-122"/>
              </a:rPr>
              <a:t>留守,仍兼少傅。帝兼旬不返,傅屡贻书请之。及废立檄至,傅大恸曰:“</a:t>
            </a:r>
            <a:r>
              <a:rPr lang="zh-CN" altLang="en-US" sz="1530" u="sng" kern="0" dirty="0" smtClean="0">
                <a:solidFill>
                  <a:srgbClr val="000000"/>
                </a:solidFill>
                <a:latin typeface="Times New Roman" panose="02020603050405020304" pitchFamily="65" charset="-122"/>
                <a:ea typeface="宋体" panose="02010600030101010101" pitchFamily="2" charset="-122"/>
              </a:rPr>
              <a:t>吾唯知吾君可</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帝中国尔,苟立异姓,吾当死之。</a:t>
            </a:r>
            <a:r>
              <a:rPr lang="zh-CN" altLang="en-US" sz="1530" kern="0" dirty="0" smtClean="0">
                <a:solidFill>
                  <a:srgbClr val="000000"/>
                </a:solidFill>
                <a:latin typeface="Times New Roman" panose="02020603050405020304" pitchFamily="65" charset="-122"/>
                <a:ea typeface="宋体" panose="02010600030101010101" pitchFamily="2" charset="-122"/>
              </a:rPr>
              <a:t>”金人来索太上、帝后、诸王、妃主,傅留太子不遣。密谋匿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之民间,别求状类宦者二人杀之,并斩十数死囚,持首送之,绐金人曰:“宦者欲窃太子出,都人争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斗杀之,误伤太子。因帅兵讨定,斩其为乱者以献。苟不已,则以死继之。”越五日,无肯承其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事者。傅曰:“吾为太子傅,当同生死。</a:t>
            </a:r>
            <a:r>
              <a:rPr lang="zh-CN" altLang="en-US" sz="1530" u="sng" kern="0" dirty="0" smtClean="0">
                <a:solidFill>
                  <a:srgbClr val="000000"/>
                </a:solidFill>
                <a:latin typeface="Times New Roman" panose="02020603050405020304" pitchFamily="65" charset="-122"/>
                <a:ea typeface="宋体" panose="02010600030101010101" pitchFamily="2" charset="-122"/>
              </a:rPr>
              <a:t>金人虽不吾索,吾当与之俱行,求见二酋面责之,庶或万</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一可济。</a:t>
            </a:r>
            <a:r>
              <a:rPr lang="zh-CN" altLang="en-US" sz="1530" kern="0" dirty="0" smtClean="0">
                <a:solidFill>
                  <a:srgbClr val="000000"/>
                </a:solidFill>
                <a:latin typeface="Times New Roman" panose="02020603050405020304" pitchFamily="65" charset="-122"/>
                <a:ea typeface="宋体" panose="02010600030101010101" pitchFamily="2" charset="-122"/>
              </a:rPr>
              <a:t>”遂从太子出。金守门者曰:“所欲得太子,留守何预?”傅曰:“我宋之大臣,且太子</a:t>
            </a:r>
            <a:endParaRPr lang="zh-CN" alt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傅也,当死从。”是夕,宿门下;明日,金人召之去。明年二月,死于朔廷。绍兴中,赠开府仪同三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司,谥曰忠定。(节选自《宋史·孙傅传》)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A.宣和末/高丽入贡/使者所过/调夫治舟/骚然烦费/傅言/索民力以妨农功/而于中国无丝毫之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益/宰相谓其所论同苏轼/奏贬蕲州安置/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B.宣和末/高丽入贡/使者所过/调夫治舟/骚然烦费/傅言/索民力以妨农功/而于中国无丝毫之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益/宰相谓其所论/同苏轼奏/贬蕲州安置/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C.宣和末/高丽入贡使者/所过调夫治舟/骚然烦费/傅言/索民力以妨农功/而于中国无丝毫之益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/宰相谓其所论/同苏轼奏/贬蕲州安置/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D.宣和末/高丽入贡使者/所过调夫治舟/骚然烦费/傅言/索民力以妨农功/而于中国无丝毫之益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/宰相谓其所论同苏轼/奏贬蕲州安置/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A.登进士第,又可称为进士及第,指科举时代经考试合格后录取成为进士。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B.兵部是古代“六部”之一,掌管全国武官选用和兵籍、军械、军令等事宜。</a:t>
            </a:r>
            <a:endParaRPr lang="zh-CN" alt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C.庙号是皇帝死后,在太庙立室奉祀时特起的名号,如高祖、太宗、钦宗。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D.太子指封建时代君主儿子中被确定继承君位的人,有时也可指其他儿子。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A.孙傅入仕以后,积极向上建言。他担任礼部员外郎,对尚书蔡翛纵论天下大事,劝蔡迅速有所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变更,否则必将失败,可惜他的建议没有被采纳。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B.孙傅不畏金人,努力保全太子。金人掳走钦宗后又索求太子,他密谋藏匿太子,杀二宦者将首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级送至金营,欺骗金人说,这就是误伤太子之人。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C.孙傅上奏,请求恢复祖宗法度。他任兵部尚书后,从效用角度高度评价祖宗法度和熙、丰年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间的法度,批评崇、观年间的法度,受到时人赞许。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D.孙傅舍生取义,死后谥为忠定。太子被迫至金营,孙傅随往,却受到守门者劝阻,他表示身为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太子傅,应誓死跟从太子;后被金人召去,死于北廷。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(1)吾唯知吾君可帝中国尔,苟立异姓,吾当死之。(5分)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(2)金人虽不吾索,吾当与之俱行,求见二酋面责之,庶或万一可济。(5分)</a:t>
            </a:r>
            <a:endParaRPr lang="zh-CN" alt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欲断句,先明其意。“高丽入贡使者”句意不通,排除C、D;由于主语承前省略,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可知“(宰相)被贬至蕲州安置”的表述错误,排除B。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太子是指被确定为君位继承人的人,只有一人,所以“有时也可指其他儿子”的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说法错误。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“杀二宦者”错,原文为“别求状类宦者二人杀之”。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(1)我只知道我的君王可以在中国称帝而已,如果另立异姓,我将为此而死。(译出大意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给2分;“帝”“苟”“死”三处,每译对一处给1分)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(2)金人虽然没有点名要我,我却应该与太子同去,求见两名首领当面指责他们,或许有成功的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可能。(译出大意给2分;“不吾索”“面责”“庶或”三处,每译对一处给1分)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(1)帝:名词用作动词,称帝。苟:连词,表假设,如果。死:为之死,“死”的为动用法。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(2)“不吾索”即“不索吾”。面责:当面指责。面,名词作状语,当面。庶或:大概,或许。</a:t>
            </a:r>
            <a:endParaRPr lang="zh-CN" alt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孙傅,字伯野,海州人。考中进士,担任礼部员外郎一职。当时蔡翛任尚书,孙傅向他陈述天下</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政事,劝他早点做些更改,否则一定会失败。蔡翛不听。孙傅升任中书舍人。宣和末年,高丽人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入朝进贡,使者所过之处,调发民夫修船,引起骚动,用度又颇多。孙傅说:“滥用民力妨碍农事,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而对于中国没有丝毫好处。”宰相认为他的言论与苏轼相同,上奏贬谪他安置在蕲州。给事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中许翰认为孙傅的论议虽然偶尔与苏轼相同,但没有他意,以职论事而受到指责实在过分,许翰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也被罢黜。靖康元年,孙傅受召入京任给事中,升任兵部尚书。呈上奏章请求恢复祖宗法度,钦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宗问他原因,孙傅说:“祖宗的法度有利于百姓,熙宁、元丰年间的法度有利于国家,崇宁、大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观年间的法度有利于奸臣。”当时的人认为他说的是名言。十一月,授任尚书右丞,不久改任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同知枢密院。金人围攻都城,孙傅日夜亲自督战。金兵分从四面鼓噪而攻,军队败退,士兵们掉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进护龙河中,尸体把护龙河都填满了,城门急忙关闭了。当天,金兵攻进城里。靖康二年正月,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钦宗到金兵元帅营中,任命孙傅辅助太子留守京城,仍然兼任少傅。钦宗二十多天还不回来,孙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傅多次寄信给金营乞请放回钦宗。等到废立皇帝的檄书传来,孙傅大哭道:“我只知道我的君</a:t>
            </a:r>
            <a:endParaRPr lang="zh-CN" alt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王可以在中国称帝而已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如果另立异姓</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我将为此而死。”金人来索要太上皇、皇后、诸王、</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妃子公主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孙傅留住太子不遣送。秘密谋划把太子藏在民间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另外找了两个像宦官的人杀死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并</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杀死十几个死囚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把他们的首级送给金人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欺骗金人说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宦官打算把太子秘密送出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京城人争斗杀宦官,误伤了太子。于是太子率兵讨伐平定,杀死作乱的人献过来。如果不停止索求,太子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就会自杀。”过了五天,没有人肯承担这件事。孙傅说:“我是太子的师傅,应当与太子同生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死。金人虽然没有点名要我,我却应该与太子同去,求见两名首领当面指责他们,或许有成功的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可能。”于是跟从太子出城。守城门的金兵说:“金人想要的是太子,留守何必参与?”孙傅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说:“我是宋朝大臣,而且是太子的师傅,应当拼死跟从。”当晚,住在城门下;第二天,金人召他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前去。第二年二月,死在北方金人朝廷。绍兴年间,被追赠为开府仪同三司,谥号为“忠定”。</a:t>
            </a:r>
            <a:endParaRPr lang="zh-CN" alt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九、(2014课标全国Ⅱ,4—7,19分)阅读下面的文言文,完成1—4题。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韩文,字贯道,成化二年举进士,除工科给事中。出为湖广右参议。中贵督太和山,干没公费。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文力遏之,以其羡易粟万石,备</a:t>
            </a:r>
            <a:r>
              <a:rPr lang="zh-CN" altLang="en-US" sz="1530" u="sng" kern="0" dirty="0" smtClean="0">
                <a:solidFill>
                  <a:srgbClr val="000000"/>
                </a:solidFill>
                <a:latin typeface="Times New Roman" panose="02020603050405020304" pitchFamily="65" charset="-122"/>
                <a:ea typeface="宋体" panose="02010600030101010101" pitchFamily="2" charset="-122"/>
              </a:rPr>
              <a:t>振</a:t>
            </a:r>
            <a:r>
              <a:rPr lang="zh-CN" altLang="en-US" sz="1530" kern="0" dirty="0" smtClean="0">
                <a:solidFill>
                  <a:srgbClr val="000000"/>
                </a:solidFill>
                <a:latin typeface="Times New Roman" panose="02020603050405020304" pitchFamily="65" charset="-122"/>
                <a:ea typeface="宋体" panose="02010600030101010101" pitchFamily="2" charset="-122"/>
              </a:rPr>
              <a:t>贷。九溪土酋与邻境争地相攻,文往谕,皆服。弘治十六年拜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南京兵部尚书。岁侵,米价翔踊。文请预发军饷三月,户部难之。文曰:“救荒如救焚,有罪,吾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a:t>
            </a:r>
            <a:r>
              <a:rPr lang="zh-CN" altLang="en-US" sz="1530" u="sng" kern="0" dirty="0" smtClean="0">
                <a:solidFill>
                  <a:srgbClr val="000000"/>
                </a:solidFill>
                <a:latin typeface="Times New Roman" panose="02020603050405020304" pitchFamily="65" charset="-122"/>
                <a:ea typeface="宋体" panose="02010600030101010101" pitchFamily="2" charset="-122"/>
              </a:rPr>
              <a:t>当</a:t>
            </a:r>
            <a:r>
              <a:rPr lang="zh-CN" altLang="en-US" sz="1530" kern="0" dirty="0" smtClean="0">
                <a:solidFill>
                  <a:srgbClr val="000000"/>
                </a:solidFill>
                <a:latin typeface="Times New Roman" panose="02020603050405020304" pitchFamily="65" charset="-122"/>
                <a:ea typeface="宋体" panose="02010600030101010101" pitchFamily="2" charset="-122"/>
              </a:rPr>
              <a:t>之。”乃发廪十六万石,米价为平。明年召拜户部尚书。文凝厚雍粹,居常抑抑。至</a:t>
            </a:r>
            <a:r>
              <a:rPr lang="zh-CN" altLang="en-US" sz="1530" u="sng" kern="0" dirty="0" smtClean="0">
                <a:solidFill>
                  <a:srgbClr val="000000"/>
                </a:solidFill>
                <a:latin typeface="Times New Roman" panose="02020603050405020304" pitchFamily="65" charset="-122"/>
                <a:ea typeface="宋体" panose="02010600030101010101" pitchFamily="2" charset="-122"/>
              </a:rPr>
              <a:t>临</a:t>
            </a:r>
            <a:r>
              <a:rPr lang="zh-CN" altLang="en-US" sz="1530" kern="0" dirty="0" smtClean="0">
                <a:solidFill>
                  <a:srgbClr val="000000"/>
                </a:solidFill>
                <a:latin typeface="Times New Roman" panose="02020603050405020304" pitchFamily="65" charset="-122"/>
                <a:ea typeface="宋体" panose="02010600030101010101" pitchFamily="2" charset="-122"/>
              </a:rPr>
              <a:t>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事,刚断无所挠。武宗即位,赏赉及山陵、大婚诸费,需银百八十万两有奇,部帑不给。文请先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发承运库,诏不许。文言:“帑藏虚,赏赉自京边军士外,请分别给银钞,稍益以内库及内府钱,并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暂借勋戚赐庄田税,而敕承运库内官核所积金银,</a:t>
            </a:r>
            <a:r>
              <a:rPr lang="zh-CN" altLang="en-US" sz="1530" u="sng" kern="0" dirty="0" smtClean="0">
                <a:solidFill>
                  <a:srgbClr val="000000"/>
                </a:solidFill>
                <a:latin typeface="Times New Roman" panose="02020603050405020304" pitchFamily="65" charset="-122"/>
                <a:ea typeface="宋体" panose="02010600030101010101" pitchFamily="2" charset="-122"/>
              </a:rPr>
              <a:t>著</a:t>
            </a:r>
            <a:r>
              <a:rPr lang="zh-CN" altLang="en-US" sz="1530" kern="0" dirty="0" smtClean="0">
                <a:solidFill>
                  <a:srgbClr val="000000"/>
                </a:solidFill>
                <a:latin typeface="Times New Roman" panose="02020603050405020304" pitchFamily="65" charset="-122"/>
                <a:ea typeface="宋体" panose="02010600030101010101" pitchFamily="2" charset="-122"/>
              </a:rPr>
              <a:t>之籍。且尽罢诸不急费。”旧制,监局、仓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库内官不过二三人,后渐添注,或一仓十余人,文力请裁汰。</a:t>
            </a:r>
            <a:r>
              <a:rPr lang="zh-CN" altLang="en-US" sz="1530" u="sng" kern="0" dirty="0" smtClean="0">
                <a:solidFill>
                  <a:srgbClr val="000000"/>
                </a:solidFill>
                <a:latin typeface="Times New Roman" panose="02020603050405020304" pitchFamily="65" charset="-122"/>
                <a:ea typeface="宋体" panose="02010600030101010101" pitchFamily="2" charset="-122"/>
              </a:rPr>
              <a:t>淳安公主赐田三百顷,复欲夺任丘</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民业,文力争乃止。</a:t>
            </a:r>
            <a:r>
              <a:rPr lang="zh-CN" altLang="en-US" sz="1530" kern="0" dirty="0" smtClean="0">
                <a:solidFill>
                  <a:srgbClr val="000000"/>
                </a:solidFill>
                <a:latin typeface="Times New Roman" panose="02020603050405020304" pitchFamily="65" charset="-122"/>
                <a:ea typeface="宋体" panose="02010600030101010101" pitchFamily="2" charset="-122"/>
              </a:rPr>
              <a:t>文司国计二年,力遏权幸,权幸深疾之。</a:t>
            </a:r>
            <a:r>
              <a:rPr lang="zh-CN" altLang="en-US" sz="1530" u="sng" kern="0" dirty="0" smtClean="0">
                <a:solidFill>
                  <a:srgbClr val="000000"/>
                </a:solidFill>
                <a:latin typeface="Times New Roman" panose="02020603050405020304" pitchFamily="65" charset="-122"/>
                <a:ea typeface="宋体" panose="02010600030101010101" pitchFamily="2" charset="-122"/>
              </a:rPr>
              <a:t>而是时青宫旧奄刘瑾等八人号“八</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虎”日导帝狗马鹰兔歌舞角抵不亲万几文每退朝对僚属语及辄泣下</a:t>
            </a:r>
            <a:r>
              <a:rPr lang="zh-CN" altLang="en-US" sz="1530" kern="0" dirty="0" smtClean="0">
                <a:solidFill>
                  <a:srgbClr val="000000"/>
                </a:solidFill>
                <a:latin typeface="Times New Roman" panose="02020603050405020304" pitchFamily="65" charset="-122"/>
                <a:ea typeface="宋体" panose="02010600030101010101" pitchFamily="2" charset="-122"/>
              </a:rPr>
              <a:t>郎中李梦阳进曰:“公诚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及此时率大臣固争,去‘八虎’易易耳。”文捋须昂肩,毅然改容曰:“善。纵事勿济,吾年足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死矣,不死不足报国。”</a:t>
            </a:r>
            <a:r>
              <a:rPr lang="zh-CN" altLang="en-US" sz="1530" u="sng" kern="0" dirty="0" smtClean="0">
                <a:solidFill>
                  <a:srgbClr val="000000"/>
                </a:solidFill>
                <a:latin typeface="Times New Roman" panose="02020603050405020304" pitchFamily="65" charset="-122"/>
                <a:ea typeface="宋体" panose="02010600030101010101" pitchFamily="2" charset="-122"/>
              </a:rPr>
              <a:t>即偕诸大臣伏阙上疏,疏入,帝惊泣不食,瑾等大惧。</a:t>
            </a:r>
            <a:r>
              <a:rPr lang="zh-CN" altLang="en-US" sz="1530" kern="0" dirty="0" smtClean="0">
                <a:solidFill>
                  <a:srgbClr val="000000"/>
                </a:solidFill>
                <a:latin typeface="Times New Roman" panose="02020603050405020304" pitchFamily="65" charset="-122"/>
                <a:ea typeface="宋体" panose="02010600030101010101" pitchFamily="2" charset="-122"/>
              </a:rPr>
              <a:t>瑾恨文甚,日令人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伺文过。逾月,有以伪银输内库者,遂以为文罪。诏降一级致仕。瑾恨未已,坐以遗失部籍,逮</a:t>
            </a:r>
            <a:endParaRPr lang="zh-CN" alt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文下诏狱。数月始释,罚米千石输大同。寻复罚米者再,家业荡然。瑾诛,复官,致仕。嘉靖五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年卒,年八十有六。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(节选自《明史·韩文传》)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A.以其羡易粟万石,备</a:t>
            </a:r>
            <a:r>
              <a:rPr lang="zh-CN" altLang="en-US" sz="1530" u="sng" kern="0" dirty="0" smtClean="0">
                <a:solidFill>
                  <a:srgbClr val="000000"/>
                </a:solidFill>
                <a:latin typeface="Times New Roman" panose="02020603050405020304" pitchFamily="65" charset="-122"/>
                <a:ea typeface="宋体" panose="02010600030101010101" pitchFamily="2" charset="-122"/>
              </a:rPr>
              <a:t>振</a:t>
            </a:r>
            <a:r>
              <a:rPr lang="zh-CN" altLang="en-US" sz="1530" kern="0" dirty="0" smtClean="0">
                <a:solidFill>
                  <a:srgbClr val="000000"/>
                </a:solidFill>
                <a:latin typeface="Times New Roman" panose="02020603050405020304" pitchFamily="65" charset="-122"/>
                <a:ea typeface="宋体" panose="02010600030101010101" pitchFamily="2" charset="-122"/>
              </a:rPr>
              <a:t>贷　　　　振:救济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B.救荒如救焚,有罪,吾自</a:t>
            </a:r>
            <a:r>
              <a:rPr lang="zh-CN" altLang="en-US" sz="1530" u="sng" kern="0" dirty="0" smtClean="0">
                <a:solidFill>
                  <a:srgbClr val="000000"/>
                </a:solidFill>
                <a:latin typeface="Times New Roman" panose="02020603050405020304" pitchFamily="65" charset="-122"/>
                <a:ea typeface="宋体" panose="02010600030101010101" pitchFamily="2" charset="-122"/>
              </a:rPr>
              <a:t>当</a:t>
            </a:r>
            <a:r>
              <a:rPr lang="zh-CN" altLang="en-US" sz="1530" kern="0" dirty="0" smtClean="0">
                <a:solidFill>
                  <a:srgbClr val="000000"/>
                </a:solidFill>
                <a:latin typeface="Times New Roman" panose="02020603050405020304" pitchFamily="65" charset="-122"/>
                <a:ea typeface="宋体" panose="02010600030101010101" pitchFamily="2" charset="-122"/>
              </a:rPr>
              <a:t>之　　当:承担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C.至</a:t>
            </a:r>
            <a:r>
              <a:rPr lang="zh-CN" altLang="en-US" sz="1530" u="sng" kern="0" dirty="0" smtClean="0">
                <a:solidFill>
                  <a:srgbClr val="000000"/>
                </a:solidFill>
                <a:latin typeface="Times New Roman" panose="02020603050405020304" pitchFamily="65" charset="-122"/>
                <a:ea typeface="宋体" panose="02010600030101010101" pitchFamily="2" charset="-122"/>
              </a:rPr>
              <a:t>临</a:t>
            </a:r>
            <a:r>
              <a:rPr lang="zh-CN" altLang="en-US" sz="1530" kern="0" dirty="0" smtClean="0">
                <a:solidFill>
                  <a:srgbClr val="000000"/>
                </a:solidFill>
                <a:latin typeface="Times New Roman" panose="02020603050405020304" pitchFamily="65" charset="-122"/>
                <a:ea typeface="宋体" panose="02010600030101010101" pitchFamily="2" charset="-122"/>
              </a:rPr>
              <a:t>大事,刚断无所挠　　临:面对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D.核所积金银,</a:t>
            </a:r>
            <a:r>
              <a:rPr lang="zh-CN" altLang="en-US" sz="1530" u="sng" kern="0" dirty="0" smtClean="0">
                <a:solidFill>
                  <a:srgbClr val="000000"/>
                </a:solidFill>
                <a:latin typeface="Times New Roman" panose="02020603050405020304" pitchFamily="65" charset="-122"/>
                <a:ea typeface="宋体" panose="02010600030101010101" pitchFamily="2" charset="-122"/>
              </a:rPr>
              <a:t>著</a:t>
            </a:r>
            <a:r>
              <a:rPr lang="zh-CN" altLang="en-US" sz="1530" kern="0" dirty="0" smtClean="0">
                <a:solidFill>
                  <a:srgbClr val="000000"/>
                </a:solidFill>
                <a:latin typeface="Times New Roman" panose="02020603050405020304" pitchFamily="65" charset="-122"/>
                <a:ea typeface="宋体" panose="02010600030101010101" pitchFamily="2" charset="-122"/>
              </a:rPr>
              <a:t>之籍　　著:彰显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A.而是时青宫旧奄刘瑾等八人/号“八虎”日导帝/狗马/鹰兔/歌舞/角抵/不亲万几/文每退朝/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对僚属语及/辄泣下/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B.而是时青宫旧奄刘瑾等八人/号“八虎”日导帝/狗马/鹰兔/歌舞/角抵/不亲万几/文每退朝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对僚属/语及辄泣下/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C.而是时青宫旧奄刘瑾等八人号“八虎”/日导帝狗马/鹰兔/歌舞/角抵/不亲万几/文每退朝/</a:t>
            </a: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比对信息“三注意”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一注意:找准区间,逐句比对。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二注意:事件、人物、地点、时间等勿张冠李戴。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三注意:重点实词依据前后内容准确翻译。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(1)正尽力去除先前的苛严,尚且担心做得不够,哪有宽松成为祸患的呢。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(2)愚人粗鲁无知,如果以叛逆定罪,恐怕会辜负陛下爱惜生灵的仁德。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(1)方:正。务:尽力。虑:担心。岂:哪里。患:祸患。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(2)村野:鄙俗、粗野。蔽:决断、断定。好生:爱惜生灵。</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解题方法</a:t>
            </a:r>
            <a:r>
              <a:rPr lang="zh-CN" altLang="en-US" sz="1530" kern="0" dirty="0" smtClean="0">
                <a:solidFill>
                  <a:srgbClr val="000000"/>
                </a:solidFill>
                <a:latin typeface="Times New Roman" panose="02020603050405020304" pitchFamily="65" charset="-122"/>
                <a:ea typeface="宋体" panose="02010600030101010101" pitchFamily="2" charset="-122"/>
              </a:rPr>
              <a:t>　翻译句子三关注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①关注实词,包括多义实词、古今异义词等。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②关注句式,如定语后置、状语后置、宾语前置等。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③关注意译词,平时留心不能直译的词如何依句意进行灵活翻译。</a:t>
            </a:r>
            <a:endParaRPr lang="zh-CN" alt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对僚属语及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辄泣下</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而是时青宫旧奄刘瑾等八人号“八虎”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日导帝狗马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鹰兔</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歌舞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角抵</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不亲万几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文每退朝对</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僚属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语及辄泣下</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韩文为官清正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关注民众生活。他在湖广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妥善处理九溪土酋与邻境争地一事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担任南京兵部</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尚书时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年成歉收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他开仓取粮十六万石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平抑米价。</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韩文刚正不屈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敢于奏议国事。武宗继位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诸项费用供给不足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他不顾非议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一再提出自己看</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有关机构冗员渐增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他援引成例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着手压缩编制。</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韩文疾恶如仇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尽力遏制权幸。宦官刘瑾等每日引诱皇上沉溺于声色狗马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不理政事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他采用</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李梦阳的建议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冒死谏诤</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打击了刘瑾等的嚣张气焰。</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韩文刚者易折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饱受政敌陷害。刘瑾以遗失部籍作为罪名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逮捕韩文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释放后又两次罚米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使</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他倾家荡产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直到刘瑾被诛后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韩文才复官而后退休。</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把文中画横线的句子翻译成现代汉语。</a:t>
            </a:r>
            <a:r>
              <a:rPr lang="en-US" altLang="zh-CN"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淳安公主赐田三百顷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复欲夺任丘民业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文力争乃止。</a:t>
            </a:r>
            <a:r>
              <a:rPr lang="en-US" altLang="zh-CN"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(2)即偕诸大臣伏阙上疏,疏入,帝惊泣不食,瑾等大惧。(5分)</a:t>
            </a:r>
            <a:endParaRPr lang="zh-CN" altLang="en-US" sz="1600" dirty="0" smtClean="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著:登记。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根据文意应在“刘瑾等八人号‘八虎’”后停顿,排除A、B两项;“文每退朝”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与“对僚属语及”间应停顿,排除D项。故选C。</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“着手压缩编制”有误,韩文是户部尚书,只能呈上奏章,力请裁汰,而没有权力压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缩编制。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(1)淳安公主受赐田地有三百顷,又想强夺任丘民众的产业,因韩文尽力相争才停止。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(译出大意给3分;“民业”“乃”两处,每译对一处给1分)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(2)当即与各位大臣一道拜伏宫阙上奏,奏章呈进,皇帝惊哭不食,刘瑾等人大为恐惧。(译出大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意给3分;“偕”“疏入”两处,每译对一处给1分)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(1)民业:民众的产业。乃:才。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(2)偕:一道。疏入:奏章呈进。</a:t>
            </a:r>
            <a:endParaRPr lang="zh-CN" alt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韩文,字贯道,成化二年考取进士,被授予工科给事中一职。出任湖广右参议。有一个朝中权贵</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督察太和山,贪污公费。韩文竭力阻止他,用其财政盈余换取一万石小米,准备用来救济借贷。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九溪当地的酋长和邻境因争土地相互攻打,韩文前往晓谕,双方都称服。弘治十六年被授予南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京兵部尚书。当年粮食歉收,米价飞涨。韩文请求先发三个月军饷,户部感到为难,韩文说: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“救灾荒如同救火,若有罪,我自愿承担它。”他打开粮仓发放粮食十六万石,米价最终平定下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来。第二年被授予户部尚书。韩文稳重平和,平时谦卑,但面对大事,刚毅果断,从不屈服。武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宗登上皇位后,赏赐和修墓、大婚等费用,需要白银一百八十多万两,国库供应不起。韩文请求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先打开承运库,皇帝下诏不允许这样做。韩文说:“国库空虚,赏赐除京边军士外,其余分别发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放银钞,这样稍微增加内库及内府的钱,同时借功臣权贵的庄田税,再下令把承运库官员核实积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存的金银,登记在籍,并且去掉不急的费用。”按旧制,监局、仓库官员不超过二三人,后来渐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渐增加,有的仓库达十余人,韩文竭力上疏请求裁员淘汰。淳安公主受赐田地有三百顷,又想强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夺任丘民众的产业,因韩文尽力相争才停止。韩文掌管国家财政两年,竭力遏制权贵,权贵们非</a:t>
            </a:r>
            <a:endParaRPr lang="zh-CN" alt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常痛恨他。在当时青宫旧阉刘瑾等八人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号称“八虎”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他们每天引诱皇帝走狗跑马、放鹰猎</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兔、唱歌跳舞、摔跤游戏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致使皇帝不理国事。韩文每次退朝后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就对下属同僚说起这些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总是</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止不住落泪。郎中李梦阳进言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韩公您如果能在此时率诸位大臣坚持抗争</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除去‘八虎’(就)容易了。”韩文捋着胡须,耸耸肩膀,神情毅然而坚定地说:“好。这样做即使无济于事,我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也这把年纪了,死也值得了,不死,也不足以报国。”当即与各位大臣一道拜伏宫阙上奏,奏章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呈进,皇帝惊哭不食,刘瑾等人大为恐惧。刘瑾非常痛恨韩文,每天派人监视,尽力搜索韩文的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过失。过了一个月,有人给国库进纳假银,于是,刘瑾抓住这事治了韩文的罪。(皇帝)下诏降韩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文一级并免官。刘瑾愤恨难平,又以遗失部籍的罪名,逮捕韩文下狱。数月后获释,罚一千石米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运送到大同。不久又一次罚米,致使韩文家业荡尽。等刘瑾被诛杀,韩文才恢复官职,后来退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休。嘉靖五年韩文去世,享年八十六岁。</a:t>
            </a:r>
            <a:endParaRPr lang="zh-CN" alt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十、(2014课标全国Ⅰ,4—7,19分)阅读下面的文言文,完成1—4题。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于休烈,河南人也。至性贞悫,机鉴敏悟。自幼好学,善</a:t>
            </a:r>
            <a:r>
              <a:rPr lang="zh-CN" altLang="en-US" sz="1530" u="sng" kern="0" dirty="0" smtClean="0">
                <a:solidFill>
                  <a:srgbClr val="000000"/>
                </a:solidFill>
                <a:latin typeface="Times New Roman" panose="02020603050405020304" pitchFamily="65" charset="-122"/>
                <a:ea typeface="宋体" panose="02010600030101010101" pitchFamily="2" charset="-122"/>
              </a:rPr>
              <a:t>属文</a:t>
            </a:r>
            <a:r>
              <a:rPr lang="zh-CN" altLang="en-US" sz="1530" kern="0" dirty="0" smtClean="0">
                <a:solidFill>
                  <a:srgbClr val="000000"/>
                </a:solidFill>
                <a:latin typeface="Times New Roman" panose="02020603050405020304" pitchFamily="65" charset="-122"/>
                <a:ea typeface="宋体" panose="02010600030101010101" pitchFamily="2" charset="-122"/>
              </a:rPr>
              <a:t>。举进士,授秘书省正字。转比部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员外郎,郎中。杨国忠辅政,排不附己者,出为中部郡太守。值禄山构难,肃宗</a:t>
            </a:r>
            <a:r>
              <a:rPr lang="zh-CN" altLang="en-US" sz="1530" u="sng" kern="0" dirty="0" smtClean="0">
                <a:solidFill>
                  <a:srgbClr val="000000"/>
                </a:solidFill>
                <a:latin typeface="Times New Roman" panose="02020603050405020304" pitchFamily="65" charset="-122"/>
                <a:ea typeface="宋体" panose="02010600030101010101" pitchFamily="2" charset="-122"/>
              </a:rPr>
              <a:t>践祚</a:t>
            </a:r>
            <a:r>
              <a:rPr lang="zh-CN" altLang="en-US" sz="1530" kern="0" dirty="0" smtClean="0">
                <a:solidFill>
                  <a:srgbClr val="000000"/>
                </a:solidFill>
                <a:latin typeface="Times New Roman" panose="02020603050405020304" pitchFamily="65" charset="-122"/>
                <a:ea typeface="宋体" panose="02010600030101010101" pitchFamily="2" charset="-122"/>
              </a:rPr>
              <a:t>,休烈迁太常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少卿,知礼仪事,兼修国史。肃宗自凤翔还京,</a:t>
            </a:r>
            <a:r>
              <a:rPr lang="zh-CN" altLang="en-US" sz="1530" u="sng" kern="0" dirty="0" smtClean="0">
                <a:solidFill>
                  <a:srgbClr val="000000"/>
                </a:solidFill>
                <a:latin typeface="Times New Roman" panose="02020603050405020304" pitchFamily="65" charset="-122"/>
                <a:ea typeface="宋体" panose="02010600030101010101" pitchFamily="2" charset="-122"/>
              </a:rPr>
              <a:t>励精</a:t>
            </a:r>
            <a:r>
              <a:rPr lang="zh-CN" altLang="en-US" sz="1530" kern="0" dirty="0" smtClean="0">
                <a:solidFill>
                  <a:srgbClr val="000000"/>
                </a:solidFill>
                <a:latin typeface="Times New Roman" panose="02020603050405020304" pitchFamily="65" charset="-122"/>
                <a:ea typeface="宋体" panose="02010600030101010101" pitchFamily="2" charset="-122"/>
              </a:rPr>
              <a:t>听受,尝谓休烈曰:“君举必书,良史也。朕有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过失,卿书之否?”对曰:</a:t>
            </a:r>
            <a:r>
              <a:rPr lang="zh-CN" altLang="en-US" sz="1530" u="sng" kern="0" dirty="0" smtClean="0">
                <a:solidFill>
                  <a:srgbClr val="000000"/>
                </a:solidFill>
                <a:latin typeface="Times New Roman" panose="02020603050405020304" pitchFamily="65" charset="-122"/>
                <a:ea typeface="宋体" panose="02010600030101010101" pitchFamily="2" charset="-122"/>
              </a:rPr>
              <a:t>“禹、汤罪己,其兴也勃焉。有德之君,不忘规过,臣不胜大庆。”</a:t>
            </a:r>
            <a:r>
              <a:rPr lang="zh-CN" altLang="en-US" sz="1530" kern="0" dirty="0" smtClean="0">
                <a:solidFill>
                  <a:srgbClr val="000000"/>
                </a:solidFill>
                <a:latin typeface="Times New Roman" panose="02020603050405020304" pitchFamily="65" charset="-122"/>
                <a:ea typeface="宋体" panose="02010600030101010101" pitchFamily="2" charset="-122"/>
              </a:rPr>
              <a:t>时中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原</a:t>
            </a:r>
            <a:r>
              <a:rPr lang="zh-CN" altLang="en-US" sz="1530" u="sng" kern="0" dirty="0" smtClean="0">
                <a:solidFill>
                  <a:srgbClr val="000000"/>
                </a:solidFill>
                <a:latin typeface="Times New Roman" panose="02020603050405020304" pitchFamily="65" charset="-122"/>
                <a:ea typeface="宋体" panose="02010600030101010101" pitchFamily="2" charset="-122"/>
              </a:rPr>
              <a:t>荡覆</a:t>
            </a:r>
            <a:r>
              <a:rPr lang="zh-CN" altLang="en-US" sz="1530" kern="0" dirty="0" smtClean="0">
                <a:solidFill>
                  <a:srgbClr val="000000"/>
                </a:solidFill>
                <a:latin typeface="Times New Roman" panose="02020603050405020304" pitchFamily="65" charset="-122"/>
                <a:ea typeface="宋体" panose="02010600030101010101" pitchFamily="2" charset="-122"/>
              </a:rPr>
              <a:t>,典章殆尽,无史籍检寻。休烈奏曰:“《国史》《实录》,圣朝大典,修撰多时,今并无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本。伏望下御史台推勘史馆所由,令府县招访。有人别收得《国史》《实录》,如送官司,重加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购赏。”前修史官工部侍郎韦述陷贼,入东京,至是以其家藏《国史》一百一十三卷送于官。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休烈寻转工部侍郎、修国史,献《五代帝王论》,帝甚嘉之。</a:t>
            </a:r>
            <a:r>
              <a:rPr lang="zh-CN" altLang="en-US" sz="1530" u="sng" kern="0" dirty="0" smtClean="0">
                <a:solidFill>
                  <a:srgbClr val="000000"/>
                </a:solidFill>
                <a:latin typeface="Times New Roman" panose="02020603050405020304" pitchFamily="65" charset="-122"/>
                <a:ea typeface="宋体" panose="02010600030101010101" pitchFamily="2" charset="-122"/>
              </a:rPr>
              <a:t>宰相李揆矜能忌贤以休烈修国史</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与己齐列嫉之奏为国子祭酒权留史馆修撰以下之休烈恬然自持殊不介意</a:t>
            </a:r>
            <a:r>
              <a:rPr lang="zh-CN" altLang="en-US" sz="1530" kern="0" dirty="0" smtClean="0">
                <a:solidFill>
                  <a:srgbClr val="000000"/>
                </a:solidFill>
                <a:latin typeface="Times New Roman" panose="02020603050405020304" pitchFamily="65" charset="-122"/>
                <a:ea typeface="宋体" panose="02010600030101010101" pitchFamily="2" charset="-122"/>
              </a:rPr>
              <a:t>代宗即位,甄别名品,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宰臣元载称之,乃拜右散骑常侍,依前兼修国史,累封东海郡公,加金紫光禄大夫。在朝凡三十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余年,历掌清要,家无儋石之蓄。恭俭温仁,未尝以喜愠形于颜色。</a:t>
            </a:r>
            <a:r>
              <a:rPr lang="zh-CN" altLang="en-US" sz="1530" u="sng" kern="0" dirty="0" smtClean="0">
                <a:solidFill>
                  <a:srgbClr val="000000"/>
                </a:solidFill>
                <a:latin typeface="Times New Roman" panose="02020603050405020304" pitchFamily="65" charset="-122"/>
                <a:ea typeface="宋体" panose="02010600030101010101" pitchFamily="2" charset="-122"/>
              </a:rPr>
              <a:t>而 亲 贤 下 士 , 推 毂 后 进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虽 位 崇 年 高 , 曾 无 倦 色 。</a:t>
            </a:r>
            <a:r>
              <a:rPr lang="zh-CN" altLang="en-US" sz="1530" kern="0" dirty="0" smtClean="0">
                <a:solidFill>
                  <a:srgbClr val="000000"/>
                </a:solidFill>
                <a:latin typeface="Times New Roman" panose="02020603050405020304" pitchFamily="65" charset="-122"/>
                <a:ea typeface="宋体" panose="02010600030101010101" pitchFamily="2" charset="-122"/>
              </a:rPr>
              <a:t>笃好坟籍,手不释卷,以至于终。大历七年卒,年八十一。是岁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春,休烈妻韦氏卒。上特诏赠韦氏国夫人,葬日给卤簿鼓吹。及闻休烈卒,追悼久之,褒赠尚书</a:t>
            </a:r>
            <a:endParaRPr lang="zh-CN" alt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左仆射,赙绢百匹、布五十端,遣谒者内常侍吴承倩就私第宣慰。儒者之荣,少有其比。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(节选自《旧唐书·于休烈传》)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A.自幼好学,善</a:t>
            </a:r>
            <a:r>
              <a:rPr lang="zh-CN" altLang="en-US" sz="1530" u="sng" kern="0" dirty="0" smtClean="0">
                <a:solidFill>
                  <a:srgbClr val="000000"/>
                </a:solidFill>
                <a:latin typeface="Times New Roman" panose="02020603050405020304" pitchFamily="65" charset="-122"/>
                <a:ea typeface="宋体" panose="02010600030101010101" pitchFamily="2" charset="-122"/>
              </a:rPr>
              <a:t>属文</a:t>
            </a:r>
            <a:r>
              <a:rPr lang="zh-CN" altLang="en-US" sz="1530" kern="0" dirty="0" smtClean="0">
                <a:solidFill>
                  <a:srgbClr val="000000"/>
                </a:solidFill>
                <a:latin typeface="Times New Roman" panose="02020603050405020304" pitchFamily="65" charset="-122"/>
                <a:ea typeface="宋体" panose="02010600030101010101" pitchFamily="2" charset="-122"/>
              </a:rPr>
              <a:t>　　　　　　属文:撰写文章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B.值禄山构难,肃宗</a:t>
            </a:r>
            <a:r>
              <a:rPr lang="zh-CN" altLang="en-US" sz="1530" u="sng" kern="0" dirty="0" smtClean="0">
                <a:solidFill>
                  <a:srgbClr val="000000"/>
                </a:solidFill>
                <a:latin typeface="Times New Roman" panose="02020603050405020304" pitchFamily="65" charset="-122"/>
                <a:ea typeface="宋体" panose="02010600030101010101" pitchFamily="2" charset="-122"/>
              </a:rPr>
              <a:t>践祚</a:t>
            </a:r>
            <a:r>
              <a:rPr lang="zh-CN" altLang="en-US" sz="1530" kern="0" dirty="0" smtClean="0">
                <a:solidFill>
                  <a:srgbClr val="000000"/>
                </a:solidFill>
                <a:latin typeface="Times New Roman" panose="02020603050405020304" pitchFamily="65" charset="-122"/>
                <a:ea typeface="宋体" panose="02010600030101010101" pitchFamily="2" charset="-122"/>
              </a:rPr>
              <a:t>　　践祚:帝王即位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C.肃宗自凤翔还京,</a:t>
            </a:r>
            <a:r>
              <a:rPr lang="zh-CN" altLang="en-US" sz="1530" u="sng" kern="0" dirty="0" smtClean="0">
                <a:solidFill>
                  <a:srgbClr val="000000"/>
                </a:solidFill>
                <a:latin typeface="Times New Roman" panose="02020603050405020304" pitchFamily="65" charset="-122"/>
                <a:ea typeface="宋体" panose="02010600030101010101" pitchFamily="2" charset="-122"/>
              </a:rPr>
              <a:t>励精</a:t>
            </a:r>
            <a:r>
              <a:rPr lang="zh-CN" altLang="en-US" sz="1530" kern="0" dirty="0" smtClean="0">
                <a:solidFill>
                  <a:srgbClr val="000000"/>
                </a:solidFill>
                <a:latin typeface="Times New Roman" panose="02020603050405020304" pitchFamily="65" charset="-122"/>
                <a:ea typeface="宋体" panose="02010600030101010101" pitchFamily="2" charset="-122"/>
              </a:rPr>
              <a:t>听受　　励精:专心致志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D.时中原</a:t>
            </a:r>
            <a:r>
              <a:rPr lang="zh-CN" altLang="en-US" sz="1530" u="sng" kern="0" dirty="0" smtClean="0">
                <a:solidFill>
                  <a:srgbClr val="000000"/>
                </a:solidFill>
                <a:latin typeface="Times New Roman" panose="02020603050405020304" pitchFamily="65" charset="-122"/>
                <a:ea typeface="宋体" panose="02010600030101010101" pitchFamily="2" charset="-122"/>
              </a:rPr>
              <a:t>荡覆</a:t>
            </a:r>
            <a:r>
              <a:rPr lang="zh-CN" altLang="en-US" sz="1530" kern="0" dirty="0" smtClean="0">
                <a:solidFill>
                  <a:srgbClr val="000000"/>
                </a:solidFill>
                <a:latin typeface="Times New Roman" panose="02020603050405020304" pitchFamily="65" charset="-122"/>
                <a:ea typeface="宋体" panose="02010600030101010101" pitchFamily="2" charset="-122"/>
              </a:rPr>
              <a:t>,典章殆尽　　荡覆:动荡倾覆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A.宰相李揆矜能忌贤/以休烈修国史与己齐列/嫉之/奏为国子祭酒/权留史馆/修撰以下之/休烈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恬然自持/殊不介意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B.宰相李揆矜能忌贤/以休烈修国史与己齐列/嫉之/奏为国子祭酒/权留史馆修撰以下之/休烈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恬然/自持殊不介意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C.宰相李揆矜能忌贤/以休烈修国史与己齐列/嫉之/奏为国子祭酒/权留史馆/修撰以下之/休烈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恬然/自持殊不介意</a:t>
            </a:r>
            <a:endParaRPr lang="zh-CN" alt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D.宰相李揆矜能忌贤/以休烈修国史与己齐列/嫉之/奏为国子祭酒/权留史馆修撰以下之/休烈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恬然自持/殊不介意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A.休烈忠诚机敏,谨遵职业操守。他自幼好学,入仕后受到杨国忠排挤,离京到地方任职;安禄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山叛乱后,他直言不讳地回答了肃宗关于史官职责的问题。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B.休烈审察形势,做好本职事务。当时历经战乱,典章史籍散佚,他提出购求当朝大典以备查检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使用,最终得到前修史官韦述家藏《国史》一百余卷。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C.休烈淡泊名利,终生好学不倦。他虽遭贬职,却恬然处之,毫不在意,在朝三十余年,历任要职,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并无多少积蓄;喜好典籍,终日捧读,直至去世。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D.休烈夫妇去世,尽享身后哀荣。他夫人去世,皇上特诏追赠她国夫人;他本人去世,皇上追念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许久,追赠他尚书左仆射,并派专人到他家表示慰问。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(1)禹、汤罪己,其兴也勃焉。有德之君,不忘规过,臣不胜大庆。(5分)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(2)而亲贤下士,推毂后进,虽位崇年高,曾无倦色。(5分)</a:t>
            </a:r>
            <a:endParaRPr lang="zh-CN" alt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励精:振作精神。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解答此类题一定要学会推断。推断的方法很多,如联系(联系课文语句)推断、成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语推断、结构推断、词性推断、语法推断、语境推断、邻字(同义复词、偏义复词)帮助推断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等方法。最根本、最实用的是语境推断,即把这个词放在句中理解,把句子放在文中读。只有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强化这一意识,推断才有保障。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反复默读文句,做到意通句顺,合乎文言文语言习惯,认真体会词语含义和词语间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的关系,由易到难、循序渐进地断开文句。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对于文言断句题,不要急于答题,应当先通读这个语段,力求对其内容有个大体的了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解,凭语感将易断开的先断开,逐步缩小范围,然后再集中精力分析难断处,即遵循先易后难的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原则。找虚词、察对话、依总分、据修辞、看对称、辨句式,是常用的方法。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于休烈并没有直言不讳地回答肃宗关于史官职责的问题,而是举禹、汤之例,委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婉含蓄地表明了自己的观点。</a:t>
            </a:r>
            <a:endParaRPr lang="zh-CN" alt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“概括”侧重对内容的提炼,“分析”侧重对内容的理解,往往要涉及整篇文章。</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四个选项的内容设置一般遵照原文中的先后顺序,而拼合起来往往成为很好的全文梗概;有时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对原文局部细节有不解之处,通过阅读此题选项便豁然开朗。由于该题选项可用来印证、补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充、丰富阅读原文时的理解,所以,做文言文试题时宜采用“倒卷珠帘”的方式,即整体阅读原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文后马上聚焦于这一题,往往有助于迅速把握文段。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(1)大禹、商汤归罪自己,他们能够蓬勃兴起。有道德的君王,不忘改正过错,我深表庆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(2)而礼贤下士,扶持后进,虽位尊年高,但一点倦怠的神色都没有。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(1)罪:归罪。兴:兴起。勃:蓬勃。规:改正。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(2)亲:动词,亲近。推毂:比喻推荐人才。崇:尊贵。曾:竟然,却。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方法技巧　高考文言句子翻译,要求直译为主,意译为辅。因此,除非你有足够的理由,否则一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定要讲究字字落实。专用名词如地名、人名、官职名等照抄,省略成分要补出,词类活用要准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确,特殊句式要调整。尤其要有得分点意识,学会抓关键词。书写要工整,语句要通顺,杜绝错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别字。</a:t>
            </a:r>
            <a:endParaRPr lang="zh-CN" alt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于休烈,河南人。于休烈性情正直诚实,机敏聪明。从小好学,善于写文章,考中进士科,授职秘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书省正字。改任比部员外郎,郎中。杨国忠辅佐朝政,排挤不依附自己的人,于休烈出京任中部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郡太守。正值安禄山叛乱,肃宗即位,于休烈改任太常少卿,掌管礼仪事务,兼修国史。肃宗从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凤翔返回京城,振作精神听取采纳臣下的建议,曾经对于休烈说:“国君的任何举动都要记录下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来,这才是良史。朕有过失,卿是否要记呢?”他回答说:“夏禹、商汤归罪自己,他们能够蓬勃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兴起。有德之君,不忘纠正过错,臣深表庆贺。”当时中原动荡倾覆,典章几乎完全散失,没有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史籍可供查寻。于休烈上奏说:“《国史》《实录》,是圣朝大典,修撰多年,如今一部也没有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保存下来。祈请下诏御史台查勘史馆藏书的来源,令府县招致访求。有人另外收存《国史》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《实录》的,若送到官府,重金购回并从优奖赏。”前任修史官工部侍郎韦述身陷贼城,此时进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入东京,至此将他家收藏的《国史》一百一十三卷送到官府。于休烈不久改任工部侍郎,修国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史,献上《五代帝王论》,皇帝非常赞赏。宰相李揆自负才能嫉妒贤人,因于休烈修国史与自己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同列,嫉妒他,奏请任他为国子祭酒,暂留史馆修撰,以此来压制他。于休烈安然自处,毫不介</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范纯礼字彝叟,因父亲范仲淹的恩荫,担任陵台令和永安县令。永昭陵兴建,京西转运使把木</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材、石料、砖和工匠役徒摊派给一路,只有永安不接受命令。使者把这件事报告给陵使韩琦,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韩琦说:“范纯礼难道不知道这件事吗?一定有他的说法。”后来,众人责问他,纯礼说:“陵寝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都在永安县境内,一年四时都要修缮管理,没有闲着的时候,现在竟然和各县平摊赋役,怎么比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得上将赋役搁置,用它来贡奉平时的用度呢?”韩琦肯定了他的回答。回到朝廷,任命为三司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盐铁判官,凭借比部员外郎出任遂州知州。泸南有边防事务,征调赋税严苛急切,纯礼一概以静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应对,分辨其中可以备办的,不从百姓那里征取。百姓在庐舍中画像,把他像神一样加以供奉,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命名为“范公庵”。草场失火,百姓疑虑害怕,看守草场的官吏惊恐地等待诛杀。纯礼说:“草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湿就会起火,有什么值得奇怪的!”只让他们暗中赔偿。库吏偷丝大多当判死罪,纯礼说:“因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为乱糟糟的丝杀了他,我不忍心。”听任他的家人立刻出钱买下丝来赎罪,命令释放受到牵连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的人。授职户部郎中、京西转运副使。徽宗即位,(纯礼)凭借龙图阁直学士的身份担任开封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知府。前任知府治政苛刻严酷,纯礼说:“宽松与严苛相辅相成,这是圣人的教导。正尽力去除</a:t>
            </a:r>
            <a:endParaRPr lang="zh-CN" alt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意。代宗即位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鉴别官员的名望品德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于休烈受到宰相元载称赞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于是被授为右散骑常侍</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依旧</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兼修国史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被累封至东海郡公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加授金紫光禄大夫。在朝中共三十多年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历任清贵显职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家中没有一两石的积蓄。他恭谨俭朴温和仁义,从不将喜怒之情表现在脸上。而礼贤下士,扶持后进,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虽位尊年高,但一点倦怠的神色都没有。于休烈酷好古籍,手不释卷,直到临终。他于大历七年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去世,终年八十一岁。这年春天,于休烈的妻子韦氏去世。皇帝特意下诏追赠韦氏为“国夫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人”,安葬之日赐给仪仗鼓乐。等到听说于休烈去世,追怀悼念了很长时间,褒奖追赠尚书左仆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射,赐给绢一百匹、布五十端,派谒者内常侍吴承倩到他家中宣旨慰问。儒士的荣耀,很少有人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能与他相比的。</a:t>
            </a:r>
            <a:endParaRPr lang="zh-CN" alt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86532"/>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anose="02020603050405020304" pitchFamily="65" charset="-122"/>
                <a:ea typeface="宋体" panose="02010600030101010101" pitchFamily="2" charset="-122"/>
              </a:rPr>
              <a:t>一</a:t>
            </a:r>
            <a:r>
              <a:rPr lang="zh-CN" altLang="en-US" sz="1530" kern="0" dirty="0" smtClean="0">
                <a:solidFill>
                  <a:srgbClr val="000000"/>
                </a:solidFill>
                <a:latin typeface="Times New Roman" panose="02020603050405020304" pitchFamily="65" charset="-122"/>
                <a:ea typeface="宋体" panose="02010600030101010101" pitchFamily="2" charset="-122"/>
              </a:rPr>
              <a:t>、(2018天津,8—13,23分)阅读下面的文言文,完成1—6题。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a:t>
            </a:r>
            <a:r>
              <a:rPr lang="zh-CN" altLang="en-US" sz="1085" kern="0" spc="11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洲五亭记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[唐]白居易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湖州城东南二百步,抵霅溪,溪连汀洲,洲一名白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。梁吴兴守柳恽于此赋诗云“汀洲采白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因</a:t>
            </a:r>
            <a:r>
              <a:rPr lang="zh-CN" altLang="en-US" sz="1530" kern="0" dirty="0" smtClean="0">
                <a:solidFill>
                  <a:srgbClr val="000000"/>
                </a:solidFill>
                <a:latin typeface="Times New Roman" panose="02020603050405020304" pitchFamily="65" charset="-122"/>
                <a:ea typeface="宋体" panose="02010600030101010101" pitchFamily="2" charset="-122"/>
              </a:rPr>
              <a:t>以为名也。前不知几十万年,后又数百载,有名无亭,鞠</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为荒泽。至大历十一年,颜鲁公真卿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为刺史,始剪榛导流,作八角亭</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游息焉。旋属灾潦荐</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至,沼堙台圮。后又数十载,委无隙地。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至开成三年,弘农杨君为刺史,乃疏四渠,浚二池,树三园,构五亭,卉木荷竹,舟桥廊室,洎游宴息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宿之具,靡不备焉。观其架大溪,跨长汀者,谓之白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亭。介二园、阅百卉者,谓之集芳亭。</a:t>
            </a:r>
            <a:r>
              <a:rPr lang="zh-CN" altLang="en-US" sz="1530" u="sng" kern="0" dirty="0" smtClean="0">
                <a:solidFill>
                  <a:srgbClr val="000000"/>
                </a:solidFill>
                <a:latin typeface="Times New Roman" panose="02020603050405020304" pitchFamily="65" charset="-122"/>
                <a:ea typeface="宋体" panose="02010600030101010101" pitchFamily="2" charset="-122"/>
              </a:rPr>
              <a:t>面广</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池、目列岫者,谓之山光亭</a:t>
            </a:r>
            <a:r>
              <a:rPr lang="zh-CN" altLang="en-US" sz="1530" kern="0" dirty="0" smtClean="0">
                <a:solidFill>
                  <a:srgbClr val="000000"/>
                </a:solidFill>
                <a:latin typeface="Times New Roman" panose="02020603050405020304" pitchFamily="65" charset="-122"/>
                <a:ea typeface="宋体" panose="02010600030101010101" pitchFamily="2" charset="-122"/>
              </a:rPr>
              <a:t>。玩晨曦者,谓之朝霞亭。</a:t>
            </a:r>
            <a:r>
              <a:rPr lang="zh-CN" altLang="en-US" sz="1530" u="sng" kern="0" dirty="0" smtClean="0">
                <a:solidFill>
                  <a:srgbClr val="000000"/>
                </a:solidFill>
                <a:latin typeface="Times New Roman" panose="02020603050405020304" pitchFamily="65" charset="-122"/>
                <a:ea typeface="宋体" panose="02010600030101010101" pitchFamily="2" charset="-122"/>
              </a:rPr>
              <a:t>狎</a:t>
            </a:r>
            <a:r>
              <a:rPr lang="zh-CN" altLang="en-US" sz="1530" kern="0" dirty="0" smtClean="0">
                <a:solidFill>
                  <a:srgbClr val="000000"/>
                </a:solidFill>
                <a:latin typeface="Times New Roman" panose="02020603050405020304" pitchFamily="65" charset="-122"/>
                <a:ea typeface="宋体" panose="02010600030101010101" pitchFamily="2" charset="-122"/>
              </a:rPr>
              <a:t>清涟者,谓之碧波亭。五亭间开,万象</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迭</a:t>
            </a:r>
            <a:r>
              <a:rPr lang="zh-CN" altLang="en-US" sz="1530" kern="0" dirty="0" smtClean="0">
                <a:solidFill>
                  <a:srgbClr val="000000"/>
                </a:solidFill>
                <a:latin typeface="Times New Roman" panose="02020603050405020304" pitchFamily="65" charset="-122"/>
                <a:ea typeface="宋体" panose="02010600030101010101" pitchFamily="2" charset="-122"/>
              </a:rPr>
              <a:t>入,向背俯仰,胜无遁形。</a:t>
            </a:r>
            <a:r>
              <a:rPr lang="zh-CN" altLang="en-US" sz="1530" u="sng" kern="0" dirty="0" smtClean="0">
                <a:solidFill>
                  <a:srgbClr val="000000"/>
                </a:solidFill>
                <a:latin typeface="Times New Roman" panose="02020603050405020304" pitchFamily="65" charset="-122"/>
                <a:ea typeface="宋体" panose="02010600030101010101" pitchFamily="2" charset="-122"/>
              </a:rPr>
              <a:t>每至汀风春溪月秋花繁鸟啼之旦莲开水香之夕宾友集歌吹作舟棹</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徐动觞咏半酣飘然恍然</a:t>
            </a:r>
            <a:r>
              <a:rPr lang="zh-CN" altLang="en-US" sz="1530" kern="0" dirty="0" smtClean="0">
                <a:solidFill>
                  <a:srgbClr val="000000"/>
                </a:solidFill>
                <a:latin typeface="Times New Roman" panose="02020603050405020304" pitchFamily="65" charset="-122"/>
                <a:ea typeface="宋体" panose="02010600030101010101" pitchFamily="2" charset="-122"/>
              </a:rPr>
              <a:t>。游者相顾,咸曰:此不知方外也?人间也?又不知蓬瀛昆阆,复何如哉?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时予守官在洛,杨君缄书</a:t>
            </a:r>
            <a:r>
              <a:rPr lang="zh-CN" altLang="en-US" sz="1530" u="sng" kern="0" dirty="0" smtClean="0">
                <a:solidFill>
                  <a:srgbClr val="000000"/>
                </a:solidFill>
                <a:latin typeface="Times New Roman" panose="02020603050405020304" pitchFamily="65" charset="-122"/>
                <a:ea typeface="宋体" panose="02010600030101010101" pitchFamily="2" charset="-122"/>
              </a:rPr>
              <a:t>赍</a:t>
            </a:r>
            <a:r>
              <a:rPr lang="zh-CN" altLang="en-US" sz="1530" kern="0" dirty="0" smtClean="0">
                <a:solidFill>
                  <a:srgbClr val="000000"/>
                </a:solidFill>
                <a:latin typeface="Times New Roman" panose="02020603050405020304" pitchFamily="65" charset="-122"/>
                <a:ea typeface="宋体" panose="02010600030101010101" pitchFamily="2" charset="-122"/>
              </a:rPr>
              <a:t>图,请予为记。予按图握笔,心存目想,尔见缕</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梗概,十不得其二三。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大凡地有胜境,得人而后发;人有心匠,得物而后开:境心相遇,固有时耶?盖是境也,实柳守滥觞</a:t>
            </a:r>
            <a:endParaRPr lang="zh-CN" altLang="en-US" dirty="0"/>
          </a:p>
        </p:txBody>
      </p:sp>
      <p:pic>
        <p:nvPicPr>
          <p:cNvPr id="3" name="图片 3" descr="textimage2.jpeg"/>
          <p:cNvPicPr>
            <a:picLocks noChangeAspect="1"/>
          </p:cNvPicPr>
          <p:nvPr/>
        </p:nvPicPr>
        <p:blipFill>
          <a:blip r:embed="rId3"/>
          <a:stretch>
            <a:fillRect/>
          </a:stretch>
        </p:blipFill>
        <p:spPr>
          <a:xfrm>
            <a:off x="734400" y="2166767"/>
            <a:ext cx="152400" cy="161925"/>
          </a:xfrm>
          <a:prstGeom prst="rect">
            <a:avLst/>
          </a:prstGeom>
        </p:spPr>
      </p:pic>
      <p:pic>
        <p:nvPicPr>
          <p:cNvPr id="4" name="图片 4" descr="textimage3.jpeg"/>
          <p:cNvPicPr>
            <a:picLocks noChangeAspect="1"/>
          </p:cNvPicPr>
          <p:nvPr/>
        </p:nvPicPr>
        <p:blipFill>
          <a:blip r:embed="rId4"/>
          <a:stretch>
            <a:fillRect/>
          </a:stretch>
        </p:blipFill>
        <p:spPr>
          <a:xfrm>
            <a:off x="4281805" y="2748280"/>
            <a:ext cx="292100" cy="311785"/>
          </a:xfrm>
          <a:prstGeom prst="rect">
            <a:avLst/>
          </a:prstGeom>
        </p:spPr>
      </p:pic>
      <p:pic>
        <p:nvPicPr>
          <p:cNvPr id="5" name="图片 5" descr="textimage4.jpeg"/>
          <p:cNvPicPr>
            <a:picLocks noChangeAspect="1"/>
          </p:cNvPicPr>
          <p:nvPr/>
        </p:nvPicPr>
        <p:blipFill>
          <a:blip r:embed="rId4"/>
          <a:stretch>
            <a:fillRect/>
          </a:stretch>
        </p:blipFill>
        <p:spPr>
          <a:xfrm>
            <a:off x="7827075" y="2827710"/>
            <a:ext cx="142875" cy="152400"/>
          </a:xfrm>
          <a:prstGeom prst="rect">
            <a:avLst/>
          </a:prstGeom>
        </p:spPr>
      </p:pic>
      <p:pic>
        <p:nvPicPr>
          <p:cNvPr id="6" name="图片 6" descr="textimage5.jpeg"/>
          <p:cNvPicPr>
            <a:picLocks noChangeAspect="1"/>
          </p:cNvPicPr>
          <p:nvPr/>
        </p:nvPicPr>
        <p:blipFill>
          <a:blip r:embed="rId4"/>
          <a:stretch>
            <a:fillRect/>
          </a:stretch>
        </p:blipFill>
        <p:spPr>
          <a:xfrm>
            <a:off x="4573800" y="4242942"/>
            <a:ext cx="142874" cy="152399"/>
          </a:xfrm>
          <a:prstGeom prst="rect">
            <a:avLst/>
          </a:prstGeom>
        </p:spPr>
      </p:pic>
      <p:sp>
        <p:nvSpPr>
          <p:cNvPr id="7" name="TextBox 11"/>
          <p:cNvSpPr txBox="1"/>
          <p:nvPr/>
        </p:nvSpPr>
        <p:spPr>
          <a:xfrm>
            <a:off x="2269692" y="1091333"/>
            <a:ext cx="4445448"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B</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自主命题</a:t>
            </a:r>
            <a:r>
              <a:rPr lang="en-US" altLang="zh-CN" sz="2000" b="1" dirty="0" smtClean="0">
                <a:latin typeface="黑体" panose="02010600030101010101" pitchFamily="49" charset="-122"/>
                <a:ea typeface="黑体" panose="02010600030101010101" pitchFamily="49" charset="-122"/>
              </a:rPr>
              <a:t>·</a:t>
            </a:r>
            <a:r>
              <a:rPr lang="zh-CN" altLang="en-US" sz="2000" b="1" dirty="0" smtClean="0">
                <a:latin typeface="黑体" panose="02010600030101010101" pitchFamily="49" charset="-122"/>
                <a:ea typeface="黑体" panose="02010600030101010101" pitchFamily="49" charset="-122"/>
              </a:rPr>
              <a:t>省（区、市）卷题组</a:t>
            </a:r>
            <a:endParaRPr lang="en-US" altLang="zh-CN" sz="2000" b="1" dirty="0" smtClean="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之,颜公椎轮之,杨君绘素之:三贤始终,能事毕矣。</a:t>
            </a:r>
            <a:r>
              <a:rPr lang="zh-CN" altLang="en-US" sz="1530" u="sng" kern="0" dirty="0" smtClean="0">
                <a:solidFill>
                  <a:srgbClr val="000000"/>
                </a:solidFill>
                <a:latin typeface="Times New Roman" panose="02020603050405020304" pitchFamily="65" charset="-122"/>
                <a:ea typeface="宋体" panose="02010600030101010101" pitchFamily="2" charset="-122"/>
              </a:rPr>
              <a:t>杨君前牧舒,舒人治;今牧湖,湖人康</a:t>
            </a:r>
            <a:r>
              <a:rPr lang="zh-CN" altLang="en-US" sz="1530" kern="0" dirty="0" smtClean="0">
                <a:solidFill>
                  <a:srgbClr val="000000"/>
                </a:solidFill>
                <a:latin typeface="Times New Roman" panose="02020603050405020304" pitchFamily="65" charset="-122"/>
                <a:ea typeface="宋体" panose="02010600030101010101" pitchFamily="2" charset="-122"/>
              </a:rPr>
              <a:t>。康</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由,革弊兴利,</a:t>
            </a:r>
            <a:r>
              <a:rPr lang="zh-CN" altLang="en-US" sz="1530" u="sng" kern="0" dirty="0" smtClean="0">
                <a:solidFill>
                  <a:srgbClr val="000000"/>
                </a:solidFill>
                <a:latin typeface="Times New Roman" panose="02020603050405020304" pitchFamily="65" charset="-122"/>
                <a:ea typeface="宋体" panose="02010600030101010101" pitchFamily="2" charset="-122"/>
              </a:rPr>
              <a:t>若</a:t>
            </a:r>
            <a:r>
              <a:rPr lang="zh-CN" altLang="en-US" sz="1530" kern="0" dirty="0" smtClean="0">
                <a:solidFill>
                  <a:srgbClr val="000000"/>
                </a:solidFill>
                <a:latin typeface="Times New Roman" panose="02020603050405020304" pitchFamily="65" charset="-122"/>
                <a:ea typeface="宋体" panose="02010600030101010101" pitchFamily="2" charset="-122"/>
              </a:rPr>
              <a:t>改茶法、变税书之类是也。利兴,故府有羡财;政成,故居多暇日。是以余力济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高情,成胜</a:t>
            </a:r>
            <a:r>
              <a:rPr lang="zh-CN" altLang="en-US" sz="1530" u="sng" kern="0" dirty="0" smtClean="0">
                <a:solidFill>
                  <a:srgbClr val="000000"/>
                </a:solidFill>
                <a:latin typeface="Times New Roman" panose="02020603050405020304" pitchFamily="65" charset="-122"/>
                <a:ea typeface="宋体" panose="02010600030101010101" pitchFamily="2" charset="-122"/>
              </a:rPr>
              <a:t>概</a:t>
            </a:r>
            <a:r>
              <a:rPr lang="zh-CN" altLang="en-US" sz="1530" kern="0" dirty="0" smtClean="0">
                <a:solidFill>
                  <a:srgbClr val="000000"/>
                </a:solidFill>
                <a:latin typeface="Times New Roman" panose="02020603050405020304" pitchFamily="65" charset="-122"/>
                <a:ea typeface="宋体" panose="02010600030101010101" pitchFamily="2" charset="-122"/>
              </a:rPr>
              <a:t>,三者旋相为用,岂偶然哉?昔谢、柳为郡,乐山水,多高情,不闻善政;龚、黄为郡,忧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黎庶,有善政,不闻胜概。</a:t>
            </a:r>
            <a:r>
              <a:rPr lang="zh-CN" altLang="en-US" sz="1530" u="sng" kern="0" dirty="0" smtClean="0">
                <a:solidFill>
                  <a:srgbClr val="000000"/>
                </a:solidFill>
                <a:latin typeface="Times New Roman" panose="02020603050405020304" pitchFamily="65" charset="-122"/>
                <a:ea typeface="宋体" panose="02010600030101010101" pitchFamily="2" charset="-122"/>
              </a:rPr>
              <a:t>兼而有者,其吾友杨君乎</a:t>
            </a:r>
            <a:r>
              <a:rPr lang="zh-CN" altLang="en-US" sz="1530" kern="0" dirty="0" smtClean="0">
                <a:solidFill>
                  <a:srgbClr val="000000"/>
                </a:solidFill>
                <a:latin typeface="Times New Roman" panose="02020603050405020304" pitchFamily="65" charset="-122"/>
                <a:ea typeface="宋体" panose="02010600030101010101" pitchFamily="2" charset="-122"/>
              </a:rPr>
              <a:t>?君名汉公,字用乂。恐年祀久远,来者不知,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故名而字之。时开成四年,十月十五日,记。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(选自《白居易集》)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①鞠:皆,尽。②荐:连续。③尔见缕:逐条陈述。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1.对下列各句中加点词的解释,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狎</a:t>
            </a:r>
            <a:r>
              <a:rPr lang="zh-CN" altLang="en-US" sz="1530" kern="0" dirty="0" smtClean="0">
                <a:solidFill>
                  <a:srgbClr val="000000"/>
                </a:solidFill>
                <a:latin typeface="Times New Roman" panose="02020603050405020304" pitchFamily="65" charset="-122"/>
                <a:ea typeface="宋体" panose="02010600030101010101" pitchFamily="2" charset="-122"/>
              </a:rPr>
              <a:t>清涟者,谓之碧波亭　　　狎:亲近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B.万象</a:t>
            </a:r>
            <a:r>
              <a:rPr lang="zh-CN" altLang="en-US" sz="1530" u="sng" kern="0" dirty="0" smtClean="0">
                <a:solidFill>
                  <a:srgbClr val="000000"/>
                </a:solidFill>
                <a:latin typeface="Times New Roman" panose="02020603050405020304" pitchFamily="65" charset="-122"/>
                <a:ea typeface="宋体" panose="02010600030101010101" pitchFamily="2" charset="-122"/>
              </a:rPr>
              <a:t>迭</a:t>
            </a:r>
            <a:r>
              <a:rPr lang="zh-CN" altLang="en-US" sz="1530" kern="0" dirty="0" smtClean="0">
                <a:solidFill>
                  <a:srgbClr val="000000"/>
                </a:solidFill>
                <a:latin typeface="Times New Roman" panose="02020603050405020304" pitchFamily="65" charset="-122"/>
                <a:ea typeface="宋体" panose="02010600030101010101" pitchFamily="2" charset="-122"/>
              </a:rPr>
              <a:t>入　　迭:重叠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C.杨君缄书</a:t>
            </a:r>
            <a:r>
              <a:rPr lang="zh-CN" altLang="en-US" sz="1530" u="sng" kern="0" dirty="0" smtClean="0">
                <a:solidFill>
                  <a:srgbClr val="000000"/>
                </a:solidFill>
                <a:latin typeface="Times New Roman" panose="02020603050405020304" pitchFamily="65" charset="-122"/>
                <a:ea typeface="宋体" panose="02010600030101010101" pitchFamily="2" charset="-122"/>
              </a:rPr>
              <a:t>赍</a:t>
            </a:r>
            <a:r>
              <a:rPr lang="zh-CN" altLang="en-US" sz="1530" kern="0" dirty="0" smtClean="0">
                <a:solidFill>
                  <a:srgbClr val="000000"/>
                </a:solidFill>
                <a:latin typeface="Times New Roman" panose="02020603050405020304" pitchFamily="65" charset="-122"/>
                <a:ea typeface="宋体" panose="02010600030101010101" pitchFamily="2" charset="-122"/>
              </a:rPr>
              <a:t>图　　赍:送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D.成胜</a:t>
            </a:r>
            <a:r>
              <a:rPr lang="zh-CN" altLang="en-US" sz="1530" u="sng" kern="0" dirty="0" smtClean="0">
                <a:solidFill>
                  <a:srgbClr val="000000"/>
                </a:solidFill>
                <a:latin typeface="Times New Roman" panose="02020603050405020304" pitchFamily="65" charset="-122"/>
                <a:ea typeface="宋体" panose="02010600030101010101" pitchFamily="2" charset="-122"/>
              </a:rPr>
              <a:t>概</a:t>
            </a:r>
            <a:r>
              <a:rPr lang="zh-CN" altLang="en-US" sz="1530" kern="0" dirty="0" smtClean="0">
                <a:solidFill>
                  <a:srgbClr val="000000"/>
                </a:solidFill>
                <a:latin typeface="Times New Roman" panose="02020603050405020304" pitchFamily="65" charset="-122"/>
                <a:ea typeface="宋体" panose="02010600030101010101" pitchFamily="2" charset="-122"/>
              </a:rPr>
              <a:t>　　概:景象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2.下列各句中加点词的意义和用法,相同的一组是(3分)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11215" dirty="0" smtClean="0">
                <a:solidFill>
                  <a:srgbClr val="000000"/>
                </a:solidFill>
                <a:latin typeface="Times New Roman" panose="02020603050405020304" pitchFamily="65" charset="-122"/>
                <a:ea typeface="宋体" panose="02010600030101010101" pitchFamily="2" charset="-122"/>
              </a:rPr>
              <a:t> </a:t>
            </a:r>
            <a:endParaRPr lang="zh-CN" altLang="en-US"/>
          </a:p>
        </p:txBody>
      </p:sp>
      <p:graphicFrame>
        <p:nvGraphicFramePr>
          <p:cNvPr id="4" name="对象 3"/>
          <p:cNvGraphicFramePr>
            <a:graphicFrameLocks noChangeAspect="1"/>
          </p:cNvGraphicFramePr>
          <p:nvPr/>
        </p:nvGraphicFramePr>
        <p:xfrm>
          <a:off x="728989" y="5754512"/>
          <a:ext cx="1743075" cy="533399"/>
        </p:xfrm>
        <a:graphic>
          <a:graphicData uri="http://schemas.openxmlformats.org/presentationml/2006/ole">
            <p:oleObj spid="_x0000_s1025" name="Equation" r:id="rId4" imgW="46024800" imgH="14020800" progId="">
              <p:embed/>
            </p:oleObj>
          </a:graphicData>
        </a:graphic>
      </p:graphicFrame>
      <p:graphicFrame>
        <p:nvGraphicFramePr>
          <p:cNvPr id="5" name="对象 4"/>
          <p:cNvGraphicFramePr>
            <a:graphicFrameLocks noChangeAspect="1"/>
          </p:cNvGraphicFramePr>
          <p:nvPr/>
        </p:nvGraphicFramePr>
        <p:xfrm>
          <a:off x="3039127" y="5754512"/>
          <a:ext cx="1724025" cy="533399"/>
        </p:xfrm>
        <a:graphic>
          <a:graphicData uri="http://schemas.openxmlformats.org/presentationml/2006/ole">
            <p:oleObj spid="_x0000_s1027" name="Equation" r:id="rId5" imgW="45720000" imgH="14020800" progId="">
              <p:embed/>
            </p:oleObj>
          </a:graphicData>
        </a:graphic>
      </p:graphicFrame>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150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3.下列对文中相关内容的解说,</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A.记,是我国古代常用文章体裁,以叙事为主,兼及议论、抒情和描写。“记”的种类很多,本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文是一篇游记。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B.步,古人称跨出一脚为“跬”,再跨一脚为“步”,后即以“步”作为长度单位。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C.刺史、守,皆指古代地方官职,如《陈情表》中曾提到“前太守臣逵察臣孝廉,后刺史臣荣举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臣秀才”。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D.蓬瀛,指蓬莱和瀛洲,是传说中的海上仙山,为仙人所居之处,后常指仙境。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4.文中画波浪线的句子,断句最合理的一项是(3分)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A.每至汀风春/溪月秋/花繁鸟啼之旦/莲开水香之夕/宾友集/歌吹作/舟棹徐动/觞咏半酣/飘然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B.每至汀风春溪/月秋花繁/鸟啼之旦/莲开水香之夕/宾友集/歌吹作/舟棹徐动觞/咏半酣/飘然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C.每至汀/风春溪月/秋花繁鸟/啼之旦/莲开水香之夕/宾友集歌/吹作舟棹徐动/觞咏半酣/飘然</a:t>
            </a:r>
            <a:endParaRPr lang="zh-CN" altLang="en-US"/>
          </a:p>
        </p:txBody>
      </p:sp>
      <p:graphicFrame>
        <p:nvGraphicFramePr>
          <p:cNvPr id="4" name="对象 3"/>
          <p:cNvGraphicFramePr>
            <a:graphicFrameLocks noChangeAspect="1"/>
          </p:cNvGraphicFramePr>
          <p:nvPr/>
        </p:nvGraphicFramePr>
        <p:xfrm>
          <a:off x="718263" y="1155008"/>
          <a:ext cx="1743074" cy="533400"/>
        </p:xfrm>
        <a:graphic>
          <a:graphicData uri="http://schemas.openxmlformats.org/presentationml/2006/ole">
            <p:oleObj spid="_x0000_s193538" name="Equation" r:id="rId4" imgW="46024800" imgH="14020800" progId="">
              <p:embed/>
            </p:oleObj>
          </a:graphicData>
        </a:graphic>
      </p:graphicFrame>
      <p:graphicFrame>
        <p:nvGraphicFramePr>
          <p:cNvPr id="5" name="对象 4"/>
          <p:cNvGraphicFramePr>
            <a:graphicFrameLocks noChangeAspect="1"/>
          </p:cNvGraphicFramePr>
          <p:nvPr/>
        </p:nvGraphicFramePr>
        <p:xfrm>
          <a:off x="3039127" y="1155008"/>
          <a:ext cx="2209800" cy="533400"/>
        </p:xfrm>
        <a:graphic>
          <a:graphicData uri="http://schemas.openxmlformats.org/presentationml/2006/ole">
            <p:oleObj spid="_x0000_s193537" name="Equation" r:id="rId5" imgW="58521600" imgH="14020800" progId="">
              <p:embed/>
            </p:oleObj>
          </a:graphicData>
        </a:graphic>
      </p:graphicFrame>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D.每至汀风/春溪月秋/花繁鸟啼之/旦莲开水香之/夕宾友集/歌吹作/舟棹徐动/觞咏半酣/飘然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5.下列对文章的理解与分析,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A.文章记叙白</a:t>
            </a:r>
            <a:r>
              <a:rPr lang="zh-CN" altLang="en-US" sz="1085" kern="0" spc="18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洲五亭的由来,描写白</a:t>
            </a:r>
            <a:r>
              <a:rPr lang="zh-CN" altLang="en-US" sz="1085" kern="0" spc="18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洲胜景,赞美杨汉公“乐山水”“有善政”,叙议结合,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言简意赅。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B.文章通过丰富的想象,展现了白</a:t>
            </a:r>
            <a:r>
              <a:rPr lang="zh-CN" altLang="en-US" sz="1085" kern="0" spc="18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洲五亭的优美风光,从中不难看出作者对江南山水的热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C.作者将谢、柳、龚、黄四人与杨汉公加以对比,对他们四人没有良好的政绩有批评之意。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D.文章对杨汉公大加褒美,这从侧面体现了白居易“革弊兴利”、关心民生的政治情怀。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6.把文言文阅读材料中画横线的句子翻译成现代汉语。(8分)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(1)面广池、目列岫者,谓之山光亭。(3分)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(2)杨君前牧舒,舒人治;今牧湖,湖人康。(3分)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(3)兼而有者,其吾友杨君乎?(2分)</a:t>
            </a:r>
            <a:endParaRPr lang="zh-CN" altLang="en-US"/>
          </a:p>
        </p:txBody>
      </p:sp>
      <p:pic>
        <p:nvPicPr>
          <p:cNvPr id="3" name="图片 3" descr="textimage6.jpeg"/>
          <p:cNvPicPr>
            <a:picLocks noChangeAspect="1"/>
          </p:cNvPicPr>
          <p:nvPr/>
        </p:nvPicPr>
        <p:blipFill>
          <a:blip r:embed="rId3"/>
          <a:stretch>
            <a:fillRect/>
          </a:stretch>
        </p:blipFill>
        <p:spPr>
          <a:xfrm>
            <a:off x="1700989" y="2591173"/>
            <a:ext cx="161925" cy="161925"/>
          </a:xfrm>
          <a:prstGeom prst="rect">
            <a:avLst/>
          </a:prstGeom>
        </p:spPr>
      </p:pic>
      <p:pic>
        <p:nvPicPr>
          <p:cNvPr id="4" name="图片 4" descr="textimage7.jpeg"/>
          <p:cNvPicPr>
            <a:picLocks noChangeAspect="1"/>
          </p:cNvPicPr>
          <p:nvPr/>
        </p:nvPicPr>
        <p:blipFill>
          <a:blip r:embed="rId3"/>
          <a:stretch>
            <a:fillRect/>
          </a:stretch>
        </p:blipFill>
        <p:spPr>
          <a:xfrm>
            <a:off x="3661114" y="2591173"/>
            <a:ext cx="161925" cy="161925"/>
          </a:xfrm>
          <a:prstGeom prst="rect">
            <a:avLst/>
          </a:prstGeom>
        </p:spPr>
      </p:pic>
      <p:pic>
        <p:nvPicPr>
          <p:cNvPr id="5" name="图片 5" descr="textimage8.jpeg"/>
          <p:cNvPicPr>
            <a:picLocks noChangeAspect="1"/>
          </p:cNvPicPr>
          <p:nvPr/>
        </p:nvPicPr>
        <p:blipFill>
          <a:blip r:embed="rId3"/>
          <a:stretch>
            <a:fillRect/>
          </a:stretch>
        </p:blipFill>
        <p:spPr>
          <a:xfrm>
            <a:off x="3294063" y="3298789"/>
            <a:ext cx="161925" cy="161925"/>
          </a:xfrm>
          <a:prstGeom prst="rect">
            <a:avLst/>
          </a:prstGeo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迭:交替,轮换。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A.连词,于是/介词,通过。B.都是连词,来。C.助词,的/用在主谓之间,取消句子独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立性。D.表列举,像/代词,你,你们。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“以叙事为主”表述错误,应该是以记叙为主。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根据语句对称的特点,即可判断出正确答案。画波浪线的句子中,“汀风春”和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“溪月秋”对称,“花繁鸟啼之旦”和“莲开水香之夕”对称,“宾友集”和“歌吹作”对称,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“舟棹徐动”和“觞咏半酣”对称。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“对他们四人没有良好的政绩有批评之意”错,文中说“谢、柳为郡,乐山水,多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高情”“龚、黄为郡,忧黎庶,有善政”,作者对四人并没有批评之意。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(1)面对宽广的池水、看到排列的峰峦的,称它为山光亭。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(2)杨君先前治理舒地(或“在舒地做官”),舒地百姓太平;现今治理湖地,湖地百姓安康。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(3)二者都具备的,大概就是我的朋友杨君了吧?</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(1)面:面对。目:看到。列岫:排列的峰峦。</a:t>
            </a:r>
            <a:endParaRPr lang="zh-CN" alt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(2)牧:治理。治:治理得好,安定太平。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(3)兼而有者:二者都具备的。其:表揣测语气,大概。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从湖州城向东南走二百步,就到了霅溪。霅溪和汀洲相连,汀洲也称作白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洲。南朝梁吴兴太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守柳恽在这里写有“汀洲采白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”的诗句,于是该洲就以白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为名。在柳恽题诗前不知几十万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年,题诗后又有几百年,虽有名字却并没有亭子,皆是荒凉的沼泽。到大历十一年,鲁郡公颜真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卿来做刺史,才铲除杂乱的草木,疏导流水,建造八角亭,来供人游览休息。不久又遇水灾连续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发生,池塘淤塞,亭台倒坍。后来又过了几十年,成为一片荒芜的空地。到开成三年,弘农人杨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汉公来做刺史,才疏通了四条水渠,挖深了两个池塘,营造了三个花园,构筑了五座亭子。花草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树木,荷花竹林,船只桥梁,回廊静室,以及游览、宴饮、休息、住宿的设施,全都具备了。看那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架在大溪之上,横跨长汀两岸的,叫作白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亭。位于两个花园之间,能观赏百花的,叫作集芳亭。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面对宽广的池水、看到排列的峰峦的,叫作山光亭。能品味晨光熹微的,叫作朝霞亭。能戏弄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清澈流水的,叫作碧波亭。五座亭子参差错落,一切景象纷至沓来,无论前后上下,优美的景色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全都呈现。每到春风吹绿汀洲,秋月映照溪水,鲜花盛开百鸟歌唱的早晨,莲花吐艳流水飘香的</a:t>
            </a:r>
            <a:endParaRPr lang="zh-CN" altLang="en-US"/>
          </a:p>
        </p:txBody>
      </p:sp>
      <p:pic>
        <p:nvPicPr>
          <p:cNvPr id="3" name="图片 3" descr="textimage9.jpeg"/>
          <p:cNvPicPr>
            <a:picLocks noChangeAspect="1"/>
          </p:cNvPicPr>
          <p:nvPr/>
        </p:nvPicPr>
        <p:blipFill>
          <a:blip r:embed="rId3"/>
          <a:stretch>
            <a:fillRect/>
          </a:stretch>
        </p:blipFill>
        <p:spPr>
          <a:xfrm>
            <a:off x="6469200" y="2242128"/>
            <a:ext cx="142875" cy="152399"/>
          </a:xfrm>
          <a:prstGeom prst="rect">
            <a:avLst/>
          </a:prstGeom>
        </p:spPr>
      </p:pic>
      <p:pic>
        <p:nvPicPr>
          <p:cNvPr id="4" name="图片 4" descr="textimage10.jpeg"/>
          <p:cNvPicPr>
            <a:picLocks noChangeAspect="1"/>
          </p:cNvPicPr>
          <p:nvPr/>
        </p:nvPicPr>
        <p:blipFill>
          <a:blip r:embed="rId3"/>
          <a:stretch>
            <a:fillRect/>
          </a:stretch>
        </p:blipFill>
        <p:spPr>
          <a:xfrm>
            <a:off x="3067200" y="2595935"/>
            <a:ext cx="142875" cy="152400"/>
          </a:xfrm>
          <a:prstGeom prst="rect">
            <a:avLst/>
          </a:prstGeom>
        </p:spPr>
      </p:pic>
      <p:pic>
        <p:nvPicPr>
          <p:cNvPr id="5" name="图片 5" descr="textimage11.jpeg"/>
          <p:cNvPicPr>
            <a:picLocks noChangeAspect="1"/>
          </p:cNvPicPr>
          <p:nvPr/>
        </p:nvPicPr>
        <p:blipFill>
          <a:blip r:embed="rId3"/>
          <a:stretch>
            <a:fillRect/>
          </a:stretch>
        </p:blipFill>
        <p:spPr>
          <a:xfrm>
            <a:off x="5397075" y="2595935"/>
            <a:ext cx="142875" cy="152400"/>
          </a:xfrm>
          <a:prstGeom prst="rect">
            <a:avLst/>
          </a:prstGeom>
        </p:spPr>
      </p:pic>
      <p:pic>
        <p:nvPicPr>
          <p:cNvPr id="6" name="图片 6" descr="textimage12.jpeg"/>
          <p:cNvPicPr>
            <a:picLocks noChangeAspect="1"/>
          </p:cNvPicPr>
          <p:nvPr/>
        </p:nvPicPr>
        <p:blipFill>
          <a:blip r:embed="rId3"/>
          <a:stretch>
            <a:fillRect/>
          </a:stretch>
        </p:blipFill>
        <p:spPr>
          <a:xfrm>
            <a:off x="3747600" y="4718783"/>
            <a:ext cx="142875" cy="152399"/>
          </a:xfrm>
          <a:prstGeom prst="rect">
            <a:avLst/>
          </a:prstGeo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182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傍晚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宾客朋友聚集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歌声乐声响起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船桨慢慢划动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饮酒咏诗正兴奋时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飘飘忽忽忘记了自己的</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存在。游览的人相互顾盼</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都说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这里不知是在天上呢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还是在人间呢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也不知道蓬莱、瀛</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洲、昆仑、阆苑又是怎样的呢</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当时我在洛阳做官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杨君送来书信和图画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请我给五亭作记。我按照图画拿起笔</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悬揣构想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它</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的细微曲折之处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十成中不能获知二三成。一般说来大地的优美景色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要有人赏识才能显露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人</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的智慧巧思</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要接触事物才能启发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景物和人心的遇合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本来有待于时机呀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大概白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洲这个景</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是柳恽太守发现的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颜鲁公创建的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杨君又加修造的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三位贤人从始至终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能做的事全完成</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了。杨君以前做舒州刺史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舒州人民安居乐业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现今做湖州刺史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湖州人民得以康乐平安。康乐</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平安的原因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在于革除弊政、兴办有利的事业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像更改茶法、变通税收这一类事情就是了。有</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利的事业兴办了起来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所以官府有积余的钱财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政治清明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因而平日多闲暇的时间。由此才能用</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剩余的力量去培养高尚的情趣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欣赏美丽的风景。三方面相互起作用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哪里是偶然的呢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从前</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谢灵运和柳恽治理州郡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喜欢游山玩水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有高尚的情趣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但没有听到有好的政绩。龚遂、黄霸治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理州郡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为百姓操心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有好的政绩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但没有听说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喜欢欣赏美丽的景色。两方面都具有的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大</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概就是我的朋友杨君了吧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杨君名汉公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字用乂。恐怕年代久远</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后来的人不了解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所以写下他</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的名和字。开成四年十月十五日写。</a:t>
            </a:r>
            <a:endParaRPr lang="zh-CN" altLang="en-US" sz="1600" dirty="0" smtClean="0"/>
          </a:p>
        </p:txBody>
      </p:sp>
      <p:pic>
        <p:nvPicPr>
          <p:cNvPr id="3" name="图片 3" descr="textimage13.jpeg"/>
          <p:cNvPicPr>
            <a:picLocks noChangeAspect="1"/>
          </p:cNvPicPr>
          <p:nvPr/>
        </p:nvPicPr>
        <p:blipFill>
          <a:blip r:embed="rId3"/>
          <a:stretch>
            <a:fillRect/>
          </a:stretch>
        </p:blipFill>
        <p:spPr>
          <a:xfrm>
            <a:off x="7171147" y="2949743"/>
            <a:ext cx="142875" cy="152400"/>
          </a:xfrm>
          <a:prstGeom prst="rect">
            <a:avLst/>
          </a:prstGeo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二、(2018江苏,6—9,18分)阅读下面的文言文,完成1—4题。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重到沭阳图记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袁 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古之人往往于旧治之所三致意焉。盖贤者视民如家,居官而不能忘其地者,其地之人,亦不能忘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之也。余</a:t>
            </a:r>
            <a:r>
              <a:rPr lang="zh-CN" altLang="en-US" sz="1530" u="sng" kern="0" dirty="0" smtClean="0">
                <a:solidFill>
                  <a:srgbClr val="000000"/>
                </a:solidFill>
                <a:latin typeface="Times New Roman" panose="02020603050405020304" pitchFamily="65" charset="-122"/>
                <a:ea typeface="宋体" panose="02010600030101010101" pitchFamily="2" charset="-122"/>
              </a:rPr>
              <a:t>宰</a:t>
            </a:r>
            <a:r>
              <a:rPr lang="zh-CN" altLang="en-US" sz="1530" kern="0" dirty="0" smtClean="0">
                <a:solidFill>
                  <a:srgbClr val="000000"/>
                </a:solidFill>
                <a:latin typeface="Times New Roman" panose="02020603050405020304" pitchFamily="65" charset="-122"/>
                <a:ea typeface="宋体" panose="02010600030101010101" pitchFamily="2" charset="-122"/>
              </a:rPr>
              <a:t>沭阳二年,乙丑,量移白下。今戊申矣,感吕峄亭观察三札见招,十月五日渡黄河,宿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钱君接三家。钱故当时东道主,其父鸣和癯而髯,接三貌似之,与谈乃父事,转不甚晓。余离沭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时,渠裁断乳故也。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夜阑置酒,闻车声啍啍,则峄亭遣使来迎。</a:t>
            </a:r>
            <a:r>
              <a:rPr lang="zh-CN" altLang="en-US" sz="1530" u="sng" kern="0" dirty="0" smtClean="0">
                <a:solidFill>
                  <a:srgbClr val="000000"/>
                </a:solidFill>
                <a:latin typeface="Times New Roman" panose="02020603050405020304" pitchFamily="65" charset="-122"/>
                <a:ea typeface="宋体" panose="02010600030101010101" pitchFamily="2" charset="-122"/>
              </a:rPr>
              <a:t>迟明行六十里,峄亭延候于十字桥,彼此喜跃,骈辚同</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驱。</a:t>
            </a:r>
            <a:r>
              <a:rPr lang="zh-CN" altLang="en-US" sz="1530" kern="0" dirty="0" smtClean="0">
                <a:solidFill>
                  <a:srgbClr val="000000"/>
                </a:solidFill>
                <a:latin typeface="Times New Roman" panose="02020603050405020304" pitchFamily="65" charset="-122"/>
                <a:ea typeface="宋体" panose="02010600030101010101" pitchFamily="2" charset="-122"/>
              </a:rPr>
              <a:t>食倾,望见百雉遮迣,知沭城新筑。衣冠数十辈争来扶车。大概昔时骑竹马者,俱龙钟杖藜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越翌日,入县署游观,到先人秩膳处,姊妹斗草处,昔会宾客治文卷处,缓步婆娑,凄然雪涕,虽一庖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湢、一井匽,对之情生,亦不自解其何故。有张、沈两吏来,年俱八旬。说当时</a:t>
            </a:r>
            <a:r>
              <a:rPr lang="zh-CN" altLang="en-US" sz="1530" u="sng" kern="0" dirty="0" smtClean="0">
                <a:solidFill>
                  <a:srgbClr val="000000"/>
                </a:solidFill>
                <a:latin typeface="Times New Roman" panose="02020603050405020304" pitchFamily="65" charset="-122"/>
                <a:ea typeface="宋体" panose="02010600030101010101" pitchFamily="2" charset="-122"/>
              </a:rPr>
              <a:t>决</a:t>
            </a:r>
            <a:r>
              <a:rPr lang="zh-CN" altLang="en-US" sz="1530" kern="0" dirty="0" smtClean="0">
                <a:solidFill>
                  <a:srgbClr val="000000"/>
                </a:solidFill>
                <a:latin typeface="Times New Roman" panose="02020603050405020304" pitchFamily="65" charset="-122"/>
                <a:ea typeface="宋体" panose="02010600030101010101" pitchFamily="2" charset="-122"/>
              </a:rPr>
              <a:t>某狱,入帘荐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某卷,余全不省记。憬然重提,如理儿时旧书,如失物重得。邑中朱广文工诗,吴中翰精鉴赏,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解、陈二生善画与棋,主人喜论史鉴,每漏尽,口犹澜翻。余或饮,或吟,或弈,或写小影,或评书</a:t>
            </a:r>
            <a:endParaRPr lang="zh-CN" alt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画,或上下古今,或招人来,或呼车往,无须臾闲。遂忘作客,兼忘其身之老且衰也。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居半月,冰霰渐飞,岁将终矣,不得已苦辞主人。主人仍送至前所迎处,代为</a:t>
            </a:r>
            <a:r>
              <a:rPr lang="zh-CN" altLang="en-US" sz="1530" u="sng" kern="0" dirty="0" smtClean="0">
                <a:solidFill>
                  <a:srgbClr val="000000"/>
                </a:solidFill>
                <a:latin typeface="Times New Roman" panose="02020603050405020304" pitchFamily="65" charset="-122"/>
                <a:ea typeface="宋体" panose="02010600030101010101" pitchFamily="2" charset="-122"/>
              </a:rPr>
              <a:t>治</a:t>
            </a:r>
            <a:r>
              <a:rPr lang="zh-CN" altLang="en-US" sz="1530" kern="0" dirty="0" smtClean="0">
                <a:solidFill>
                  <a:srgbClr val="000000"/>
                </a:solidFill>
                <a:latin typeface="Times New Roman" panose="02020603050405020304" pitchFamily="65" charset="-122"/>
                <a:ea typeface="宋体" panose="02010600030101010101" pitchFamily="2" charset="-122"/>
              </a:rPr>
              <a:t>筐箧,束缰靷毕,握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手问曰:“ 何时再见先生?”余不能答,非不答也,不忍答也。嗟乎! 余今年七十有三矣,忍欺君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而云再来乎? 忍伤君而云不来乎? 然以五十年前之令尹,朅来旧邦,世之如余者少矣;四品尊官,</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奉</a:t>
            </a:r>
            <a:r>
              <a:rPr lang="zh-CN" altLang="en-US" sz="1530" kern="0" dirty="0" smtClean="0">
                <a:solidFill>
                  <a:srgbClr val="000000"/>
                </a:solidFill>
                <a:latin typeface="Times New Roman" panose="02020603050405020304" pitchFamily="65" charset="-122"/>
                <a:ea typeface="宋体" panose="02010600030101010101" pitchFamily="2" charset="-122"/>
              </a:rPr>
              <a:t>母闲居,犹能念及五十年前之旧令尹,世之如吕君者更少矣。离而合,合而离,离可以复合,而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老不能再少。此一别也,余不能学太上之忘情,故写两图,一以付吕,一以自存,传示子孙,俾知官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可重来,其官可想,迎故官如新官,其主人亦可想。孟子曰:</a:t>
            </a:r>
            <a:r>
              <a:rPr lang="zh-CN" altLang="en-US" sz="1530" u="sng" kern="0" dirty="0" smtClean="0">
                <a:solidFill>
                  <a:srgbClr val="000000"/>
                </a:solidFill>
                <a:latin typeface="Times New Roman" panose="02020603050405020304" pitchFamily="65" charset="-122"/>
                <a:ea typeface="宋体" panose="02010600030101010101" pitchFamily="2" charset="-122"/>
              </a:rPr>
              <a:t>闻伯夷、柳下惠之风者,奋乎百世之</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下,而况于亲炙之者乎?</a:t>
            </a:r>
            <a:r>
              <a:rPr lang="zh-CN" altLang="en-US" sz="1530" kern="0" dirty="0" smtClean="0">
                <a:solidFill>
                  <a:srgbClr val="000000"/>
                </a:solidFill>
                <a:latin typeface="Times New Roman" panose="02020603050405020304" pitchFamily="65" charset="-122"/>
                <a:ea typeface="宋体" panose="02010600030101010101" pitchFamily="2" charset="-122"/>
              </a:rPr>
              <a:t> 提笔记之,可以风世</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,又不徒为区区友朋聚散之感也。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(选自《小仓山房诗文集》,有删节)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①风世:劝勉世人。</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2</TotalTime>
  <Words>11105</Words>
  <Application>WPS 演示</Application>
  <PresentationFormat>自定义</PresentationFormat>
  <Paragraphs>1793</Paragraphs>
  <Slides>300</Slides>
  <Notes>299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300</vt:i4>
      </vt:variant>
    </vt:vector>
  </HeadingPairs>
  <TitlesOfParts>
    <vt:vector size="302" baseType="lpstr">
      <vt:lpstr>主题1</vt:lpstr>
      <vt:lpstr>Equation</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325</cp:revision>
  <dcterms:created xsi:type="dcterms:W3CDTF">2018-07-24T00:45:00Z</dcterms:created>
  <dcterms:modified xsi:type="dcterms:W3CDTF">2019-03-06T08:30:50Z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y fmtid="{64440492-4C8B-11D1-8B70-080036B11A03}" pid="4">
    <vt:lpwstr> </vt:lpwstr>
  </property>
</Properties>
</file>