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png" ContentType="image/png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8" r:id="rId2"/>
  </p:sldMasterIdLst>
  <p:notesMasterIdLst>
    <p:notesMasterId r:id="rId19"/>
  </p:notesMasterIdLst>
  <p:handoutMasterIdLst>
    <p:handoutMasterId r:id="rId20"/>
  </p:handoutMasterIdLst>
  <p:sldIdLst>
    <p:sldId id="3288" r:id="rId3"/>
    <p:sldId id="3367" r:id="rId4"/>
    <p:sldId id="3384" r:id="rId5"/>
    <p:sldId id="3376" r:id="rId6"/>
    <p:sldId id="3374" r:id="rId7"/>
    <p:sldId id="3381" r:id="rId8"/>
    <p:sldId id="3383" r:id="rId9"/>
    <p:sldId id="3370" r:id="rId10"/>
    <p:sldId id="3372" r:id="rId11"/>
    <p:sldId id="3382" r:id="rId12"/>
    <p:sldId id="3368" r:id="rId13"/>
    <p:sldId id="3377" r:id="rId14"/>
    <p:sldId id="3385" r:id="rId15"/>
    <p:sldId id="3378" r:id="rId16"/>
    <p:sldId id="3380" r:id="rId17"/>
    <p:sldId id="3366" r:id="rId18"/>
  </p:sldIdLst>
  <p:sldSz cx="6859588" cy="514508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5295" indent="-1295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495" indent="-2616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695" indent="-3943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895" indent="-526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60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72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584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1595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28">
          <p15:clr>
            <a:srgbClr val="A4A3A4"/>
          </p15:clr>
        </p15:guide>
        <p15:guide id="2" pos="3038">
          <p15:clr>
            <a:srgbClr val="A4A3A4"/>
          </p15:clr>
        </p15:guide>
        <p15:guide id="3" orient="horz" pos="4183">
          <p15:clr>
            <a:srgbClr val="A4A3A4"/>
          </p15:clr>
        </p15:guide>
        <p15:guide id="4" pos="5691">
          <p15:clr>
            <a:srgbClr val="A4A3A4"/>
          </p15:clr>
        </p15:guide>
        <p15:guide id="5" pos="282">
          <p15:clr>
            <a:srgbClr val="A4A3A4"/>
          </p15:clr>
        </p15:guide>
        <p15:guide id="6" pos="1013">
          <p15:clr>
            <a:srgbClr val="A4A3A4"/>
          </p15:clr>
        </p15:guide>
        <p15:guide id="7" orient="horz" pos="233">
          <p15:clr>
            <a:srgbClr val="A4A3A4"/>
          </p15:clr>
        </p15:guide>
        <p15:guide id="8" orient="horz" pos="2976">
          <p15:clr>
            <a:srgbClr val="A4A3A4"/>
          </p15:clr>
        </p15:guide>
        <p15:guide id="9" pos="2161">
          <p15:clr>
            <a:srgbClr val="A4A3A4"/>
          </p15:clr>
        </p15:guide>
        <p15:guide id="10" pos="4048">
          <p15:clr>
            <a:srgbClr val="A4A3A4"/>
          </p15:clr>
        </p15:guide>
        <p15:guide id="11" pos="200">
          <p15:clr>
            <a:srgbClr val="A4A3A4"/>
          </p15:clr>
        </p15:guide>
        <p15:guide id="12" pos="72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E1233"/>
    <a:srgbClr val="9F7B63"/>
    <a:srgbClr val="F48E77"/>
    <a:srgbClr val="A1BD70"/>
    <a:srgbClr val="889EB6"/>
    <a:srgbClr val="004236"/>
    <a:srgbClr val="169274"/>
    <a:srgbClr val="60AEA9"/>
    <a:srgbClr val="84004C"/>
    <a:srgbClr val="8B2F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91" autoAdjust="0"/>
    <p:restoredTop sz="92986" autoAdjust="0"/>
  </p:normalViewPr>
  <p:slideViewPr>
    <p:cSldViewPr>
      <p:cViewPr varScale="1">
        <p:scale>
          <a:sx n="74" d="100"/>
          <a:sy n="74" d="100"/>
        </p:scale>
        <p:origin x="-1122" y="-90"/>
      </p:cViewPr>
      <p:guideLst>
        <p:guide orient="horz" pos="328"/>
        <p:guide orient="horz" pos="4183"/>
        <p:guide orient="horz" pos="233"/>
        <p:guide orient="horz" pos="2976"/>
        <p:guide pos="3038"/>
        <p:guide pos="5691"/>
        <p:guide pos="282"/>
        <p:guide pos="1013"/>
        <p:guide pos="2161"/>
        <p:guide pos="4048"/>
        <p:guide pos="200"/>
        <p:guide pos="7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66" d="100"/>
        <a:sy n="166" d="100"/>
      </p:scale>
      <p:origin x="0" y="-4896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3488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7231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38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897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09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21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560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72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84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96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6247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8276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37"/>
          <p:cNvSpPr txBox="1"/>
          <p:nvPr userDrawn="1"/>
        </p:nvSpPr>
        <p:spPr>
          <a:xfrm>
            <a:off x="243258" y="196284"/>
            <a:ext cx="1877316" cy="280786"/>
          </a:xfrm>
          <a:prstGeom prst="rect">
            <a:avLst/>
          </a:prstGeom>
          <a:noFill/>
        </p:spPr>
        <p:txBody>
          <a:bodyPr wrap="none" lIns="72330" tIns="36165" rIns="72330" bIns="36165" rtlCol="0">
            <a:spAutoFit/>
          </a:bodyPr>
          <a:lstStyle/>
          <a:p>
            <a:pPr defTabSz="722630"/>
            <a:r>
              <a:rPr lang="zh-CN" altLang="en-US" sz="13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8" name="文本框 38"/>
          <p:cNvSpPr txBox="1"/>
          <p:nvPr userDrawn="1"/>
        </p:nvSpPr>
        <p:spPr>
          <a:xfrm>
            <a:off x="243257" y="489015"/>
            <a:ext cx="1458933" cy="211536"/>
          </a:xfrm>
          <a:prstGeom prst="rect">
            <a:avLst/>
          </a:prstGeom>
          <a:noFill/>
        </p:spPr>
        <p:txBody>
          <a:bodyPr wrap="none" lIns="72330" tIns="36165" rIns="72330" bIns="36165" rtlCol="0">
            <a:spAutoFit/>
          </a:bodyPr>
          <a:lstStyle/>
          <a:p>
            <a:pPr defTabSz="72263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469" y="842032"/>
            <a:ext cx="583065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449" y="2702363"/>
            <a:ext cx="5144691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024" y="1282701"/>
            <a:ext cx="5916395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8024" y="3443161"/>
            <a:ext cx="5916395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71597" y="1369642"/>
            <a:ext cx="2915325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472666" y="1369642"/>
            <a:ext cx="2915325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273930"/>
            <a:ext cx="5916395" cy="9944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72491" y="1261261"/>
            <a:ext cx="2901927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2235" indent="0">
              <a:buNone/>
              <a:defRPr sz="1200" b="1"/>
            </a:lvl5pPr>
            <a:lvl6pPr marL="1715135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491" y="1879386"/>
            <a:ext cx="2901927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3472667" y="1261261"/>
            <a:ext cx="2916218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2235" indent="0">
              <a:buNone/>
              <a:defRPr sz="1200" b="1"/>
            </a:lvl5pPr>
            <a:lvl6pPr marL="1715135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3472667" y="1879386"/>
            <a:ext cx="2916218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343006"/>
            <a:ext cx="2212396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916219" y="740799"/>
            <a:ext cx="3472666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72490" y="1543526"/>
            <a:ext cx="2212396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343006"/>
            <a:ext cx="2212396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6219" y="740799"/>
            <a:ext cx="3472666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72490" y="1543526"/>
            <a:ext cx="2212396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3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教学分析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8893" y="273928"/>
            <a:ext cx="1479099" cy="436022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1597" y="273928"/>
            <a:ext cx="4351551" cy="436022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教学方案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教学内容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教学总结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756" y="205690"/>
            <a:ext cx="6174078" cy="85751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2756" y="1200828"/>
            <a:ext cx="6174078" cy="3395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/>
          <a:p>
            <a:fld id="{32BF82D2-7A68-459D-A996-9BDDA2518FA4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25B2B0-692A-46A2-956F-D87A1A3CFB5B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E584FB-8213-408C-973A-0BFE315A5B2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" y="0"/>
            <a:ext cx="6859212" cy="5145088"/>
          </a:xfrm>
          <a:prstGeom prst="rect">
            <a:avLst/>
          </a:prstGeom>
        </p:spPr>
      </p:pic>
      <p:grpSp>
        <p:nvGrpSpPr>
          <p:cNvPr id="2" name="组合 3"/>
          <p:cNvGrpSpPr/>
          <p:nvPr userDrawn="1"/>
        </p:nvGrpSpPr>
        <p:grpSpPr bwMode="auto">
          <a:xfrm flipH="1">
            <a:off x="2" y="248099"/>
            <a:ext cx="1348187" cy="507363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3" name="矩形 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70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70">
                <a:cs typeface="+mn-ea"/>
                <a:sym typeface="+mn-lt"/>
              </a:endParaRPr>
            </a:p>
          </p:txBody>
        </p:sp>
      </p:grpSp>
      <p:sp>
        <p:nvSpPr>
          <p:cNvPr id="6" name="文本框 12"/>
          <p:cNvSpPr txBox="1">
            <a:spLocks noChangeArrowheads="1"/>
          </p:cNvSpPr>
          <p:nvPr userDrawn="1"/>
        </p:nvSpPr>
        <p:spPr bwMode="auto">
          <a:xfrm>
            <a:off x="2" y="370411"/>
            <a:ext cx="134737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2540000"/>
            <a:ext cx="4762500" cy="35718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  <p:txStyles>
    <p:titleStyle>
      <a:lvl1pPr algn="l" defTabSz="487680" rtl="0" eaLnBrk="1" latinLnBrk="0" hangingPunct="1">
        <a:lnSpc>
          <a:spcPct val="90000"/>
        </a:lnSpc>
        <a:spcBef>
          <a:spcPct val="0"/>
        </a:spcBef>
        <a:buNone/>
        <a:defRPr sz="23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1920" indent="-121920" algn="l" defTabSz="487680" rtl="0" eaLnBrk="1" latinLnBrk="0" hangingPunct="1">
        <a:lnSpc>
          <a:spcPct val="90000"/>
        </a:lnSpc>
        <a:spcBef>
          <a:spcPts val="53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275" kern="1200">
          <a:solidFill>
            <a:schemeClr val="tx1"/>
          </a:solidFill>
          <a:latin typeface="+mn-lt"/>
          <a:ea typeface="+mn-ea"/>
          <a:cs typeface="+mn-cs"/>
        </a:defRPr>
      </a:lvl2pPr>
      <a:lvl3pPr marL="60960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85344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34112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58496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207264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1pPr>
      <a:lvl2pPr marL="24384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2pPr>
      <a:lvl3pPr marL="48768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3pPr>
      <a:lvl4pPr marL="73152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97536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21920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46304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70688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195072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597" y="273930"/>
            <a:ext cx="5916395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597" y="1369642"/>
            <a:ext cx="5916395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597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2239" y="4768736"/>
            <a:ext cx="2315111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4584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7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6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981522" y="2140496"/>
            <a:ext cx="5433838" cy="64633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专题</a:t>
            </a:r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07 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诗歌鉴赏审题策略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8ED6592-8008-44CC-95D6-72FE73C6F826}"/>
              </a:ext>
            </a:extLst>
          </p:cNvPr>
          <p:cNvSpPr/>
          <p:nvPr/>
        </p:nvSpPr>
        <p:spPr>
          <a:xfrm>
            <a:off x="189434" y="2607370"/>
            <a:ext cx="6192688" cy="15119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】9.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诗人先说众画工对唐玄宗的御马玉花骢都都描摹过，但各各不同，无一肖似逼真；又用“生长风”形容真马的雄骏神气，作为画马的铺垫；再用来烘托画师的“真龙”，着意描摹曹霸画马的神妙，可谓层层铺垫。</a:t>
            </a:r>
            <a:endParaRPr lang="en-US" altLang="zh-CN" sz="16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30E37AF8-5D55-4BA5-904C-455474F3D794}"/>
              </a:ext>
            </a:extLst>
          </p:cNvPr>
          <p:cNvSpPr/>
          <p:nvPr/>
        </p:nvSpPr>
        <p:spPr>
          <a:xfrm>
            <a:off x="225438" y="916360"/>
            <a:ext cx="6408712" cy="15119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审题心得：</a:t>
            </a:r>
            <a:endParaRPr lang="en-US" altLang="zh-CN" sz="16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题目中“作了哪些铺垫” ，考查对诗歌内容的理解。暗含考查对“铺垫”这种手法的理解。理解了首联、颔联、颈联、尾联之间的关系就可以获得答案。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13D37297-DF90-41FE-BF55-D8AB07E71D26}"/>
              </a:ext>
            </a:extLst>
          </p:cNvPr>
          <p:cNvSpPr/>
          <p:nvPr/>
        </p:nvSpPr>
        <p:spPr>
          <a:xfrm>
            <a:off x="248994" y="388587"/>
            <a:ext cx="6192688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9. 为了突出曹霸的高超画技，诗人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作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了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哪些铺垫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？请简要分析。</a:t>
            </a:r>
          </a:p>
        </p:txBody>
      </p:sp>
    </p:spTree>
    <p:extLst>
      <p:ext uri="{BB962C8B-B14F-4D97-AF65-F5344CB8AC3E}">
        <p14:creationId xmlns:p14="http://schemas.microsoft.com/office/powerpoint/2010/main" val="1854165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4CC58DD-2739-47B0-9688-CBAE6C725BB3}"/>
              </a:ext>
            </a:extLst>
          </p:cNvPr>
          <p:cNvSpPr/>
          <p:nvPr/>
        </p:nvSpPr>
        <p:spPr>
          <a:xfrm>
            <a:off x="189434" y="412304"/>
            <a:ext cx="6552728" cy="26407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典例五：（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2016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新课标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阅读下面的宋诗，完成8～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9</a:t>
            </a: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题。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zh-CN" sz="1400" dirty="0">
                <a:solidFill>
                  <a:srgbClr val="46464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                  </a:t>
            </a:r>
            <a:r>
              <a:rPr lang="zh-CN" altLang="zh-CN" sz="1400" b="1" dirty="0">
                <a:solidFill>
                  <a:srgbClr val="46464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  </a:t>
            </a:r>
            <a:endParaRPr lang="en-US" altLang="zh-CN" sz="1400" b="1" dirty="0">
              <a:solidFill>
                <a:srgbClr val="464646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内宴奉诏作   曹翰①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三十年前学六韬②，英名常得预时髦③。 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曾因国难披金甲，不为家贫卖宝刀。     </a:t>
            </a:r>
          </a:p>
          <a:p>
            <a:pPr algn="ctr">
              <a:lnSpc>
                <a:spcPct val="150000"/>
              </a:lnSpc>
            </a:pP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臂健尚嫌弓力软，眼明犹识阵云高④。 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庭前昨夜秋风起，羞见盘花旧战袍。</a:t>
            </a:r>
          </a:p>
          <a:p>
            <a:pPr>
              <a:lnSpc>
                <a:spcPct val="150000"/>
              </a:lnSpc>
            </a:pP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 【注】①曹翰（923～992），宋初名将，  ②六韬：古代兵书。  ③时髦：指当代俊杰。  ④阵云：战争中的云气，这里有站阵之意。</a:t>
            </a:r>
            <a:r>
              <a:rPr lang="en-US" altLang="zh-CN" sz="1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endParaRPr lang="zh-CN" altLang="zh-CN" sz="14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4FE1817-17CE-4CB1-B401-D59B229A8111}"/>
              </a:ext>
            </a:extLst>
          </p:cNvPr>
          <p:cNvSpPr/>
          <p:nvPr/>
        </p:nvSpPr>
        <p:spPr>
          <a:xfrm>
            <a:off x="163464" y="3901787"/>
            <a:ext cx="63367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9.这首诗与辛弃疾的《破阵子（醉里挑灯看剑）》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题材相似，但情感基调却有所不同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，请指出二者的不同之处。（6分）</a:t>
            </a:r>
          </a:p>
        </p:txBody>
      </p:sp>
      <p:sp>
        <p:nvSpPr>
          <p:cNvPr id="3" name="矩形 2"/>
          <p:cNvSpPr/>
          <p:nvPr/>
        </p:nvSpPr>
        <p:spPr>
          <a:xfrm>
            <a:off x="189434" y="3030768"/>
            <a:ext cx="64087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8.诗的颈联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又作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“臂弱尚嫌弓力软，眼昏犹识阵云高”，你认为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哪一种比较好？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为什么？请简要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分析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。（5分）</a:t>
            </a:r>
          </a:p>
        </p:txBody>
      </p:sp>
    </p:spTree>
    <p:extLst>
      <p:ext uri="{BB962C8B-B14F-4D97-AF65-F5344CB8AC3E}">
        <p14:creationId xmlns:p14="http://schemas.microsoft.com/office/powerpoint/2010/main" val="3722648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9894" y="484312"/>
            <a:ext cx="6408712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8.诗的颈联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又作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“臂弱尚嫌弓力软，眼昏犹识阵云高”，你认为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哪一种比较好？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为什么？请简要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分析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。（5分）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30E37AF8-5D55-4BA5-904C-455474F3D794}"/>
              </a:ext>
            </a:extLst>
          </p:cNvPr>
          <p:cNvSpPr/>
          <p:nvPr/>
        </p:nvSpPr>
        <p:spPr>
          <a:xfrm>
            <a:off x="252314" y="1636440"/>
            <a:ext cx="3815630" cy="2250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审题心得：</a:t>
            </a:r>
            <a:endParaRPr lang="en-US" altLang="zh-CN" sz="16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题目中“哪一种比较好”考查析句能力（或者比较鉴赏）。结合句子本身内容（描述人物形象）及析句基础知识：指向情感主旨、结构、内容的作用即可获得答案。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68F15942-C87A-41A9-BE28-A0AEAF446E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5352" y="1852464"/>
            <a:ext cx="2213548" cy="2250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309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2380351-24B3-4FBA-BED3-80472F3D5540}"/>
              </a:ext>
            </a:extLst>
          </p:cNvPr>
          <p:cNvSpPr/>
          <p:nvPr/>
        </p:nvSpPr>
        <p:spPr>
          <a:xfrm>
            <a:off x="117426" y="556320"/>
            <a:ext cx="6336704" cy="3351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参考答案：观点一：作“弱”“昏”好   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①“臂弱”“眼昏”表明作者承认自己已年老体衰的客观现实，但强调即便如此，也还是能够冲锋陷阵；②更强烈地表现出作者只要一息尚存，就不忘杀敌报国的刚毅精神。  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观点二：作“健”“明”好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①“臂健”“眼明”表明作者认为虽然岁月流逝，但身体依然强健，当然还可以冲锋陷阵，为国驱驰；②表现作者心存随时准备杀敌报国的坚定信念，而忘记自己老之将至。</a:t>
            </a:r>
          </a:p>
        </p:txBody>
      </p:sp>
    </p:spTree>
    <p:extLst>
      <p:ext uri="{BB962C8B-B14F-4D97-AF65-F5344CB8AC3E}">
        <p14:creationId xmlns:p14="http://schemas.microsoft.com/office/powerpoint/2010/main" val="316749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6C1FAE5-1C52-422E-815B-5A22A050D93B}"/>
              </a:ext>
            </a:extLst>
          </p:cNvPr>
          <p:cNvSpPr/>
          <p:nvPr/>
        </p:nvSpPr>
        <p:spPr>
          <a:xfrm>
            <a:off x="144712" y="2716560"/>
            <a:ext cx="6489438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参考答案：①曹诗写自己虽已年老，但报国之心犹存，重在表达“老骥伏枥，志在千里”的豪情；②辛词通过追怀金戈铁马的往事，表达英雄白首，功业未成的悲慨。</a:t>
            </a:r>
            <a:endParaRPr lang="en-US" altLang="zh-CN" sz="16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4FE1817-17CE-4CB1-B401-D59B229A8111}"/>
              </a:ext>
            </a:extLst>
          </p:cNvPr>
          <p:cNvSpPr/>
          <p:nvPr/>
        </p:nvSpPr>
        <p:spPr>
          <a:xfrm>
            <a:off x="172592" y="484312"/>
            <a:ext cx="63367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9.这首诗与辛弃疾的《破阵子（醉里挑灯看剑）》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题材相似，但情感基调却有所不同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，请指出二者的不同之处。（6分）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30E37AF8-5D55-4BA5-904C-455474F3D794}"/>
              </a:ext>
            </a:extLst>
          </p:cNvPr>
          <p:cNvSpPr/>
          <p:nvPr/>
        </p:nvSpPr>
        <p:spPr>
          <a:xfrm>
            <a:off x="225438" y="1372215"/>
            <a:ext cx="64087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审题心得：</a:t>
            </a:r>
            <a:endParaRPr lang="en-US" altLang="zh-CN" sz="16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题目中“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题材相似，但情感基调却有所不同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”考查对诗歌感情理解能力（或者比较鉴赏）。掌握辛词的基本知识即可作答。</a:t>
            </a:r>
          </a:p>
        </p:txBody>
      </p:sp>
    </p:spTree>
    <p:extLst>
      <p:ext uri="{BB962C8B-B14F-4D97-AF65-F5344CB8AC3E}">
        <p14:creationId xmlns:p14="http://schemas.microsoft.com/office/powerpoint/2010/main" val="1222455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2380351-24B3-4FBA-BED3-80472F3D5540}"/>
              </a:ext>
            </a:extLst>
          </p:cNvPr>
          <p:cNvSpPr/>
          <p:nvPr/>
        </p:nvSpPr>
        <p:spPr>
          <a:xfrm>
            <a:off x="189434" y="628328"/>
            <a:ext cx="4464496" cy="4143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      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总结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近几年高考试题有以下几个特点：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、题目切口小，问题指向明确；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、考查考生基础知识和基本能力。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审题时要注意以下几点：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、从试题中定位考点，以获取对考题的把握能力；</a:t>
            </a:r>
            <a:endParaRPr lang="en-US" altLang="zh-CN" sz="16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、从试题涉及诗句中获取与题目关联的信息，以提高对考题精准解读；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、注意连问试题问题间关联，以避免失误解读。</a:t>
            </a:r>
            <a:endParaRPr lang="en-US" altLang="zh-CN" sz="16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BA18603A-8470-44CD-AAEC-8CAB1AC909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5409" y="1373503"/>
            <a:ext cx="1934745" cy="2398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759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053530" y="1813568"/>
            <a:ext cx="5094657" cy="684821"/>
          </a:xfrm>
          <a:prstGeom prst="rect">
            <a:avLst/>
          </a:prstGeom>
        </p:spPr>
        <p:txBody>
          <a:bodyPr wrap="square" lIns="68597" tIns="34299" rIns="68597" bIns="34299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演讲完毕，谢谢观看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1971568" y="2607473"/>
            <a:ext cx="310614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363635C-FC3C-4772-B8F7-7CC9DFB285C8}"/>
              </a:ext>
            </a:extLst>
          </p:cNvPr>
          <p:cNvSpPr/>
          <p:nvPr/>
        </p:nvSpPr>
        <p:spPr>
          <a:xfrm>
            <a:off x="174687" y="412304"/>
            <a:ext cx="6480720" cy="1750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真题体验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典例一：（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2017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新课标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）读下面这首宋诗，完成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14~15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题。                      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阅礼部贡院阅进士就试    欧阳修</a:t>
            </a: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紫案焚香暖吹轻，广庭清晓席群英。无哗战士衔枚勇，下笔春蚕食叶声。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乡里献贤先德行，朝廷列爵待公卿。自惭衰病心神耗，赖有群公鉴裁精。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0E37AF8-5D55-4BA5-904C-455474F3D794}"/>
              </a:ext>
            </a:extLst>
          </p:cNvPr>
          <p:cNvSpPr/>
          <p:nvPr/>
        </p:nvSpPr>
        <p:spPr>
          <a:xfrm>
            <a:off x="174687" y="2065145"/>
            <a:ext cx="6408712" cy="365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15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．本诗的第四句“下笔春蚕食叶声”广受后世称道，请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赏析这一句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的精妙之处。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27EDA8F-7B05-4E30-91F4-6B0628D1ED22}"/>
              </a:ext>
            </a:extLst>
          </p:cNvPr>
          <p:cNvSpPr/>
          <p:nvPr/>
        </p:nvSpPr>
        <p:spPr>
          <a:xfrm>
            <a:off x="48480" y="4180006"/>
            <a:ext cx="6670154" cy="337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30E37AF8-5D55-4BA5-904C-455474F3D794}"/>
              </a:ext>
            </a:extLst>
          </p:cNvPr>
          <p:cNvSpPr/>
          <p:nvPr/>
        </p:nvSpPr>
        <p:spPr>
          <a:xfrm>
            <a:off x="225438" y="2416681"/>
            <a:ext cx="6408712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审题心得：</a:t>
            </a:r>
            <a:endParaRPr lang="en-US" altLang="zh-CN" sz="1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题目中有明确指示“赏析这一句”即考查“析句”能力。调用基础知识：赏析句子既包含句子中蕴含的修辞手法（句子内部），也包含句子运用的表现手法（句子外部）。同时考虑句子指向情感主旨、结构、内容的作用以及句子本身所有的遣词造句等方面特点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27EDA8F-7B05-4E30-91F4-6B0628D1ED22}"/>
              </a:ext>
            </a:extLst>
          </p:cNvPr>
          <p:cNvSpPr/>
          <p:nvPr/>
        </p:nvSpPr>
        <p:spPr>
          <a:xfrm>
            <a:off x="0" y="556320"/>
            <a:ext cx="6670154" cy="1291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】①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用春蚕食叶描摹考场内考生落笔纸上的声响，生动贴切；②动中见静，越发见出考场的庄严寂静；③强化作者充满希望的喜悦之情。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20BDAC8-A03B-40DC-B517-E6CB93846D23}"/>
              </a:ext>
            </a:extLst>
          </p:cNvPr>
          <p:cNvSpPr/>
          <p:nvPr/>
        </p:nvSpPr>
        <p:spPr>
          <a:xfrm>
            <a:off x="154038" y="1829456"/>
            <a:ext cx="6264696" cy="2935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典例二：（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2017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新课标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）阅读下面这首宋诗，完成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14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～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15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题。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送子由使契丹      苏  轼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云海相望寄此身，那因远适更沾巾。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不辞驿骑凌风雪，要使天骄识凤麟。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沙漠回看清禁月①，湖山应梦武林春②。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单于若问君家世，莫道中朝第一人③       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4202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E7E1C6D4-36BD-4152-9F85-977F609606F6}"/>
              </a:ext>
            </a:extLst>
          </p:cNvPr>
          <p:cNvSpPr/>
          <p:nvPr/>
        </p:nvSpPr>
        <p:spPr>
          <a:xfrm>
            <a:off x="134752" y="556320"/>
            <a:ext cx="6484323" cy="15119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注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】①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清禁：皇宫。苏辙时任翰林学士，常出入宫禁。②武林：杭州的别称。苏轼时知杭州。③唐代李揆被皇帝誉为“门地、人物、文学皆当世第一”。后来入吐蕃会盟，酋长问他：“闻唐有第一人李揆，公是否？”李揆怕被扣留，骗他说：“彼李揆，安肯来邪？”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0187DAC3-E17F-4BDF-8E2F-0AB4ED301B58}"/>
              </a:ext>
            </a:extLst>
          </p:cNvPr>
          <p:cNvSpPr/>
          <p:nvPr/>
        </p:nvSpPr>
        <p:spPr>
          <a:xfrm>
            <a:off x="210362" y="2105433"/>
            <a:ext cx="59766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15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．本诗首联表现了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诗人什么样的性格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？请加以分析。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2EBB2EE-2929-42DF-83B0-B0E044421541}"/>
              </a:ext>
            </a:extLst>
          </p:cNvPr>
          <p:cNvSpPr/>
          <p:nvPr/>
        </p:nvSpPr>
        <p:spPr>
          <a:xfrm>
            <a:off x="0" y="3839980"/>
            <a:ext cx="6531799" cy="1024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表现了诗人旷达的性格，苏轼兄弟情谊深重，但诗人远在杭州，与在京城的苏辙已是天各一方。这次虽是远别，诗人表示也不会作儿女之态，悲伤落泪。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30E37AF8-5D55-4BA5-904C-455474F3D794}"/>
              </a:ext>
            </a:extLst>
          </p:cNvPr>
          <p:cNvSpPr/>
          <p:nvPr/>
        </p:nvSpPr>
        <p:spPr>
          <a:xfrm>
            <a:off x="134752" y="2490009"/>
            <a:ext cx="64087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审题心得：</a:t>
            </a:r>
            <a:endParaRPr lang="en-US" altLang="zh-CN" sz="1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题目中有明确指示“诗人什么样的性格”即考察“鉴赏人物形象”能力（鉴赏能力）。调用基础知识：鉴赏人物形象注意从作者描写人物使用的基本手法（肖像、动作、语言、心理、神态）以及他人对人物的评价。</a:t>
            </a:r>
          </a:p>
        </p:txBody>
      </p:sp>
    </p:spTree>
    <p:extLst>
      <p:ext uri="{BB962C8B-B14F-4D97-AF65-F5344CB8AC3E}">
        <p14:creationId xmlns:p14="http://schemas.microsoft.com/office/powerpoint/2010/main" val="427200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CA629C0-432B-432E-9988-324728AE971B}"/>
              </a:ext>
            </a:extLst>
          </p:cNvPr>
          <p:cNvSpPr/>
          <p:nvPr/>
        </p:nvSpPr>
        <p:spPr>
          <a:xfrm>
            <a:off x="119131" y="340296"/>
            <a:ext cx="6621326" cy="2304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典例三：（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2016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新课标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）阅读下面这首唐诗，完成</a:t>
            </a: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8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～</a:t>
            </a: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9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题。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金陵望汉江   李白</a:t>
            </a: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汉江回万里，派作九龙盘①。  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横溃豁中国，崔嵬飞迅湍。</a:t>
            </a: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     六帝沦亡后②，三吴不足观③。 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我君混区宇，垂拱众流安。</a:t>
            </a: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今日任公子，沧浪罢钓竿④。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DAA191C-9F99-429E-8796-0995A3518B7A}"/>
              </a:ext>
            </a:extLst>
          </p:cNvPr>
          <p:cNvSpPr/>
          <p:nvPr/>
        </p:nvSpPr>
        <p:spPr>
          <a:xfrm>
            <a:off x="192844" y="2601455"/>
            <a:ext cx="6192688" cy="115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200" b="1" dirty="0"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200" b="1" dirty="0">
                <a:latin typeface="仿宋" panose="02010609060101010101" pitchFamily="49" charset="-122"/>
                <a:ea typeface="仿宋" panose="02010609060101010101" pitchFamily="49" charset="-122"/>
              </a:rPr>
              <a:t>注</a:t>
            </a:r>
            <a:r>
              <a:rPr lang="zh-CN" altLang="zh-CN" sz="1200" b="1" dirty="0">
                <a:latin typeface="仿宋" panose="02010609060101010101" pitchFamily="49" charset="-122"/>
                <a:ea typeface="仿宋" panose="02010609060101010101" pitchFamily="49" charset="-122"/>
              </a:rPr>
              <a:t>】①</a:t>
            </a:r>
            <a:r>
              <a:rPr lang="zh-CN" altLang="en-US" sz="1200" b="1" dirty="0">
                <a:latin typeface="仿宋" panose="02010609060101010101" pitchFamily="49" charset="-122"/>
                <a:ea typeface="仿宋" panose="02010609060101010101" pitchFamily="49" charset="-122"/>
              </a:rPr>
              <a:t>派：河的支流，长江在湖北、江西一带，分为很多直流，②六帝：代指六朝，③三吴，古吴地后分为三，即吴兴、吴郡、会稽，④这两句的意思是，当今任公子已无须垂钓了，因为江海中已无巨鱼，比喻一无危害国家的巨寇。任公子是</a:t>
            </a:r>
            <a:r>
              <a:rPr lang="zh-CN" altLang="zh-CN" sz="1200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200" b="1" dirty="0">
                <a:latin typeface="仿宋" panose="02010609060101010101" pitchFamily="49" charset="-122"/>
                <a:ea typeface="仿宋" panose="02010609060101010101" pitchFamily="49" charset="-122"/>
              </a:rPr>
              <a:t>庄子</a:t>
            </a:r>
            <a:r>
              <a:rPr lang="zh-CN" altLang="zh-CN" sz="1200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1200" b="1" dirty="0">
                <a:latin typeface="仿宋" panose="02010609060101010101" pitchFamily="49" charset="-122"/>
                <a:ea typeface="仿宋" panose="02010609060101010101" pitchFamily="49" charset="-122"/>
              </a:rPr>
              <a:t>中的传说人物，他用很大的钓钩和极多的食饵钓起一条巨大的鱼。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1C91D1CA-A4CF-4F4D-9B92-F266AF997050}"/>
              </a:ext>
            </a:extLst>
          </p:cNvPr>
          <p:cNvSpPr/>
          <p:nvPr/>
        </p:nvSpPr>
        <p:spPr>
          <a:xfrm>
            <a:off x="202692" y="3758503"/>
            <a:ext cx="58326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8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、诗的前四句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描写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了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什么样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的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景象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？这样写有什么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用意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？</a:t>
            </a:r>
          </a:p>
          <a:p>
            <a:pPr>
              <a:lnSpc>
                <a:spcPct val="150000"/>
              </a:lnSpc>
            </a:pP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9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、诗中运用任公子的典故，表达了什么样的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思想感情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？</a:t>
            </a:r>
            <a:endParaRPr lang="zh-CN" altLang="en-US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8426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1C91D1CA-A4CF-4F4D-9B92-F266AF997050}"/>
              </a:ext>
            </a:extLst>
          </p:cNvPr>
          <p:cNvSpPr/>
          <p:nvPr/>
        </p:nvSpPr>
        <p:spPr>
          <a:xfrm>
            <a:off x="210012" y="700336"/>
            <a:ext cx="5832648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8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、诗的前四句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描写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了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什么样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的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景象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？这样写有什么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用意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？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30E37AF8-5D55-4BA5-904C-455474F3D794}"/>
              </a:ext>
            </a:extLst>
          </p:cNvPr>
          <p:cNvSpPr/>
          <p:nvPr/>
        </p:nvSpPr>
        <p:spPr>
          <a:xfrm>
            <a:off x="215320" y="1348408"/>
            <a:ext cx="6408712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审题心得：</a:t>
            </a:r>
            <a:endParaRPr lang="en-US" altLang="zh-CN" sz="1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题目中“描写什么样的景物”考查“鉴赏景物形象形象”能力（鉴赏能力）。“什么样”提示对内容进行分析、概况。“用意”结合前一问描写景物，得出此题考查景物描写作用。调用基础知识：景物描写作用从内容、情感主旨、结构方面考虑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834AFD3-AE45-4947-BF1F-C8A36BE39063}"/>
              </a:ext>
            </a:extLst>
          </p:cNvPr>
          <p:cNvSpPr/>
          <p:nvPr/>
        </p:nvSpPr>
        <p:spPr>
          <a:xfrm>
            <a:off x="210012" y="3148608"/>
            <a:ext cx="6480720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】8.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这四句描写了江水万流横溃、水势浩瀚，气势宏大的景象。作者以此为下文颂扬盛唐一家、国运兴盛积蓄气势，有利于突出诗的主旨。</a:t>
            </a:r>
            <a:endParaRPr lang="en-US" altLang="zh-CN" sz="16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483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30E37AF8-5D55-4BA5-904C-455474F3D794}"/>
              </a:ext>
            </a:extLst>
          </p:cNvPr>
          <p:cNvSpPr/>
          <p:nvPr/>
        </p:nvSpPr>
        <p:spPr>
          <a:xfrm>
            <a:off x="172068" y="1090986"/>
            <a:ext cx="6408712" cy="1011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审题心得：</a:t>
            </a:r>
            <a:endParaRPr lang="en-US" altLang="zh-CN" sz="1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题目中“什么样的思想感情” ，问题指向明确。结合前一句“任用典故”，此处需要理解典故含意。读懂诗歌，明白典故含意即可答题。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3834AFD3-AE45-4947-BF1F-C8A36BE39063}"/>
              </a:ext>
            </a:extLst>
          </p:cNvPr>
          <p:cNvSpPr/>
          <p:nvPr/>
        </p:nvSpPr>
        <p:spPr>
          <a:xfrm>
            <a:off x="136064" y="2572544"/>
            <a:ext cx="6480720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】9.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诗中运用任公子的典故并不是单纯而热烈地歌颂盛世，也透露出作者自己英雄无用武之地的淡淡悲哀，自然又蕴含丰富地表达出盛世才子的惆怅。</a:t>
            </a:r>
            <a:endParaRPr lang="en-US" altLang="zh-CN" sz="16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C91D1CA-A4CF-4F4D-9B92-F266AF997050}"/>
              </a:ext>
            </a:extLst>
          </p:cNvPr>
          <p:cNvSpPr/>
          <p:nvPr/>
        </p:nvSpPr>
        <p:spPr>
          <a:xfrm>
            <a:off x="184433" y="556320"/>
            <a:ext cx="5832648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9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、诗中运用任公子的典故，表达了什么样的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思想感情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？</a:t>
            </a:r>
            <a:endParaRPr lang="zh-CN" altLang="en-US" sz="16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2609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45C04FA-0172-4765-9301-575554FFE275}"/>
              </a:ext>
            </a:extLst>
          </p:cNvPr>
          <p:cNvSpPr/>
          <p:nvPr/>
        </p:nvSpPr>
        <p:spPr>
          <a:xfrm>
            <a:off x="197496" y="412304"/>
            <a:ext cx="6336704" cy="3042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典例四：（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2016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新课标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阅读下面这首唐诗，完成8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9题。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丹青引赠曹将军霸</a:t>
            </a:r>
            <a:r>
              <a:rPr lang="zh-CN" altLang="zh-CN" sz="1400" b="1" baseline="30000" dirty="0">
                <a:latin typeface="仿宋" panose="02010609060101010101" pitchFamily="49" charset="-122"/>
                <a:ea typeface="仿宋" panose="02010609060101010101" pitchFamily="49" charset="-122"/>
              </a:rPr>
              <a:t>①</a:t>
            </a: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（节选）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杜甫</a:t>
            </a:r>
          </a:p>
          <a:p>
            <a:pPr>
              <a:lnSpc>
                <a:spcPct val="150000"/>
              </a:lnSpc>
            </a:pP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先帝天马玉花骢</a:t>
            </a:r>
            <a:r>
              <a:rPr lang="zh-CN" altLang="zh-CN" sz="1400" b="1" baseline="30000" dirty="0">
                <a:latin typeface="仿宋" panose="02010609060101010101" pitchFamily="49" charset="-122"/>
                <a:ea typeface="仿宋" panose="02010609060101010101" pitchFamily="49" charset="-122"/>
              </a:rPr>
              <a:t>②</a:t>
            </a: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，画工如山貌不同。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是日牵来赤墀下</a:t>
            </a:r>
            <a:r>
              <a:rPr lang="zh-CN" altLang="zh-CN" sz="1400" b="1" baseline="30000" dirty="0">
                <a:latin typeface="仿宋" panose="02010609060101010101" pitchFamily="49" charset="-122"/>
                <a:ea typeface="仿宋" panose="02010609060101010101" pitchFamily="49" charset="-122"/>
              </a:rPr>
              <a:t>③</a:t>
            </a: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，迥立闾阖生长风</a:t>
            </a:r>
            <a:r>
              <a:rPr lang="zh-CN" altLang="zh-CN" sz="1400" b="1" baseline="30000" dirty="0">
                <a:latin typeface="仿宋" panose="02010609060101010101" pitchFamily="49" charset="-122"/>
                <a:ea typeface="仿宋" panose="02010609060101010101" pitchFamily="49" charset="-122"/>
              </a:rPr>
              <a:t>④</a:t>
            </a: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诏谓将军拂绢素，意匠惨淡经营中。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斯须九重真龙出</a:t>
            </a:r>
            <a:r>
              <a:rPr lang="zh-CN" altLang="zh-CN" sz="1400" b="1" baseline="30000" dirty="0">
                <a:latin typeface="仿宋" panose="02010609060101010101" pitchFamily="49" charset="-122"/>
                <a:ea typeface="仿宋" panose="02010609060101010101" pitchFamily="49" charset="-122"/>
              </a:rPr>
              <a:t>⑤</a:t>
            </a: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，一洗万古凡马空。</a:t>
            </a: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 [注]①曹将军霸：即曹霸，唐代著名画家，官至左武卫将军。②玉花骢：唐玄宗御马名。③赤墀</a:t>
            </a: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  <a:cs typeface="Arial" panose="020B0604020202020204" pitchFamily="34" charset="0"/>
              </a:rPr>
              <a:t>chí</a:t>
            </a:r>
            <a:r>
              <a:rPr lang="zh-CN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：宫殿前的红色台阶。④闾阖：传说中的天门，这里指宫门。⑤斯须：一会儿。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3D37297-DF90-41FE-BF55-D8AB07E71D26}"/>
              </a:ext>
            </a:extLst>
          </p:cNvPr>
          <p:cNvSpPr/>
          <p:nvPr/>
        </p:nvSpPr>
        <p:spPr>
          <a:xfrm>
            <a:off x="269504" y="3476347"/>
            <a:ext cx="61926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8. 如何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理解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曹霸画的马“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一洗万古凡马空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”？曹霸是怎样做到的？请简要分析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zh-CN" sz="16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9. 为了突出曹霸的高超画技，诗人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作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了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哪些铺垫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？请简要分析。</a:t>
            </a:r>
          </a:p>
        </p:txBody>
      </p:sp>
    </p:spTree>
    <p:extLst>
      <p:ext uri="{BB962C8B-B14F-4D97-AF65-F5344CB8AC3E}">
        <p14:creationId xmlns:p14="http://schemas.microsoft.com/office/powerpoint/2010/main" val="3386223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4E6EC82-7500-49B2-A266-1561A65C9C07}"/>
              </a:ext>
            </a:extLst>
          </p:cNvPr>
          <p:cNvSpPr/>
          <p:nvPr/>
        </p:nvSpPr>
        <p:spPr>
          <a:xfrm>
            <a:off x="248994" y="3061045"/>
            <a:ext cx="6408712" cy="1527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】8.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诗人用“生长风”形容真马的雄骏神奇，作为画马的铺垫，然后写曹霸画的马神奇雄峻，好像从宫门腾跃而出的飞龙，一切凡马在此马前都显得相形失色。曹霸作画前先巧妙运思，然后淋漓尽致地落笔挥洒，须臾之间，一气呵成。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13D37297-DF90-41FE-BF55-D8AB07E71D26}"/>
              </a:ext>
            </a:extLst>
          </p:cNvPr>
          <p:cNvSpPr/>
          <p:nvPr/>
        </p:nvSpPr>
        <p:spPr>
          <a:xfrm>
            <a:off x="248994" y="755975"/>
            <a:ext cx="6192688" cy="773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8. 如何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理解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曹霸画的马“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一洗万古凡马空</a:t>
            </a: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”？曹霸是怎样做到的？请简要分析</a:t>
            </a: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zh-CN" sz="16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30E37AF8-5D55-4BA5-904C-455474F3D794}"/>
              </a:ext>
            </a:extLst>
          </p:cNvPr>
          <p:cNvSpPr/>
          <p:nvPr/>
        </p:nvSpPr>
        <p:spPr>
          <a:xfrm>
            <a:off x="248994" y="1564432"/>
            <a:ext cx="64087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审题心得：</a:t>
            </a:r>
            <a:endParaRPr lang="en-US" altLang="zh-CN" sz="1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题目中“理解</a:t>
            </a: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……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一洗万古凡马空” ，考查对诗歌内容的理解。“怎样做到的”也考查对诗歌内容理解。这句话处在文章的末尾，是对文章前文内容的总结。解题时考虑对文章结构的分析，即首联、颔联、颈联、尾联之间的关系。</a:t>
            </a:r>
          </a:p>
        </p:txBody>
      </p:sp>
    </p:spTree>
    <p:extLst>
      <p:ext uri="{BB962C8B-B14F-4D97-AF65-F5344CB8AC3E}">
        <p14:creationId xmlns:p14="http://schemas.microsoft.com/office/powerpoint/2010/main" val="328810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theme/theme1.xml><?xml version="1.0" encoding="utf-8"?>
<a:theme xmlns:a="http://schemas.openxmlformats.org/drawingml/2006/main" name="1_自定义设计方案">
  <a:themeElements>
    <a:clrScheme name="自定义 1093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60B5CC"/>
      </a:accent1>
      <a:accent2>
        <a:srgbClr val="E66C7D"/>
      </a:accent2>
      <a:accent3>
        <a:srgbClr val="F0AD00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1719</Words>
  <Application>Microsoft Office PowerPoint</Application>
  <PresentationFormat>自定义</PresentationFormat>
  <Paragraphs>88</Paragraphs>
  <Slides>16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www.shulihua.net收集整理</Manager>
  <Company>www.shulihua.net收集整理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2019-01-03T03:48:07Z</dcterms:created>
  <dcterms:modified xsi:type="dcterms:W3CDTF">2019-02-12T09:23:22Z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