
<file path=[Content_Types].xml><?xml version="1.0" encoding="utf-8"?>
<Types xmlns="http://schemas.openxmlformats.org/package/2006/content-types">
  <Default Extension="rels" ContentType="application/vnd.openxmlformats-package.relationships+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17.6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7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</p:sldIdLst>
  <p:sldSz cx="12192000" cy="6858000"/>
  <p:notesSz cx="6858000" cy="9144000"/>
  <p:custDataLst>
    <p:tags r:id="rId1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03" d="100"/>
          <a:sy n="103" d="100"/>
        </p:scale>
        <p:origin x="-636" y="-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9.xml" /><Relationship Id="rId11" Type="http://schemas.openxmlformats.org/officeDocument/2006/relationships/slide" Target="slides/slide10.xml" /><Relationship Id="rId12" Type="http://schemas.openxmlformats.org/officeDocument/2006/relationships/slide" Target="slides/slide11.xml" /><Relationship Id="rId13" Type="http://schemas.openxmlformats.org/officeDocument/2006/relationships/slide" Target="slides/slide12.xml" /><Relationship Id="rId14" Type="http://schemas.openxmlformats.org/officeDocument/2006/relationships/slide" Target="slides/slide13.xml" /><Relationship Id="rId15" Type="http://schemas.openxmlformats.org/officeDocument/2006/relationships/slide" Target="slides/slide14.xml" /><Relationship Id="rId16" Type="http://schemas.openxmlformats.org/officeDocument/2006/relationships/slide" Target="slides/slide15.xml" /><Relationship Id="rId17" Type="http://schemas.openxmlformats.org/officeDocument/2006/relationships/slide" Target="slides/slide16.xml" /><Relationship Id="rId18" Type="http://schemas.openxmlformats.org/officeDocument/2006/relationships/tags" Target="tags/tag1.xml" /><Relationship Id="rId19" Type="http://schemas.openxmlformats.org/officeDocument/2006/relationships/presProps" Target="presProps.xml" /><Relationship Id="rId2" Type="http://schemas.openxmlformats.org/officeDocument/2006/relationships/slide" Target="slides/slide1.xml" /><Relationship Id="rId20" Type="http://schemas.openxmlformats.org/officeDocument/2006/relationships/viewProps" Target="viewProps.xml" /><Relationship Id="rId21" Type="http://schemas.openxmlformats.org/officeDocument/2006/relationships/theme" Target="theme/theme1.xml" /><Relationship Id="rId22" Type="http://schemas.openxmlformats.org/officeDocument/2006/relationships/tableStyles" Target="tableStyles.xml" /><Relationship Id="rId3" Type="http://schemas.openxmlformats.org/officeDocument/2006/relationships/slide" Target="slides/slide2.xml" /><Relationship Id="rId4" Type="http://schemas.openxmlformats.org/officeDocument/2006/relationships/slide" Target="slides/slide3.xml" /><Relationship Id="rId5" Type="http://schemas.openxmlformats.org/officeDocument/2006/relationships/slide" Target="slides/slide4.xml" /><Relationship Id="rId6" Type="http://schemas.openxmlformats.org/officeDocument/2006/relationships/slide" Target="slides/slide5.xml" /><Relationship Id="rId7" Type="http://schemas.openxmlformats.org/officeDocument/2006/relationships/slide" Target="slides/slide6.xml" /><Relationship Id="rId8" Type="http://schemas.openxmlformats.org/officeDocument/2006/relationships/slide" Target="slides/slide7.xml" /><Relationship Id="rId9" Type="http://schemas.openxmlformats.org/officeDocument/2006/relationships/slide" Target="slides/slide8.xml" /></Relationship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.png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0.png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1.png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2.png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3.png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4.png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5.png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6.png" /><Relationship Id="rId3" Type="http://schemas.openxmlformats.org/officeDocument/2006/relationships/image" Target="../media/image17.png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.pn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3.pn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4.png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5.png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6.png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7.png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8.png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9.png" /></Relationships>
</file>

<file path=ppt/slides/slide1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zh-CN" altLang="en-US" sz="9600" b="1" smtClean="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芣  苢</a:t>
            </a:r>
            <a:endParaRPr lang="zh-CN" altLang="en-US" sz="9600" b="1">
              <a:solidFill>
                <a:srgbClr val="FF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altLang="zh-CN" sz="5400" b="1" smtClean="0">
                <a:solidFill>
                  <a:srgbClr val="0070C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《</a:t>
            </a:r>
            <a:r>
              <a:rPr lang="zh-CN" altLang="en-US" sz="5400" b="1" smtClean="0">
                <a:solidFill>
                  <a:srgbClr val="0070C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诗经</a:t>
            </a:r>
            <a:r>
              <a:rPr lang="en-US" altLang="zh-CN" sz="5400" b="1" smtClean="0">
                <a:solidFill>
                  <a:srgbClr val="0070C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》</a:t>
            </a:r>
            <a:endParaRPr lang="zh-CN" altLang="en-US" sz="5400" b="1">
              <a:solidFill>
                <a:srgbClr val="0070C0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pic>
        <p:nvPicPr>
          <p:cNvPr id="12289" name="Picture 1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8807739" y="661699"/>
            <a:ext cx="2377498" cy="3072221"/>
          </a:xfrm>
          <a:prstGeom prst="rect">
            <a:avLst/>
          </a:prstGeom>
          <a:noFill/>
          <a:ln w="9525">
            <a:noFill/>
            <a:miter lim="800000"/>
          </a:ln>
        </p:spPr>
      </p:pic>
    </p:spTree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b="1" smtClean="0">
                <a:solidFill>
                  <a:srgbClr val="0070C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学习任务一：阅读与鉴赏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en-US" altLang="zh-CN" smtClean="0"/>
          </a:p>
          <a:p>
            <a:r>
              <a:rPr lang="en-US" altLang="zh-CN" smtClean="0">
                <a:latin typeface="隶书" panose="02010509060101010101" pitchFamily="49" charset="-122"/>
                <a:ea typeface="隶书" panose="02010509060101010101" pitchFamily="49" charset="-122"/>
              </a:rPr>
              <a:t>2</a:t>
            </a:r>
            <a:r>
              <a:rPr lang="zh-CN" altLang="en-US" smtClean="0">
                <a:latin typeface="隶书" panose="02010509060101010101" pitchFamily="49" charset="-122"/>
                <a:ea typeface="隶书" panose="02010509060101010101" pitchFamily="49" charset="-122"/>
              </a:rPr>
              <a:t>．前人说此诗，“自然生其气象”。那么，这首诗描绘了什么样的景象？</a:t>
            </a:r>
          </a:p>
          <a:p>
            <a:r>
              <a:rPr lang="zh-CN" altLang="en-US" smtClean="0">
                <a:latin typeface="隶书" panose="02010509060101010101" pitchFamily="49" charset="-122"/>
                <a:ea typeface="隶书" panose="02010509060101010101" pitchFamily="49" charset="-122"/>
              </a:rPr>
              <a:t>答：</a:t>
            </a:r>
            <a:r>
              <a:rPr lang="en-US" altLang="zh-CN" smtClean="0">
                <a:latin typeface="隶书" panose="02010509060101010101" pitchFamily="49" charset="-122"/>
                <a:ea typeface="隶书" panose="02010509060101010101" pitchFamily="49" charset="-122"/>
              </a:rPr>
              <a:t>___________________________________</a:t>
            </a:r>
          </a:p>
          <a:p>
            <a:r>
              <a:rPr lang="zh-CN" altLang="en-US" smtClean="0">
                <a:latin typeface="隶书" panose="02010509060101010101" pitchFamily="49" charset="-122"/>
                <a:ea typeface="隶书" panose="02010509060101010101" pitchFamily="49" charset="-122"/>
              </a:rPr>
              <a:t>答案：诗中没有直接写采芣苢的人，但读来却让人眼前出现了三三两两、三五成群的女子，她们于平原旷野、你追我赶、群歌互答的欢快劳动的场景。几个动词，把她们</a:t>
            </a:r>
            <a:r>
              <a:rPr lang="zh-CN" altLang="en-US" b="1" smtClean="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欢快的心情、收获的喜悦</a:t>
            </a:r>
            <a:r>
              <a:rPr lang="zh-CN" altLang="en-US" smtClean="0">
                <a:latin typeface="隶书" panose="02010509060101010101" pitchFamily="49" charset="-122"/>
                <a:ea typeface="隶书" panose="02010509060101010101" pitchFamily="49" charset="-122"/>
              </a:rPr>
              <a:t>伴着音乐节奏传达了出来。</a:t>
            </a:r>
          </a:p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98890" y="538480"/>
            <a:ext cx="1809750" cy="1371600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11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smtClean="0">
                <a:solidFill>
                  <a:srgbClr val="0070C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学习任务二：情景与任务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zh-CN" altLang="en-US" smtClean="0">
                <a:latin typeface="隶书" panose="02010509060101010101" pitchFamily="49" charset="-122"/>
                <a:ea typeface="隶书" panose="02010509060101010101" pitchFamily="49" charset="-122"/>
              </a:rPr>
              <a:t>你班拟开展以“读读</a:t>
            </a:r>
            <a:r>
              <a:rPr lang="en-US" altLang="zh-CN" smtClean="0">
                <a:latin typeface="隶书" panose="02010509060101010101" pitchFamily="49" charset="-122"/>
                <a:ea typeface="隶书" panose="02010509060101010101" pitchFamily="49" charset="-122"/>
              </a:rPr>
              <a:t>《</a:t>
            </a:r>
            <a:r>
              <a:rPr lang="zh-CN" altLang="en-US" smtClean="0">
                <a:latin typeface="隶书" panose="02010509060101010101" pitchFamily="49" charset="-122"/>
                <a:ea typeface="隶书" panose="02010509060101010101" pitchFamily="49" charset="-122"/>
              </a:rPr>
              <a:t>诗经</a:t>
            </a:r>
            <a:r>
              <a:rPr lang="en-US" altLang="zh-CN" smtClean="0">
                <a:latin typeface="隶书" panose="02010509060101010101" pitchFamily="49" charset="-122"/>
                <a:ea typeface="隶书" panose="02010509060101010101" pitchFamily="49" charset="-122"/>
              </a:rPr>
              <a:t>》”</a:t>
            </a:r>
            <a:r>
              <a:rPr lang="zh-CN" altLang="en-US" smtClean="0">
                <a:latin typeface="隶书" panose="02010509060101010101" pitchFamily="49" charset="-122"/>
                <a:ea typeface="隶书" panose="02010509060101010101" pitchFamily="49" charset="-122"/>
              </a:rPr>
              <a:t>为主题的综合性学习活动，请你参与并完成下列任务。</a:t>
            </a:r>
          </a:p>
          <a:p>
            <a:r>
              <a:rPr lang="en-US" altLang="zh-CN" smtClean="0">
                <a:latin typeface="隶书" panose="02010509060101010101" pitchFamily="49" charset="-122"/>
                <a:ea typeface="隶书" panose="02010509060101010101" pitchFamily="49" charset="-122"/>
              </a:rPr>
              <a:t>1</a:t>
            </a:r>
            <a:r>
              <a:rPr lang="zh-CN" altLang="en-US" smtClean="0">
                <a:latin typeface="隶书" panose="02010509060101010101" pitchFamily="49" charset="-122"/>
                <a:ea typeface="隶书" panose="02010509060101010101" pitchFamily="49" charset="-122"/>
              </a:rPr>
              <a:t>．据不完全统计，我们日常运用的成语，有一百多个出自</a:t>
            </a:r>
            <a:r>
              <a:rPr lang="en-US" altLang="zh-CN" smtClean="0">
                <a:latin typeface="隶书" panose="02010509060101010101" pitchFamily="49" charset="-122"/>
                <a:ea typeface="隶书" panose="02010509060101010101" pitchFamily="49" charset="-122"/>
              </a:rPr>
              <a:t>《</a:t>
            </a:r>
            <a:r>
              <a:rPr lang="zh-CN" altLang="en-US" smtClean="0">
                <a:latin typeface="隶书" panose="02010509060101010101" pitchFamily="49" charset="-122"/>
                <a:ea typeface="隶书" panose="02010509060101010101" pitchFamily="49" charset="-122"/>
              </a:rPr>
              <a:t>诗经</a:t>
            </a:r>
            <a:r>
              <a:rPr lang="en-US" altLang="zh-CN" smtClean="0">
                <a:latin typeface="隶书" panose="02010509060101010101" pitchFamily="49" charset="-122"/>
                <a:ea typeface="隶书" panose="02010509060101010101" pitchFamily="49" charset="-122"/>
              </a:rPr>
              <a:t>》</a:t>
            </a:r>
            <a:r>
              <a:rPr lang="zh-CN" altLang="en-US" smtClean="0">
                <a:latin typeface="隶书" panose="02010509060101010101" pitchFamily="49" charset="-122"/>
                <a:ea typeface="隶书" panose="02010509060101010101" pitchFamily="49" charset="-122"/>
              </a:rPr>
              <a:t>。请根据诗句提取成语并解释。</a:t>
            </a:r>
          </a:p>
          <a:p>
            <a:pPr>
              <a:buNone/>
            </a:pPr>
            <a:r>
              <a:rPr lang="zh-CN" altLang="en-US" smtClean="0">
                <a:latin typeface="隶书" panose="02010509060101010101" pitchFamily="49" charset="-122"/>
                <a:ea typeface="隶书" panose="02010509060101010101" pitchFamily="49" charset="-122"/>
              </a:rPr>
              <a:t>     （</a:t>
            </a:r>
            <a:r>
              <a:rPr lang="en-US" altLang="zh-CN" smtClean="0">
                <a:latin typeface="隶书" panose="02010509060101010101" pitchFamily="49" charset="-122"/>
                <a:ea typeface="隶书" panose="02010509060101010101" pitchFamily="49" charset="-122"/>
              </a:rPr>
              <a:t>1</a:t>
            </a:r>
            <a:r>
              <a:rPr lang="zh-CN" altLang="en-US" smtClean="0">
                <a:latin typeface="隶书" panose="02010509060101010101" pitchFamily="49" charset="-122"/>
                <a:ea typeface="隶书" panose="02010509060101010101" pitchFamily="49" charset="-122"/>
              </a:rPr>
              <a:t>）“兢兢业业，如霆如雷。”（</a:t>
            </a:r>
            <a:r>
              <a:rPr lang="en-US" altLang="zh-CN" smtClean="0">
                <a:latin typeface="隶书" panose="02010509060101010101" pitchFamily="49" charset="-122"/>
                <a:ea typeface="隶书" panose="02010509060101010101" pitchFamily="49" charset="-122"/>
              </a:rPr>
              <a:t>《</a:t>
            </a:r>
            <a:r>
              <a:rPr lang="zh-CN" altLang="en-US" smtClean="0">
                <a:latin typeface="隶书" panose="02010509060101010101" pitchFamily="49" charset="-122"/>
                <a:ea typeface="隶书" panose="02010509060101010101" pitchFamily="49" charset="-122"/>
              </a:rPr>
              <a:t>诗经</a:t>
            </a:r>
            <a:r>
              <a:rPr lang="en-US" altLang="zh-CN" smtClean="0">
                <a:latin typeface="隶书" panose="02010509060101010101" pitchFamily="49" charset="-122"/>
                <a:ea typeface="隶书" panose="02010509060101010101" pitchFamily="49" charset="-122"/>
              </a:rPr>
              <a:t>·</a:t>
            </a:r>
            <a:r>
              <a:rPr lang="zh-CN" altLang="en-US" smtClean="0">
                <a:latin typeface="隶书" panose="02010509060101010101" pitchFamily="49" charset="-122"/>
                <a:ea typeface="隶书" panose="02010509060101010101" pitchFamily="49" charset="-122"/>
              </a:rPr>
              <a:t>大雅</a:t>
            </a:r>
            <a:r>
              <a:rPr lang="en-US" altLang="zh-CN" smtClean="0">
                <a:latin typeface="隶书" panose="02010509060101010101" pitchFamily="49" charset="-122"/>
                <a:ea typeface="隶书" panose="02010509060101010101" pitchFamily="49" charset="-122"/>
              </a:rPr>
              <a:t>·</a:t>
            </a:r>
            <a:r>
              <a:rPr lang="zh-CN" altLang="en-US" smtClean="0">
                <a:latin typeface="隶书" panose="02010509060101010101" pitchFamily="49" charset="-122"/>
                <a:ea typeface="隶书" panose="02010509060101010101" pitchFamily="49" charset="-122"/>
              </a:rPr>
              <a:t>云汉</a:t>
            </a:r>
            <a:r>
              <a:rPr lang="en-US" altLang="zh-CN" smtClean="0">
                <a:latin typeface="隶书" panose="02010509060101010101" pitchFamily="49" charset="-122"/>
                <a:ea typeface="隶书" panose="02010509060101010101" pitchFamily="49" charset="-122"/>
              </a:rPr>
              <a:t>》</a:t>
            </a:r>
            <a:r>
              <a:rPr lang="zh-CN" altLang="en-US" smtClean="0">
                <a:latin typeface="隶书" panose="02010509060101010101" pitchFamily="49" charset="-122"/>
                <a:ea typeface="隶书" panose="02010509060101010101" pitchFamily="49" charset="-122"/>
              </a:rPr>
              <a:t>）</a:t>
            </a:r>
          </a:p>
          <a:p>
            <a:pPr>
              <a:buNone/>
            </a:pPr>
            <a:r>
              <a:rPr lang="zh-CN" altLang="en-US" smtClean="0">
                <a:latin typeface="隶书" panose="02010509060101010101" pitchFamily="49" charset="-122"/>
                <a:ea typeface="隶书" panose="02010509060101010101" pitchFamily="49" charset="-122"/>
              </a:rPr>
              <a:t>     （</a:t>
            </a:r>
            <a:r>
              <a:rPr lang="en-US" altLang="zh-CN" smtClean="0">
                <a:latin typeface="隶书" panose="02010509060101010101" pitchFamily="49" charset="-122"/>
                <a:ea typeface="隶书" panose="02010509060101010101" pitchFamily="49" charset="-122"/>
              </a:rPr>
              <a:t>2</a:t>
            </a:r>
            <a:r>
              <a:rPr lang="zh-CN" altLang="en-US" smtClean="0">
                <a:latin typeface="隶书" panose="02010509060101010101" pitchFamily="49" charset="-122"/>
                <a:ea typeface="隶书" panose="02010509060101010101" pitchFamily="49" charset="-122"/>
              </a:rPr>
              <a:t>）“羔裘豹饰，孔武有力。”（</a:t>
            </a:r>
            <a:r>
              <a:rPr lang="en-US" altLang="zh-CN" smtClean="0">
                <a:latin typeface="隶书" panose="02010509060101010101" pitchFamily="49" charset="-122"/>
                <a:ea typeface="隶书" panose="02010509060101010101" pitchFamily="49" charset="-122"/>
              </a:rPr>
              <a:t>《</a:t>
            </a:r>
            <a:r>
              <a:rPr lang="zh-CN" altLang="en-US" smtClean="0">
                <a:latin typeface="隶书" panose="02010509060101010101" pitchFamily="49" charset="-122"/>
                <a:ea typeface="隶书" panose="02010509060101010101" pitchFamily="49" charset="-122"/>
              </a:rPr>
              <a:t>诗经</a:t>
            </a:r>
            <a:r>
              <a:rPr lang="en-US" altLang="zh-CN" smtClean="0">
                <a:latin typeface="隶书" panose="02010509060101010101" pitchFamily="49" charset="-122"/>
                <a:ea typeface="隶书" panose="02010509060101010101" pitchFamily="49" charset="-122"/>
              </a:rPr>
              <a:t>·</a:t>
            </a:r>
            <a:r>
              <a:rPr lang="zh-CN" altLang="en-US" smtClean="0">
                <a:latin typeface="隶书" panose="02010509060101010101" pitchFamily="49" charset="-122"/>
                <a:ea typeface="隶书" panose="02010509060101010101" pitchFamily="49" charset="-122"/>
              </a:rPr>
              <a:t>郑风</a:t>
            </a:r>
            <a:r>
              <a:rPr lang="en-US" altLang="zh-CN" smtClean="0">
                <a:latin typeface="隶书" panose="02010509060101010101" pitchFamily="49" charset="-122"/>
                <a:ea typeface="隶书" panose="02010509060101010101" pitchFamily="49" charset="-122"/>
              </a:rPr>
              <a:t>·</a:t>
            </a:r>
            <a:r>
              <a:rPr lang="zh-CN" altLang="en-US" smtClean="0">
                <a:latin typeface="隶书" panose="02010509060101010101" pitchFamily="49" charset="-122"/>
                <a:ea typeface="隶书" panose="02010509060101010101" pitchFamily="49" charset="-122"/>
              </a:rPr>
              <a:t>羔裘</a:t>
            </a:r>
            <a:r>
              <a:rPr lang="en-US" altLang="zh-CN" smtClean="0">
                <a:latin typeface="隶书" panose="02010509060101010101" pitchFamily="49" charset="-122"/>
                <a:ea typeface="隶书" panose="02010509060101010101" pitchFamily="49" charset="-122"/>
              </a:rPr>
              <a:t>》</a:t>
            </a:r>
            <a:r>
              <a:rPr lang="zh-CN" altLang="en-US" smtClean="0">
                <a:latin typeface="隶书" panose="02010509060101010101" pitchFamily="49" charset="-122"/>
                <a:ea typeface="隶书" panose="02010509060101010101" pitchFamily="49" charset="-122"/>
              </a:rPr>
              <a:t>）</a:t>
            </a:r>
          </a:p>
          <a:p>
            <a:pPr>
              <a:buNone/>
            </a:pPr>
            <a:r>
              <a:rPr lang="zh-CN" altLang="en-US" smtClean="0">
                <a:latin typeface="隶书" panose="02010509060101010101" pitchFamily="49" charset="-122"/>
                <a:ea typeface="隶书" panose="02010509060101010101" pitchFamily="49" charset="-122"/>
              </a:rPr>
              <a:t>     （</a:t>
            </a:r>
            <a:r>
              <a:rPr lang="en-US" altLang="zh-CN" smtClean="0">
                <a:latin typeface="隶书" panose="02010509060101010101" pitchFamily="49" charset="-122"/>
                <a:ea typeface="隶书" panose="02010509060101010101" pitchFamily="49" charset="-122"/>
              </a:rPr>
              <a:t>3</a:t>
            </a:r>
            <a:r>
              <a:rPr lang="zh-CN" altLang="en-US" smtClean="0">
                <a:latin typeface="隶书" panose="02010509060101010101" pitchFamily="49" charset="-122"/>
                <a:ea typeface="隶书" panose="02010509060101010101" pitchFamily="49" charset="-122"/>
              </a:rPr>
              <a:t>）“投我以桃，报之以李。”（</a:t>
            </a:r>
            <a:r>
              <a:rPr lang="en-US" altLang="zh-CN" smtClean="0">
                <a:latin typeface="隶书" panose="02010509060101010101" pitchFamily="49" charset="-122"/>
                <a:ea typeface="隶书" panose="02010509060101010101" pitchFamily="49" charset="-122"/>
              </a:rPr>
              <a:t>《</a:t>
            </a:r>
            <a:r>
              <a:rPr lang="zh-CN" altLang="en-US" smtClean="0">
                <a:latin typeface="隶书" panose="02010509060101010101" pitchFamily="49" charset="-122"/>
                <a:ea typeface="隶书" panose="02010509060101010101" pitchFamily="49" charset="-122"/>
              </a:rPr>
              <a:t>诗经</a:t>
            </a:r>
            <a:r>
              <a:rPr lang="en-US" altLang="zh-CN" smtClean="0">
                <a:latin typeface="隶书" panose="02010509060101010101" pitchFamily="49" charset="-122"/>
                <a:ea typeface="隶书" panose="02010509060101010101" pitchFamily="49" charset="-122"/>
              </a:rPr>
              <a:t>·</a:t>
            </a:r>
            <a:r>
              <a:rPr lang="zh-CN" altLang="en-US" smtClean="0">
                <a:latin typeface="隶书" panose="02010509060101010101" pitchFamily="49" charset="-122"/>
                <a:ea typeface="隶书" panose="02010509060101010101" pitchFamily="49" charset="-122"/>
              </a:rPr>
              <a:t>大雅</a:t>
            </a:r>
            <a:r>
              <a:rPr lang="en-US" altLang="zh-CN" smtClean="0">
                <a:latin typeface="隶书" panose="02010509060101010101" pitchFamily="49" charset="-122"/>
                <a:ea typeface="隶书" panose="02010509060101010101" pitchFamily="49" charset="-122"/>
              </a:rPr>
              <a:t>·</a:t>
            </a:r>
            <a:r>
              <a:rPr lang="zh-CN" altLang="en-US" smtClean="0">
                <a:latin typeface="隶书" panose="02010509060101010101" pitchFamily="49" charset="-122"/>
                <a:ea typeface="隶书" panose="02010509060101010101" pitchFamily="49" charset="-122"/>
              </a:rPr>
              <a:t>抑</a:t>
            </a:r>
            <a:r>
              <a:rPr lang="en-US" altLang="zh-CN" smtClean="0">
                <a:latin typeface="隶书" panose="02010509060101010101" pitchFamily="49" charset="-122"/>
                <a:ea typeface="隶书" panose="02010509060101010101" pitchFamily="49" charset="-122"/>
              </a:rPr>
              <a:t>》</a:t>
            </a:r>
            <a:r>
              <a:rPr lang="zh-CN" altLang="en-US" smtClean="0">
                <a:latin typeface="隶书" panose="02010509060101010101" pitchFamily="49" charset="-122"/>
                <a:ea typeface="隶书" panose="02010509060101010101" pitchFamily="49" charset="-122"/>
              </a:rPr>
              <a:t>）</a:t>
            </a:r>
          </a:p>
          <a:p>
            <a:r>
              <a:rPr lang="zh-CN" altLang="en-US" smtClean="0">
                <a:latin typeface="隶书" panose="02010509060101010101" pitchFamily="49" charset="-122"/>
                <a:ea typeface="隶书" panose="02010509060101010101" pitchFamily="49" charset="-122"/>
              </a:rPr>
              <a:t>成语：</a:t>
            </a:r>
            <a:r>
              <a:rPr lang="en-US" altLang="zh-CN" smtClean="0">
                <a:latin typeface="隶书" panose="02010509060101010101" pitchFamily="49" charset="-122"/>
                <a:ea typeface="隶书" panose="02010509060101010101" pitchFamily="49" charset="-122"/>
              </a:rPr>
              <a:t>________________</a:t>
            </a:r>
          </a:p>
          <a:p>
            <a:r>
              <a:rPr lang="zh-CN" altLang="en-US" smtClean="0">
                <a:latin typeface="隶书" panose="02010509060101010101" pitchFamily="49" charset="-122"/>
                <a:ea typeface="隶书" panose="02010509060101010101" pitchFamily="49" charset="-122"/>
              </a:rPr>
              <a:t>解释：</a:t>
            </a:r>
            <a:r>
              <a:rPr lang="en-US" altLang="zh-CN" smtClean="0">
                <a:latin typeface="隶书" panose="02010509060101010101" pitchFamily="49" charset="-122"/>
                <a:ea typeface="隶书" panose="02010509060101010101" pitchFamily="49" charset="-122"/>
              </a:rPr>
              <a:t>________________</a:t>
            </a:r>
          </a:p>
          <a:p>
            <a:r>
              <a:rPr lang="zh-CN" altLang="en-US" smtClean="0">
                <a:latin typeface="隶书" panose="02010509060101010101" pitchFamily="49" charset="-122"/>
                <a:ea typeface="隶书" panose="02010509060101010101" pitchFamily="49" charset="-122"/>
              </a:rPr>
              <a:t>答案：</a:t>
            </a:r>
            <a:endParaRPr lang="en-US" altLang="zh-CN" smtClean="0"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buNone/>
            </a:pPr>
            <a:r>
              <a:rPr lang="zh-CN" altLang="en-US" smtClean="0">
                <a:latin typeface="隶书" panose="02010509060101010101" pitchFamily="49" charset="-122"/>
                <a:ea typeface="隶书" panose="02010509060101010101" pitchFamily="49" charset="-122"/>
              </a:rPr>
              <a:t>       </a:t>
            </a:r>
            <a:r>
              <a:rPr lang="zh-CN" altLang="en-US" smtClean="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（</a:t>
            </a:r>
            <a:r>
              <a:rPr lang="en-US" altLang="zh-CN" smtClean="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1</a:t>
            </a:r>
            <a:r>
              <a:rPr lang="zh-CN" altLang="en-US" smtClean="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）兢兢业业；小心谨慎，认真负责。</a:t>
            </a:r>
          </a:p>
          <a:p>
            <a:pPr>
              <a:buNone/>
            </a:pPr>
            <a:r>
              <a:rPr lang="zh-CN" altLang="en-US" smtClean="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       （</a:t>
            </a:r>
            <a:r>
              <a:rPr lang="en-US" altLang="zh-CN" smtClean="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2</a:t>
            </a:r>
            <a:r>
              <a:rPr lang="zh-CN" altLang="en-US" smtClean="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）孔武有力；非常勇猛有力。</a:t>
            </a:r>
          </a:p>
          <a:p>
            <a:pPr>
              <a:buNone/>
            </a:pPr>
            <a:r>
              <a:rPr lang="zh-CN" altLang="en-US" smtClean="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       （</a:t>
            </a:r>
            <a:r>
              <a:rPr lang="en-US" altLang="zh-CN" smtClean="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3</a:t>
            </a:r>
            <a:r>
              <a:rPr lang="zh-CN" altLang="en-US" smtClean="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）投桃报李；他送给我桃儿，我拿李子回送他，泛指相互赠答，友好往来。</a:t>
            </a:r>
          </a:p>
          <a:p>
            <a:endParaRPr lang="zh-CN" altLang="en-US">
              <a:solidFill>
                <a:srgbClr val="FF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68715" y="300355"/>
            <a:ext cx="2009775" cy="1390650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12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03031" y="365125"/>
            <a:ext cx="10515600" cy="1325563"/>
          </a:xfrm>
        </p:spPr>
        <p:txBody>
          <a:bodyPr>
            <a:normAutofit/>
          </a:bodyPr>
          <a:lstStyle/>
          <a:p>
            <a:r>
              <a:rPr lang="zh-CN" altLang="en-US" b="1" smtClean="0">
                <a:solidFill>
                  <a:srgbClr val="0070C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学习任务二：情景与任务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smtClean="0">
                <a:latin typeface="隶书" panose="02010509060101010101" pitchFamily="49" charset="-122"/>
                <a:ea typeface="隶书" panose="02010509060101010101" pitchFamily="49" charset="-122"/>
              </a:rPr>
              <a:t>2</a:t>
            </a:r>
            <a:r>
              <a:rPr lang="zh-CN" altLang="en-US" smtClean="0">
                <a:latin typeface="隶书" panose="02010509060101010101" pitchFamily="49" charset="-122"/>
                <a:ea typeface="隶书" panose="02010509060101010101" pitchFamily="49" charset="-122"/>
              </a:rPr>
              <a:t>．</a:t>
            </a:r>
            <a:r>
              <a:rPr lang="en-US" altLang="zh-CN" smtClean="0">
                <a:latin typeface="隶书" panose="02010509060101010101" pitchFamily="49" charset="-122"/>
                <a:ea typeface="隶书" panose="02010509060101010101" pitchFamily="49" charset="-122"/>
              </a:rPr>
              <a:t>《</a:t>
            </a:r>
            <a:r>
              <a:rPr lang="zh-CN" altLang="en-US" smtClean="0">
                <a:latin typeface="隶书" panose="02010509060101010101" pitchFamily="49" charset="-122"/>
                <a:ea typeface="隶书" panose="02010509060101010101" pitchFamily="49" charset="-122"/>
              </a:rPr>
              <a:t>诗经</a:t>
            </a:r>
            <a:r>
              <a:rPr lang="en-US" altLang="zh-CN" smtClean="0">
                <a:latin typeface="隶书" panose="02010509060101010101" pitchFamily="49" charset="-122"/>
                <a:ea typeface="隶书" panose="02010509060101010101" pitchFamily="49" charset="-122"/>
              </a:rPr>
              <a:t>》</a:t>
            </a:r>
            <a:r>
              <a:rPr lang="zh-CN" altLang="en-US" smtClean="0">
                <a:latin typeface="隶书" panose="02010509060101010101" pitchFamily="49" charset="-122"/>
                <a:ea typeface="隶书" panose="02010509060101010101" pitchFamily="49" charset="-122"/>
              </a:rPr>
              <a:t>中的许多诗句已经演化成为名言警句，下面是习近平主席引用过的名句，你从中得到了哪些启示？</a:t>
            </a:r>
          </a:p>
          <a:p>
            <a:r>
              <a:rPr lang="zh-CN" altLang="en-US" smtClean="0">
                <a:latin typeface="隶书" panose="02010509060101010101" pitchFamily="49" charset="-122"/>
                <a:ea typeface="隶书" panose="02010509060101010101" pitchFamily="49" charset="-122"/>
              </a:rPr>
              <a:t>诗句：靡不有初，鲜克有终。</a:t>
            </a:r>
          </a:p>
          <a:p>
            <a:r>
              <a:rPr lang="zh-CN" altLang="en-US" smtClean="0">
                <a:latin typeface="隶书" panose="02010509060101010101" pitchFamily="49" charset="-122"/>
                <a:ea typeface="隶书" panose="02010509060101010101" pitchFamily="49" charset="-122"/>
              </a:rPr>
              <a:t>典出：</a:t>
            </a:r>
            <a:r>
              <a:rPr lang="en-US" altLang="zh-CN" smtClean="0">
                <a:latin typeface="隶书" panose="02010509060101010101" pitchFamily="49" charset="-122"/>
                <a:ea typeface="隶书" panose="02010509060101010101" pitchFamily="49" charset="-122"/>
              </a:rPr>
              <a:t>《</a:t>
            </a:r>
            <a:r>
              <a:rPr lang="zh-CN" altLang="en-US" smtClean="0">
                <a:latin typeface="隶书" panose="02010509060101010101" pitchFamily="49" charset="-122"/>
                <a:ea typeface="隶书" panose="02010509060101010101" pitchFamily="49" charset="-122"/>
              </a:rPr>
              <a:t>诗经</a:t>
            </a:r>
            <a:r>
              <a:rPr lang="en-US" altLang="zh-CN" smtClean="0">
                <a:latin typeface="隶书" panose="02010509060101010101" pitchFamily="49" charset="-122"/>
                <a:ea typeface="隶书" panose="02010509060101010101" pitchFamily="49" charset="-122"/>
              </a:rPr>
              <a:t>·</a:t>
            </a:r>
            <a:r>
              <a:rPr lang="zh-CN" altLang="en-US" smtClean="0">
                <a:latin typeface="隶书" panose="02010509060101010101" pitchFamily="49" charset="-122"/>
                <a:ea typeface="隶书" panose="02010509060101010101" pitchFamily="49" charset="-122"/>
              </a:rPr>
              <a:t>大雅</a:t>
            </a:r>
            <a:r>
              <a:rPr lang="en-US" altLang="zh-CN" smtClean="0">
                <a:latin typeface="隶书" panose="02010509060101010101" pitchFamily="49" charset="-122"/>
                <a:ea typeface="隶书" panose="02010509060101010101" pitchFamily="49" charset="-122"/>
              </a:rPr>
              <a:t>·</a:t>
            </a:r>
            <a:r>
              <a:rPr lang="zh-CN" altLang="en-US" smtClean="0">
                <a:latin typeface="隶书" panose="02010509060101010101" pitchFamily="49" charset="-122"/>
                <a:ea typeface="隶书" panose="02010509060101010101" pitchFamily="49" charset="-122"/>
              </a:rPr>
              <a:t>荡</a:t>
            </a:r>
            <a:r>
              <a:rPr lang="en-US" altLang="zh-CN" smtClean="0">
                <a:latin typeface="隶书" panose="02010509060101010101" pitchFamily="49" charset="-122"/>
                <a:ea typeface="隶书" panose="02010509060101010101" pitchFamily="49" charset="-122"/>
              </a:rPr>
              <a:t>》</a:t>
            </a:r>
          </a:p>
          <a:p>
            <a:r>
              <a:rPr lang="zh-CN" altLang="en-US" smtClean="0">
                <a:latin typeface="隶书" panose="02010509060101010101" pitchFamily="49" charset="-122"/>
                <a:ea typeface="隶书" panose="02010509060101010101" pitchFamily="49" charset="-122"/>
              </a:rPr>
              <a:t>释义：没有人不肯善始，但很少有人能做到善始善终。</a:t>
            </a:r>
          </a:p>
          <a:p>
            <a:r>
              <a:rPr lang="zh-CN" altLang="en-US" smtClean="0">
                <a:latin typeface="隶书" panose="02010509060101010101" pitchFamily="49" charset="-122"/>
                <a:ea typeface="隶书" panose="02010509060101010101" pitchFamily="49" charset="-122"/>
              </a:rPr>
              <a:t>启示：</a:t>
            </a:r>
            <a:r>
              <a:rPr lang="en-US" altLang="zh-CN" smtClean="0">
                <a:latin typeface="隶书" panose="02010509060101010101" pitchFamily="49" charset="-122"/>
                <a:ea typeface="隶书" panose="02010509060101010101" pitchFamily="49" charset="-122"/>
              </a:rPr>
              <a:t>___________________________________________</a:t>
            </a:r>
          </a:p>
          <a:p>
            <a:r>
              <a:rPr lang="zh-CN" altLang="en-US" smtClean="0">
                <a:latin typeface="隶书" panose="02010509060101010101" pitchFamily="49" charset="-122"/>
                <a:ea typeface="隶书" panose="02010509060101010101" pitchFamily="49" charset="-122"/>
              </a:rPr>
              <a:t>答案：</a:t>
            </a:r>
            <a:endParaRPr lang="en-US" altLang="zh-CN" smtClean="0"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buNone/>
            </a:pPr>
            <a:r>
              <a:rPr lang="en-US" altLang="zh-CN" smtClean="0">
                <a:latin typeface="隶书" panose="02010509060101010101" pitchFamily="49" charset="-122"/>
                <a:ea typeface="隶书" panose="02010509060101010101" pitchFamily="49" charset="-122"/>
              </a:rPr>
              <a:t>   </a:t>
            </a:r>
            <a:r>
              <a:rPr lang="zh-CN" altLang="en-US" smtClean="0">
                <a:latin typeface="隶书" panose="02010509060101010101" pitchFamily="49" charset="-122"/>
                <a:ea typeface="隶书" panose="02010509060101010101" pitchFamily="49" charset="-122"/>
              </a:rPr>
              <a:t>（示例）</a:t>
            </a:r>
            <a:r>
              <a:rPr lang="zh-CN" altLang="en-US" smtClean="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做任何事情都要善始善终，这样才会得到最好的结果。</a:t>
            </a:r>
          </a:p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52155" y="0"/>
            <a:ext cx="2686050" cy="1771650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13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b="1" smtClean="0">
                <a:solidFill>
                  <a:srgbClr val="0070C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学习任务二：情景与任务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smtClean="0">
                <a:latin typeface="隶书" panose="02010509060101010101" pitchFamily="49" charset="-122"/>
                <a:ea typeface="隶书" panose="02010509060101010101" pitchFamily="49" charset="-122"/>
              </a:rPr>
              <a:t>3</a:t>
            </a:r>
            <a:r>
              <a:rPr lang="zh-CN" altLang="en-US" smtClean="0">
                <a:latin typeface="隶书" panose="02010509060101010101" pitchFamily="49" charset="-122"/>
                <a:ea typeface="隶书" panose="02010509060101010101" pitchFamily="49" charset="-122"/>
              </a:rPr>
              <a:t>．无论是古人还是今人，都喜欢从</a:t>
            </a:r>
            <a:r>
              <a:rPr lang="en-US" altLang="zh-CN" smtClean="0">
                <a:latin typeface="隶书" panose="02010509060101010101" pitchFamily="49" charset="-122"/>
                <a:ea typeface="隶书" panose="02010509060101010101" pitchFamily="49" charset="-122"/>
              </a:rPr>
              <a:t>《</a:t>
            </a:r>
            <a:r>
              <a:rPr lang="zh-CN" altLang="en-US" smtClean="0">
                <a:latin typeface="隶书" panose="02010509060101010101" pitchFamily="49" charset="-122"/>
                <a:ea typeface="隶书" panose="02010509060101010101" pitchFamily="49" charset="-122"/>
              </a:rPr>
              <a:t>诗经</a:t>
            </a:r>
            <a:r>
              <a:rPr lang="en-US" altLang="zh-CN" smtClean="0">
                <a:latin typeface="隶书" panose="02010509060101010101" pitchFamily="49" charset="-122"/>
                <a:ea typeface="隶书" panose="02010509060101010101" pitchFamily="49" charset="-122"/>
              </a:rPr>
              <a:t>》</a:t>
            </a:r>
            <a:r>
              <a:rPr lang="zh-CN" altLang="en-US" smtClean="0">
                <a:latin typeface="隶书" panose="02010509060101010101" pitchFamily="49" charset="-122"/>
                <a:ea typeface="隶书" panose="02010509060101010101" pitchFamily="49" charset="-122"/>
              </a:rPr>
              <a:t>中取名字。请根据下面的诗句说出历史上以此取名的人物与其身份。</a:t>
            </a:r>
          </a:p>
          <a:p>
            <a:r>
              <a:rPr lang="zh-CN" altLang="en-US" smtClean="0">
                <a:latin typeface="隶书" panose="02010509060101010101" pitchFamily="49" charset="-122"/>
                <a:ea typeface="隶书" panose="02010509060101010101" pitchFamily="49" charset="-122"/>
              </a:rPr>
              <a:t>诗句：“祝祭于祊，祀事孔明。”（</a:t>
            </a:r>
            <a:r>
              <a:rPr lang="en-US" altLang="zh-CN" smtClean="0">
                <a:latin typeface="隶书" panose="02010509060101010101" pitchFamily="49" charset="-122"/>
                <a:ea typeface="隶书" panose="02010509060101010101" pitchFamily="49" charset="-122"/>
              </a:rPr>
              <a:t>《</a:t>
            </a:r>
            <a:r>
              <a:rPr lang="zh-CN" altLang="en-US" smtClean="0">
                <a:latin typeface="隶书" panose="02010509060101010101" pitchFamily="49" charset="-122"/>
                <a:ea typeface="隶书" panose="02010509060101010101" pitchFamily="49" charset="-122"/>
              </a:rPr>
              <a:t>诗经</a:t>
            </a:r>
            <a:r>
              <a:rPr lang="en-US" altLang="zh-CN" smtClean="0">
                <a:latin typeface="隶书" panose="02010509060101010101" pitchFamily="49" charset="-122"/>
                <a:ea typeface="隶书" panose="02010509060101010101" pitchFamily="49" charset="-122"/>
              </a:rPr>
              <a:t>·</a:t>
            </a:r>
            <a:r>
              <a:rPr lang="zh-CN" altLang="en-US" smtClean="0">
                <a:latin typeface="隶书" panose="02010509060101010101" pitchFamily="49" charset="-122"/>
                <a:ea typeface="隶书" panose="02010509060101010101" pitchFamily="49" charset="-122"/>
              </a:rPr>
              <a:t>小雅</a:t>
            </a:r>
            <a:r>
              <a:rPr lang="en-US" altLang="zh-CN" smtClean="0">
                <a:latin typeface="隶书" panose="02010509060101010101" pitchFamily="49" charset="-122"/>
                <a:ea typeface="隶书" panose="02010509060101010101" pitchFamily="49" charset="-122"/>
              </a:rPr>
              <a:t>·</a:t>
            </a:r>
            <a:r>
              <a:rPr lang="zh-CN" altLang="en-US" smtClean="0">
                <a:latin typeface="隶书" panose="02010509060101010101" pitchFamily="49" charset="-122"/>
                <a:ea typeface="隶书" panose="02010509060101010101" pitchFamily="49" charset="-122"/>
              </a:rPr>
              <a:t>楚茨</a:t>
            </a:r>
            <a:r>
              <a:rPr lang="en-US" altLang="zh-CN" smtClean="0">
                <a:latin typeface="隶书" panose="02010509060101010101" pitchFamily="49" charset="-122"/>
                <a:ea typeface="隶书" panose="02010509060101010101" pitchFamily="49" charset="-122"/>
              </a:rPr>
              <a:t>》</a:t>
            </a:r>
            <a:r>
              <a:rPr lang="zh-CN" altLang="en-US" smtClean="0">
                <a:latin typeface="隶书" panose="02010509060101010101" pitchFamily="49" charset="-122"/>
                <a:ea typeface="隶书" panose="02010509060101010101" pitchFamily="49" charset="-122"/>
              </a:rPr>
              <a:t>）</a:t>
            </a:r>
          </a:p>
          <a:p>
            <a:r>
              <a:rPr lang="zh-CN" altLang="en-US" smtClean="0">
                <a:latin typeface="隶书" panose="02010509060101010101" pitchFamily="49" charset="-122"/>
                <a:ea typeface="隶书" panose="02010509060101010101" pitchFamily="49" charset="-122"/>
              </a:rPr>
              <a:t>孔明：完备周详，庄重而有条不紊。</a:t>
            </a:r>
          </a:p>
          <a:p>
            <a:r>
              <a:rPr lang="zh-CN" altLang="en-US" smtClean="0">
                <a:latin typeface="隶书" panose="02010509060101010101" pitchFamily="49" charset="-122"/>
                <a:ea typeface="隶书" panose="02010509060101010101" pitchFamily="49" charset="-122"/>
              </a:rPr>
              <a:t>答：</a:t>
            </a:r>
            <a:r>
              <a:rPr lang="en-US" altLang="zh-CN" smtClean="0">
                <a:latin typeface="隶书" panose="02010509060101010101" pitchFamily="49" charset="-122"/>
                <a:ea typeface="隶书" panose="02010509060101010101" pitchFamily="49" charset="-122"/>
              </a:rPr>
              <a:t>__________________________________________________</a:t>
            </a:r>
          </a:p>
          <a:p>
            <a:r>
              <a:rPr lang="zh-CN" altLang="en-US" smtClean="0">
                <a:latin typeface="隶书" panose="02010509060101010101" pitchFamily="49" charset="-122"/>
                <a:ea typeface="隶书" panose="02010509060101010101" pitchFamily="49" charset="-122"/>
              </a:rPr>
              <a:t>答案：</a:t>
            </a:r>
            <a:endParaRPr lang="en-US" altLang="zh-CN" smtClean="0"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buNone/>
            </a:pPr>
            <a:r>
              <a:rPr lang="en-US" altLang="zh-CN" b="1" smtClean="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    </a:t>
            </a:r>
            <a:r>
              <a:rPr lang="zh-CN" altLang="en-US" b="1" smtClean="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诸葛亮，字孔明。三国时期著名的政治家、军事家。</a:t>
            </a:r>
          </a:p>
          <a:p>
            <a:endParaRPr lang="zh-CN" altLang="en-US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22640" y="452755"/>
            <a:ext cx="2505075" cy="1238250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14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b="1" smtClean="0">
                <a:solidFill>
                  <a:srgbClr val="0070C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学习任务二：情景与任务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smtClean="0">
                <a:latin typeface="隶书" panose="02010509060101010101" pitchFamily="49" charset="-122"/>
                <a:ea typeface="隶书" panose="02010509060101010101" pitchFamily="49" charset="-122"/>
              </a:rPr>
              <a:t>4</a:t>
            </a:r>
            <a:r>
              <a:rPr lang="zh-CN" altLang="en-US" smtClean="0">
                <a:latin typeface="隶书" panose="02010509060101010101" pitchFamily="49" charset="-122"/>
                <a:ea typeface="隶书" panose="02010509060101010101" pitchFamily="49" charset="-122"/>
              </a:rPr>
              <a:t>．通过这次阅读</a:t>
            </a:r>
            <a:r>
              <a:rPr lang="en-US" altLang="zh-CN" smtClean="0">
                <a:latin typeface="隶书" panose="02010509060101010101" pitchFamily="49" charset="-122"/>
                <a:ea typeface="隶书" panose="02010509060101010101" pitchFamily="49" charset="-122"/>
              </a:rPr>
              <a:t>《</a:t>
            </a:r>
            <a:r>
              <a:rPr lang="zh-CN" altLang="en-US" smtClean="0">
                <a:latin typeface="隶书" panose="02010509060101010101" pitchFamily="49" charset="-122"/>
                <a:ea typeface="隶书" panose="02010509060101010101" pitchFamily="49" charset="-122"/>
              </a:rPr>
              <a:t>诗经</a:t>
            </a:r>
            <a:r>
              <a:rPr lang="en-US" altLang="zh-CN" smtClean="0">
                <a:latin typeface="隶书" panose="02010509060101010101" pitchFamily="49" charset="-122"/>
                <a:ea typeface="隶书" panose="02010509060101010101" pitchFamily="49" charset="-122"/>
              </a:rPr>
              <a:t>》</a:t>
            </a:r>
            <a:r>
              <a:rPr lang="zh-CN" altLang="en-US" smtClean="0">
                <a:latin typeface="隶书" panose="02010509060101010101" pitchFamily="49" charset="-122"/>
                <a:ea typeface="隶书" panose="02010509060101010101" pitchFamily="49" charset="-122"/>
              </a:rPr>
              <a:t>的活动，你感受到这部诗集对中国文化产生了怎样的影响？</a:t>
            </a:r>
          </a:p>
          <a:p>
            <a:r>
              <a:rPr lang="zh-CN" altLang="en-US" smtClean="0">
                <a:latin typeface="隶书" panose="02010509060101010101" pitchFamily="49" charset="-122"/>
                <a:ea typeface="隶书" panose="02010509060101010101" pitchFamily="49" charset="-122"/>
              </a:rPr>
              <a:t>答：</a:t>
            </a:r>
            <a:r>
              <a:rPr lang="en-US" altLang="zh-CN" smtClean="0">
                <a:latin typeface="隶书" panose="02010509060101010101" pitchFamily="49" charset="-122"/>
                <a:ea typeface="隶书" panose="02010509060101010101" pitchFamily="49" charset="-122"/>
              </a:rPr>
              <a:t>__________________________________________________</a:t>
            </a:r>
          </a:p>
          <a:p>
            <a:r>
              <a:rPr lang="zh-CN" altLang="en-US" smtClean="0">
                <a:latin typeface="隶书" panose="02010509060101010101" pitchFamily="49" charset="-122"/>
                <a:ea typeface="隶书" panose="02010509060101010101" pitchFamily="49" charset="-122"/>
              </a:rPr>
              <a:t>答案：</a:t>
            </a:r>
            <a:endParaRPr lang="en-US" altLang="zh-CN" smtClean="0"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buNone/>
            </a:pPr>
            <a:r>
              <a:rPr lang="en-US" altLang="zh-CN" smtClean="0">
                <a:latin typeface="隶书" panose="02010509060101010101" pitchFamily="49" charset="-122"/>
                <a:ea typeface="隶书" panose="02010509060101010101" pitchFamily="49" charset="-122"/>
              </a:rPr>
              <a:t>     </a:t>
            </a:r>
            <a:r>
              <a:rPr lang="zh-CN" altLang="en-US" smtClean="0">
                <a:latin typeface="隶书" panose="02010509060101010101" pitchFamily="49" charset="-122"/>
                <a:ea typeface="隶书" panose="02010509060101010101" pitchFamily="49" charset="-122"/>
              </a:rPr>
              <a:t>（示例）</a:t>
            </a:r>
            <a:r>
              <a:rPr lang="zh-CN" altLang="en-US" b="1" smtClean="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它不仅丰富了中国的语言，影响了中国的文学，而且影响了中国人的思想，成为传统文化的重要组成部分。</a:t>
            </a:r>
          </a:p>
          <a:p>
            <a:pPr>
              <a:buNone/>
            </a:pPr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30410" y="447040"/>
            <a:ext cx="1257300" cy="1162050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15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smtClean="0">
                <a:solidFill>
                  <a:srgbClr val="0070C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赏析手法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90000"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b="1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《芣苢》重章叠句的手法在诗中是如何体现出来的？</a:t>
            </a:r>
          </a:p>
          <a:p>
            <a:pPr fontAlgn="auto">
              <a:lnSpc>
                <a:spcPct val="150000"/>
              </a:lnSpc>
            </a:pPr>
            <a:r>
              <a:rPr lang="zh-CN" altLang="en-US"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"薄言"是无意义的语助词，"采之"意义上与前句无大变化。</a:t>
            </a:r>
          </a:p>
          <a:p>
            <a:pPr fontAlgn="auto">
              <a:lnSpc>
                <a:spcPct val="150000"/>
              </a:lnSpc>
            </a:pPr>
            <a:r>
              <a:rPr lang="zh-CN" altLang="en-US"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第三句重复第一句，第四句又重复第二句，只改动一个字。</a:t>
            </a:r>
          </a:p>
          <a:p>
            <a:pPr fontAlgn="auto">
              <a:lnSpc>
                <a:spcPct val="150000"/>
              </a:lnSpc>
            </a:pPr>
            <a:r>
              <a:rPr lang="zh-CN" altLang="en-US"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第二章、第三章竟仍是第一章的重复，只改动每章第二、四句中的动词。</a:t>
            </a:r>
          </a:p>
          <a:p>
            <a:pPr fontAlgn="auto">
              <a:lnSpc>
                <a:spcPct val="150000"/>
              </a:lnSpc>
            </a:pPr>
            <a:r>
              <a:rPr lang="zh-CN" altLang="en-US"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全诗三章十二句，只有</a:t>
            </a:r>
            <a:r>
              <a:rPr lang="zh-CN" altLang="en-US" b="1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六个动词--采、有、掇、捋、袺、襭</a:t>
            </a:r>
            <a:r>
              <a:rPr lang="zh-CN" altLang="en-US"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--是不断变化的，其余全是重叠。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92615" y="424815"/>
            <a:ext cx="1980565" cy="3100070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16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smtClean="0">
                <a:solidFill>
                  <a:srgbClr val="0070C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赏析手法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b="1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《芣苢》重章叠句的作用和效果怎样？</a:t>
            </a:r>
          </a:p>
          <a:p>
            <a:pPr fontAlgn="auto">
              <a:lnSpc>
                <a:spcPct val="150000"/>
              </a:lnSpc>
            </a:pPr>
            <a:r>
              <a:rPr lang="zh-CN" altLang="en-US"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这种看起来很单调的重叠，有特殊效果。</a:t>
            </a:r>
          </a:p>
          <a:p>
            <a:pPr fontAlgn="auto">
              <a:lnSpc>
                <a:spcPct val="150000"/>
              </a:lnSpc>
            </a:pPr>
            <a:r>
              <a:rPr lang="zh-CN" altLang="en-US"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产生简单明快、往复回环的音乐感。同时，在六个动词的变化中，又表现了越采越多直到满载而归的过程。</a:t>
            </a:r>
          </a:p>
          <a:p>
            <a:pPr fontAlgn="auto">
              <a:lnSpc>
                <a:spcPct val="150000"/>
              </a:lnSpc>
            </a:pPr>
            <a:r>
              <a:rPr lang="zh-CN" altLang="en-US"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诗中完全没有写采芣苢的人，令人读起来却能够明白地感受到她们欢快的心情--情绪就在诗歌的音乐节奏中传达出来。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57515" y="524510"/>
            <a:ext cx="2679065" cy="1685925"/>
          </a:xfrm>
          <a:prstGeom prst="rect">
            <a:avLst/>
          </a:prstGeom>
        </p:spPr>
      </p:pic>
      <p:pic>
        <p:nvPicPr>
          <p:cNvPr id="5" name="New picture"/>
          <p:cNvPicPr/>
          <p:nvPr/>
        </p:nvPicPr>
        <p:blipFill>
          <a:blip r:embed="rId3"/>
          <a:stretch>
            <a:fillRect/>
          </a:stretch>
        </p:blipFill>
        <p:spPr>
          <a:xfrm>
            <a:off x="11353800" y="10477500"/>
            <a:ext cx="342900" cy="266700"/>
          </a:xfrm>
          <a:prstGeom prst="cube">
            <a:avLst/>
          </a:prstGeom>
        </p:spPr>
      </p:pic>
    </p:spTree>
  </p:cSld>
  <p:clrMapOvr>
    <a:masterClrMapping/>
  </p:clrMapOvr>
  <p:transition/>
  <p:timing/>
</p:sld>
</file>

<file path=ppt/slides/slide2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smtClean="0">
                <a:solidFill>
                  <a:srgbClr val="0070C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素养目标</a:t>
            </a:r>
            <a:endParaRPr lang="zh-CN" altLang="en-US" b="1">
              <a:solidFill>
                <a:srgbClr val="0070C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smtClean="0">
                <a:latin typeface="隶书" panose="02010509060101010101" pitchFamily="49" charset="-122"/>
                <a:ea typeface="隶书" panose="02010509060101010101" pitchFamily="49" charset="-122"/>
              </a:rPr>
              <a:t>1</a:t>
            </a:r>
            <a:r>
              <a:rPr lang="zh-CN" altLang="en-US" smtClean="0">
                <a:latin typeface="隶书" panose="02010509060101010101" pitchFamily="49" charset="-122"/>
                <a:ea typeface="隶书" panose="02010509060101010101" pitchFamily="49" charset="-122"/>
              </a:rPr>
              <a:t>．语言目标：诵读这两首诗，把握它们的朗读节奏，体会其形式特点。</a:t>
            </a:r>
          </a:p>
          <a:p>
            <a:r>
              <a:rPr lang="en-US" altLang="zh-CN" smtClean="0">
                <a:latin typeface="隶书" panose="02010509060101010101" pitchFamily="49" charset="-122"/>
                <a:ea typeface="隶书" panose="02010509060101010101" pitchFamily="49" charset="-122"/>
              </a:rPr>
              <a:t>2</a:t>
            </a:r>
            <a:r>
              <a:rPr lang="zh-CN" altLang="en-US" smtClean="0">
                <a:latin typeface="隶书" panose="02010509060101010101" pitchFamily="49" charset="-122"/>
                <a:ea typeface="隶书" panose="02010509060101010101" pitchFamily="49" charset="-122"/>
              </a:rPr>
              <a:t>．审美目标：理解诗歌内容，把握其中的思想情感，并赏析它们的表达技巧。</a:t>
            </a:r>
          </a:p>
          <a:p>
            <a:pPr>
              <a:buNone/>
            </a:pPr>
            <a:endParaRPr lang="zh-CN" altLang="en-US"/>
          </a:p>
        </p:txBody>
      </p:sp>
      <p:pic>
        <p:nvPicPr>
          <p:cNvPr id="11265" name="Picture 1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8138535" y="3873211"/>
            <a:ext cx="2917392" cy="1944928"/>
          </a:xfrm>
          <a:prstGeom prst="rect">
            <a:avLst/>
          </a:prstGeom>
          <a:noFill/>
          <a:ln w="9525">
            <a:noFill/>
            <a:miter lim="800000"/>
          </a:ln>
        </p:spPr>
      </p:pic>
    </p:spTree>
  </p:cSld>
  <p:clrMapOvr>
    <a:masterClrMapping/>
  </p:clrMapOvr>
  <p:transition/>
  <p:timing/>
</p:sld>
</file>

<file path=ppt/slides/slide3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b="1" smtClean="0">
                <a:solidFill>
                  <a:srgbClr val="0070C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背景介绍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75030" y="2235200"/>
            <a:ext cx="10515600" cy="3961130"/>
          </a:xfrm>
        </p:spPr>
        <p:txBody>
          <a:bodyPr>
            <a:normAutofit fontScale="80000"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mtClean="0">
                <a:latin typeface="华文隶书" panose="02010800040101010101" pitchFamily="2" charset="-122"/>
                <a:ea typeface="华文隶书" panose="02010800040101010101" pitchFamily="2" charset="-122"/>
              </a:rPr>
              <a:t>《</a:t>
            </a:r>
            <a:r>
              <a:rPr lang="zh-CN" altLang="en-US" smtClean="0">
                <a:latin typeface="华文隶书" panose="02010800040101010101" pitchFamily="2" charset="-122"/>
                <a:ea typeface="华文隶书" panose="02010800040101010101" pitchFamily="2" charset="-122"/>
              </a:rPr>
              <a:t>诗经</a:t>
            </a:r>
            <a:r>
              <a:rPr lang="en-US" altLang="zh-CN" smtClean="0">
                <a:latin typeface="华文隶书" panose="02010800040101010101" pitchFamily="2" charset="-122"/>
                <a:ea typeface="华文隶书" panose="02010800040101010101" pitchFamily="2" charset="-122"/>
              </a:rPr>
              <a:t>》</a:t>
            </a:r>
            <a:r>
              <a:rPr lang="zh-CN" altLang="en-US" smtClean="0">
                <a:latin typeface="华文隶书" panose="02010800040101010101" pitchFamily="2" charset="-122"/>
                <a:ea typeface="华文隶书" panose="02010800040101010101" pitchFamily="2" charset="-122"/>
              </a:rPr>
              <a:t>全集三百余篇，虽篇篇皆为奇葩之作，却不是每篇都深入人心。唯</a:t>
            </a:r>
            <a:r>
              <a:rPr lang="en-US" altLang="zh-CN" smtClean="0">
                <a:latin typeface="华文隶书" panose="02010800040101010101" pitchFamily="2" charset="-122"/>
                <a:ea typeface="华文隶书" panose="02010800040101010101" pitchFamily="2" charset="-122"/>
              </a:rPr>
              <a:t>《</a:t>
            </a:r>
            <a:r>
              <a:rPr lang="zh-CN" altLang="en-US" smtClean="0">
                <a:latin typeface="华文隶书" panose="02010800040101010101" pitchFamily="2" charset="-122"/>
                <a:ea typeface="华文隶书" panose="02010800040101010101" pitchFamily="2" charset="-122"/>
              </a:rPr>
              <a:t>芣苢</a:t>
            </a:r>
            <a:r>
              <a:rPr lang="en-US" altLang="zh-CN" smtClean="0">
                <a:latin typeface="华文隶书" panose="02010800040101010101" pitchFamily="2" charset="-122"/>
                <a:ea typeface="华文隶书" panose="02010800040101010101" pitchFamily="2" charset="-122"/>
              </a:rPr>
              <a:t>》</a:t>
            </a:r>
            <a:r>
              <a:rPr lang="zh-CN" altLang="en-US" smtClean="0">
                <a:latin typeface="华文隶书" panose="02010800040101010101" pitchFamily="2" charset="-122"/>
                <a:ea typeface="华文隶书" panose="02010800040101010101" pitchFamily="2" charset="-122"/>
              </a:rPr>
              <a:t>最搏人喜爱，无论是从其简练的语言还是其独特的艺术手法，都堪称十五国风中的经典篇章。</a:t>
            </a:r>
            <a:r>
              <a:rPr lang="en-US" altLang="zh-CN" smtClean="0">
                <a:latin typeface="华文隶书" panose="02010800040101010101" pitchFamily="2" charset="-122"/>
                <a:ea typeface="华文隶书" panose="02010800040101010101" pitchFamily="2" charset="-122"/>
              </a:rPr>
              <a:t>《</a:t>
            </a:r>
            <a:r>
              <a:rPr lang="zh-CN" altLang="en-US" smtClean="0">
                <a:latin typeface="华文隶书" panose="02010800040101010101" pitchFamily="2" charset="-122"/>
                <a:ea typeface="华文隶书" panose="02010800040101010101" pitchFamily="2" charset="-122"/>
              </a:rPr>
              <a:t>芣苢</a:t>
            </a:r>
            <a:r>
              <a:rPr lang="en-US" altLang="zh-CN" smtClean="0">
                <a:latin typeface="华文隶书" panose="02010800040101010101" pitchFamily="2" charset="-122"/>
                <a:ea typeface="华文隶书" panose="02010800040101010101" pitchFamily="2" charset="-122"/>
              </a:rPr>
              <a:t>》</a:t>
            </a:r>
            <a:r>
              <a:rPr lang="zh-CN" altLang="en-US" smtClean="0">
                <a:latin typeface="华文隶书" panose="02010800040101010101" pitchFamily="2" charset="-122"/>
                <a:ea typeface="华文隶书" panose="02010800040101010101" pitchFamily="2" charset="-122"/>
              </a:rPr>
              <a:t>是一首描写妇女们采摘芣苢的劳动歌谣，全诗洋溢着欢愉之情。“芣苢”即车前子，古人认为车前子可以治妇女不孕或难产之症，这使得文中的主角是妇女顺理成章，同时也由此映射当时社会和谐稳定，才会出现这样洋溢欢乐的景象。</a:t>
            </a:r>
            <a:r>
              <a:rPr lang="en-US" altLang="zh-CN" smtClean="0">
                <a:latin typeface="华文隶书" panose="02010800040101010101" pitchFamily="2" charset="-122"/>
                <a:ea typeface="华文隶书" panose="02010800040101010101" pitchFamily="2" charset="-122"/>
              </a:rPr>
              <a:t>《</a:t>
            </a:r>
            <a:r>
              <a:rPr lang="zh-CN" altLang="en-US" smtClean="0">
                <a:latin typeface="华文隶书" panose="02010800040101010101" pitchFamily="2" charset="-122"/>
                <a:ea typeface="华文隶书" panose="02010800040101010101" pitchFamily="2" charset="-122"/>
              </a:rPr>
              <a:t>芣苢</a:t>
            </a:r>
            <a:r>
              <a:rPr lang="en-US" altLang="zh-CN" smtClean="0">
                <a:latin typeface="华文隶书" panose="02010800040101010101" pitchFamily="2" charset="-122"/>
                <a:ea typeface="华文隶书" panose="02010800040101010101" pitchFamily="2" charset="-122"/>
              </a:rPr>
              <a:t>》</a:t>
            </a:r>
            <a:r>
              <a:rPr lang="zh-CN" altLang="en-US" smtClean="0">
                <a:latin typeface="华文隶书" panose="02010800040101010101" pitchFamily="2" charset="-122"/>
                <a:ea typeface="华文隶书" panose="02010800040101010101" pitchFamily="2" charset="-122"/>
              </a:rPr>
              <a:t>中采用叙述平凡的事物，以表达情感寄意的方式为主，通篇无一“乐”字，却无不让人感受到其中呼之欲出的愉悦气氛。</a:t>
            </a:r>
          </a:p>
          <a:p>
            <a:endParaRPr lang="zh-CN" altLang="en-US"/>
          </a:p>
        </p:txBody>
      </p:sp>
      <p:pic>
        <p:nvPicPr>
          <p:cNvPr id="10241" name="Picture 1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7949565" y="200660"/>
            <a:ext cx="3074670" cy="2268855"/>
          </a:xfrm>
          <a:prstGeom prst="rect">
            <a:avLst/>
          </a:prstGeom>
          <a:noFill/>
          <a:ln w="9525">
            <a:noFill/>
            <a:miter lim="800000"/>
          </a:ln>
        </p:spPr>
      </p:pic>
    </p:spTree>
  </p:cSld>
  <p:clrMapOvr>
    <a:masterClrMapping/>
  </p:clrMapOvr>
  <p:transition/>
  <p:timing/>
</p:sld>
</file>

<file path=ppt/slides/slide4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b="1" smtClean="0">
                <a:solidFill>
                  <a:srgbClr val="0070C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文体介绍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47725" y="2776855"/>
            <a:ext cx="10515600" cy="3334385"/>
          </a:xfrm>
        </p:spPr>
        <p:txBody>
          <a:bodyPr>
            <a:normAutofit fontScale="90000"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mtClean="0">
                <a:latin typeface="华文隶书" panose="02010800040101010101" pitchFamily="2" charset="-122"/>
                <a:ea typeface="华文隶书" panose="02010800040101010101" pitchFamily="2" charset="-122"/>
              </a:rPr>
              <a:t>《</a:t>
            </a:r>
            <a:r>
              <a:rPr lang="zh-CN" altLang="en-US" smtClean="0">
                <a:latin typeface="华文隶书" panose="02010800040101010101" pitchFamily="2" charset="-122"/>
                <a:ea typeface="华文隶书" panose="02010800040101010101" pitchFamily="2" charset="-122"/>
              </a:rPr>
              <a:t>诗经</a:t>
            </a:r>
            <a:r>
              <a:rPr lang="en-US" altLang="zh-CN" smtClean="0">
                <a:latin typeface="华文隶书" panose="02010800040101010101" pitchFamily="2" charset="-122"/>
                <a:ea typeface="华文隶书" panose="02010800040101010101" pitchFamily="2" charset="-122"/>
              </a:rPr>
              <a:t>》</a:t>
            </a:r>
            <a:r>
              <a:rPr lang="zh-CN" altLang="en-US" smtClean="0">
                <a:latin typeface="华文隶书" panose="02010800040101010101" pitchFamily="2" charset="-122"/>
                <a:ea typeface="华文隶书" panose="02010800040101010101" pitchFamily="2" charset="-122"/>
              </a:rPr>
              <a:t>以四言为主，兼有杂言。在结构上多采用重章叠句的形式加强抒情效果，每一章只变换几个字，却能收到回旋跌宕的艺术效果。在语言上多采用双声叠韵、叠字连缩词来状物、拟声、穷貌。此外，</a:t>
            </a:r>
            <a:r>
              <a:rPr lang="en-US" altLang="zh-CN" smtClean="0">
                <a:latin typeface="华文隶书" panose="02010800040101010101" pitchFamily="2" charset="-122"/>
                <a:ea typeface="华文隶书" panose="02010800040101010101" pitchFamily="2" charset="-122"/>
              </a:rPr>
              <a:t>《</a:t>
            </a:r>
            <a:r>
              <a:rPr lang="zh-CN" altLang="en-US" smtClean="0">
                <a:latin typeface="华文隶书" panose="02010800040101010101" pitchFamily="2" charset="-122"/>
                <a:ea typeface="华文隶书" panose="02010800040101010101" pitchFamily="2" charset="-122"/>
              </a:rPr>
              <a:t>诗经</a:t>
            </a:r>
            <a:r>
              <a:rPr lang="en-US" altLang="zh-CN" smtClean="0">
                <a:latin typeface="华文隶书" panose="02010800040101010101" pitchFamily="2" charset="-122"/>
                <a:ea typeface="华文隶书" panose="02010800040101010101" pitchFamily="2" charset="-122"/>
              </a:rPr>
              <a:t>》</a:t>
            </a:r>
            <a:r>
              <a:rPr lang="zh-CN" altLang="en-US" smtClean="0">
                <a:latin typeface="华文隶书" panose="02010800040101010101" pitchFamily="2" charset="-122"/>
                <a:ea typeface="华文隶书" panose="02010800040101010101" pitchFamily="2" charset="-122"/>
              </a:rPr>
              <a:t>在押韵上有的句句押韵，有的隔句押韵，有的一韵到底，有的中途转韵，现代诗歌的用韵规律在</a:t>
            </a:r>
            <a:r>
              <a:rPr lang="en-US" altLang="zh-CN" smtClean="0">
                <a:latin typeface="华文隶书" panose="02010800040101010101" pitchFamily="2" charset="-122"/>
                <a:ea typeface="华文隶书" panose="02010800040101010101" pitchFamily="2" charset="-122"/>
              </a:rPr>
              <a:t>《</a:t>
            </a:r>
            <a:r>
              <a:rPr lang="zh-CN" altLang="en-US" smtClean="0">
                <a:latin typeface="华文隶书" panose="02010800040101010101" pitchFamily="2" charset="-122"/>
                <a:ea typeface="华文隶书" panose="02010800040101010101" pitchFamily="2" charset="-122"/>
              </a:rPr>
              <a:t>诗经</a:t>
            </a:r>
            <a:r>
              <a:rPr lang="en-US" altLang="zh-CN" smtClean="0">
                <a:latin typeface="华文隶书" panose="02010800040101010101" pitchFamily="2" charset="-122"/>
                <a:ea typeface="华文隶书" panose="02010800040101010101" pitchFamily="2" charset="-122"/>
              </a:rPr>
              <a:t>》</a:t>
            </a:r>
            <a:r>
              <a:rPr lang="zh-CN" altLang="en-US" smtClean="0">
                <a:latin typeface="华文隶书" panose="02010800040101010101" pitchFamily="2" charset="-122"/>
                <a:ea typeface="华文隶书" panose="02010800040101010101" pitchFamily="2" charset="-122"/>
              </a:rPr>
              <a:t>中几乎都已经具备了。</a:t>
            </a:r>
          </a:p>
          <a:p>
            <a:pPr fontAlgn="auto">
              <a:lnSpc>
                <a:spcPct val="150000"/>
              </a:lnSpc>
            </a:pPr>
            <a:endParaRPr lang="zh-CN" altLang="en-US"/>
          </a:p>
        </p:txBody>
      </p:sp>
      <p:pic>
        <p:nvPicPr>
          <p:cNvPr id="9217" name="Picture 1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8594581" y="381578"/>
            <a:ext cx="2359746" cy="2322682"/>
          </a:xfrm>
          <a:prstGeom prst="rect">
            <a:avLst/>
          </a:prstGeom>
          <a:noFill/>
          <a:ln w="9525">
            <a:noFill/>
            <a:miter lim="800000"/>
          </a:ln>
        </p:spPr>
      </p:pic>
    </p:spTree>
  </p:cSld>
  <p:clrMapOvr>
    <a:masterClrMapping/>
  </p:clrMapOvr>
  <p:transition/>
  <p:timing/>
</p:sld>
</file>

<file path=ppt/slides/slide5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b="1" smtClean="0">
                <a:solidFill>
                  <a:srgbClr val="0070C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资料链接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2878455"/>
            <a:ext cx="10515600" cy="3365500"/>
          </a:xfrm>
        </p:spPr>
        <p:txBody>
          <a:bodyPr>
            <a:normAutofit fontScale="90000"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360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《</a:t>
            </a:r>
            <a:r>
              <a:rPr lang="zh-CN" altLang="en-US" sz="360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诗经</a:t>
            </a:r>
            <a:r>
              <a:rPr lang="en-US" altLang="zh-CN" sz="360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》</a:t>
            </a:r>
            <a:r>
              <a:rPr lang="zh-CN" altLang="en-US" sz="360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是我国第一部诗歌总集，</a:t>
            </a:r>
            <a:r>
              <a:rPr lang="en-US" altLang="zh-CN" sz="360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3</a:t>
            </a:r>
            <a:r>
              <a:rPr lang="zh-CN" altLang="en-US" sz="360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先秦称</a:t>
            </a:r>
            <a:r>
              <a:rPr lang="en-US" altLang="zh-CN" sz="360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《</a:t>
            </a:r>
            <a:r>
              <a:rPr lang="zh-CN" altLang="en-US" sz="360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诗</a:t>
            </a:r>
            <a:r>
              <a:rPr lang="en-US" altLang="zh-CN" sz="360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》</a:t>
            </a:r>
            <a:r>
              <a:rPr lang="zh-CN" altLang="en-US" sz="360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，或 “诗三百”。</a:t>
            </a:r>
          </a:p>
          <a:p>
            <a:pPr fontAlgn="auto">
              <a:lnSpc>
                <a:spcPct val="150000"/>
              </a:lnSpc>
            </a:pPr>
            <a:r>
              <a:rPr lang="en-US" altLang="zh-CN" sz="360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《</a:t>
            </a:r>
            <a:r>
              <a:rPr lang="zh-CN" altLang="en-US" sz="360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诗经</a:t>
            </a:r>
            <a:r>
              <a:rPr lang="en-US" altLang="zh-CN" sz="360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》</a:t>
            </a:r>
            <a:r>
              <a:rPr lang="zh-CN" altLang="en-US" sz="360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按用途和音乐分</a:t>
            </a:r>
            <a:r>
              <a:rPr lang="zh-CN" altLang="en-US" sz="3600" b="1" smtClean="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“风、雅、颂”</a:t>
            </a:r>
            <a:r>
              <a:rPr lang="zh-CN" altLang="en-US" sz="360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三部分。</a:t>
            </a:r>
          </a:p>
          <a:p>
            <a:pPr fontAlgn="auto">
              <a:lnSpc>
                <a:spcPct val="150000"/>
              </a:lnSpc>
            </a:pPr>
            <a:r>
              <a:rPr lang="en-US" altLang="zh-CN" sz="360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《</a:t>
            </a:r>
            <a:r>
              <a:rPr lang="zh-CN" altLang="en-US" sz="360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诗经</a:t>
            </a:r>
            <a:r>
              <a:rPr lang="en-US" altLang="zh-CN" sz="360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》</a:t>
            </a:r>
            <a:r>
              <a:rPr lang="zh-CN" altLang="en-US" sz="360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六义：</a:t>
            </a:r>
            <a:r>
              <a:rPr lang="en-US" altLang="zh-CN" sz="3600" b="1" smtClean="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 </a:t>
            </a:r>
            <a:r>
              <a:rPr lang="zh-CN" altLang="en-US" sz="3600" b="1" smtClean="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“风、雅、颂、赋、比、兴”。</a:t>
            </a:r>
          </a:p>
          <a:p>
            <a:pPr>
              <a:buNone/>
            </a:pPr>
            <a:endParaRPr lang="zh-CN" altLang="en-US" sz="3600" b="1" smtClean="0">
              <a:solidFill>
                <a:srgbClr val="FF0000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pic>
        <p:nvPicPr>
          <p:cNvPr id="8193" name="Picture 1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7809056" y="372630"/>
            <a:ext cx="2923597" cy="2406146"/>
          </a:xfrm>
          <a:prstGeom prst="rect">
            <a:avLst/>
          </a:prstGeom>
          <a:noFill/>
          <a:ln w="9525">
            <a:noFill/>
            <a:miter lim="800000"/>
          </a:ln>
        </p:spPr>
      </p:pic>
    </p:spTree>
  </p:cSld>
  <p:clrMapOvr>
    <a:masterClrMapping/>
  </p:clrMapOvr>
  <p:transition/>
  <p:timing/>
</p:sld>
</file>

<file path=ppt/slides/slide6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b="1" smtClean="0">
                <a:solidFill>
                  <a:srgbClr val="0070C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学习任务一：阅读与鉴赏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3686175"/>
          </a:xfrm>
        </p:spPr>
        <p:txBody>
          <a:bodyPr>
            <a:normAutofit/>
          </a:bodyPr>
          <a:lstStyle/>
          <a:p>
            <a:r>
              <a:rPr lang="zh-CN" altLang="en-US" smtClean="0"/>
              <a:t>朗读诗歌</a:t>
            </a:r>
            <a:endParaRPr lang="en-US" altLang="zh-CN" smtClean="0"/>
          </a:p>
          <a:p>
            <a:pPr algn="ctr">
              <a:buNone/>
            </a:pPr>
            <a:r>
              <a:rPr lang="zh-TW" altLang="en-US" smtClean="0">
                <a:latin typeface="楷体" panose="02010609060101010101" pitchFamily="49" charset="-122"/>
                <a:ea typeface="楷体" panose="02010609060101010101" pitchFamily="49" charset="-122"/>
              </a:rPr>
              <a:t>芣苢</a:t>
            </a:r>
          </a:p>
          <a:p>
            <a:pPr algn="ctr" fontAlgn="auto">
              <a:lnSpc>
                <a:spcPct val="150000"/>
              </a:lnSpc>
            </a:pPr>
            <a:r>
              <a:rPr lang="zh-TW" altLang="en-US" smtClean="0">
                <a:latin typeface="楷体" panose="02010609060101010101" pitchFamily="49" charset="-122"/>
                <a:ea typeface="楷体" panose="02010609060101010101" pitchFamily="49" charset="-122"/>
              </a:rPr>
              <a:t>采采</a:t>
            </a:r>
            <a:r>
              <a:rPr lang="en-US" altLang="zh-TW" smtClean="0"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TW" altLang="en-US" smtClean="0">
                <a:latin typeface="楷体" panose="02010609060101010101" pitchFamily="49" charset="-122"/>
                <a:ea typeface="楷体" panose="02010609060101010101" pitchFamily="49" charset="-122"/>
              </a:rPr>
              <a:t>芣苢，薄言</a:t>
            </a:r>
            <a:r>
              <a:rPr lang="en-US" altLang="zh-TW" smtClean="0"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TW" altLang="en-US" smtClean="0">
                <a:latin typeface="楷体" panose="02010609060101010101" pitchFamily="49" charset="-122"/>
                <a:ea typeface="楷体" panose="02010609060101010101" pitchFamily="49" charset="-122"/>
              </a:rPr>
              <a:t>采之。采采</a:t>
            </a:r>
            <a:r>
              <a:rPr lang="en-US" altLang="zh-TW" smtClean="0"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TW" altLang="en-US" smtClean="0">
                <a:latin typeface="楷体" panose="02010609060101010101" pitchFamily="49" charset="-122"/>
                <a:ea typeface="楷体" panose="02010609060101010101" pitchFamily="49" charset="-122"/>
              </a:rPr>
              <a:t>芣苢，薄言</a:t>
            </a:r>
            <a:r>
              <a:rPr lang="en-US" altLang="zh-TW" smtClean="0"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TW" altLang="en-US" smtClean="0">
                <a:latin typeface="楷体" panose="02010609060101010101" pitchFamily="49" charset="-122"/>
                <a:ea typeface="楷体" panose="02010609060101010101" pitchFamily="49" charset="-122"/>
              </a:rPr>
              <a:t>有之。</a:t>
            </a:r>
          </a:p>
          <a:p>
            <a:pPr algn="ctr" fontAlgn="auto">
              <a:lnSpc>
                <a:spcPct val="150000"/>
              </a:lnSpc>
            </a:pPr>
            <a:r>
              <a:rPr lang="zh-TW" altLang="en-US" smtClean="0">
                <a:latin typeface="楷体" panose="02010609060101010101" pitchFamily="49" charset="-122"/>
                <a:ea typeface="楷体" panose="02010609060101010101" pitchFamily="49" charset="-122"/>
              </a:rPr>
              <a:t>采采</a:t>
            </a:r>
            <a:r>
              <a:rPr lang="en-US" altLang="zh-TW" smtClean="0"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TW" altLang="en-US" smtClean="0">
                <a:latin typeface="楷体" panose="02010609060101010101" pitchFamily="49" charset="-122"/>
                <a:ea typeface="楷体" panose="02010609060101010101" pitchFamily="49" charset="-122"/>
              </a:rPr>
              <a:t>芣苢，薄言</a:t>
            </a:r>
            <a:r>
              <a:rPr lang="en-US" altLang="zh-TW" smtClean="0"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TW" altLang="en-US" smtClean="0">
                <a:latin typeface="楷体" panose="02010609060101010101" pitchFamily="49" charset="-122"/>
                <a:ea typeface="楷体" panose="02010609060101010101" pitchFamily="49" charset="-122"/>
              </a:rPr>
              <a:t>掇之。采采</a:t>
            </a:r>
            <a:r>
              <a:rPr lang="en-US" altLang="zh-TW" smtClean="0"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TW" altLang="en-US" smtClean="0">
                <a:latin typeface="楷体" panose="02010609060101010101" pitchFamily="49" charset="-122"/>
                <a:ea typeface="楷体" panose="02010609060101010101" pitchFamily="49" charset="-122"/>
              </a:rPr>
              <a:t>芣苢，薄言</a:t>
            </a:r>
            <a:r>
              <a:rPr lang="en-US" altLang="zh-TW" smtClean="0"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TW" altLang="en-US" smtClean="0">
                <a:latin typeface="楷体" panose="02010609060101010101" pitchFamily="49" charset="-122"/>
                <a:ea typeface="楷体" panose="02010609060101010101" pitchFamily="49" charset="-122"/>
              </a:rPr>
              <a:t>捋之。</a:t>
            </a:r>
          </a:p>
          <a:p>
            <a:pPr algn="ctr" fontAlgn="auto">
              <a:lnSpc>
                <a:spcPct val="150000"/>
              </a:lnSpc>
            </a:pPr>
            <a:r>
              <a:rPr lang="zh-TW" altLang="en-US" smtClean="0">
                <a:latin typeface="楷体" panose="02010609060101010101" pitchFamily="49" charset="-122"/>
                <a:ea typeface="楷体" panose="02010609060101010101" pitchFamily="49" charset="-122"/>
              </a:rPr>
              <a:t>采采</a:t>
            </a:r>
            <a:r>
              <a:rPr lang="en-US" altLang="zh-TW" smtClean="0"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TW" altLang="en-US" smtClean="0">
                <a:latin typeface="楷体" panose="02010609060101010101" pitchFamily="49" charset="-122"/>
                <a:ea typeface="楷体" panose="02010609060101010101" pitchFamily="49" charset="-122"/>
              </a:rPr>
              <a:t>芣苢，薄言</a:t>
            </a:r>
            <a:r>
              <a:rPr lang="en-US" altLang="zh-TW" smtClean="0"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TW" altLang="en-US" smtClean="0">
                <a:latin typeface="楷体" panose="02010609060101010101" pitchFamily="49" charset="-122"/>
                <a:ea typeface="楷体" panose="02010609060101010101" pitchFamily="49" charset="-122"/>
              </a:rPr>
              <a:t>袺之。采采</a:t>
            </a:r>
            <a:r>
              <a:rPr lang="en-US" altLang="zh-TW" smtClean="0"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TW" altLang="en-US" smtClean="0">
                <a:latin typeface="楷体" panose="02010609060101010101" pitchFamily="49" charset="-122"/>
                <a:ea typeface="楷体" panose="02010609060101010101" pitchFamily="49" charset="-122"/>
              </a:rPr>
              <a:t>芣苢，薄言</a:t>
            </a:r>
            <a:r>
              <a:rPr lang="en-US" altLang="zh-TW" smtClean="0"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TW" altLang="en-US" smtClean="0">
                <a:latin typeface="楷体" panose="02010609060101010101" pitchFamily="49" charset="-122"/>
                <a:ea typeface="楷体" panose="02010609060101010101" pitchFamily="49" charset="-122"/>
              </a:rPr>
              <a:t>襭之。</a:t>
            </a:r>
          </a:p>
          <a:p>
            <a:pPr algn="ctr">
              <a:buNone/>
            </a:pPr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7169" name="Picture 1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8178945" y="460809"/>
            <a:ext cx="2165782" cy="2075069"/>
          </a:xfrm>
          <a:prstGeom prst="rect">
            <a:avLst/>
          </a:prstGeom>
          <a:noFill/>
          <a:ln w="9525">
            <a:noFill/>
            <a:miter lim="800000"/>
          </a:ln>
        </p:spPr>
      </p:pic>
    </p:spTree>
  </p:cSld>
  <p:clrMapOvr>
    <a:masterClrMapping/>
  </p:clrMapOvr>
  <p:transition/>
  <p:timing/>
</p:sld>
</file>

<file path=ppt/slides/slide7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smtClean="0">
                <a:solidFill>
                  <a:srgbClr val="0070C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课文翻译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2082165"/>
            <a:ext cx="10515600" cy="4351338"/>
          </a:xfrm>
        </p:spPr>
        <p:txBody>
          <a:bodyPr>
            <a:norm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>
                <a:latin typeface="隶书" panose="02010509060101010101" pitchFamily="49" charset="-122"/>
                <a:ea typeface="隶书" panose="02010509060101010101" pitchFamily="49" charset="-122"/>
              </a:rPr>
              <a:t>鲜艳繁盛的芣苢呀，采呀采呀采起来。鲜艳繁盛的芣苢呀，采呀采呀采得来。</a:t>
            </a:r>
          </a:p>
          <a:p>
            <a:pPr fontAlgn="auto">
              <a:lnSpc>
                <a:spcPct val="150000"/>
              </a:lnSpc>
            </a:pPr>
            <a:r>
              <a:rPr lang="zh-CN" altLang="en-US">
                <a:latin typeface="隶书" panose="02010509060101010101" pitchFamily="49" charset="-122"/>
                <a:ea typeface="隶书" panose="02010509060101010101" pitchFamily="49" charset="-122"/>
              </a:rPr>
              <a:t>鲜艳繁盛的芣苢呀，一片一片摘下来。鲜艳繁盛的芣苢呀，一把一把捋下来。</a:t>
            </a:r>
          </a:p>
          <a:p>
            <a:pPr fontAlgn="auto">
              <a:lnSpc>
                <a:spcPct val="150000"/>
              </a:lnSpc>
            </a:pPr>
            <a:r>
              <a:rPr lang="zh-CN" altLang="en-US">
                <a:latin typeface="隶书" panose="02010509060101010101" pitchFamily="49" charset="-122"/>
                <a:ea typeface="隶书" panose="02010509060101010101" pitchFamily="49" charset="-122"/>
              </a:rPr>
              <a:t>鲜艳繁盛的芣苢呀，提起表襟兜起来。鲜艳繁盛的芣苢呀，掖起衣襟兜回来。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58580" y="223520"/>
            <a:ext cx="2087880" cy="1977390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8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b="1" smtClean="0">
                <a:solidFill>
                  <a:srgbClr val="0070C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学习任务一：阅读与鉴赏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fontAlgn="auto">
              <a:lnSpc>
                <a:spcPct val="150000"/>
              </a:lnSpc>
            </a:pPr>
            <a:r>
              <a:rPr lang="en-US" altLang="zh-CN" smtClean="0">
                <a:latin typeface="华文隶书" panose="02010800040101010101" pitchFamily="2" charset="-122"/>
                <a:ea typeface="华文隶书" panose="02010800040101010101" pitchFamily="2" charset="-122"/>
              </a:rPr>
              <a:t>《</a:t>
            </a:r>
            <a:r>
              <a:rPr lang="zh-CN" altLang="en-US" smtClean="0">
                <a:latin typeface="华文隶书" panose="02010800040101010101" pitchFamily="2" charset="-122"/>
                <a:ea typeface="华文隶书" panose="02010800040101010101" pitchFamily="2" charset="-122"/>
              </a:rPr>
              <a:t>诗经</a:t>
            </a:r>
            <a:r>
              <a:rPr lang="en-US" altLang="zh-CN" smtClean="0">
                <a:latin typeface="华文隶书" panose="02010800040101010101" pitchFamily="2" charset="-122"/>
                <a:ea typeface="华文隶书" panose="02010800040101010101" pitchFamily="2" charset="-122"/>
              </a:rPr>
              <a:t>》</a:t>
            </a:r>
            <a:r>
              <a:rPr lang="zh-CN" altLang="en-US" smtClean="0">
                <a:latin typeface="华文隶书" panose="02010800040101010101" pitchFamily="2" charset="-122"/>
                <a:ea typeface="华文隶书" panose="02010800040101010101" pitchFamily="2" charset="-122"/>
              </a:rPr>
              <a:t>多用赋、比、兴手法。所谓“赋”就是平铺直叙，铺陈、排比。“比”是类比、比喻。“兴”是以其他事物为发端，引起所要歌咏的内容。比兴手法可增强诗歌的生动性和鲜明性，增加韵味和形象的感染力。</a:t>
            </a:r>
          </a:p>
          <a:p>
            <a:endParaRPr lang="zh-CN" altLang="en-US"/>
          </a:p>
        </p:txBody>
      </p:sp>
      <p:pic>
        <p:nvPicPr>
          <p:cNvPr id="6145" name="Picture 1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7781290" y="3889375"/>
            <a:ext cx="3523615" cy="2517140"/>
          </a:xfrm>
          <a:prstGeom prst="rect">
            <a:avLst/>
          </a:prstGeom>
          <a:noFill/>
          <a:ln w="9525">
            <a:noFill/>
            <a:miter lim="800000"/>
          </a:ln>
        </p:spPr>
      </p:pic>
    </p:spTree>
  </p:cSld>
  <p:clrMapOvr>
    <a:masterClrMapping/>
  </p:clrMapOvr>
  <p:transition/>
  <p:timing/>
</p:sld>
</file>

<file path=ppt/slides/slide9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b="1" smtClean="0">
                <a:solidFill>
                  <a:srgbClr val="0070C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学习任务一：阅读与鉴赏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altLang="en-US" smtClean="0">
                <a:latin typeface="隶书" panose="02010509060101010101" pitchFamily="49" charset="-122"/>
                <a:ea typeface="隶书" panose="02010509060101010101" pitchFamily="49" charset="-122"/>
              </a:rPr>
              <a:t>（一）</a:t>
            </a:r>
            <a:r>
              <a:rPr lang="en-US" altLang="zh-CN" smtClean="0">
                <a:latin typeface="隶书" panose="02010509060101010101" pitchFamily="49" charset="-122"/>
                <a:ea typeface="隶书" panose="02010509060101010101" pitchFamily="49" charset="-122"/>
              </a:rPr>
              <a:t>《</a:t>
            </a:r>
            <a:r>
              <a:rPr lang="zh-CN" altLang="en-US" smtClean="0">
                <a:latin typeface="隶书" panose="02010509060101010101" pitchFamily="49" charset="-122"/>
                <a:ea typeface="隶书" panose="02010509060101010101" pitchFamily="49" charset="-122"/>
              </a:rPr>
              <a:t>芣苢</a:t>
            </a:r>
            <a:r>
              <a:rPr lang="en-US" altLang="zh-CN" smtClean="0">
                <a:latin typeface="隶书" panose="02010509060101010101" pitchFamily="49" charset="-122"/>
                <a:ea typeface="隶书" panose="02010509060101010101" pitchFamily="49" charset="-122"/>
              </a:rPr>
              <a:t>》</a:t>
            </a:r>
          </a:p>
          <a:p>
            <a:r>
              <a:rPr lang="en-US" altLang="zh-CN" smtClean="0">
                <a:latin typeface="隶书" panose="02010509060101010101" pitchFamily="49" charset="-122"/>
                <a:ea typeface="隶书" panose="02010509060101010101" pitchFamily="49" charset="-122"/>
              </a:rPr>
              <a:t>1</a:t>
            </a:r>
            <a:r>
              <a:rPr lang="zh-CN" altLang="en-US" smtClean="0">
                <a:latin typeface="隶书" panose="02010509060101010101" pitchFamily="49" charset="-122"/>
                <a:ea typeface="隶书" panose="02010509060101010101" pitchFamily="49" charset="-122"/>
              </a:rPr>
              <a:t>．</a:t>
            </a:r>
            <a:r>
              <a:rPr lang="en-US" altLang="zh-CN" smtClean="0">
                <a:latin typeface="隶书" panose="02010509060101010101" pitchFamily="49" charset="-122"/>
                <a:ea typeface="隶书" panose="02010509060101010101" pitchFamily="49" charset="-122"/>
              </a:rPr>
              <a:t>《</a:t>
            </a:r>
            <a:r>
              <a:rPr lang="zh-CN" altLang="en-US" smtClean="0">
                <a:latin typeface="隶书" panose="02010509060101010101" pitchFamily="49" charset="-122"/>
                <a:ea typeface="隶书" panose="02010509060101010101" pitchFamily="49" charset="-122"/>
              </a:rPr>
              <a:t>芣苢</a:t>
            </a:r>
            <a:r>
              <a:rPr lang="en-US" altLang="zh-CN" smtClean="0">
                <a:latin typeface="隶书" panose="02010509060101010101" pitchFamily="49" charset="-122"/>
                <a:ea typeface="隶书" panose="02010509060101010101" pitchFamily="49" charset="-122"/>
              </a:rPr>
              <a:t>》</a:t>
            </a:r>
            <a:r>
              <a:rPr lang="zh-CN" altLang="en-US" smtClean="0">
                <a:latin typeface="隶书" panose="02010509060101010101" pitchFamily="49" charset="-122"/>
                <a:ea typeface="隶书" panose="02010509060101010101" pitchFamily="49" charset="-122"/>
              </a:rPr>
              <a:t>一诗在形式上有什么鲜明的特点？有什么艺术效果？</a:t>
            </a:r>
          </a:p>
          <a:p>
            <a:r>
              <a:rPr lang="zh-CN" altLang="en-US" smtClean="0">
                <a:latin typeface="隶书" panose="02010509060101010101" pitchFamily="49" charset="-122"/>
                <a:ea typeface="隶书" panose="02010509060101010101" pitchFamily="49" charset="-122"/>
              </a:rPr>
              <a:t>答：</a:t>
            </a:r>
            <a:r>
              <a:rPr lang="en-US" altLang="zh-CN" smtClean="0">
                <a:latin typeface="隶书" panose="02010509060101010101" pitchFamily="49" charset="-122"/>
                <a:ea typeface="隶书" panose="02010509060101010101" pitchFamily="49" charset="-122"/>
              </a:rPr>
              <a:t>_______________________________________________</a:t>
            </a:r>
          </a:p>
          <a:p>
            <a:r>
              <a:rPr lang="zh-CN" altLang="en-US" smtClean="0">
                <a:latin typeface="隶书" panose="02010509060101010101" pitchFamily="49" charset="-122"/>
                <a:ea typeface="隶书" panose="02010509060101010101" pitchFamily="49" charset="-122"/>
              </a:rPr>
              <a:t>答案：（</a:t>
            </a:r>
            <a:r>
              <a:rPr lang="en-US" altLang="zh-CN" smtClean="0">
                <a:latin typeface="隶书" panose="02010509060101010101" pitchFamily="49" charset="-122"/>
                <a:ea typeface="隶书" panose="02010509060101010101" pitchFamily="49" charset="-122"/>
              </a:rPr>
              <a:t>1</a:t>
            </a:r>
            <a:r>
              <a:rPr lang="zh-CN" altLang="en-US" smtClean="0">
                <a:latin typeface="隶书" panose="02010509060101010101" pitchFamily="49" charset="-122"/>
                <a:ea typeface="隶书" panose="02010509060101010101" pitchFamily="49" charset="-122"/>
              </a:rPr>
              <a:t>）这首诗采用了</a:t>
            </a:r>
            <a:r>
              <a:rPr lang="zh-CN" altLang="en-US" smtClean="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重章叠句</a:t>
            </a:r>
            <a:r>
              <a:rPr lang="zh-CN" altLang="en-US" smtClean="0">
                <a:latin typeface="隶书" panose="02010509060101010101" pitchFamily="49" charset="-122"/>
                <a:ea typeface="隶书" panose="02010509060101010101" pitchFamily="49" charset="-122"/>
              </a:rPr>
              <a:t>的形式，全诗三章十二句，只有</a:t>
            </a:r>
            <a:r>
              <a:rPr lang="zh-CN" altLang="en-US" smtClean="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动词是不断变化</a:t>
            </a:r>
            <a:r>
              <a:rPr lang="zh-CN" altLang="en-US" smtClean="0">
                <a:latin typeface="隶书" panose="02010509060101010101" pitchFamily="49" charset="-122"/>
                <a:ea typeface="隶书" panose="02010509060101010101" pitchFamily="49" charset="-122"/>
              </a:rPr>
              <a:t>的，其余全是重叠。</a:t>
            </a:r>
            <a:endParaRPr lang="en-US" altLang="zh-CN" smtClean="0"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buNone/>
            </a:pPr>
            <a:r>
              <a:rPr lang="zh-CN" altLang="en-US" smtClean="0">
                <a:latin typeface="隶书" panose="02010509060101010101" pitchFamily="49" charset="-122"/>
                <a:ea typeface="隶书" panose="02010509060101010101" pitchFamily="49" charset="-122"/>
              </a:rPr>
              <a:t>       （</a:t>
            </a:r>
            <a:r>
              <a:rPr lang="en-US" altLang="zh-CN" smtClean="0">
                <a:latin typeface="隶书" panose="02010509060101010101" pitchFamily="49" charset="-122"/>
                <a:ea typeface="隶书" panose="02010509060101010101" pitchFamily="49" charset="-122"/>
              </a:rPr>
              <a:t>2</a:t>
            </a:r>
            <a:r>
              <a:rPr lang="zh-CN" altLang="en-US" smtClean="0">
                <a:latin typeface="隶书" panose="02010509060101010101" pitchFamily="49" charset="-122"/>
                <a:ea typeface="隶书" panose="02010509060101010101" pitchFamily="49" charset="-122"/>
              </a:rPr>
              <a:t>）这种看起来很</a:t>
            </a:r>
            <a:r>
              <a:rPr lang="zh-CN" altLang="en-US" smtClean="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单调的重叠</a:t>
            </a:r>
            <a:r>
              <a:rPr lang="zh-CN" altLang="en-US" smtClean="0">
                <a:latin typeface="隶书" panose="02010509060101010101" pitchFamily="49" charset="-122"/>
                <a:ea typeface="隶书" panose="02010509060101010101" pitchFamily="49" charset="-122"/>
              </a:rPr>
              <a:t>，有它特殊的效果。在不断重叠中，产生了简单明快、往复回环的音乐感。同时，在六个动词的变化中，又生动地表现了越采越多直到满载而归的过程。</a:t>
            </a:r>
          </a:p>
          <a:p>
            <a:endParaRPr lang="zh-CN" altLang="en-US" smtClean="0"/>
          </a:p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00515" y="365125"/>
            <a:ext cx="1800225" cy="1752600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tags/tag1.xml><?xml version="1.0" encoding="utf-8"?>
<p:tagLst xmlns:p="http://schemas.openxmlformats.org/presentationml/2006/main">
  <p:tag name="AS_OS" val="Unix 3.10 unknown"/>
  <p:tag name="AS_RELEASE_DATE" val="2017.06.20"/>
  <p:tag name="AS_TITLE" val="Aspose.Slides for Java"/>
  <p:tag name="AS_VERSION" val="17.6"/>
</p:tagLst>
</file>

<file path=ppt/theme/theme1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E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78</Paragraphs>
  <Slides>16</Slides>
  <Notes>0</Notes>
  <TotalTime>0</TotalTime>
  <HiddenSlides>0</HiddenSlides>
  <MMClips>0</MMClips>
  <ScaleCrop>0</ScaleCrop>
  <HeadingPairs>
    <vt:vector baseType="variant" size="4"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baseType="lpstr" size="17">
      <vt:lpstr>Office 主题</vt:lpstr>
      <vt:lpstr>芣  苢</vt:lpstr>
      <vt:lpstr>素养目标</vt:lpstr>
      <vt:lpstr>背景介绍</vt:lpstr>
      <vt:lpstr>文体介绍</vt:lpstr>
      <vt:lpstr>资料链接</vt:lpstr>
      <vt:lpstr>学习任务一：阅读与鉴赏</vt:lpstr>
      <vt:lpstr>课文翻译</vt:lpstr>
      <vt:lpstr>学习任务一：阅读与鉴赏</vt:lpstr>
      <vt:lpstr>学习任务一：阅读与鉴赏</vt:lpstr>
      <vt:lpstr>学习任务一：阅读与鉴赏</vt:lpstr>
      <vt:lpstr>学习任务二：情景与任务</vt:lpstr>
      <vt:lpstr>学习任务二：情景与任务</vt:lpstr>
      <vt:lpstr>学习任务二：情景与任务</vt:lpstr>
      <vt:lpstr>学习任务二：情景与任务</vt:lpstr>
      <vt:lpstr>赏析手法</vt:lpstr>
      <vt:lpstr>赏析手法</vt:lpstr>
    </vt:vector>
  </TitlesOfParts>
  <LinksUpToDate>0</LinksUpToDate>
  <SharedDoc>0</SharedDoc>
  <HyperlinksChanged>0</HyperlinksChanged>
  <Application>Aspose.Slides for Java</Application>
  <AppVersion>17.0600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2020-11-05T18:57:15.039</cp:lastPrinted>
  <dcterms:created xsi:type="dcterms:W3CDTF">2020-11-05T18:57:15Z</dcterms:created>
  <dcterms:modified xsi:type="dcterms:W3CDTF">2020-11-05T10:57:15Z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