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58" r:id="rId1"/>
  </p:sldMasterIdLst>
  <p:notesMasterIdLst>
    <p:notesMasterId r:id="rId17"/>
  </p:notesMasterIdLst>
  <p:handoutMasterIdLst>
    <p:handoutMasterId r:id="rId18"/>
  </p:handoutMasterIdLst>
  <p:sldIdLst>
    <p:sldId id="3288" r:id="rId2"/>
    <p:sldId id="3390" r:id="rId3"/>
    <p:sldId id="3393" r:id="rId4"/>
    <p:sldId id="3369" r:id="rId5"/>
    <p:sldId id="3391" r:id="rId6"/>
    <p:sldId id="3368" r:id="rId7"/>
    <p:sldId id="3402" r:id="rId8"/>
    <p:sldId id="3404" r:id="rId9"/>
    <p:sldId id="3403" r:id="rId10"/>
    <p:sldId id="3401" r:id="rId11"/>
    <p:sldId id="3405" r:id="rId12"/>
    <p:sldId id="3400" r:id="rId13"/>
    <p:sldId id="3399" r:id="rId14"/>
    <p:sldId id="3398" r:id="rId15"/>
    <p:sldId id="3392" r:id="rId16"/>
  </p:sldIdLst>
  <p:sldSz cx="6859588" cy="5145088"/>
  <p:notesSz cx="6761163" cy="9942513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5295" indent="-12954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2495" indent="-26162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69695" indent="-39433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6895" indent="-52641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162560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195072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2275840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2601595" algn="l" defTabSz="65024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328">
          <p15:clr>
            <a:srgbClr val="A4A3A4"/>
          </p15:clr>
        </p15:guide>
        <p15:guide id="2" pos="3038">
          <p15:clr>
            <a:srgbClr val="A4A3A4"/>
          </p15:clr>
        </p15:guide>
        <p15:guide id="3" orient="horz" pos="4183">
          <p15:clr>
            <a:srgbClr val="A4A3A4"/>
          </p15:clr>
        </p15:guide>
        <p15:guide id="4" pos="5691">
          <p15:clr>
            <a:srgbClr val="A4A3A4"/>
          </p15:clr>
        </p15:guide>
        <p15:guide id="5" pos="282">
          <p15:clr>
            <a:srgbClr val="A4A3A4"/>
          </p15:clr>
        </p15:guide>
        <p15:guide id="6" pos="1013">
          <p15:clr>
            <a:srgbClr val="A4A3A4"/>
          </p15:clr>
        </p15:guide>
        <p15:guide id="7" orient="horz" pos="233">
          <p15:clr>
            <a:srgbClr val="A4A3A4"/>
          </p15:clr>
        </p15:guide>
        <p15:guide id="8" orient="horz" pos="2976">
          <p15:clr>
            <a:srgbClr val="A4A3A4"/>
          </p15:clr>
        </p15:guide>
        <p15:guide id="9" pos="2161">
          <p15:clr>
            <a:srgbClr val="A4A3A4"/>
          </p15:clr>
        </p15:guide>
        <p15:guide id="10" pos="4048">
          <p15:clr>
            <a:srgbClr val="A4A3A4"/>
          </p15:clr>
        </p15:guide>
        <p15:guide id="11" pos="200">
          <p15:clr>
            <a:srgbClr val="A4A3A4"/>
          </p15:clr>
        </p15:guide>
        <p15:guide id="12" pos="72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AE1233"/>
    <a:srgbClr val="9F7B63"/>
    <a:srgbClr val="F48E77"/>
    <a:srgbClr val="A1BD70"/>
    <a:srgbClr val="889EB6"/>
    <a:srgbClr val="004236"/>
    <a:srgbClr val="169274"/>
    <a:srgbClr val="60AEA9"/>
    <a:srgbClr val="84004C"/>
    <a:srgbClr val="8B2FC3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2891" autoAdjust="0"/>
    <p:restoredTop sz="95934" autoAdjust="0"/>
  </p:normalViewPr>
  <p:slideViewPr>
    <p:cSldViewPr>
      <p:cViewPr varScale="1">
        <p:scale>
          <a:sx n="134" d="100"/>
          <a:sy n="134" d="100"/>
        </p:scale>
        <p:origin x="-792" y="-84"/>
      </p:cViewPr>
      <p:guideLst>
        <p:guide orient="horz" pos="328"/>
        <p:guide orient="horz" pos="4183"/>
        <p:guide orient="horz" pos="233"/>
        <p:guide orient="horz" pos="2976"/>
        <p:guide pos="3038"/>
        <p:guide pos="5691"/>
        <p:guide pos="282"/>
        <p:guide pos="1013"/>
        <p:guide pos="2161"/>
        <p:guide pos="4048"/>
        <p:guide pos="200"/>
        <p:guide pos="720"/>
      </p:guideLst>
    </p:cSldViewPr>
  </p:slideViewPr>
  <p:outlineViewPr>
    <p:cViewPr>
      <p:scale>
        <a:sx n="100" d="100"/>
        <a:sy n="100" d="100"/>
      </p:scale>
      <p:origin x="0" y="-14412"/>
    </p:cViewPr>
  </p:outlin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3804" y="96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handoutMaster" Target="handoutMasters/handout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29761" y="0"/>
            <a:ext cx="2929837" cy="498852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7742FC-62BB-4B81-9CA5-3B750A4B4580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29761" y="9443662"/>
            <a:ext cx="2929837" cy="498851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67E82F1-5B17-4D95-A6D6-EB96F2D72B61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64320711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29761" y="0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2019-2-20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896938" y="746125"/>
            <a:ext cx="4967287" cy="37274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76117" y="4722694"/>
            <a:ext cx="5408930" cy="447413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/>
              <a:t>单击此处编辑母版文本样式</a:t>
            </a:r>
          </a:p>
          <a:p>
            <a:pPr lvl="1"/>
            <a:r>
              <a:rPr lang="zh-CN" altLang="en-US" noProof="0"/>
              <a:t>第二级</a:t>
            </a:r>
          </a:p>
          <a:p>
            <a:pPr lvl="2"/>
            <a:r>
              <a:rPr lang="zh-CN" altLang="en-US" noProof="0"/>
              <a:t>第三级</a:t>
            </a:r>
          </a:p>
          <a:p>
            <a:pPr lvl="3"/>
            <a:r>
              <a:rPr lang="zh-CN" altLang="en-US" noProof="0"/>
              <a:t>第四级</a:t>
            </a:r>
          </a:p>
          <a:p>
            <a:pPr lvl="4"/>
            <a:r>
              <a:rPr lang="zh-CN" altLang="en-US" noProof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443662"/>
            <a:ext cx="2929837" cy="49712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29761" y="9443662"/>
            <a:ext cx="2929837" cy="497126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23411805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1pPr>
    <a:lvl2pPr marL="32385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2pPr>
    <a:lvl3pPr marL="64897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3pPr>
    <a:lvl4pPr marL="97409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4pPr>
    <a:lvl5pPr marL="1299210" algn="l" rtl="0" eaLnBrk="0" fontAlgn="base" hangingPunct="0">
      <a:spcBef>
        <a:spcPct val="30000"/>
      </a:spcBef>
      <a:spcAft>
        <a:spcPct val="0"/>
      </a:spcAft>
      <a:defRPr sz="900" kern="1200">
        <a:solidFill>
          <a:schemeClr val="tx1"/>
        </a:solidFill>
        <a:latin typeface="+mn-lt"/>
        <a:ea typeface="+mn-ea"/>
        <a:cs typeface="+mn-cs"/>
      </a:defRPr>
    </a:lvl5pPr>
    <a:lvl6pPr marL="162560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6pPr>
    <a:lvl7pPr marL="195072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7pPr>
    <a:lvl8pPr marL="227584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8pPr>
    <a:lvl9pPr marL="2600960" algn="l" defTabSz="649605" rtl="0" eaLnBrk="1" latinLnBrk="0" hangingPunct="1">
      <a:defRPr sz="9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896938" y="746125"/>
            <a:ext cx="4967287" cy="372745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416448468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597" y="273930"/>
            <a:ext cx="5916395" cy="99447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597" y="1369642"/>
            <a:ext cx="5916395" cy="32645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597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3A93E93-166D-47F5-9EF1-ACEABE24AEEA}" type="datetimeFigureOut">
              <a:rPr lang="zh-CN" altLang="en-US" smtClean="0"/>
              <a:pPr/>
              <a:t>2019-2-20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2239" y="4768736"/>
            <a:ext cx="2315111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4584" y="4768736"/>
            <a:ext cx="1543407" cy="27392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8D5ACA-62CA-46DB-AD6B-12EDD6D51A23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5" r:id="rId1"/>
  </p:sldLayoutIdLst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7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6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65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94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23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5285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22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51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80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9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835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文本框 17"/>
          <p:cNvSpPr txBox="1"/>
          <p:nvPr/>
        </p:nvSpPr>
        <p:spPr>
          <a:xfrm>
            <a:off x="143646" y="1949568"/>
            <a:ext cx="6454500" cy="646331"/>
          </a:xfrm>
          <a:prstGeom prst="rect">
            <a:avLst/>
          </a:prstGeom>
          <a:noFill/>
        </p:spPr>
        <p:txBody>
          <a:bodyPr wrap="square" rtlCol="0" anchor="ctr" anchorCtr="0">
            <a:spAutoFit/>
          </a:bodyPr>
          <a:lstStyle/>
          <a:p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专题</a:t>
            </a:r>
            <a:r>
              <a:rPr lang="en-US" altLang="zh-CN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26 </a:t>
            </a:r>
            <a:r>
              <a:rPr lang="zh-CN" altLang="en-US" sz="3600" b="1" dirty="0" smtClean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诗歌</a:t>
            </a:r>
            <a:r>
              <a:rPr lang="zh-CN" altLang="en-US" sz="3600" b="1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鉴赏规范答题（二）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84312"/>
            <a:ext cx="6480720" cy="36745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典例四：（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2018•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Ⅲ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）阅读下面这首唐诗，完成小题。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精卫词   王   建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精卫谁教尔填海，海边石子青磊磊。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但得海水作枯池，海中鱼龙何所为。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口穿岂为空衔石，山中草木无全枝。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朝在树头暮海里，飞多羽折时堕水。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高山未尽海未平，愿我身死子还生。   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）一般认为，诗最后两句的内容是以精卫的口吻表达的，你是否同意这种解读？请结合诗句说明你的理由。    </a:t>
            </a:r>
          </a:p>
        </p:txBody>
      </p:sp>
    </p:spTree>
    <p:extLst>
      <p:ext uri="{BB962C8B-B14F-4D97-AF65-F5344CB8AC3E}">
        <p14:creationId xmlns:p14="http://schemas.microsoft.com/office/powerpoint/2010/main" xmlns="" val="256466938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712" y="481362"/>
            <a:ext cx="4766270" cy="41823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）观点一：同意。①这两句诗是精卫坚忍不拔、前赴后继奋斗精神的自我抒发；②意为即使自己在有生之年不能完成移山填海的事业，也希望子孙后代能够继承遗志，填海不止。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观点二：不同意。①这两句诗是作者对精卫的同情与崇敬之情的表达；②意为移山填海的事业尚未完成，我愿牺牲生命来帮助精卫，以自己的生命来换精卫的生命。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AA5F0B41-78E6-4870-BDDA-13C5E794E7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81922" y="1348408"/>
            <a:ext cx="2179341" cy="27428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00821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84312"/>
            <a:ext cx="6552728" cy="29892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典例五：（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2017•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Ⅰ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）读下面这首宋诗，完成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14~15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阅礼部贡院阅进士就试    欧阳修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紫案焚香暖吹轻，广庭清晓席群英。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无哗战士衔枚勇，下笔春蚕食叶声。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乡里献贤先德行，朝廷列爵待公卿。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自惭衰病心神耗，赖有群公鉴裁精。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．本诗的第四句“下笔春蚕食叶声”广受后世称道，请赏析这一句的精妙之处。（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3" name="矩形 2"/>
          <p:cNvSpPr/>
          <p:nvPr/>
        </p:nvSpPr>
        <p:spPr>
          <a:xfrm>
            <a:off x="189434" y="3473592"/>
            <a:ext cx="6552728" cy="1273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】15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、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用春蚕食叶描摹考场内考生落笔纸上的声响，生动贴切；②动中见静，越发见出考场的庄严寂静；③强化作者充满希望的喜悦之情。</a:t>
            </a:r>
          </a:p>
        </p:txBody>
      </p:sp>
    </p:spTree>
    <p:extLst>
      <p:ext uri="{BB962C8B-B14F-4D97-AF65-F5344CB8AC3E}">
        <p14:creationId xmlns:p14="http://schemas.microsoft.com/office/powerpoint/2010/main" xmlns="" val="254747728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17426" y="484312"/>
            <a:ext cx="6408712" cy="3958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典例六：（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2017•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zh-CN" altLang="zh-CN" sz="1600" dirty="0"/>
              <a:t>Ⅱ 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）阅读下面这首宋诗，完成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14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～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题。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送子由使契丹   苏  轼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云海相望寄此身，那因远适更沾巾。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不辞驿骑凌风雪，要使天骄识凤麟。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   沙漠回看清禁月①，湖山应梦武林春②。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单于若问君家世，莫道中朝第一人③。</a:t>
            </a:r>
          </a:p>
          <a:p>
            <a:pPr>
              <a:lnSpc>
                <a:spcPct val="150000"/>
              </a:lnSpc>
            </a:pP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注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】①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清禁：皇宫。苏辙时任翰林学士，常出入宫禁。②武林：杭州的别称。苏轼时知杭州。③唐代李揆被皇帝誉为“门地、人物、文学皆当世第一”。后来入吐蕃会盟，酋长问他：“闻唐有第一人李揆，公是否？”李揆怕被扣留，骗他说：“彼李揆，安肯来邪？”</a:t>
            </a:r>
          </a:p>
        </p:txBody>
      </p:sp>
    </p:spTree>
    <p:extLst>
      <p:ext uri="{BB962C8B-B14F-4D97-AF65-F5344CB8AC3E}">
        <p14:creationId xmlns:p14="http://schemas.microsoft.com/office/powerpoint/2010/main" xmlns="" val="34124419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117426" y="556320"/>
            <a:ext cx="3672408" cy="335136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15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．本诗首联表现了诗人什么样的性格？请加以分析。（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15.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①诗人戏谑友人，夸耀自己，通过诙谐的态度表现出对文学成就的自得；②诗歌并非全是戏言，也透露出一丝对自己现实境况的无奈与自嘲。</a:t>
            </a:r>
          </a:p>
        </p:txBody>
      </p:sp>
      <p:pic>
        <p:nvPicPr>
          <p:cNvPr id="4" name="图片 3">
            <a:extLst>
              <a:ext uri="{FF2B5EF4-FFF2-40B4-BE49-F238E27FC236}">
                <a16:creationId xmlns="" xmlns:a16="http://schemas.microsoft.com/office/drawing/2014/main" id="{C2254168-3F70-4595-B28A-9E15BB926B0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5138" y="628328"/>
            <a:ext cx="2952328" cy="37477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543248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581ED35-B4C1-4ED4-A55F-0D61360D0957}"/>
              </a:ext>
            </a:extLst>
          </p:cNvPr>
          <p:cNvSpPr/>
          <p:nvPr/>
        </p:nvSpPr>
        <p:spPr>
          <a:xfrm>
            <a:off x="261442" y="340296"/>
            <a:ext cx="6120680" cy="43396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2000" b="1" dirty="0">
                <a:latin typeface="仿宋" panose="02010609060101010101" pitchFamily="49" charset="-122"/>
                <a:ea typeface="仿宋" panose="02010609060101010101" pitchFamily="49" charset="-122"/>
              </a:rPr>
              <a:t>规范答题要求</a:t>
            </a:r>
            <a:endParaRPr lang="en-US" altLang="zh-CN" sz="20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、言之有理。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合模板；说术语。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、言之有序。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先观点，后分析，有分析，有总结，条理清晰。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、言之有物。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有观点，有分析；有术语。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4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、言之有度。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问什么答什么。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5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、言之有据。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有依据。</a:t>
            </a:r>
            <a:endParaRPr lang="en-US" altLang="zh-CN" sz="1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6</a:t>
            </a:r>
            <a:r>
              <a:rPr lang="zh-CN" altLang="en-US" sz="1400" b="1" dirty="0">
                <a:latin typeface="仿宋" panose="02010609060101010101" pitchFamily="49" charset="-122"/>
                <a:ea typeface="仿宋" panose="02010609060101010101" pitchFamily="49" charset="-122"/>
              </a:rPr>
              <a:t>、言之有文。</a:t>
            </a:r>
            <a:endParaRPr lang="en-US" altLang="zh-CN" sz="14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 </a:t>
            </a:r>
            <a:r>
              <a:rPr lang="zh-CN" altLang="en-US" sz="1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言简意赅、简明扼要。</a:t>
            </a:r>
          </a:p>
        </p:txBody>
      </p:sp>
      <p:pic>
        <p:nvPicPr>
          <p:cNvPr id="3" name="图片 2">
            <a:extLst>
              <a:ext uri="{FF2B5EF4-FFF2-40B4-BE49-F238E27FC236}">
                <a16:creationId xmlns="" xmlns:a16="http://schemas.microsoft.com/office/drawing/2014/main" id="{904A460F-098D-403F-9CC5-186BDCB497F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5898" y="762759"/>
            <a:ext cx="2493690" cy="36195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6887889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229041" y="556320"/>
            <a:ext cx="6401505" cy="35821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典例一：阅读古诗，回答问题。</a:t>
            </a:r>
            <a:endParaRPr lang="en-US" altLang="zh-CN" sz="20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20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粤秀峰晚望同黄香石诸子二首（其一）        谭敬昭</a:t>
            </a: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江上青山山外江，远帆片片点归艭①。</a:t>
            </a:r>
            <a:endParaRPr lang="en-US" altLang="zh-CN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横空老鹤南飞去，带得钟声到海幢②。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注：①艭：小船。②海幢，即海幢寺</a:t>
            </a: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诗中哪些意象体现了题目中的“晚望”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请分别从“晚、望”两个方面回答。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4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en-US" altLang="zh-CN" sz="14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 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简析诗中“带”字的妙处。 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</p:spTree>
    <p:extLst>
      <p:ext uri="{BB962C8B-B14F-4D97-AF65-F5344CB8AC3E}">
        <p14:creationId xmlns:p14="http://schemas.microsoft.com/office/powerpoint/2010/main" xmlns="" val="42661232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117426" y="2647976"/>
            <a:ext cx="6363294" cy="14051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0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学生答案</a:t>
            </a:r>
            <a:r>
              <a:rPr lang="en-US" altLang="zh-CN" sz="2000" b="1" i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</a:t>
            </a:r>
            <a:r>
              <a:rPr lang="zh-CN" altLang="en-US" sz="2000" b="1" dirty="0">
                <a:solidFill>
                  <a:srgbClr val="0000CC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：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晚”从“带得钟声到海幢”中可以看出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 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还有那些小船的归来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可以看出是“晚”，“望”是从“远帆片片点归艭”中可以看出。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zh-CN" altLang="en-US" sz="20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AutoShape 22"/>
          <p:cNvSpPr>
            <a:spLocks noChangeArrowheads="1"/>
          </p:cNvSpPr>
          <p:nvPr/>
        </p:nvSpPr>
        <p:spPr bwMode="auto">
          <a:xfrm>
            <a:off x="2853730" y="1420416"/>
            <a:ext cx="1635470" cy="726110"/>
          </a:xfrm>
          <a:prstGeom prst="wedgeRectCallout">
            <a:avLst>
              <a:gd name="adj1" fmla="val -58968"/>
              <a:gd name="adj2" fmla="val 197319"/>
            </a:avLst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审题不严</a:t>
            </a:r>
            <a:endParaRPr lang="en-US" altLang="zh-CN" b="1" dirty="0">
              <a:solidFill>
                <a:srgbClr val="FF0000"/>
              </a:solidFill>
              <a:latin typeface="Tahoma" panose="020B0604030504040204" pitchFamily="34" charset="0"/>
              <a:ea typeface="宋体" panose="02010600030101010101" pitchFamily="2" charset="-122"/>
            </a:endParaRPr>
          </a:p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缺少列举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4221882" y="3724672"/>
            <a:ext cx="9361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2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8" name="Text Box 3"/>
          <p:cNvSpPr txBox="1">
            <a:spLocks noChangeArrowheads="1"/>
          </p:cNvSpPr>
          <p:nvPr/>
        </p:nvSpPr>
        <p:spPr bwMode="auto">
          <a:xfrm>
            <a:off x="189434" y="481697"/>
            <a:ext cx="6480720" cy="77328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1.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诗中哪些意象体现了题目中的“晚望”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?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请分别从“晚、望”两个方面回答。（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7329516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33450" y="524390"/>
            <a:ext cx="3600400" cy="25910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体现“晚”的意象有：归艭 、钟声 ；</a:t>
            </a:r>
            <a:endParaRPr lang="en-US" altLang="zh-CN" sz="2400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体现“望”的意象有：江、青山、远帆、空、老鹤。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2421682" y="1352250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1269554" y="3074471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7F963097-2E24-4D9A-9222-4F642D6B946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7866" y="1636440"/>
            <a:ext cx="2592288" cy="2520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6770914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117426" y="484312"/>
            <a:ext cx="6624736" cy="4428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2.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简析诗中“带”字的妙处。 （</a:t>
            </a:r>
            <a:r>
              <a:rPr lang="en-US" altLang="zh-CN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3</a:t>
            </a:r>
            <a:r>
              <a:rPr lang="zh-CN" altLang="en-US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分）</a:t>
            </a:r>
          </a:p>
        </p:txBody>
      </p:sp>
      <p:sp>
        <p:nvSpPr>
          <p:cNvPr id="3" name="Text Box 2"/>
          <p:cNvSpPr txBox="1">
            <a:spLocks noChangeArrowheads="1"/>
          </p:cNvSpPr>
          <p:nvPr/>
        </p:nvSpPr>
        <p:spPr bwMode="auto">
          <a:xfrm>
            <a:off x="234852" y="2163279"/>
            <a:ext cx="6624736" cy="24814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r>
              <a:rPr lang="en-US" altLang="zh-CN" sz="1600" b="1" dirty="0">
                <a:solidFill>
                  <a:prstClr val="black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带”的意思是带领，傍晚时分万物开始归家，在平静的江面上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泛着归来的孤舟，空中飞着南去的老鹤，傍晚时分的钟声徐徐飘来，作者思乡思亲的愁绪正好寄托于老鹤远去。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带”充分表达了作者的绵绵离愁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把这感觉写得生动、活泼、形象</a:t>
            </a:r>
            <a:r>
              <a:rPr lang="en-US" altLang="zh-CN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,</a:t>
            </a:r>
            <a:r>
              <a:rPr lang="zh-CN" altLang="en-US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也提升了诗的灵性。</a:t>
            </a:r>
            <a:endParaRPr lang="en-US" altLang="zh-CN" b="1" dirty="0">
              <a:solidFill>
                <a:srgbClr val="FF0000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  </a:t>
            </a:r>
            <a:endParaRPr lang="en-US" altLang="zh-CN" sz="1600" b="1" dirty="0">
              <a:solidFill>
                <a:prstClr val="black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</p:txBody>
      </p:sp>
      <p:sp>
        <p:nvSpPr>
          <p:cNvPr id="5" name="AutoShape 22"/>
          <p:cNvSpPr>
            <a:spLocks noChangeArrowheads="1"/>
          </p:cNvSpPr>
          <p:nvPr/>
        </p:nvSpPr>
        <p:spPr bwMode="auto">
          <a:xfrm>
            <a:off x="2719128" y="1420416"/>
            <a:ext cx="1656184" cy="504056"/>
          </a:xfrm>
          <a:prstGeom prst="wedgeRectCallout">
            <a:avLst>
              <a:gd name="adj1" fmla="val -58968"/>
              <a:gd name="adj2" fmla="val 197319"/>
            </a:avLst>
          </a:prstGeom>
          <a:solidFill>
            <a:schemeClr val="bg1"/>
          </a:solidFill>
          <a:ln w="38100" algn="ctr">
            <a:solidFill>
              <a:schemeClr val="tx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algn="ctr"/>
            <a:r>
              <a:rPr lang="zh-CN" altLang="en-US" b="1" dirty="0">
                <a:solidFill>
                  <a:srgbClr val="FF0000"/>
                </a:solidFill>
                <a:latin typeface="Tahoma" panose="020B0604030504040204" pitchFamily="34" charset="0"/>
                <a:ea typeface="宋体" panose="02010600030101010101" pitchFamily="2" charset="-122"/>
              </a:rPr>
              <a:t>没有核心术语</a:t>
            </a:r>
          </a:p>
        </p:txBody>
      </p:sp>
      <p:sp>
        <p:nvSpPr>
          <p:cNvPr id="6" name="Text Box 14"/>
          <p:cNvSpPr txBox="1">
            <a:spLocks noChangeArrowheads="1"/>
          </p:cNvSpPr>
          <p:nvPr/>
        </p:nvSpPr>
        <p:spPr bwMode="auto">
          <a:xfrm>
            <a:off x="3213770" y="4012704"/>
            <a:ext cx="936104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2800" dirty="0">
                <a:solidFill>
                  <a:srgbClr val="FF0000"/>
                </a:solidFill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</p:spTree>
    <p:extLst>
      <p:ext uri="{BB962C8B-B14F-4D97-AF65-F5344CB8AC3E}">
        <p14:creationId xmlns:p14="http://schemas.microsoft.com/office/powerpoint/2010/main" xmlns="" val="34529121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37281" y="289298"/>
            <a:ext cx="6408712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参考答案</a:t>
            </a:r>
            <a:r>
              <a:rPr lang="en-US" altLang="zh-CN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   </a:t>
            </a:r>
          </a:p>
          <a:p>
            <a:pPr>
              <a:lnSpc>
                <a:spcPct val="150000"/>
              </a:lnSpc>
            </a:pP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400" b="1" dirty="0">
                <a:latin typeface="仿宋" panose="02010609060101010101" pitchFamily="49" charset="-122"/>
                <a:ea typeface="仿宋" panose="02010609060101010101" pitchFamily="49" charset="-122"/>
              </a:rPr>
              <a:t>）</a:t>
            </a:r>
            <a:r>
              <a:rPr lang="zh-CN" altLang="en-US" sz="24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“带”采用了拟人手法，      赋予“老鹤”以人的动作，不说钟声远播，而说老鹤带钟声到海幢，使画面具有动感。</a:t>
            </a:r>
          </a:p>
        </p:txBody>
      </p:sp>
      <p:sp>
        <p:nvSpPr>
          <p:cNvPr id="3" name="Text Box 8"/>
          <p:cNvSpPr txBox="1">
            <a:spLocks noChangeArrowheads="1"/>
          </p:cNvSpPr>
          <p:nvPr/>
        </p:nvSpPr>
        <p:spPr bwMode="auto">
          <a:xfrm>
            <a:off x="4149874" y="844352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2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sp>
        <p:nvSpPr>
          <p:cNvPr id="4" name="Text Box 8"/>
          <p:cNvSpPr txBox="1">
            <a:spLocks noChangeArrowheads="1"/>
          </p:cNvSpPr>
          <p:nvPr/>
        </p:nvSpPr>
        <p:spPr bwMode="auto">
          <a:xfrm>
            <a:off x="5133666" y="1934959"/>
            <a:ext cx="1584325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/>
            <a:r>
              <a:rPr lang="en-US" altLang="zh-CN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1</a:t>
            </a:r>
            <a:r>
              <a:rPr lang="zh-CN" altLang="en-US" sz="4400" dirty="0">
                <a:latin typeface="华文行楷" panose="02010800040101010101" pitchFamily="2" charset="-122"/>
                <a:ea typeface="华文行楷" panose="02010800040101010101" pitchFamily="2" charset="-122"/>
              </a:rPr>
              <a:t>分</a:t>
            </a:r>
          </a:p>
        </p:txBody>
      </p:sp>
      <p:pic>
        <p:nvPicPr>
          <p:cNvPr id="5" name="图片 4">
            <a:extLst>
              <a:ext uri="{FF2B5EF4-FFF2-40B4-BE49-F238E27FC236}">
                <a16:creationId xmlns="" xmlns:a16="http://schemas.microsoft.com/office/drawing/2014/main" id="{85CD8572-16CB-4D9B-AA4E-5F7122C1A5C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6937" y="2654981"/>
            <a:ext cx="6007153" cy="2200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8761770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189433" y="1092784"/>
            <a:ext cx="2713163" cy="32778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主观臆断，答非所问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审题不清，答非所问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14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知识不清，误用（滥用）术语</a:t>
            </a:r>
            <a:endParaRPr lang="en-US" altLang="zh-CN" sz="14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片面作答，要点不全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模式不清，盲目作答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以空对空，缺少分析</a:t>
            </a:r>
            <a:endParaRPr lang="en-US" altLang="zh-CN" sz="2000" dirty="0">
              <a:solidFill>
                <a:schemeClr val="tx1"/>
              </a:solidFill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eaLnBrk="1" hangingPunct="1">
              <a:lnSpc>
                <a:spcPct val="150000"/>
              </a:lnSpc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不用术语，随性作答</a:t>
            </a:r>
          </a:p>
        </p:txBody>
      </p:sp>
      <p:sp>
        <p:nvSpPr>
          <p:cNvPr id="3" name="Text Box 7"/>
          <p:cNvSpPr txBox="1">
            <a:spLocks noChangeArrowheads="1"/>
          </p:cNvSpPr>
          <p:nvPr/>
        </p:nvSpPr>
        <p:spPr bwMode="auto">
          <a:xfrm>
            <a:off x="3285778" y="1605541"/>
            <a:ext cx="4248150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认真读题，圈点题目</a:t>
            </a:r>
          </a:p>
        </p:txBody>
      </p:sp>
      <p:sp>
        <p:nvSpPr>
          <p:cNvPr id="4" name="Text Box 9"/>
          <p:cNvSpPr txBox="1">
            <a:spLocks noChangeArrowheads="1"/>
          </p:cNvSpPr>
          <p:nvPr/>
        </p:nvSpPr>
        <p:spPr bwMode="auto">
          <a:xfrm>
            <a:off x="3258455" y="2466936"/>
            <a:ext cx="4175125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明确角度，看分答题</a:t>
            </a:r>
          </a:p>
        </p:txBody>
      </p:sp>
      <p:sp>
        <p:nvSpPr>
          <p:cNvPr id="5" name="Text Box 10"/>
          <p:cNvSpPr txBox="1">
            <a:spLocks noChangeArrowheads="1"/>
          </p:cNvSpPr>
          <p:nvPr/>
        </p:nvSpPr>
        <p:spPr bwMode="auto">
          <a:xfrm>
            <a:off x="3256868" y="2888991"/>
            <a:ext cx="39608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分类整理，建立模式</a:t>
            </a:r>
          </a:p>
        </p:txBody>
      </p:sp>
      <p:sp>
        <p:nvSpPr>
          <p:cNvPr id="6" name="Text Box 11"/>
          <p:cNvSpPr txBox="1">
            <a:spLocks noChangeArrowheads="1"/>
          </p:cNvSpPr>
          <p:nvPr/>
        </p:nvSpPr>
        <p:spPr bwMode="auto">
          <a:xfrm>
            <a:off x="3285778" y="1155424"/>
            <a:ext cx="4103688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紧扣文本，实事求是</a:t>
            </a:r>
          </a:p>
        </p:txBody>
      </p:sp>
      <p:sp>
        <p:nvSpPr>
          <p:cNvPr id="7" name="Text Box 13"/>
          <p:cNvSpPr txBox="1">
            <a:spLocks noChangeArrowheads="1"/>
          </p:cNvSpPr>
          <p:nvPr/>
        </p:nvSpPr>
        <p:spPr bwMode="auto">
          <a:xfrm>
            <a:off x="3258455" y="2072950"/>
            <a:ext cx="3959225" cy="369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18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识记概念，准确区分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3258455" y="3323287"/>
            <a:ext cx="3960812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联系文本，具体分析</a:t>
            </a:r>
          </a:p>
        </p:txBody>
      </p:sp>
      <p:sp>
        <p:nvSpPr>
          <p:cNvPr id="9" name="Rectangle 3"/>
          <p:cNvSpPr txBox="1">
            <a:spLocks noChangeArrowheads="1"/>
          </p:cNvSpPr>
          <p:nvPr/>
        </p:nvSpPr>
        <p:spPr>
          <a:xfrm>
            <a:off x="968165" y="470645"/>
            <a:ext cx="1155700" cy="519112"/>
          </a:xfrm>
          <a:prstGeom prst="rect">
            <a:avLst/>
          </a:prstGeom>
        </p:spPr>
        <p:txBody>
          <a:bodyPr/>
          <a:lstStyle>
            <a:lvl1pPr marL="171450" indent="-171450" algn="l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Char char="•"/>
              <a:defRPr sz="21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5143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8572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2007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5436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8865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94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23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5285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fontAlgn="auto">
              <a:spcAft>
                <a:spcPts val="0"/>
              </a:spcAft>
              <a:buFont typeface="Wingdings" panose="05000000000000000000" pitchFamily="2" charset="2"/>
              <a:buNone/>
            </a:pPr>
            <a:r>
              <a:rPr lang="zh-CN" altLang="en-US" sz="3200" b="1" dirty="0">
                <a:latin typeface="仿宋" panose="02010609060101010101" pitchFamily="49" charset="-122"/>
                <a:ea typeface="仿宋" panose="02010609060101010101" pitchFamily="49" charset="-122"/>
              </a:rPr>
              <a:t>失误</a:t>
            </a:r>
          </a:p>
        </p:txBody>
      </p:sp>
      <p:sp>
        <p:nvSpPr>
          <p:cNvPr id="10" name="Text Box 5"/>
          <p:cNvSpPr txBox="1">
            <a:spLocks noChangeArrowheads="1"/>
          </p:cNvSpPr>
          <p:nvPr/>
        </p:nvSpPr>
        <p:spPr bwMode="auto">
          <a:xfrm>
            <a:off x="3501802" y="301851"/>
            <a:ext cx="115252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>
            <a:lvl1pPr marL="342900" indent="-342900">
              <a:spcBef>
                <a:spcPct val="20000"/>
              </a:spcBef>
              <a:buClr>
                <a:schemeClr val="tx2"/>
              </a:buClr>
              <a:buSzPct val="70000"/>
              <a:buFont typeface="Wingdings" panose="05000000000000000000" pitchFamily="2" charset="2"/>
              <a:buChar char="l"/>
              <a:defRPr sz="3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692150" indent="-347663">
              <a:spcBef>
                <a:spcPct val="20000"/>
              </a:spcBef>
              <a:buClr>
                <a:schemeClr val="accent2"/>
              </a:buClr>
              <a:buSzPct val="70000"/>
              <a:buFont typeface="Wingdings" panose="05000000000000000000" pitchFamily="2" charset="2"/>
              <a:buChar char="l"/>
              <a:defRPr sz="2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87425" indent="-293688">
              <a:spcBef>
                <a:spcPct val="20000"/>
              </a:spcBef>
              <a:buClr>
                <a:schemeClr val="accent1"/>
              </a:buClr>
              <a:buSzPct val="70000"/>
              <a:buFont typeface="Wingdings" panose="05000000000000000000" pitchFamily="2" charset="2"/>
              <a:buChar char="l"/>
              <a:defRPr sz="23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281113" indent="-292100">
              <a:spcBef>
                <a:spcPct val="20000"/>
              </a:spcBef>
              <a:buClr>
                <a:schemeClr val="tx2"/>
              </a:buClr>
              <a:buSzPct val="75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598613" indent="-315913">
              <a:spcBef>
                <a:spcPct val="20000"/>
              </a:spcBef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0558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5130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29702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427413" indent="-315913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folHlink"/>
              </a:buClr>
              <a:buSzPct val="80000"/>
              <a:buFont typeface="Wingdings" panose="05000000000000000000" pitchFamily="2" charset="2"/>
              <a:buChar char="§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>
              <a:buFont typeface="Wingdings" panose="05000000000000000000" pitchFamily="2" charset="2"/>
              <a:buNone/>
            </a:pPr>
            <a:r>
              <a:rPr lang="zh-CN" altLang="en-US" sz="3600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对策</a:t>
            </a: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3256868" y="3782304"/>
            <a:ext cx="2693206" cy="4001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>
            <a:lvl1pPr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1pPr>
            <a:lvl2pPr marL="742950" indent="-28575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2pPr>
            <a:lvl3pPr marL="11430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3pPr>
            <a:lvl4pPr marL="16002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4pPr>
            <a:lvl5pPr marL="2057400" indent="-228600"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2000" dirty="0">
                <a:solidFill>
                  <a:schemeClr val="tx1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学习规范，循规蹈矩</a:t>
            </a:r>
          </a:p>
        </p:txBody>
      </p:sp>
    </p:spTree>
    <p:extLst>
      <p:ext uri="{BB962C8B-B14F-4D97-AF65-F5344CB8AC3E}">
        <p14:creationId xmlns:p14="http://schemas.microsoft.com/office/powerpoint/2010/main" xmlns="" val="19972994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  <p:bldP spid="6" grpId="0"/>
      <p:bldP spid="7" grpId="0"/>
      <p:bldP spid="8" grpId="0"/>
      <p:bldP spid="10" grpId="0"/>
      <p:bldP spid="11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05198" y="412304"/>
            <a:ext cx="6480720" cy="26199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典例二：（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2018•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Ⅰ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）阅读下面这首唐诗，完成小题。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野 歌  李 贺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鸦翎羽箭山桑弓，仰天射落衔芦鸿。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麻衣黑肥冲北风，带酒日晚歌田中。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男儿屈穷心不穷，枯荣不等嗔天公。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寒风又变为春柳，条条看即烟濛濛。    </a:t>
            </a:r>
          </a:p>
          <a:p>
            <a:pPr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）诗中最后两句有何含意？请简要分析。</a:t>
            </a:r>
          </a:p>
        </p:txBody>
      </p:sp>
      <p:sp>
        <p:nvSpPr>
          <p:cNvPr id="4" name="矩形 3"/>
          <p:cNvSpPr/>
          <p:nvPr/>
        </p:nvSpPr>
        <p:spPr>
          <a:xfrm>
            <a:off x="92200" y="3076600"/>
            <a:ext cx="6480720" cy="18668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20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）①意味凛冽的寒风终将过去，和煦的春风拂绿枯柳，缀满嫩绿的柳条好像轻烟笼罩一般摇曳多姿；②表达了诗人虽感叹不遇于时，但不甘沉沦的乐观，自勉之情。</a:t>
            </a:r>
          </a:p>
        </p:txBody>
      </p:sp>
    </p:spTree>
    <p:extLst>
      <p:ext uri="{BB962C8B-B14F-4D97-AF65-F5344CB8AC3E}">
        <p14:creationId xmlns:p14="http://schemas.microsoft.com/office/powerpoint/2010/main" xmlns="" val="11874213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189434" y="340296"/>
            <a:ext cx="6480720" cy="316670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典例三：（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2018•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卷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Ⅱ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）阅读下面这首宋词，完成小题。</a:t>
            </a:r>
            <a:endParaRPr lang="en-US" altLang="zh-CN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题醉中所作草书卷后（节选）陆游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胸中磊落藏五兵，欲试无路空峥嵘。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酒为旗鼓笔刀槊，势从天落银河倾。</a:t>
            </a: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端溪石池浓作墨，烛光相射飞纵横。</a:t>
            </a:r>
            <a:endParaRPr lang="en-US" altLang="zh-CN" sz="1600" b="1" dirty="0">
              <a:latin typeface="仿宋" panose="02010609060101010101" pitchFamily="49" charset="-122"/>
              <a:ea typeface="仿宋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1600" b="1" dirty="0">
                <a:latin typeface="仿宋" panose="02010609060101010101" pitchFamily="49" charset="-122"/>
                <a:ea typeface="仿宋" panose="02010609060101010101" pitchFamily="49" charset="-122"/>
              </a:rPr>
              <a:t>须臾收卷复把酒，如见万里烟尘清。    </a:t>
            </a:r>
          </a:p>
          <a:p>
            <a:pPr>
              <a:lnSpc>
                <a:spcPct val="150000"/>
              </a:lnSpc>
            </a:pP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b="1" dirty="0"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b="1" dirty="0">
                <a:latin typeface="仿宋" panose="02010609060101010101" pitchFamily="49" charset="-122"/>
                <a:ea typeface="仿宋" panose="02010609060101010101" pitchFamily="49" charset="-122"/>
              </a:rPr>
              <a:t>）诗中前后两次出现“酒”，各有什么作用？请结合诗句简要分析。  </a:t>
            </a:r>
          </a:p>
        </p:txBody>
      </p:sp>
      <p:sp>
        <p:nvSpPr>
          <p:cNvPr id="3" name="矩形 2"/>
          <p:cNvSpPr/>
          <p:nvPr/>
        </p:nvSpPr>
        <p:spPr>
          <a:xfrm>
            <a:off x="194742" y="3291848"/>
            <a:ext cx="6475412" cy="15119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【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答案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】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（</a:t>
            </a:r>
            <a:r>
              <a:rPr lang="en-US" altLang="zh-CN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2</a:t>
            </a:r>
            <a:r>
              <a:rPr lang="zh-CN" altLang="en-US" sz="1600" b="1" dirty="0">
                <a:solidFill>
                  <a:srgbClr val="FF0000"/>
                </a:solidFill>
                <a:latin typeface="仿宋" panose="02010609060101010101" pitchFamily="49" charset="-122"/>
                <a:ea typeface="仿宋" panose="02010609060101010101" pitchFamily="49" charset="-122"/>
              </a:rPr>
              <a:t>）①第一个“酒”出现在作书之前，诗人把它比喻成战场上的旗鼓，起到酝酿情绪，积蓄气势的作用；②第二个“酒”则用来表现创作完成之后诗人的心理状态，他“如见万里烟尘清”，似乎赢得了一场战役的胜利，心满意足、踌躇满志。 </a:t>
            </a:r>
          </a:p>
        </p:txBody>
      </p:sp>
    </p:spTree>
    <p:extLst>
      <p:ext uri="{BB962C8B-B14F-4D97-AF65-F5344CB8AC3E}">
        <p14:creationId xmlns:p14="http://schemas.microsoft.com/office/powerpoint/2010/main" xmlns="" val="428374761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xmlns="" Requires="p14">
      <p:transition spd="slow" p14:dur="1500">
        <p:wipe/>
      </p:transition>
    </mc:Choice>
    <mc:Fallback>
      <p:transition spd="slow">
        <p:wipe/>
      </p:transition>
    </mc:Fallback>
  </mc:AlternateContent>
</p:sld>
</file>

<file path=ppt/theme/theme1.xml><?xml version="1.0" encoding="utf-8"?>
<a:theme xmlns:a="http://schemas.openxmlformats.org/drawingml/2006/main" name="2_自定义设计方案">
  <a:themeElements>
    <a:clrScheme name="Office 主题​​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C6EED8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1511</Words>
  <Application>Microsoft Office PowerPoint</Application>
  <PresentationFormat>自定义</PresentationFormat>
  <Paragraphs>102</Paragraphs>
  <Slides>15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16" baseType="lpstr">
      <vt:lpstr>2_自定义设计方案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/>
  <cp:revision>语文备课大师【全免费】</cp:revision>
  <dcterms:created xsi:type="dcterms:W3CDTF">2019-01-24T03:15:03Z</dcterms:created>
  <dcterms:modified xsi:type="dcterms:W3CDTF">2019-02-20T07:36:03Z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64440492-4C8B-11D1-8B70-080036B11A03}" pid="4">
    <vt:lpwstr>语文备课大师【全免费】</vt:lpwstr>
  </property>
</Properties>
</file>