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316" r:id="rId2"/>
    <p:sldId id="337" r:id="rId3"/>
    <p:sldId id="338" r:id="rId4"/>
    <p:sldId id="300" r:id="rId5"/>
    <p:sldId id="317" r:id="rId6"/>
    <p:sldId id="257" r:id="rId7"/>
    <p:sldId id="286" r:id="rId8"/>
    <p:sldId id="258" r:id="rId9"/>
    <p:sldId id="260" r:id="rId10"/>
    <p:sldId id="262" r:id="rId11"/>
    <p:sldId id="261" r:id="rId12"/>
    <p:sldId id="263" r:id="rId13"/>
    <p:sldId id="264" r:id="rId14"/>
    <p:sldId id="265" r:id="rId15"/>
    <p:sldId id="268" r:id="rId16"/>
    <p:sldId id="266" r:id="rId17"/>
    <p:sldId id="267" r:id="rId18"/>
    <p:sldId id="333" r:id="rId19"/>
    <p:sldId id="334" r:id="rId20"/>
    <p:sldId id="336" r:id="rId21"/>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60" autoAdjust="0"/>
  </p:normalViewPr>
  <p:slideViewPr>
    <p:cSldViewPr>
      <p:cViewPr varScale="1">
        <p:scale>
          <a:sx n="99" d="100"/>
          <a:sy n="99" d="100"/>
        </p:scale>
        <p:origin x="-732" y="-96"/>
      </p:cViewPr>
      <p:guideLst>
        <p:guide orient="horz" pos="2149"/>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a:extLst>
              <a:ext uri="{FF2B5EF4-FFF2-40B4-BE49-F238E27FC236}"/>
            </a:extLst>
          </p:cNvPr>
          <p:cNvSpPr>
            <a:spLocks noGrp="1"/>
          </p:cNvSpPr>
          <p:nvPr>
            <p:ph type="dt" sz="half" idx="10"/>
          </p:nvPr>
        </p:nvSpPr>
        <p:spPr>
          <a:ln/>
        </p:spPr>
        <p:txBody>
          <a:bodyPr/>
          <a:lstStyle>
            <a:lvl1pPr>
              <a:defRPr/>
            </a:lvl1pPr>
          </a:lstStyle>
          <a:p>
            <a:pPr>
              <a:defRPr/>
            </a:pPr>
            <a:endParaRPr lang="zh-CN" altLang="en-US"/>
          </a:p>
        </p:txBody>
      </p:sp>
      <p:sp>
        <p:nvSpPr>
          <p:cNvPr id="5" name="页脚占位符 1028">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a:extLst>
              <a:ext uri="{FF2B5EF4-FFF2-40B4-BE49-F238E27FC236}"/>
            </a:extLst>
          </p:cNvPr>
          <p:cNvSpPr>
            <a:spLocks noGrp="1"/>
          </p:cNvSpPr>
          <p:nvPr>
            <p:ph type="sldNum" sz="quarter" idx="12"/>
          </p:nvPr>
        </p:nvSpPr>
        <p:spPr>
          <a:ln/>
        </p:spPr>
        <p:txBody>
          <a:bodyPr/>
          <a:lstStyle>
            <a:lvl1pPr>
              <a:defRPr/>
            </a:lvl1pPr>
          </a:lstStyle>
          <a:p>
            <a:pPr>
              <a:defRPr/>
            </a:pPr>
            <a:fld id="{10304D3B-3391-4B49-8899-7065A210ED2B}" type="slidenum">
              <a:rPr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a:extLst>
              <a:ext uri="{FF2B5EF4-FFF2-40B4-BE49-F238E27FC236}"/>
            </a:extLst>
          </p:cNvPr>
          <p:cNvSpPr>
            <a:spLocks noGrp="1"/>
          </p:cNvSpPr>
          <p:nvPr>
            <p:ph type="dt" sz="half" idx="10"/>
          </p:nvPr>
        </p:nvSpPr>
        <p:spPr>
          <a:ln/>
        </p:spPr>
        <p:txBody>
          <a:bodyPr/>
          <a:lstStyle>
            <a:lvl1pPr>
              <a:defRPr/>
            </a:lvl1pPr>
          </a:lstStyle>
          <a:p>
            <a:pPr>
              <a:defRPr/>
            </a:pPr>
            <a:endParaRPr lang="zh-CN" altLang="en-US"/>
          </a:p>
        </p:txBody>
      </p:sp>
      <p:sp>
        <p:nvSpPr>
          <p:cNvPr id="5" name="页脚占位符 1028">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a:extLst>
              <a:ext uri="{FF2B5EF4-FFF2-40B4-BE49-F238E27FC236}"/>
            </a:extLst>
          </p:cNvPr>
          <p:cNvSpPr>
            <a:spLocks noGrp="1"/>
          </p:cNvSpPr>
          <p:nvPr>
            <p:ph type="sldNum" sz="quarter" idx="12"/>
          </p:nvPr>
        </p:nvSpPr>
        <p:spPr>
          <a:ln/>
        </p:spPr>
        <p:txBody>
          <a:bodyPr/>
          <a:lstStyle>
            <a:lvl1pPr>
              <a:defRPr/>
            </a:lvl1pPr>
          </a:lstStyle>
          <a:p>
            <a:pPr>
              <a:defRPr/>
            </a:pPr>
            <a:fld id="{CC078455-A2D2-457A-B37C-F420724B2B9B}" type="slidenum">
              <a:rPr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050" name="标题 1025"/>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1026"/>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a:extLst>
              <a:ext uri="{FF2B5EF4-FFF2-40B4-BE49-F238E27FC236}"/>
            </a:extLst>
          </p:cNvPr>
          <p:cNvSpPr>
            <a:spLocks noGrp="1"/>
          </p:cNvSpPr>
          <p:nvPr>
            <p:ph type="dt" sz="half" idx="2"/>
          </p:nvPr>
        </p:nvSpPr>
        <p:spPr>
          <a:xfrm>
            <a:off x="457200" y="6245225"/>
            <a:ext cx="2133600" cy="476250"/>
          </a:xfrm>
          <a:prstGeom prst="rect">
            <a:avLst/>
          </a:prstGeom>
          <a:noFill/>
          <a:ln w="9525">
            <a:noFill/>
          </a:ln>
        </p:spPr>
        <p:txBody>
          <a:bodyPr/>
          <a:lstStyle>
            <a:lvl1pPr eaLnBrk="1" hangingPunct="1">
              <a:buFont typeface="Arial" panose="020B0604020202020204" pitchFamily="34" charset="0"/>
              <a:buNone/>
              <a:defRPr sz="1400" noProof="1">
                <a:latin typeface="Arial" panose="020B0604020202020204" pitchFamily="34" charset="0"/>
              </a:defRPr>
            </a:lvl1pPr>
          </a:lstStyle>
          <a:p>
            <a:pPr>
              <a:defRPr/>
            </a:pPr>
            <a:endParaRPr lang="zh-CN" altLang="en-US"/>
          </a:p>
        </p:txBody>
      </p:sp>
      <p:sp>
        <p:nvSpPr>
          <p:cNvPr id="1029" name="页脚占位符 1028">
            <a:extLst>
              <a:ext uri="{FF2B5EF4-FFF2-40B4-BE49-F238E27FC236}"/>
            </a:extLst>
          </p:cNvPr>
          <p:cNvSpPr>
            <a:spLocks noGrp="1"/>
          </p:cNvSpPr>
          <p:nvPr>
            <p:ph type="ftr" sz="quarter" idx="3"/>
          </p:nvPr>
        </p:nvSpPr>
        <p:spPr>
          <a:xfrm>
            <a:off x="3124200" y="6245225"/>
            <a:ext cx="2895600" cy="476250"/>
          </a:xfrm>
          <a:prstGeom prst="rect">
            <a:avLst/>
          </a:prstGeom>
          <a:noFill/>
          <a:ln w="9525">
            <a:noFill/>
          </a:ln>
        </p:spPr>
        <p:txBody>
          <a:bodyPr/>
          <a:lstStyle>
            <a:lvl1pPr algn="ctr" eaLnBrk="1" hangingPunct="1">
              <a:buFont typeface="Arial" panose="020B0604020202020204" pitchFamily="34" charset="0"/>
              <a:buNone/>
              <a:defRPr sz="1400" noProof="1">
                <a:latin typeface="Arial" panose="020B0604020202020204" pitchFamily="34" charset="0"/>
              </a:defRPr>
            </a:lvl1pPr>
          </a:lstStyle>
          <a:p>
            <a:pPr>
              <a:defRPr/>
            </a:pPr>
            <a:endParaRPr lang="zh-CN" altLang="en-US"/>
          </a:p>
        </p:txBody>
      </p:sp>
      <p:sp>
        <p:nvSpPr>
          <p:cNvPr id="1030" name="灯片编号占位符 1029">
            <a:extLst>
              <a:ext uri="{FF2B5EF4-FFF2-40B4-BE49-F238E27FC236}"/>
            </a:extLst>
          </p:cNvPr>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eaLnBrk="1" hangingPunct="1">
              <a:buFont typeface="Arial" charset="0"/>
              <a:buNone/>
              <a:defRPr sz="1400" noProof="1" smtClean="0">
                <a:latin typeface="Arial" charset="0"/>
              </a:defRPr>
            </a:lvl1pPr>
          </a:lstStyle>
          <a:p>
            <a:pPr>
              <a:defRPr/>
            </a:pPr>
            <a:fld id="{2DEB00D8-998F-4921-8E9A-B9B2ECAD3C8A}" type="slidenum">
              <a:rPr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标题 3073"/>
          <p:cNvSpPr>
            <a:spLocks noGrp="1" noChangeArrowheads="1"/>
          </p:cNvSpPr>
          <p:nvPr>
            <p:ph type="ctrTitle"/>
          </p:nvPr>
        </p:nvSpPr>
        <p:spPr>
          <a:xfrm>
            <a:off x="827088" y="2565400"/>
            <a:ext cx="7772400" cy="1470025"/>
          </a:xfrm>
        </p:spPr>
        <p:txBody>
          <a:bodyPr anchor="ctr"/>
          <a:lstStyle/>
          <a:p>
            <a:pPr eaLnBrk="1" hangingPunct="1"/>
            <a:r>
              <a:rPr lang="zh-CN" altLang="zh-CN" sz="6000" b="1" smtClean="0"/>
              <a:t>小作文专题</a:t>
            </a:r>
            <a:endParaRPr lang="zh-CN" altLang="zh-CN" sz="4400" b="1"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标题 1"/>
          <p:cNvSpPr>
            <a:spLocks noGrp="1" noChangeArrowheads="1"/>
          </p:cNvSpPr>
          <p:nvPr>
            <p:ph type="title"/>
          </p:nvPr>
        </p:nvSpPr>
        <p:spPr/>
        <p:txBody>
          <a:bodyPr/>
          <a:lstStyle/>
          <a:p>
            <a:pPr eaLnBrk="1" hangingPunct="1"/>
            <a:r>
              <a:rPr lang="zh-CN" altLang="en-US" smtClean="0"/>
              <a:t>逆鱼骨复盘</a:t>
            </a:r>
          </a:p>
        </p:txBody>
      </p:sp>
      <p:sp>
        <p:nvSpPr>
          <p:cNvPr id="12291" name="内容占位符 2"/>
          <p:cNvSpPr>
            <a:spLocks noGrp="1" noChangeArrowheads="1"/>
          </p:cNvSpPr>
          <p:nvPr>
            <p:ph idx="1"/>
          </p:nvPr>
        </p:nvSpPr>
        <p:spPr>
          <a:xfrm>
            <a:off x="360363" y="1266825"/>
            <a:ext cx="8229600" cy="4525963"/>
          </a:xfrm>
        </p:spPr>
        <p:txBody>
          <a:bodyPr/>
          <a:lstStyle/>
          <a:p>
            <a:pPr eaLnBrk="1" hangingPunct="1"/>
            <a:endParaRPr lang="zh-CN" altLang="en-US" sz="2400" smtClean="0"/>
          </a:p>
          <a:p>
            <a:pPr eaLnBrk="1" hangingPunct="1"/>
            <a:endParaRPr lang="zh-CN" altLang="en-US" sz="2400" smtClean="0"/>
          </a:p>
        </p:txBody>
      </p:sp>
      <p:cxnSp>
        <p:nvCxnSpPr>
          <p:cNvPr id="4" name="直接连接符 3">
            <a:extLst>
              <a:ext uri="{FF2B5EF4-FFF2-40B4-BE49-F238E27FC236}"/>
            </a:extLst>
          </p:cNvPr>
          <p:cNvCxnSpPr/>
          <p:nvPr/>
        </p:nvCxnSpPr>
        <p:spPr>
          <a:xfrm flipH="1">
            <a:off x="2460625" y="2466975"/>
            <a:ext cx="53975" cy="2127250"/>
          </a:xfrm>
          <a:prstGeom prst="line">
            <a:avLst/>
          </a:prstGeom>
        </p:spPr>
        <p:style>
          <a:lnRef idx="1">
            <a:schemeClr val="accent4"/>
          </a:lnRef>
          <a:fillRef idx="0">
            <a:schemeClr val="accent4"/>
          </a:fillRef>
          <a:effectRef idx="0">
            <a:schemeClr val="accent4"/>
          </a:effectRef>
          <a:fontRef idx="minor">
            <a:schemeClr val="tx1"/>
          </a:fontRef>
        </p:style>
      </p:cxnSp>
      <p:cxnSp>
        <p:nvCxnSpPr>
          <p:cNvPr id="5" name="直接连接符 4">
            <a:extLst>
              <a:ext uri="{FF2B5EF4-FFF2-40B4-BE49-F238E27FC236}"/>
            </a:extLst>
          </p:cNvPr>
          <p:cNvCxnSpPr/>
          <p:nvPr/>
        </p:nvCxnSpPr>
        <p:spPr>
          <a:xfrm flipH="1">
            <a:off x="1689100" y="2552700"/>
            <a:ext cx="825500" cy="1165225"/>
          </a:xfrm>
          <a:prstGeom prst="line">
            <a:avLst/>
          </a:prstGeom>
        </p:spPr>
        <p:style>
          <a:lnRef idx="1">
            <a:schemeClr val="accent4"/>
          </a:lnRef>
          <a:fillRef idx="0">
            <a:schemeClr val="accent4"/>
          </a:fillRef>
          <a:effectRef idx="0">
            <a:schemeClr val="accent4"/>
          </a:effectRef>
          <a:fontRef idx="minor">
            <a:schemeClr val="tx1"/>
          </a:fontRef>
        </p:style>
      </p:cxnSp>
      <p:cxnSp>
        <p:nvCxnSpPr>
          <p:cNvPr id="6" name="直接连接符 5">
            <a:extLst>
              <a:ext uri="{FF2B5EF4-FFF2-40B4-BE49-F238E27FC236}"/>
            </a:extLst>
          </p:cNvPr>
          <p:cNvCxnSpPr/>
          <p:nvPr/>
        </p:nvCxnSpPr>
        <p:spPr>
          <a:xfrm>
            <a:off x="1592263" y="3697288"/>
            <a:ext cx="868362" cy="896937"/>
          </a:xfrm>
          <a:prstGeom prst="line">
            <a:avLst/>
          </a:prstGeom>
        </p:spPr>
        <p:style>
          <a:lnRef idx="1">
            <a:schemeClr val="accent4"/>
          </a:lnRef>
          <a:fillRef idx="0">
            <a:schemeClr val="accent4"/>
          </a:fillRef>
          <a:effectRef idx="0">
            <a:schemeClr val="accent4"/>
          </a:effectRef>
          <a:fontRef idx="minor">
            <a:schemeClr val="tx1"/>
          </a:fontRef>
        </p:style>
      </p:cxnSp>
      <p:cxnSp>
        <p:nvCxnSpPr>
          <p:cNvPr id="7" name="直接连接符 6">
            <a:extLst>
              <a:ext uri="{FF2B5EF4-FFF2-40B4-BE49-F238E27FC236}"/>
            </a:extLst>
          </p:cNvPr>
          <p:cNvCxnSpPr/>
          <p:nvPr/>
        </p:nvCxnSpPr>
        <p:spPr>
          <a:xfrm flipV="1">
            <a:off x="2460625" y="3633788"/>
            <a:ext cx="5010150" cy="20637"/>
          </a:xfrm>
          <a:prstGeom prst="line">
            <a:avLst/>
          </a:prstGeom>
        </p:spPr>
        <p:style>
          <a:lnRef idx="3">
            <a:schemeClr val="dk1"/>
          </a:lnRef>
          <a:fillRef idx="0">
            <a:schemeClr val="dk1"/>
          </a:fillRef>
          <a:effectRef idx="2">
            <a:schemeClr val="dk1"/>
          </a:effectRef>
          <a:fontRef idx="minor">
            <a:schemeClr val="tx1"/>
          </a:fontRef>
        </p:style>
      </p:cxnSp>
      <p:cxnSp>
        <p:nvCxnSpPr>
          <p:cNvPr id="9" name="直接连接符 8">
            <a:extLst>
              <a:ext uri="{FF2B5EF4-FFF2-40B4-BE49-F238E27FC236}"/>
            </a:extLst>
          </p:cNvPr>
          <p:cNvCxnSpPr/>
          <p:nvPr/>
        </p:nvCxnSpPr>
        <p:spPr>
          <a:xfrm flipV="1">
            <a:off x="3386138" y="2276475"/>
            <a:ext cx="1241425" cy="1357313"/>
          </a:xfrm>
          <a:prstGeom prst="line">
            <a:avLst/>
          </a:prstGeom>
        </p:spPr>
        <p:style>
          <a:lnRef idx="2">
            <a:schemeClr val="accent6"/>
          </a:lnRef>
          <a:fillRef idx="0">
            <a:schemeClr val="accent6"/>
          </a:fillRef>
          <a:effectRef idx="1">
            <a:schemeClr val="accent6"/>
          </a:effectRef>
          <a:fontRef idx="minor">
            <a:schemeClr val="tx1"/>
          </a:fontRef>
        </p:style>
      </p:cxnSp>
      <p:cxnSp>
        <p:nvCxnSpPr>
          <p:cNvPr id="10" name="直接连接符 9">
            <a:extLst>
              <a:ext uri="{FF2B5EF4-FFF2-40B4-BE49-F238E27FC236}"/>
            </a:extLst>
          </p:cNvPr>
          <p:cNvCxnSpPr/>
          <p:nvPr/>
        </p:nvCxnSpPr>
        <p:spPr>
          <a:xfrm flipV="1">
            <a:off x="5713413" y="2374900"/>
            <a:ext cx="941387" cy="1258888"/>
          </a:xfrm>
          <a:prstGeom prst="line">
            <a:avLst/>
          </a:prstGeom>
        </p:spPr>
        <p:style>
          <a:lnRef idx="2">
            <a:schemeClr val="accent6"/>
          </a:lnRef>
          <a:fillRef idx="0">
            <a:schemeClr val="accent6"/>
          </a:fillRef>
          <a:effectRef idx="1">
            <a:schemeClr val="accent6"/>
          </a:effectRef>
          <a:fontRef idx="minor">
            <a:schemeClr val="tx1"/>
          </a:fontRef>
        </p:style>
      </p:cxnSp>
      <p:cxnSp>
        <p:nvCxnSpPr>
          <p:cNvPr id="11" name="直接连接符 10">
            <a:extLst>
              <a:ext uri="{FF2B5EF4-FFF2-40B4-BE49-F238E27FC236}"/>
            </a:extLst>
          </p:cNvPr>
          <p:cNvCxnSpPr/>
          <p:nvPr/>
        </p:nvCxnSpPr>
        <p:spPr>
          <a:xfrm>
            <a:off x="3394075" y="3697288"/>
            <a:ext cx="1563688" cy="841375"/>
          </a:xfrm>
          <a:prstGeom prst="line">
            <a:avLst/>
          </a:prstGeom>
        </p:spPr>
        <p:style>
          <a:lnRef idx="2">
            <a:schemeClr val="accent6"/>
          </a:lnRef>
          <a:fillRef idx="0">
            <a:schemeClr val="accent6"/>
          </a:fillRef>
          <a:effectRef idx="1">
            <a:schemeClr val="accent6"/>
          </a:effectRef>
          <a:fontRef idx="minor">
            <a:schemeClr val="tx1"/>
          </a:fontRef>
        </p:style>
      </p:cxnSp>
      <p:cxnSp>
        <p:nvCxnSpPr>
          <p:cNvPr id="12" name="直接连接符 11">
            <a:extLst>
              <a:ext uri="{FF2B5EF4-FFF2-40B4-BE49-F238E27FC236}"/>
            </a:extLst>
          </p:cNvPr>
          <p:cNvCxnSpPr/>
          <p:nvPr/>
        </p:nvCxnSpPr>
        <p:spPr>
          <a:xfrm>
            <a:off x="5634038" y="3684588"/>
            <a:ext cx="1477962" cy="854075"/>
          </a:xfrm>
          <a:prstGeom prst="line">
            <a:avLst/>
          </a:prstGeom>
        </p:spPr>
        <p:style>
          <a:lnRef idx="2">
            <a:schemeClr val="accent6"/>
          </a:lnRef>
          <a:fillRef idx="0">
            <a:schemeClr val="accent6"/>
          </a:fillRef>
          <a:effectRef idx="1">
            <a:schemeClr val="accent6"/>
          </a:effectRef>
          <a:fontRef idx="minor">
            <a:schemeClr val="tx1"/>
          </a:fontRef>
        </p:style>
      </p:cxnSp>
      <p:sp>
        <p:nvSpPr>
          <p:cNvPr id="12300" name="文本框 12"/>
          <p:cNvSpPr txBox="1">
            <a:spLocks noChangeArrowheads="1"/>
          </p:cNvSpPr>
          <p:nvPr/>
        </p:nvSpPr>
        <p:spPr bwMode="auto">
          <a:xfrm>
            <a:off x="1027113" y="1908175"/>
            <a:ext cx="1665287" cy="644525"/>
          </a:xfrm>
          <a:prstGeom prst="rect">
            <a:avLst/>
          </a:prstGeom>
          <a:noFill/>
          <a:ln w="9525">
            <a:noFill/>
            <a:miter lim="800000"/>
            <a:headEnd/>
            <a:tailEnd/>
          </a:ln>
        </p:spPr>
        <p:txBody>
          <a:bodyPr>
            <a:spAutoFit/>
          </a:bodyPr>
          <a:lstStyle/>
          <a:p>
            <a:pPr eaLnBrk="1" hangingPunct="1"/>
            <a:r>
              <a:rPr lang="zh-CN" altLang="en-US" b="1">
                <a:solidFill>
                  <a:srgbClr val="FF0000"/>
                </a:solidFill>
              </a:rPr>
              <a:t>老人迷恋购买保健品</a:t>
            </a:r>
          </a:p>
        </p:txBody>
      </p:sp>
      <p:sp>
        <p:nvSpPr>
          <p:cNvPr id="12301" name="文本框 13"/>
          <p:cNvSpPr txBox="1">
            <a:spLocks noChangeArrowheads="1"/>
          </p:cNvSpPr>
          <p:nvPr/>
        </p:nvSpPr>
        <p:spPr bwMode="auto">
          <a:xfrm>
            <a:off x="3652838" y="1908175"/>
            <a:ext cx="1304925" cy="368300"/>
          </a:xfrm>
          <a:prstGeom prst="rect">
            <a:avLst/>
          </a:prstGeom>
          <a:noFill/>
          <a:ln w="9525">
            <a:noFill/>
            <a:miter lim="800000"/>
            <a:headEnd/>
            <a:tailEnd/>
          </a:ln>
        </p:spPr>
        <p:txBody>
          <a:bodyPr>
            <a:spAutoFit/>
          </a:bodyPr>
          <a:lstStyle/>
          <a:p>
            <a:pPr eaLnBrk="1" hangingPunct="1"/>
            <a:r>
              <a:rPr lang="zh-CN" altLang="en-US" b="1"/>
              <a:t>对策之一</a:t>
            </a:r>
          </a:p>
        </p:txBody>
      </p:sp>
      <p:sp>
        <p:nvSpPr>
          <p:cNvPr id="12302" name="文本框 14"/>
          <p:cNvSpPr txBox="1">
            <a:spLocks noChangeArrowheads="1"/>
          </p:cNvSpPr>
          <p:nvPr/>
        </p:nvSpPr>
        <p:spPr bwMode="auto">
          <a:xfrm>
            <a:off x="6067425" y="1908175"/>
            <a:ext cx="1354138" cy="368300"/>
          </a:xfrm>
          <a:prstGeom prst="rect">
            <a:avLst/>
          </a:prstGeom>
          <a:noFill/>
          <a:ln w="9525">
            <a:noFill/>
            <a:miter lim="800000"/>
            <a:headEnd/>
            <a:tailEnd/>
          </a:ln>
        </p:spPr>
        <p:txBody>
          <a:bodyPr>
            <a:spAutoFit/>
          </a:bodyPr>
          <a:lstStyle/>
          <a:p>
            <a:pPr eaLnBrk="1" hangingPunct="1"/>
            <a:r>
              <a:rPr lang="zh-CN" altLang="en-US" b="1"/>
              <a:t>对策之二</a:t>
            </a:r>
          </a:p>
        </p:txBody>
      </p:sp>
      <p:sp>
        <p:nvSpPr>
          <p:cNvPr id="12303" name="文本框 15"/>
          <p:cNvSpPr txBox="1">
            <a:spLocks noChangeArrowheads="1"/>
          </p:cNvSpPr>
          <p:nvPr/>
        </p:nvSpPr>
        <p:spPr bwMode="auto">
          <a:xfrm>
            <a:off x="3994150" y="4594225"/>
            <a:ext cx="1462088" cy="368300"/>
          </a:xfrm>
          <a:prstGeom prst="rect">
            <a:avLst/>
          </a:prstGeom>
          <a:noFill/>
          <a:ln w="9525">
            <a:noFill/>
            <a:miter lim="800000"/>
            <a:headEnd/>
            <a:tailEnd/>
          </a:ln>
        </p:spPr>
        <p:txBody>
          <a:bodyPr>
            <a:spAutoFit/>
          </a:bodyPr>
          <a:lstStyle/>
          <a:p>
            <a:pPr eaLnBrk="1" hangingPunct="1"/>
            <a:r>
              <a:rPr lang="zh-CN" altLang="en-US" b="1"/>
              <a:t>对策之三</a:t>
            </a:r>
          </a:p>
        </p:txBody>
      </p:sp>
      <p:sp>
        <p:nvSpPr>
          <p:cNvPr id="12304" name="文本框 16"/>
          <p:cNvSpPr txBox="1">
            <a:spLocks noChangeArrowheads="1"/>
          </p:cNvSpPr>
          <p:nvPr/>
        </p:nvSpPr>
        <p:spPr bwMode="auto">
          <a:xfrm>
            <a:off x="6384925" y="4594225"/>
            <a:ext cx="1165225" cy="368300"/>
          </a:xfrm>
          <a:prstGeom prst="rect">
            <a:avLst/>
          </a:prstGeom>
          <a:noFill/>
          <a:ln w="9525">
            <a:noFill/>
            <a:miter lim="800000"/>
            <a:headEnd/>
            <a:tailEnd/>
          </a:ln>
        </p:spPr>
        <p:txBody>
          <a:bodyPr>
            <a:spAutoFit/>
          </a:bodyPr>
          <a:lstStyle/>
          <a:p>
            <a:pPr eaLnBrk="1" hangingPunct="1"/>
            <a:r>
              <a:rPr lang="zh-CN" altLang="en-US" b="1"/>
              <a:t>对策之四</a:t>
            </a:r>
          </a:p>
        </p:txBody>
      </p:sp>
      <p:cxnSp>
        <p:nvCxnSpPr>
          <p:cNvPr id="18" name="直接连接符 17">
            <a:extLst>
              <a:ext uri="{FF2B5EF4-FFF2-40B4-BE49-F238E27FC236}"/>
            </a:extLst>
          </p:cNvPr>
          <p:cNvCxnSpPr/>
          <p:nvPr/>
        </p:nvCxnSpPr>
        <p:spPr>
          <a:xfrm>
            <a:off x="3994150" y="2954338"/>
            <a:ext cx="963613" cy="1587"/>
          </a:xfrm>
          <a:prstGeom prst="line">
            <a:avLst/>
          </a:prstGeom>
        </p:spPr>
        <p:style>
          <a:lnRef idx="1">
            <a:schemeClr val="accent4"/>
          </a:lnRef>
          <a:fillRef idx="0">
            <a:schemeClr val="accent4"/>
          </a:fillRef>
          <a:effectRef idx="0">
            <a:schemeClr val="accent4"/>
          </a:effectRef>
          <a:fontRef idx="minor">
            <a:schemeClr val="tx1"/>
          </a:fontRef>
        </p:style>
      </p:cxnSp>
      <p:cxnSp>
        <p:nvCxnSpPr>
          <p:cNvPr id="19" name="直接连接符 18">
            <a:extLst>
              <a:ext uri="{FF2B5EF4-FFF2-40B4-BE49-F238E27FC236}"/>
            </a:extLst>
          </p:cNvPr>
          <p:cNvCxnSpPr/>
          <p:nvPr/>
        </p:nvCxnSpPr>
        <p:spPr>
          <a:xfrm flipV="1">
            <a:off x="3652838" y="3271838"/>
            <a:ext cx="1397000" cy="52387"/>
          </a:xfrm>
          <a:prstGeom prst="line">
            <a:avLst/>
          </a:prstGeom>
        </p:spPr>
        <p:style>
          <a:lnRef idx="1">
            <a:schemeClr val="accent4"/>
          </a:lnRef>
          <a:fillRef idx="0">
            <a:schemeClr val="accent4"/>
          </a:fillRef>
          <a:effectRef idx="0">
            <a:schemeClr val="accent4"/>
          </a:effectRef>
          <a:fontRef idx="minor">
            <a:schemeClr val="tx1"/>
          </a:fontRef>
        </p:style>
      </p:cxnSp>
      <p:sp>
        <p:nvSpPr>
          <p:cNvPr id="12307" name="文本框 19"/>
          <p:cNvSpPr txBox="1">
            <a:spLocks noChangeArrowheads="1"/>
          </p:cNvSpPr>
          <p:nvPr/>
        </p:nvSpPr>
        <p:spPr bwMode="auto">
          <a:xfrm>
            <a:off x="4081463" y="2466975"/>
            <a:ext cx="1420812" cy="646113"/>
          </a:xfrm>
          <a:prstGeom prst="rect">
            <a:avLst/>
          </a:prstGeom>
          <a:noFill/>
          <a:ln w="9525">
            <a:noFill/>
            <a:miter lim="800000"/>
            <a:headEnd/>
            <a:tailEnd/>
          </a:ln>
        </p:spPr>
        <p:txBody>
          <a:bodyPr>
            <a:spAutoFit/>
          </a:bodyPr>
          <a:lstStyle/>
          <a:p>
            <a:pPr eaLnBrk="1" hangingPunct="1"/>
            <a:r>
              <a:rPr lang="zh-CN" altLang="en-US"/>
              <a:t>孩子多陪陪父母</a:t>
            </a:r>
          </a:p>
        </p:txBody>
      </p:sp>
      <p:sp>
        <p:nvSpPr>
          <p:cNvPr id="8" name="文本框 7"/>
          <p:cNvSpPr txBox="1">
            <a:spLocks noChangeArrowheads="1"/>
          </p:cNvSpPr>
          <p:nvPr/>
        </p:nvSpPr>
        <p:spPr bwMode="auto">
          <a:xfrm>
            <a:off x="65088" y="5078413"/>
            <a:ext cx="8820150" cy="1682750"/>
          </a:xfrm>
          <a:prstGeom prst="rect">
            <a:avLst/>
          </a:prstGeom>
          <a:noFill/>
          <a:ln w="9525">
            <a:noFill/>
            <a:miter lim="800000"/>
            <a:headEnd/>
            <a:tailEnd/>
          </a:ln>
        </p:spPr>
        <p:txBody>
          <a:bodyPr>
            <a:spAutoFit/>
          </a:bodyPr>
          <a:lstStyle/>
          <a:p>
            <a:pPr eaLnBrk="1" hangingPunct="1">
              <a:lnSpc>
                <a:spcPct val="150000"/>
              </a:lnSpc>
            </a:pPr>
            <a:r>
              <a:rPr lang="zh-CN" altLang="en-US" sz="2400" b="1">
                <a:solidFill>
                  <a:srgbClr val="FF0000"/>
                </a:solidFill>
              </a:rPr>
              <a:t>复盘结论：只是简单提到子女</a:t>
            </a:r>
            <a:r>
              <a:rPr lang="en-US" altLang="zh-CN" sz="2400" b="1">
                <a:solidFill>
                  <a:srgbClr val="FF0000"/>
                </a:solidFill>
              </a:rPr>
              <a:t>“</a:t>
            </a:r>
            <a:r>
              <a:rPr lang="zh-CN" altLang="en-US" sz="2400" b="1">
                <a:solidFill>
                  <a:srgbClr val="FF0000"/>
                </a:solidFill>
              </a:rPr>
              <a:t>多回家看看</a:t>
            </a:r>
            <a:r>
              <a:rPr lang="en-US" altLang="zh-CN" sz="2400" b="1">
                <a:solidFill>
                  <a:srgbClr val="FF0000"/>
                </a:solidFill>
              </a:rPr>
              <a:t>”</a:t>
            </a:r>
            <a:r>
              <a:rPr lang="zh-CN" altLang="en-US" sz="2400" b="1">
                <a:solidFill>
                  <a:srgbClr val="FF0000"/>
                </a:solidFill>
              </a:rPr>
              <a:t>，措施角度单一。应结合生活的压力，社会的习气，社区的互助，老人的追求，孝道的宣传来思考。</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charRg st="0" end="12"/>
                                            </p:txEl>
                                          </p:spTgt>
                                        </p:tgtEl>
                                        <p:attrNameLst>
                                          <p:attrName>style.visibility</p:attrName>
                                        </p:attrNameLst>
                                      </p:cBhvr>
                                      <p:to>
                                        <p:strVal val="visible"/>
                                      </p:to>
                                    </p:set>
                                    <p:anim calcmode="lin" valueType="num">
                                      <p:cBhvr additive="base">
                                        <p:cTn id="7" dur="500" fill="hold"/>
                                        <p:tgtEl>
                                          <p:spTgt spid="8">
                                            <p:txEl>
                                              <p:charRg st="0" end="1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charRg st="0"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标题 1"/>
          <p:cNvSpPr>
            <a:spLocks noGrp="1" noChangeArrowheads="1"/>
          </p:cNvSpPr>
          <p:nvPr>
            <p:ph type="title"/>
          </p:nvPr>
        </p:nvSpPr>
        <p:spPr/>
        <p:txBody>
          <a:bodyPr/>
          <a:lstStyle/>
          <a:p>
            <a:pPr eaLnBrk="1" hangingPunct="1"/>
            <a:r>
              <a:rPr lang="zh-CN" altLang="zh-CN" b="1" smtClean="0">
                <a:solidFill>
                  <a:srgbClr val="FF0000"/>
                </a:solidFill>
                <a:latin typeface="微软雅黑" pitchFamily="34" charset="-122"/>
                <a:ea typeface="微软雅黑" pitchFamily="34" charset="-122"/>
              </a:rPr>
              <a:t>环节三：演练</a:t>
            </a:r>
            <a:endParaRPr lang="zh-CN" altLang="en-US" smtClean="0"/>
          </a:p>
        </p:txBody>
      </p:sp>
      <p:sp>
        <p:nvSpPr>
          <p:cNvPr id="13315" name="内容占位符 2"/>
          <p:cNvSpPr>
            <a:spLocks noGrp="1" noChangeArrowheads="1"/>
          </p:cNvSpPr>
          <p:nvPr>
            <p:ph idx="1"/>
          </p:nvPr>
        </p:nvSpPr>
        <p:spPr>
          <a:xfrm>
            <a:off x="457200" y="1268413"/>
            <a:ext cx="8229600" cy="4525962"/>
          </a:xfrm>
        </p:spPr>
        <p:txBody>
          <a:bodyPr/>
          <a:lstStyle/>
          <a:p>
            <a:pPr eaLnBrk="1" hangingPunct="1">
              <a:lnSpc>
                <a:spcPct val="150000"/>
              </a:lnSpc>
            </a:pPr>
            <a:r>
              <a:rPr lang="zh-CN" altLang="en-US" sz="2800" b="1" dirty="0" smtClean="0"/>
              <a:t>【题</a:t>
            </a:r>
            <a:r>
              <a:rPr lang="en-US" altLang="zh-CN" sz="2800" b="1" dirty="0" smtClean="0"/>
              <a:t>3</a:t>
            </a:r>
            <a:r>
              <a:rPr lang="zh-CN" altLang="en-US" sz="2800" b="1" dirty="0" smtClean="0"/>
              <a:t>】中国式过马路，是网友对部分中国人集体闯红灯现象的一种调侃，即</a:t>
            </a:r>
            <a:r>
              <a:rPr lang="en-US" altLang="zh-CN" sz="2800" b="1" dirty="0" smtClean="0"/>
              <a:t>“</a:t>
            </a:r>
            <a:r>
              <a:rPr lang="zh-CN" altLang="en-US" sz="2800" b="1" dirty="0" smtClean="0"/>
              <a:t>凑够一撮人就可以走了，和红绿灯无关</a:t>
            </a:r>
            <a:r>
              <a:rPr lang="en-US" altLang="zh-CN" sz="2800" b="1" dirty="0" smtClean="0"/>
              <a:t>”</a:t>
            </a:r>
            <a:r>
              <a:rPr lang="zh-CN" altLang="en-US" sz="2800" b="1" dirty="0" smtClean="0"/>
              <a:t>。出现这种现象是大家受法不责众的</a:t>
            </a:r>
            <a:r>
              <a:rPr lang="en-US" altLang="zh-CN" sz="2800" b="1" dirty="0" smtClean="0"/>
              <a:t>“</a:t>
            </a:r>
            <a:r>
              <a:rPr lang="zh-CN" altLang="en-US" sz="2800" b="1" dirty="0" smtClean="0"/>
              <a:t>从众</a:t>
            </a:r>
            <a:r>
              <a:rPr lang="en-US" altLang="zh-CN" sz="2800" b="1" dirty="0" smtClean="0"/>
              <a:t>”</a:t>
            </a:r>
            <a:r>
              <a:rPr lang="zh-CN" altLang="en-US" sz="2800" b="1" dirty="0" smtClean="0"/>
              <a:t>心理影响，从而不顾及交通安全。</a:t>
            </a:r>
            <a:r>
              <a:rPr lang="en-US" altLang="zh-CN" sz="2800" b="1" dirty="0" smtClean="0"/>
              <a:t>“</a:t>
            </a:r>
            <a:r>
              <a:rPr lang="zh-CN" altLang="en-US" sz="2800" b="1" dirty="0" smtClean="0"/>
              <a:t>中国式过马路</a:t>
            </a:r>
            <a:r>
              <a:rPr lang="en-US" altLang="zh-CN" sz="2800" b="1" dirty="0" smtClean="0"/>
              <a:t>”</a:t>
            </a:r>
            <a:r>
              <a:rPr lang="zh-CN" altLang="en-US" sz="2800" b="1" dirty="0" smtClean="0"/>
              <a:t>一经网络传播，立刻引发网友对交通、国民素质和安全的讨论。</a:t>
            </a:r>
          </a:p>
          <a:p>
            <a:pPr eaLnBrk="1" hangingPunct="1">
              <a:lnSpc>
                <a:spcPct val="150000"/>
              </a:lnSpc>
            </a:pPr>
            <a:r>
              <a:rPr lang="zh-CN" altLang="en-US" sz="2800" b="1" dirty="0" smtClean="0">
                <a:solidFill>
                  <a:srgbClr val="FF0000"/>
                </a:solidFill>
              </a:rPr>
              <a:t>对此，你怎么看？请用逆向鱼骨图寻找对策。</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标题 1"/>
          <p:cNvSpPr>
            <a:spLocks noGrp="1" noChangeArrowheads="1"/>
          </p:cNvSpPr>
          <p:nvPr>
            <p:ph type="title"/>
          </p:nvPr>
        </p:nvSpPr>
        <p:spPr>
          <a:xfrm>
            <a:off x="-22225" y="641350"/>
            <a:ext cx="8229600" cy="1143000"/>
          </a:xfrm>
        </p:spPr>
        <p:txBody>
          <a:bodyPr/>
          <a:lstStyle/>
          <a:p>
            <a:pPr eaLnBrk="1" hangingPunct="1"/>
            <a:r>
              <a:rPr lang="zh-CN" altLang="en-US" sz="2400" smtClean="0"/>
              <a:t>说明：本图是从“人”和“环”的角度，多层次展开</a:t>
            </a:r>
            <a:r>
              <a:rPr lang="zh-CN" altLang="en-US" smtClean="0"/>
              <a:t/>
            </a:r>
            <a:br>
              <a:rPr lang="zh-CN" altLang="en-US" smtClean="0"/>
            </a:br>
            <a:endParaRPr lang="zh-CN" altLang="en-US" smtClean="0"/>
          </a:p>
        </p:txBody>
      </p:sp>
      <p:sp>
        <p:nvSpPr>
          <p:cNvPr id="14339" name="内容占位符 2"/>
          <p:cNvSpPr>
            <a:spLocks noGrp="1" noChangeArrowheads="1"/>
          </p:cNvSpPr>
          <p:nvPr>
            <p:ph idx="1"/>
          </p:nvPr>
        </p:nvSpPr>
        <p:spPr>
          <a:xfrm>
            <a:off x="457200" y="1196975"/>
            <a:ext cx="8229600" cy="4929188"/>
          </a:xfrm>
        </p:spPr>
        <p:txBody>
          <a:bodyPr/>
          <a:lstStyle/>
          <a:p>
            <a:pPr eaLnBrk="1" hangingPunct="1"/>
            <a:r>
              <a:rPr lang="zh-CN" altLang="en-US" smtClean="0"/>
              <a:t>图形展示</a:t>
            </a:r>
          </a:p>
        </p:txBody>
      </p:sp>
      <p:cxnSp>
        <p:nvCxnSpPr>
          <p:cNvPr id="4" name="直接连接符 3">
            <a:extLst>
              <a:ext uri="{FF2B5EF4-FFF2-40B4-BE49-F238E27FC236}"/>
            </a:extLst>
          </p:cNvPr>
          <p:cNvCxnSpPr/>
          <p:nvPr/>
        </p:nvCxnSpPr>
        <p:spPr>
          <a:xfrm>
            <a:off x="1238250" y="3206750"/>
            <a:ext cx="22225" cy="1042988"/>
          </a:xfrm>
          <a:prstGeom prst="line">
            <a:avLst/>
          </a:prstGeom>
        </p:spPr>
        <p:style>
          <a:lnRef idx="1">
            <a:schemeClr val="accent4"/>
          </a:lnRef>
          <a:fillRef idx="0">
            <a:schemeClr val="accent4"/>
          </a:fillRef>
          <a:effectRef idx="0">
            <a:schemeClr val="accent4"/>
          </a:effectRef>
          <a:fontRef idx="minor">
            <a:schemeClr val="tx1"/>
          </a:fontRef>
        </p:style>
      </p:cxnSp>
      <p:cxnSp>
        <p:nvCxnSpPr>
          <p:cNvPr id="5" name="直接连接符 4">
            <a:extLst>
              <a:ext uri="{FF2B5EF4-FFF2-40B4-BE49-F238E27FC236}"/>
            </a:extLst>
          </p:cNvPr>
          <p:cNvCxnSpPr/>
          <p:nvPr/>
        </p:nvCxnSpPr>
        <p:spPr>
          <a:xfrm flipH="1">
            <a:off x="1000125" y="3284538"/>
            <a:ext cx="260350" cy="519112"/>
          </a:xfrm>
          <a:prstGeom prst="line">
            <a:avLst/>
          </a:prstGeom>
        </p:spPr>
        <p:style>
          <a:lnRef idx="1">
            <a:schemeClr val="accent4"/>
          </a:lnRef>
          <a:fillRef idx="0">
            <a:schemeClr val="accent4"/>
          </a:fillRef>
          <a:effectRef idx="0">
            <a:schemeClr val="accent4"/>
          </a:effectRef>
          <a:fontRef idx="minor">
            <a:schemeClr val="tx1"/>
          </a:fontRef>
        </p:style>
      </p:cxnSp>
      <p:cxnSp>
        <p:nvCxnSpPr>
          <p:cNvPr id="6" name="直接连接符 5">
            <a:extLst>
              <a:ext uri="{FF2B5EF4-FFF2-40B4-BE49-F238E27FC236}"/>
            </a:extLst>
          </p:cNvPr>
          <p:cNvCxnSpPr/>
          <p:nvPr/>
        </p:nvCxnSpPr>
        <p:spPr>
          <a:xfrm>
            <a:off x="884238" y="3803650"/>
            <a:ext cx="449262" cy="495300"/>
          </a:xfrm>
          <a:prstGeom prst="line">
            <a:avLst/>
          </a:prstGeom>
        </p:spPr>
        <p:style>
          <a:lnRef idx="1">
            <a:schemeClr val="accent4"/>
          </a:lnRef>
          <a:fillRef idx="0">
            <a:schemeClr val="accent4"/>
          </a:fillRef>
          <a:effectRef idx="0">
            <a:schemeClr val="accent4"/>
          </a:effectRef>
          <a:fontRef idx="minor">
            <a:schemeClr val="tx1"/>
          </a:fontRef>
        </p:style>
      </p:cxnSp>
      <p:cxnSp>
        <p:nvCxnSpPr>
          <p:cNvPr id="7" name="直接连接符 6">
            <a:extLst>
              <a:ext uri="{FF2B5EF4-FFF2-40B4-BE49-F238E27FC236}"/>
            </a:extLst>
          </p:cNvPr>
          <p:cNvCxnSpPr/>
          <p:nvPr/>
        </p:nvCxnSpPr>
        <p:spPr>
          <a:xfrm flipV="1">
            <a:off x="1304925" y="3789363"/>
            <a:ext cx="6435725" cy="14287"/>
          </a:xfrm>
          <a:prstGeom prst="line">
            <a:avLst/>
          </a:prstGeom>
        </p:spPr>
        <p:style>
          <a:lnRef idx="3">
            <a:schemeClr val="dk1"/>
          </a:lnRef>
          <a:fillRef idx="0">
            <a:schemeClr val="dk1"/>
          </a:fillRef>
          <a:effectRef idx="2">
            <a:schemeClr val="dk1"/>
          </a:effectRef>
          <a:fontRef idx="minor">
            <a:schemeClr val="tx1"/>
          </a:fontRef>
        </p:style>
      </p:cxnSp>
      <p:cxnSp>
        <p:nvCxnSpPr>
          <p:cNvPr id="8" name="直接连接符 7">
            <a:extLst>
              <a:ext uri="{FF2B5EF4-FFF2-40B4-BE49-F238E27FC236}"/>
            </a:extLst>
          </p:cNvPr>
          <p:cNvCxnSpPr/>
          <p:nvPr/>
        </p:nvCxnSpPr>
        <p:spPr>
          <a:xfrm flipV="1">
            <a:off x="1857375" y="1989138"/>
            <a:ext cx="1419225" cy="1762125"/>
          </a:xfrm>
          <a:prstGeom prst="line">
            <a:avLst/>
          </a:prstGeom>
        </p:spPr>
        <p:style>
          <a:lnRef idx="2">
            <a:schemeClr val="accent6"/>
          </a:lnRef>
          <a:fillRef idx="0">
            <a:schemeClr val="accent6"/>
          </a:fillRef>
          <a:effectRef idx="1">
            <a:schemeClr val="accent6"/>
          </a:effectRef>
          <a:fontRef idx="minor">
            <a:schemeClr val="tx1"/>
          </a:fontRef>
        </p:style>
      </p:cxnSp>
      <p:cxnSp>
        <p:nvCxnSpPr>
          <p:cNvPr id="9" name="直接连接符 8">
            <a:extLst>
              <a:ext uri="{FF2B5EF4-FFF2-40B4-BE49-F238E27FC236}"/>
            </a:extLst>
          </p:cNvPr>
          <p:cNvCxnSpPr/>
          <p:nvPr/>
        </p:nvCxnSpPr>
        <p:spPr>
          <a:xfrm flipV="1">
            <a:off x="3976688" y="2060575"/>
            <a:ext cx="1387475" cy="1703388"/>
          </a:xfrm>
          <a:prstGeom prst="line">
            <a:avLst/>
          </a:prstGeom>
        </p:spPr>
        <p:style>
          <a:lnRef idx="2">
            <a:schemeClr val="accent6"/>
          </a:lnRef>
          <a:fillRef idx="0">
            <a:schemeClr val="accent6"/>
          </a:fillRef>
          <a:effectRef idx="1">
            <a:schemeClr val="accent6"/>
          </a:effectRef>
          <a:fontRef idx="minor">
            <a:schemeClr val="tx1"/>
          </a:fontRef>
        </p:style>
      </p:cxnSp>
      <p:cxnSp>
        <p:nvCxnSpPr>
          <p:cNvPr id="10" name="直接连接符 9">
            <a:extLst>
              <a:ext uri="{FF2B5EF4-FFF2-40B4-BE49-F238E27FC236}"/>
            </a:extLst>
          </p:cNvPr>
          <p:cNvCxnSpPr/>
          <p:nvPr/>
        </p:nvCxnSpPr>
        <p:spPr>
          <a:xfrm flipV="1">
            <a:off x="6122988" y="2132013"/>
            <a:ext cx="1257300" cy="1658937"/>
          </a:xfrm>
          <a:prstGeom prst="line">
            <a:avLst/>
          </a:prstGeom>
        </p:spPr>
        <p:style>
          <a:lnRef idx="2">
            <a:schemeClr val="accent6"/>
          </a:lnRef>
          <a:fillRef idx="0">
            <a:schemeClr val="accent6"/>
          </a:fillRef>
          <a:effectRef idx="1">
            <a:schemeClr val="accent6"/>
          </a:effectRef>
          <a:fontRef idx="minor">
            <a:schemeClr val="tx1"/>
          </a:fontRef>
        </p:style>
      </p:cxnSp>
      <p:cxnSp>
        <p:nvCxnSpPr>
          <p:cNvPr id="11" name="直接连接符 10">
            <a:extLst>
              <a:ext uri="{FF2B5EF4-FFF2-40B4-BE49-F238E27FC236}"/>
            </a:extLst>
          </p:cNvPr>
          <p:cNvCxnSpPr/>
          <p:nvPr/>
        </p:nvCxnSpPr>
        <p:spPr>
          <a:xfrm>
            <a:off x="2424113" y="3843338"/>
            <a:ext cx="1787525" cy="1673225"/>
          </a:xfrm>
          <a:prstGeom prst="line">
            <a:avLst/>
          </a:prstGeom>
        </p:spPr>
        <p:style>
          <a:lnRef idx="2">
            <a:schemeClr val="accent6"/>
          </a:lnRef>
          <a:fillRef idx="0">
            <a:schemeClr val="accent6"/>
          </a:fillRef>
          <a:effectRef idx="1">
            <a:schemeClr val="accent6"/>
          </a:effectRef>
          <a:fontRef idx="minor">
            <a:schemeClr val="tx1"/>
          </a:fontRef>
        </p:style>
      </p:cxnSp>
      <p:cxnSp>
        <p:nvCxnSpPr>
          <p:cNvPr id="12" name="直接连接符 11">
            <a:extLst>
              <a:ext uri="{FF2B5EF4-FFF2-40B4-BE49-F238E27FC236}"/>
            </a:extLst>
          </p:cNvPr>
          <p:cNvCxnSpPr/>
          <p:nvPr/>
        </p:nvCxnSpPr>
        <p:spPr>
          <a:xfrm>
            <a:off x="5267325" y="3870325"/>
            <a:ext cx="1536700" cy="1646238"/>
          </a:xfrm>
          <a:prstGeom prst="line">
            <a:avLst/>
          </a:prstGeom>
        </p:spPr>
        <p:style>
          <a:lnRef idx="2">
            <a:schemeClr val="accent6"/>
          </a:lnRef>
          <a:fillRef idx="0">
            <a:schemeClr val="accent6"/>
          </a:fillRef>
          <a:effectRef idx="1">
            <a:schemeClr val="accent6"/>
          </a:effectRef>
          <a:fontRef idx="minor">
            <a:schemeClr val="tx1"/>
          </a:fontRef>
        </p:style>
      </p:cxnSp>
      <p:cxnSp>
        <p:nvCxnSpPr>
          <p:cNvPr id="13" name="直接连接符 12">
            <a:extLst>
              <a:ext uri="{FF2B5EF4-FFF2-40B4-BE49-F238E27FC236}"/>
            </a:extLst>
          </p:cNvPr>
          <p:cNvCxnSpPr/>
          <p:nvPr/>
        </p:nvCxnSpPr>
        <p:spPr>
          <a:xfrm flipV="1">
            <a:off x="2778125" y="2636838"/>
            <a:ext cx="1722438" cy="7937"/>
          </a:xfrm>
          <a:prstGeom prst="line">
            <a:avLst/>
          </a:prstGeom>
        </p:spPr>
        <p:style>
          <a:lnRef idx="1">
            <a:schemeClr val="accent4"/>
          </a:lnRef>
          <a:fillRef idx="0">
            <a:schemeClr val="accent4"/>
          </a:fillRef>
          <a:effectRef idx="0">
            <a:schemeClr val="accent4"/>
          </a:effectRef>
          <a:fontRef idx="minor">
            <a:schemeClr val="tx1"/>
          </a:fontRef>
        </p:style>
      </p:cxnSp>
      <p:cxnSp>
        <p:nvCxnSpPr>
          <p:cNvPr id="14" name="直接连接符 13">
            <a:extLst>
              <a:ext uri="{FF2B5EF4-FFF2-40B4-BE49-F238E27FC236}"/>
            </a:extLst>
          </p:cNvPr>
          <p:cNvCxnSpPr/>
          <p:nvPr/>
        </p:nvCxnSpPr>
        <p:spPr>
          <a:xfrm>
            <a:off x="2357438" y="3251200"/>
            <a:ext cx="1782762" cy="33338"/>
          </a:xfrm>
          <a:prstGeom prst="line">
            <a:avLst/>
          </a:prstGeom>
        </p:spPr>
        <p:style>
          <a:lnRef idx="1">
            <a:schemeClr val="accent4"/>
          </a:lnRef>
          <a:fillRef idx="0">
            <a:schemeClr val="accent4"/>
          </a:fillRef>
          <a:effectRef idx="0">
            <a:schemeClr val="accent4"/>
          </a:effectRef>
          <a:fontRef idx="minor">
            <a:schemeClr val="tx1"/>
          </a:fontRef>
        </p:style>
      </p:cxnSp>
      <p:cxnSp>
        <p:nvCxnSpPr>
          <p:cNvPr id="15" name="直接连接符 14">
            <a:extLst>
              <a:ext uri="{FF2B5EF4-FFF2-40B4-BE49-F238E27FC236}"/>
            </a:extLst>
          </p:cNvPr>
          <p:cNvCxnSpPr/>
          <p:nvPr/>
        </p:nvCxnSpPr>
        <p:spPr>
          <a:xfrm flipV="1">
            <a:off x="4767263" y="2852738"/>
            <a:ext cx="1389062" cy="15875"/>
          </a:xfrm>
          <a:prstGeom prst="line">
            <a:avLst/>
          </a:prstGeom>
        </p:spPr>
        <p:style>
          <a:lnRef idx="1">
            <a:schemeClr val="accent4"/>
          </a:lnRef>
          <a:fillRef idx="0">
            <a:schemeClr val="accent4"/>
          </a:fillRef>
          <a:effectRef idx="0">
            <a:schemeClr val="accent4"/>
          </a:effectRef>
          <a:fontRef idx="minor">
            <a:schemeClr val="tx1"/>
          </a:fontRef>
        </p:style>
      </p:cxnSp>
      <p:cxnSp>
        <p:nvCxnSpPr>
          <p:cNvPr id="16" name="直接连接符 15">
            <a:extLst>
              <a:ext uri="{FF2B5EF4-FFF2-40B4-BE49-F238E27FC236}"/>
            </a:extLst>
          </p:cNvPr>
          <p:cNvCxnSpPr/>
          <p:nvPr/>
        </p:nvCxnSpPr>
        <p:spPr>
          <a:xfrm>
            <a:off x="6832600" y="2974975"/>
            <a:ext cx="1123950" cy="22225"/>
          </a:xfrm>
          <a:prstGeom prst="line">
            <a:avLst/>
          </a:prstGeom>
        </p:spPr>
        <p:style>
          <a:lnRef idx="1">
            <a:schemeClr val="accent4"/>
          </a:lnRef>
          <a:fillRef idx="0">
            <a:schemeClr val="accent4"/>
          </a:fillRef>
          <a:effectRef idx="0">
            <a:schemeClr val="accent4"/>
          </a:effectRef>
          <a:fontRef idx="minor">
            <a:schemeClr val="tx1"/>
          </a:fontRef>
        </p:style>
      </p:cxnSp>
      <p:cxnSp>
        <p:nvCxnSpPr>
          <p:cNvPr id="17" name="直接连接符 16">
            <a:extLst>
              <a:ext uri="{FF2B5EF4-FFF2-40B4-BE49-F238E27FC236}"/>
            </a:extLst>
          </p:cNvPr>
          <p:cNvCxnSpPr/>
          <p:nvPr/>
        </p:nvCxnSpPr>
        <p:spPr>
          <a:xfrm>
            <a:off x="3016250" y="4422775"/>
            <a:ext cx="1700213" cy="142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8" name="直接连接符 17">
            <a:extLst>
              <a:ext uri="{FF2B5EF4-FFF2-40B4-BE49-F238E27FC236}"/>
            </a:extLst>
          </p:cNvPr>
          <p:cNvCxnSpPr/>
          <p:nvPr/>
        </p:nvCxnSpPr>
        <p:spPr>
          <a:xfrm flipV="1">
            <a:off x="5859463" y="4365625"/>
            <a:ext cx="1520825" cy="3175"/>
          </a:xfrm>
          <a:prstGeom prst="line">
            <a:avLst/>
          </a:prstGeom>
        </p:spPr>
        <p:style>
          <a:lnRef idx="1">
            <a:schemeClr val="accent4"/>
          </a:lnRef>
          <a:fillRef idx="0">
            <a:schemeClr val="accent4"/>
          </a:fillRef>
          <a:effectRef idx="0">
            <a:schemeClr val="accent4"/>
          </a:effectRef>
          <a:fontRef idx="minor">
            <a:schemeClr val="tx1"/>
          </a:fontRef>
        </p:style>
      </p:cxnSp>
      <p:cxnSp>
        <p:nvCxnSpPr>
          <p:cNvPr id="19" name="直接连接符 18">
            <a:extLst>
              <a:ext uri="{FF2B5EF4-FFF2-40B4-BE49-F238E27FC236}"/>
            </a:extLst>
          </p:cNvPr>
          <p:cNvCxnSpPr/>
          <p:nvPr/>
        </p:nvCxnSpPr>
        <p:spPr>
          <a:xfrm>
            <a:off x="6332538" y="4987925"/>
            <a:ext cx="1192212" cy="25400"/>
          </a:xfrm>
          <a:prstGeom prst="line">
            <a:avLst/>
          </a:prstGeom>
        </p:spPr>
        <p:style>
          <a:lnRef idx="1">
            <a:schemeClr val="accent4"/>
          </a:lnRef>
          <a:fillRef idx="0">
            <a:schemeClr val="accent4"/>
          </a:fillRef>
          <a:effectRef idx="0">
            <a:schemeClr val="accent4"/>
          </a:effectRef>
          <a:fontRef idx="minor">
            <a:schemeClr val="tx1"/>
          </a:fontRef>
        </p:style>
      </p:cxnSp>
      <p:cxnSp>
        <p:nvCxnSpPr>
          <p:cNvPr id="20" name="直接连接符 19">
            <a:extLst>
              <a:ext uri="{FF2B5EF4-FFF2-40B4-BE49-F238E27FC236}"/>
            </a:extLst>
          </p:cNvPr>
          <p:cNvCxnSpPr/>
          <p:nvPr/>
        </p:nvCxnSpPr>
        <p:spPr>
          <a:xfrm flipV="1">
            <a:off x="3708400" y="4864100"/>
            <a:ext cx="1308100" cy="34925"/>
          </a:xfrm>
          <a:prstGeom prst="line">
            <a:avLst/>
          </a:prstGeom>
        </p:spPr>
        <p:style>
          <a:lnRef idx="1">
            <a:schemeClr val="accent4"/>
          </a:lnRef>
          <a:fillRef idx="0">
            <a:schemeClr val="accent4"/>
          </a:fillRef>
          <a:effectRef idx="0">
            <a:schemeClr val="accent4"/>
          </a:effectRef>
          <a:fontRef idx="minor">
            <a:schemeClr val="tx1"/>
          </a:fontRef>
        </p:style>
      </p:cxnSp>
      <p:sp>
        <p:nvSpPr>
          <p:cNvPr id="14357" name="文本框 20"/>
          <p:cNvSpPr txBox="1">
            <a:spLocks noChangeArrowheads="1"/>
          </p:cNvSpPr>
          <p:nvPr/>
        </p:nvSpPr>
        <p:spPr bwMode="auto">
          <a:xfrm>
            <a:off x="2633663" y="1671638"/>
            <a:ext cx="1577975" cy="398462"/>
          </a:xfrm>
          <a:prstGeom prst="rect">
            <a:avLst/>
          </a:prstGeom>
          <a:noFill/>
          <a:ln w="9525">
            <a:noFill/>
            <a:miter lim="800000"/>
            <a:headEnd/>
            <a:tailEnd/>
          </a:ln>
        </p:spPr>
        <p:txBody>
          <a:bodyPr>
            <a:spAutoFit/>
          </a:bodyPr>
          <a:lstStyle/>
          <a:p>
            <a:pPr eaLnBrk="1" hangingPunct="1"/>
            <a:r>
              <a:rPr lang="zh-CN" altLang="en-US" sz="2000" b="1">
                <a:solidFill>
                  <a:srgbClr val="FF0000"/>
                </a:solidFill>
              </a:rPr>
              <a:t>公民个体</a:t>
            </a:r>
          </a:p>
        </p:txBody>
      </p:sp>
      <p:sp>
        <p:nvSpPr>
          <p:cNvPr id="14358" name="文本框 21"/>
          <p:cNvSpPr txBox="1">
            <a:spLocks noChangeArrowheads="1"/>
          </p:cNvSpPr>
          <p:nvPr/>
        </p:nvSpPr>
        <p:spPr bwMode="auto">
          <a:xfrm>
            <a:off x="2635250" y="2159000"/>
            <a:ext cx="2247900" cy="368300"/>
          </a:xfrm>
          <a:prstGeom prst="rect">
            <a:avLst/>
          </a:prstGeom>
          <a:noFill/>
          <a:ln w="9525">
            <a:noFill/>
            <a:miter lim="800000"/>
            <a:headEnd/>
            <a:tailEnd/>
          </a:ln>
        </p:spPr>
        <p:txBody>
          <a:bodyPr>
            <a:spAutoFit/>
          </a:bodyPr>
          <a:lstStyle/>
          <a:p>
            <a:pPr eaLnBrk="1" hangingPunct="1"/>
            <a:r>
              <a:rPr lang="zh-CN" altLang="en-US"/>
              <a:t>养成良好的生活习惯</a:t>
            </a:r>
          </a:p>
        </p:txBody>
      </p:sp>
      <p:sp>
        <p:nvSpPr>
          <p:cNvPr id="14359" name="文本框 22"/>
          <p:cNvSpPr txBox="1">
            <a:spLocks noChangeArrowheads="1"/>
          </p:cNvSpPr>
          <p:nvPr/>
        </p:nvSpPr>
        <p:spPr bwMode="auto">
          <a:xfrm>
            <a:off x="1831975" y="2776538"/>
            <a:ext cx="2379663" cy="368300"/>
          </a:xfrm>
          <a:prstGeom prst="rect">
            <a:avLst/>
          </a:prstGeom>
          <a:noFill/>
          <a:ln w="9525">
            <a:noFill/>
            <a:miter lim="800000"/>
            <a:headEnd/>
            <a:tailEnd/>
          </a:ln>
        </p:spPr>
        <p:txBody>
          <a:bodyPr>
            <a:spAutoFit/>
          </a:bodyPr>
          <a:lstStyle/>
          <a:p>
            <a:pPr eaLnBrk="1" hangingPunct="1"/>
            <a:r>
              <a:rPr lang="zh-CN" altLang="en-US"/>
              <a:t>认识到行为的危害</a:t>
            </a:r>
          </a:p>
        </p:txBody>
      </p:sp>
      <p:sp>
        <p:nvSpPr>
          <p:cNvPr id="14360" name="文本框 23"/>
          <p:cNvSpPr txBox="1">
            <a:spLocks noChangeArrowheads="1"/>
          </p:cNvSpPr>
          <p:nvPr/>
        </p:nvSpPr>
        <p:spPr bwMode="auto">
          <a:xfrm>
            <a:off x="4538663" y="2435225"/>
            <a:ext cx="1793875" cy="368300"/>
          </a:xfrm>
          <a:prstGeom prst="rect">
            <a:avLst/>
          </a:prstGeom>
          <a:noFill/>
          <a:ln w="9525">
            <a:noFill/>
            <a:miter lim="800000"/>
            <a:headEnd/>
            <a:tailEnd/>
          </a:ln>
        </p:spPr>
        <p:txBody>
          <a:bodyPr>
            <a:spAutoFit/>
          </a:bodyPr>
          <a:lstStyle/>
          <a:p>
            <a:pPr eaLnBrk="1" hangingPunct="1"/>
            <a:r>
              <a:rPr lang="zh-CN" altLang="en-US"/>
              <a:t>增设志愿者岗位</a:t>
            </a:r>
          </a:p>
        </p:txBody>
      </p:sp>
      <p:sp>
        <p:nvSpPr>
          <p:cNvPr id="14361" name="文本框 24"/>
          <p:cNvSpPr txBox="1">
            <a:spLocks noChangeArrowheads="1"/>
          </p:cNvSpPr>
          <p:nvPr/>
        </p:nvSpPr>
        <p:spPr bwMode="auto">
          <a:xfrm>
            <a:off x="6478588" y="2197100"/>
            <a:ext cx="2127250" cy="368300"/>
          </a:xfrm>
          <a:prstGeom prst="rect">
            <a:avLst/>
          </a:prstGeom>
          <a:noFill/>
          <a:ln w="9525">
            <a:noFill/>
            <a:miter lim="800000"/>
            <a:headEnd/>
            <a:tailEnd/>
          </a:ln>
        </p:spPr>
        <p:txBody>
          <a:bodyPr>
            <a:spAutoFit/>
          </a:bodyPr>
          <a:lstStyle/>
          <a:p>
            <a:pPr eaLnBrk="1" hangingPunct="1"/>
            <a:r>
              <a:rPr lang="zh-CN" altLang="en-US"/>
              <a:t>健全相关法律法规</a:t>
            </a:r>
          </a:p>
        </p:txBody>
      </p:sp>
      <p:sp>
        <p:nvSpPr>
          <p:cNvPr id="14362" name="文本框 25"/>
          <p:cNvSpPr txBox="1">
            <a:spLocks noChangeArrowheads="1"/>
          </p:cNvSpPr>
          <p:nvPr/>
        </p:nvSpPr>
        <p:spPr bwMode="auto">
          <a:xfrm>
            <a:off x="5016500" y="1724025"/>
            <a:ext cx="1211263" cy="398463"/>
          </a:xfrm>
          <a:prstGeom prst="rect">
            <a:avLst/>
          </a:prstGeom>
          <a:noFill/>
          <a:ln w="9525">
            <a:noFill/>
            <a:miter lim="800000"/>
            <a:headEnd/>
            <a:tailEnd/>
          </a:ln>
        </p:spPr>
        <p:txBody>
          <a:bodyPr>
            <a:spAutoFit/>
          </a:bodyPr>
          <a:lstStyle/>
          <a:p>
            <a:pPr eaLnBrk="1" hangingPunct="1"/>
            <a:r>
              <a:rPr lang="zh-CN" altLang="en-US" sz="2000" b="1">
                <a:solidFill>
                  <a:srgbClr val="FF0000"/>
                </a:solidFill>
              </a:rPr>
              <a:t>其他力量</a:t>
            </a:r>
          </a:p>
        </p:txBody>
      </p:sp>
      <p:sp>
        <p:nvSpPr>
          <p:cNvPr id="14363" name="文本框 26"/>
          <p:cNvSpPr txBox="1">
            <a:spLocks noChangeArrowheads="1"/>
          </p:cNvSpPr>
          <p:nvPr/>
        </p:nvSpPr>
        <p:spPr bwMode="auto">
          <a:xfrm>
            <a:off x="6938963" y="1763713"/>
            <a:ext cx="1312862" cy="398462"/>
          </a:xfrm>
          <a:prstGeom prst="rect">
            <a:avLst/>
          </a:prstGeom>
          <a:noFill/>
          <a:ln w="9525">
            <a:noFill/>
            <a:miter lim="800000"/>
            <a:headEnd/>
            <a:tailEnd/>
          </a:ln>
        </p:spPr>
        <p:txBody>
          <a:bodyPr>
            <a:spAutoFit/>
          </a:bodyPr>
          <a:lstStyle/>
          <a:p>
            <a:pPr eaLnBrk="1" hangingPunct="1"/>
            <a:r>
              <a:rPr lang="zh-CN" altLang="en-US" sz="2000" b="1">
                <a:solidFill>
                  <a:srgbClr val="FF0000"/>
                </a:solidFill>
              </a:rPr>
              <a:t>立法部门</a:t>
            </a:r>
          </a:p>
        </p:txBody>
      </p:sp>
      <p:sp>
        <p:nvSpPr>
          <p:cNvPr id="14364" name="文本框 27"/>
          <p:cNvSpPr txBox="1">
            <a:spLocks noChangeArrowheads="1"/>
          </p:cNvSpPr>
          <p:nvPr/>
        </p:nvSpPr>
        <p:spPr bwMode="auto">
          <a:xfrm>
            <a:off x="2133600" y="3962400"/>
            <a:ext cx="2006600" cy="368300"/>
          </a:xfrm>
          <a:prstGeom prst="rect">
            <a:avLst/>
          </a:prstGeom>
          <a:noFill/>
          <a:ln w="9525">
            <a:noFill/>
            <a:miter lim="800000"/>
            <a:headEnd/>
            <a:tailEnd/>
          </a:ln>
        </p:spPr>
        <p:txBody>
          <a:bodyPr>
            <a:spAutoFit/>
          </a:bodyPr>
          <a:lstStyle/>
          <a:p>
            <a:pPr eaLnBrk="1" hangingPunct="1"/>
            <a:r>
              <a:rPr lang="zh-CN" altLang="en-US"/>
              <a:t>合理规划道路</a:t>
            </a:r>
          </a:p>
        </p:txBody>
      </p:sp>
      <p:sp>
        <p:nvSpPr>
          <p:cNvPr id="14365" name="文本框 28"/>
          <p:cNvSpPr txBox="1">
            <a:spLocks noChangeArrowheads="1"/>
          </p:cNvSpPr>
          <p:nvPr/>
        </p:nvSpPr>
        <p:spPr bwMode="auto">
          <a:xfrm>
            <a:off x="3213100" y="4495800"/>
            <a:ext cx="1758950" cy="368300"/>
          </a:xfrm>
          <a:prstGeom prst="rect">
            <a:avLst/>
          </a:prstGeom>
          <a:noFill/>
          <a:ln w="9525">
            <a:noFill/>
            <a:miter lim="800000"/>
            <a:headEnd/>
            <a:tailEnd/>
          </a:ln>
        </p:spPr>
        <p:txBody>
          <a:bodyPr>
            <a:spAutoFit/>
          </a:bodyPr>
          <a:lstStyle/>
          <a:p>
            <a:pPr eaLnBrk="1" hangingPunct="1"/>
            <a:r>
              <a:rPr lang="zh-CN" altLang="en-US"/>
              <a:t>大力开展宣传</a:t>
            </a:r>
          </a:p>
        </p:txBody>
      </p:sp>
      <p:sp>
        <p:nvSpPr>
          <p:cNvPr id="14366" name="文本框 29"/>
          <p:cNvSpPr txBox="1">
            <a:spLocks noChangeArrowheads="1"/>
          </p:cNvSpPr>
          <p:nvPr/>
        </p:nvSpPr>
        <p:spPr bwMode="auto">
          <a:xfrm>
            <a:off x="3213100" y="5487988"/>
            <a:ext cx="1935163" cy="398462"/>
          </a:xfrm>
          <a:prstGeom prst="rect">
            <a:avLst/>
          </a:prstGeom>
          <a:noFill/>
          <a:ln w="9525">
            <a:noFill/>
            <a:miter lim="800000"/>
            <a:headEnd/>
            <a:tailEnd/>
          </a:ln>
        </p:spPr>
        <p:txBody>
          <a:bodyPr>
            <a:spAutoFit/>
          </a:bodyPr>
          <a:lstStyle/>
          <a:p>
            <a:pPr eaLnBrk="1" hangingPunct="1"/>
            <a:r>
              <a:rPr lang="zh-CN" altLang="en-US" sz="2000" b="1">
                <a:solidFill>
                  <a:srgbClr val="FF0000"/>
                </a:solidFill>
              </a:rPr>
              <a:t>规划部门</a:t>
            </a:r>
          </a:p>
        </p:txBody>
      </p:sp>
      <p:sp>
        <p:nvSpPr>
          <p:cNvPr id="14367" name="文本框 30"/>
          <p:cNvSpPr txBox="1">
            <a:spLocks noChangeArrowheads="1"/>
          </p:cNvSpPr>
          <p:nvPr/>
        </p:nvSpPr>
        <p:spPr bwMode="auto">
          <a:xfrm>
            <a:off x="5740400" y="3975100"/>
            <a:ext cx="1568450" cy="368300"/>
          </a:xfrm>
          <a:prstGeom prst="rect">
            <a:avLst/>
          </a:prstGeom>
          <a:noFill/>
          <a:ln w="9525">
            <a:noFill/>
            <a:miter lim="800000"/>
            <a:headEnd/>
            <a:tailEnd/>
          </a:ln>
        </p:spPr>
        <p:txBody>
          <a:bodyPr>
            <a:spAutoFit/>
          </a:bodyPr>
          <a:lstStyle/>
          <a:p>
            <a:pPr eaLnBrk="1" hangingPunct="1"/>
            <a:r>
              <a:rPr lang="zh-CN" altLang="en-US"/>
              <a:t>将治理常态化</a:t>
            </a:r>
          </a:p>
        </p:txBody>
      </p:sp>
      <p:sp>
        <p:nvSpPr>
          <p:cNvPr id="14368" name="文本框 31"/>
          <p:cNvSpPr txBox="1">
            <a:spLocks noChangeArrowheads="1"/>
          </p:cNvSpPr>
          <p:nvPr/>
        </p:nvSpPr>
        <p:spPr bwMode="auto">
          <a:xfrm>
            <a:off x="6254750" y="4567238"/>
            <a:ext cx="1584325" cy="368300"/>
          </a:xfrm>
          <a:prstGeom prst="rect">
            <a:avLst/>
          </a:prstGeom>
          <a:noFill/>
          <a:ln w="9525">
            <a:noFill/>
            <a:miter lim="800000"/>
            <a:headEnd/>
            <a:tailEnd/>
          </a:ln>
        </p:spPr>
        <p:txBody>
          <a:bodyPr>
            <a:spAutoFit/>
          </a:bodyPr>
          <a:lstStyle/>
          <a:p>
            <a:pPr eaLnBrk="1" hangingPunct="1"/>
            <a:r>
              <a:rPr lang="zh-CN" altLang="en-US"/>
              <a:t>加大处罚力度</a:t>
            </a:r>
          </a:p>
        </p:txBody>
      </p:sp>
      <p:sp>
        <p:nvSpPr>
          <p:cNvPr id="14369" name="文本框 32"/>
          <p:cNvSpPr txBox="1">
            <a:spLocks noChangeArrowheads="1"/>
          </p:cNvSpPr>
          <p:nvPr/>
        </p:nvSpPr>
        <p:spPr bwMode="auto">
          <a:xfrm>
            <a:off x="6200775" y="5448300"/>
            <a:ext cx="1416050" cy="400050"/>
          </a:xfrm>
          <a:prstGeom prst="rect">
            <a:avLst/>
          </a:prstGeom>
          <a:noFill/>
          <a:ln w="9525">
            <a:noFill/>
            <a:miter lim="800000"/>
            <a:headEnd/>
            <a:tailEnd/>
          </a:ln>
        </p:spPr>
        <p:txBody>
          <a:bodyPr>
            <a:spAutoFit/>
          </a:bodyPr>
          <a:lstStyle/>
          <a:p>
            <a:pPr eaLnBrk="1" hangingPunct="1"/>
            <a:r>
              <a:rPr lang="zh-CN" altLang="en-US" sz="2000" b="1">
                <a:solidFill>
                  <a:srgbClr val="FF0000"/>
                </a:solidFill>
              </a:rPr>
              <a:t>执法部门</a:t>
            </a:r>
          </a:p>
        </p:txBody>
      </p:sp>
      <p:sp>
        <p:nvSpPr>
          <p:cNvPr id="14370" name="文本框 34"/>
          <p:cNvSpPr txBox="1">
            <a:spLocks noChangeArrowheads="1"/>
          </p:cNvSpPr>
          <p:nvPr/>
        </p:nvSpPr>
        <p:spPr bwMode="auto">
          <a:xfrm>
            <a:off x="1304925" y="2197100"/>
            <a:ext cx="552450" cy="4003675"/>
          </a:xfrm>
          <a:prstGeom prst="rect">
            <a:avLst/>
          </a:prstGeom>
          <a:noFill/>
          <a:ln w="9525">
            <a:noFill/>
            <a:miter lim="800000"/>
            <a:headEnd/>
            <a:tailEnd/>
          </a:ln>
        </p:spPr>
        <p:txBody>
          <a:bodyPr vert="eaVert">
            <a:spAutoFit/>
          </a:bodyPr>
          <a:lstStyle/>
          <a:p>
            <a:pPr eaLnBrk="1" hangingPunct="1"/>
            <a:r>
              <a:rPr lang="zh-CN" altLang="en-US" sz="2400" b="1">
                <a:solidFill>
                  <a:srgbClr val="FF0000"/>
                </a:solidFill>
              </a:rPr>
              <a:t>如何解决中国式过马路</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标题 1"/>
          <p:cNvSpPr>
            <a:spLocks noGrp="1" noChangeArrowheads="1"/>
          </p:cNvSpPr>
          <p:nvPr>
            <p:ph type="title"/>
          </p:nvPr>
        </p:nvSpPr>
        <p:spPr>
          <a:xfrm>
            <a:off x="0" y="549275"/>
            <a:ext cx="8929688" cy="1143000"/>
          </a:xfrm>
        </p:spPr>
        <p:txBody>
          <a:bodyPr/>
          <a:lstStyle/>
          <a:p>
            <a:pPr eaLnBrk="1" hangingPunct="1"/>
            <a:r>
              <a:rPr lang="en-US" altLang="zh-CN" sz="2400" smtClean="0"/>
              <a:t>【</a:t>
            </a:r>
            <a:r>
              <a:rPr lang="zh-CN" altLang="en-US" sz="2400" smtClean="0"/>
              <a:t>题</a:t>
            </a:r>
            <a:r>
              <a:rPr lang="en-US" altLang="zh-CN" sz="2400" smtClean="0"/>
              <a:t>4】</a:t>
            </a:r>
            <a:r>
              <a:rPr lang="zh-CN" altLang="en-US" sz="2400" smtClean="0"/>
              <a:t>阅读下面的文字，按要求写一篇不少于</a:t>
            </a:r>
            <a:r>
              <a:rPr lang="en-US" altLang="zh-CN" sz="2400" smtClean="0"/>
              <a:t>800</a:t>
            </a:r>
            <a:r>
              <a:rPr lang="zh-CN" altLang="en-US" sz="2400" smtClean="0"/>
              <a:t>字的作文（</a:t>
            </a:r>
            <a:r>
              <a:rPr lang="en-US" altLang="zh-CN" sz="2400" smtClean="0"/>
              <a:t>2016</a:t>
            </a:r>
            <a:r>
              <a:rPr lang="zh-CN" altLang="en-US" sz="2400" smtClean="0"/>
              <a:t>年衡水市高三大联考）。</a:t>
            </a:r>
            <a:br>
              <a:rPr lang="zh-CN" altLang="en-US" sz="2400" smtClean="0"/>
            </a:br>
            <a:endParaRPr lang="zh-CN" altLang="en-US" sz="2400" smtClean="0"/>
          </a:p>
        </p:txBody>
      </p:sp>
      <p:sp>
        <p:nvSpPr>
          <p:cNvPr id="15363" name="内容占位符 2"/>
          <p:cNvSpPr>
            <a:spLocks noGrp="1" noChangeArrowheads="1"/>
          </p:cNvSpPr>
          <p:nvPr>
            <p:ph idx="1"/>
          </p:nvPr>
        </p:nvSpPr>
        <p:spPr>
          <a:xfrm>
            <a:off x="349250" y="1484313"/>
            <a:ext cx="8229600" cy="4525962"/>
          </a:xfrm>
        </p:spPr>
        <p:txBody>
          <a:bodyPr/>
          <a:lstStyle/>
          <a:p>
            <a:pPr eaLnBrk="1" hangingPunct="1">
              <a:lnSpc>
                <a:spcPct val="150000"/>
              </a:lnSpc>
            </a:pPr>
            <a:r>
              <a:rPr lang="zh-CN" altLang="en-US" sz="2000" b="1" dirty="0" smtClean="0"/>
              <a:t>2016年1月2日，一段视频在网络上热传。画面中，上海地铁车厢内，几名乘客与一位穿着时髦的女子理论，指责其吃泡椒凤爪并将骨头扔在车厢地上的行为。女子不服，“舌战”乘客，并拿出手机与爆料者对拍。视频迅速传开，网友议论纷纷。据网友爆料，该女子竟然是一名小提琴老师。还有网友爆料，她曾参加过浙江卫视的相亲栏目，并在节目中牵手成功。先是这名女子的各种信息被网友人肉爆料；后有消息称，她迫于压力丢了工作，而她所在公司的业务也受到了影响。 </a:t>
            </a:r>
          </a:p>
          <a:p>
            <a:pPr eaLnBrk="1" hangingPunct="1"/>
            <a:r>
              <a:rPr lang="zh-CN" altLang="en-US" sz="2400" b="1" dirty="0" smtClean="0"/>
              <a:t>要求：请用鱼骨图</a:t>
            </a:r>
            <a:r>
              <a:rPr lang="zh-CN" altLang="en-US" sz="2400" b="1" dirty="0" smtClean="0">
                <a:solidFill>
                  <a:srgbClr val="FF0000"/>
                </a:solidFill>
              </a:rPr>
              <a:t>分析原因、寻找对策</a:t>
            </a:r>
            <a:r>
              <a:rPr lang="zh-CN" altLang="en-US" sz="2400" b="1" dirty="0" smtClean="0"/>
              <a:t>，并写出片段作文。</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标题 1"/>
          <p:cNvSpPr>
            <a:spLocks noGrp="1" noChangeArrowheads="1"/>
          </p:cNvSpPr>
          <p:nvPr>
            <p:ph type="title"/>
          </p:nvPr>
        </p:nvSpPr>
        <p:spPr/>
        <p:txBody>
          <a:bodyPr/>
          <a:lstStyle/>
          <a:p>
            <a:pPr eaLnBrk="1" hangingPunct="1"/>
            <a:r>
              <a:rPr lang="zh-CN" altLang="en-US" smtClean="0"/>
              <a:t>鱼骨图分析原因</a:t>
            </a:r>
          </a:p>
        </p:txBody>
      </p:sp>
      <p:sp>
        <p:nvSpPr>
          <p:cNvPr id="16387" name="内容占位符 2"/>
          <p:cNvSpPr>
            <a:spLocks noGrp="1" noChangeArrowheads="1"/>
          </p:cNvSpPr>
          <p:nvPr>
            <p:ph idx="1"/>
          </p:nvPr>
        </p:nvSpPr>
        <p:spPr>
          <a:xfrm>
            <a:off x="457200" y="1119188"/>
            <a:ext cx="8229600" cy="5006975"/>
          </a:xfrm>
        </p:spPr>
        <p:txBody>
          <a:bodyPr/>
          <a:lstStyle/>
          <a:p>
            <a:pPr eaLnBrk="1" hangingPunct="1"/>
            <a:r>
              <a:rPr lang="zh-CN" altLang="en-US" smtClean="0"/>
              <a:t>图形展示</a:t>
            </a:r>
          </a:p>
        </p:txBody>
      </p:sp>
      <p:cxnSp>
        <p:nvCxnSpPr>
          <p:cNvPr id="4" name="直接连接符 3">
            <a:extLst>
              <a:ext uri="{FF2B5EF4-FFF2-40B4-BE49-F238E27FC236}"/>
            </a:extLst>
          </p:cNvPr>
          <p:cNvCxnSpPr/>
          <p:nvPr/>
        </p:nvCxnSpPr>
        <p:spPr>
          <a:xfrm flipH="1">
            <a:off x="7164388" y="3184525"/>
            <a:ext cx="23812" cy="965200"/>
          </a:xfrm>
          <a:prstGeom prst="line">
            <a:avLst/>
          </a:prstGeom>
        </p:spPr>
        <p:style>
          <a:lnRef idx="3">
            <a:schemeClr val="accent4"/>
          </a:lnRef>
          <a:fillRef idx="0">
            <a:schemeClr val="accent4"/>
          </a:fillRef>
          <a:effectRef idx="2">
            <a:schemeClr val="accent4"/>
          </a:effectRef>
          <a:fontRef idx="minor">
            <a:schemeClr val="tx1"/>
          </a:fontRef>
        </p:style>
      </p:cxnSp>
      <p:cxnSp>
        <p:nvCxnSpPr>
          <p:cNvPr id="5" name="直接连接符 4">
            <a:extLst>
              <a:ext uri="{FF2B5EF4-FFF2-40B4-BE49-F238E27FC236}"/>
            </a:extLst>
          </p:cNvPr>
          <p:cNvCxnSpPr/>
          <p:nvPr/>
        </p:nvCxnSpPr>
        <p:spPr>
          <a:xfrm>
            <a:off x="7200900" y="3238500"/>
            <a:ext cx="395288" cy="622300"/>
          </a:xfrm>
          <a:prstGeom prst="line">
            <a:avLst/>
          </a:prstGeom>
        </p:spPr>
        <p:style>
          <a:lnRef idx="3">
            <a:schemeClr val="accent4"/>
          </a:lnRef>
          <a:fillRef idx="0">
            <a:schemeClr val="accent4"/>
          </a:fillRef>
          <a:effectRef idx="2">
            <a:schemeClr val="accent4"/>
          </a:effectRef>
          <a:fontRef idx="minor">
            <a:schemeClr val="tx1"/>
          </a:fontRef>
        </p:style>
      </p:cxnSp>
      <p:cxnSp>
        <p:nvCxnSpPr>
          <p:cNvPr id="6" name="直接连接符 5">
            <a:extLst>
              <a:ext uri="{FF2B5EF4-FFF2-40B4-BE49-F238E27FC236}"/>
            </a:extLst>
          </p:cNvPr>
          <p:cNvCxnSpPr/>
          <p:nvPr/>
        </p:nvCxnSpPr>
        <p:spPr>
          <a:xfrm flipV="1">
            <a:off x="7200900" y="3860800"/>
            <a:ext cx="368300" cy="285750"/>
          </a:xfrm>
          <a:prstGeom prst="line">
            <a:avLst/>
          </a:prstGeom>
        </p:spPr>
        <p:style>
          <a:lnRef idx="3">
            <a:schemeClr val="accent4"/>
          </a:lnRef>
          <a:fillRef idx="0">
            <a:schemeClr val="accent4"/>
          </a:fillRef>
          <a:effectRef idx="2">
            <a:schemeClr val="accent4"/>
          </a:effectRef>
          <a:fontRef idx="minor">
            <a:schemeClr val="tx1"/>
          </a:fontRef>
        </p:style>
      </p:cxnSp>
      <p:cxnSp>
        <p:nvCxnSpPr>
          <p:cNvPr id="7" name="直接连接符 6">
            <a:extLst>
              <a:ext uri="{FF2B5EF4-FFF2-40B4-BE49-F238E27FC236}"/>
            </a:extLst>
          </p:cNvPr>
          <p:cNvCxnSpPr/>
          <p:nvPr/>
        </p:nvCxnSpPr>
        <p:spPr>
          <a:xfrm>
            <a:off x="1120775" y="3856038"/>
            <a:ext cx="6115050" cy="4762"/>
          </a:xfrm>
          <a:prstGeom prst="line">
            <a:avLst/>
          </a:prstGeom>
        </p:spPr>
        <p:style>
          <a:lnRef idx="3">
            <a:schemeClr val="accent4"/>
          </a:lnRef>
          <a:fillRef idx="0">
            <a:schemeClr val="accent4"/>
          </a:fillRef>
          <a:effectRef idx="2">
            <a:schemeClr val="accent4"/>
          </a:effectRef>
          <a:fontRef idx="minor">
            <a:schemeClr val="tx1"/>
          </a:fontRef>
        </p:style>
      </p:cxnSp>
      <p:cxnSp>
        <p:nvCxnSpPr>
          <p:cNvPr id="8" name="直接连接符 7">
            <a:extLst>
              <a:ext uri="{FF2B5EF4-FFF2-40B4-BE49-F238E27FC236}"/>
            </a:extLst>
          </p:cNvPr>
          <p:cNvCxnSpPr/>
          <p:nvPr/>
        </p:nvCxnSpPr>
        <p:spPr>
          <a:xfrm>
            <a:off x="4673600" y="2066925"/>
            <a:ext cx="1987550" cy="1793875"/>
          </a:xfrm>
          <a:prstGeom prst="line">
            <a:avLst/>
          </a:prstGeom>
        </p:spPr>
        <p:style>
          <a:lnRef idx="3">
            <a:schemeClr val="accent4"/>
          </a:lnRef>
          <a:fillRef idx="0">
            <a:schemeClr val="accent4"/>
          </a:fillRef>
          <a:effectRef idx="2">
            <a:schemeClr val="accent4"/>
          </a:effectRef>
          <a:fontRef idx="minor">
            <a:schemeClr val="tx1"/>
          </a:fontRef>
        </p:style>
      </p:cxnSp>
      <p:cxnSp>
        <p:nvCxnSpPr>
          <p:cNvPr id="9" name="直接连接符 8">
            <a:extLst>
              <a:ext uri="{FF2B5EF4-FFF2-40B4-BE49-F238E27FC236}"/>
            </a:extLst>
          </p:cNvPr>
          <p:cNvCxnSpPr/>
          <p:nvPr/>
        </p:nvCxnSpPr>
        <p:spPr>
          <a:xfrm>
            <a:off x="1976438" y="2381250"/>
            <a:ext cx="1516062" cy="1479550"/>
          </a:xfrm>
          <a:prstGeom prst="line">
            <a:avLst/>
          </a:prstGeom>
        </p:spPr>
        <p:style>
          <a:lnRef idx="3">
            <a:schemeClr val="accent4"/>
          </a:lnRef>
          <a:fillRef idx="0">
            <a:schemeClr val="accent4"/>
          </a:fillRef>
          <a:effectRef idx="2">
            <a:schemeClr val="accent4"/>
          </a:effectRef>
          <a:fontRef idx="minor">
            <a:schemeClr val="tx1"/>
          </a:fontRef>
        </p:style>
      </p:cxnSp>
      <p:cxnSp>
        <p:nvCxnSpPr>
          <p:cNvPr id="10" name="直接连接符 9">
            <a:extLst>
              <a:ext uri="{FF2B5EF4-FFF2-40B4-BE49-F238E27FC236}"/>
            </a:extLst>
          </p:cNvPr>
          <p:cNvCxnSpPr/>
          <p:nvPr/>
        </p:nvCxnSpPr>
        <p:spPr>
          <a:xfrm flipV="1">
            <a:off x="1620838" y="3860800"/>
            <a:ext cx="2303462" cy="1574800"/>
          </a:xfrm>
          <a:prstGeom prst="line">
            <a:avLst/>
          </a:prstGeom>
        </p:spPr>
        <p:style>
          <a:lnRef idx="3">
            <a:schemeClr val="accent4"/>
          </a:lnRef>
          <a:fillRef idx="0">
            <a:schemeClr val="accent4"/>
          </a:fillRef>
          <a:effectRef idx="2">
            <a:schemeClr val="accent4"/>
          </a:effectRef>
          <a:fontRef idx="minor">
            <a:schemeClr val="tx1"/>
          </a:fontRef>
        </p:style>
      </p:cxnSp>
      <p:cxnSp>
        <p:nvCxnSpPr>
          <p:cNvPr id="11" name="直接连接符 10">
            <a:extLst>
              <a:ext uri="{FF2B5EF4-FFF2-40B4-BE49-F238E27FC236}"/>
            </a:extLst>
          </p:cNvPr>
          <p:cNvCxnSpPr/>
          <p:nvPr/>
        </p:nvCxnSpPr>
        <p:spPr>
          <a:xfrm flipV="1">
            <a:off x="4213225" y="3860800"/>
            <a:ext cx="2303463" cy="1878013"/>
          </a:xfrm>
          <a:prstGeom prst="line">
            <a:avLst/>
          </a:prstGeom>
        </p:spPr>
        <p:style>
          <a:lnRef idx="3">
            <a:schemeClr val="accent4"/>
          </a:lnRef>
          <a:fillRef idx="0">
            <a:schemeClr val="accent4"/>
          </a:fillRef>
          <a:effectRef idx="2">
            <a:schemeClr val="accent4"/>
          </a:effectRef>
          <a:fontRef idx="minor">
            <a:schemeClr val="tx1"/>
          </a:fontRef>
        </p:style>
      </p:cxnSp>
      <p:cxnSp>
        <p:nvCxnSpPr>
          <p:cNvPr id="12" name="直接连接符 11">
            <a:extLst>
              <a:ext uri="{FF2B5EF4-FFF2-40B4-BE49-F238E27FC236}"/>
            </a:extLst>
          </p:cNvPr>
          <p:cNvCxnSpPr/>
          <p:nvPr/>
        </p:nvCxnSpPr>
        <p:spPr>
          <a:xfrm>
            <a:off x="3132138" y="2492375"/>
            <a:ext cx="2016125"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13" name="直接连接符 12">
            <a:extLst>
              <a:ext uri="{FF2B5EF4-FFF2-40B4-BE49-F238E27FC236}"/>
            </a:extLst>
          </p:cNvPr>
          <p:cNvCxnSpPr/>
          <p:nvPr/>
        </p:nvCxnSpPr>
        <p:spPr>
          <a:xfrm>
            <a:off x="3667125" y="3429000"/>
            <a:ext cx="2376488"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14" name="直接连接符 13">
            <a:extLst>
              <a:ext uri="{FF2B5EF4-FFF2-40B4-BE49-F238E27FC236}"/>
            </a:extLst>
          </p:cNvPr>
          <p:cNvCxnSpPr/>
          <p:nvPr/>
        </p:nvCxnSpPr>
        <p:spPr>
          <a:xfrm>
            <a:off x="4614863" y="4208463"/>
            <a:ext cx="1214437" cy="20637"/>
          </a:xfrm>
          <a:prstGeom prst="line">
            <a:avLst/>
          </a:prstGeom>
        </p:spPr>
        <p:style>
          <a:lnRef idx="1">
            <a:schemeClr val="accent4"/>
          </a:lnRef>
          <a:fillRef idx="0">
            <a:schemeClr val="accent4"/>
          </a:fillRef>
          <a:effectRef idx="0">
            <a:schemeClr val="accent4"/>
          </a:effectRef>
          <a:fontRef idx="minor">
            <a:schemeClr val="tx1"/>
          </a:fontRef>
        </p:style>
      </p:cxnSp>
      <p:cxnSp>
        <p:nvCxnSpPr>
          <p:cNvPr id="15" name="直接连接符 14">
            <a:extLst>
              <a:ext uri="{FF2B5EF4-FFF2-40B4-BE49-F238E27FC236}"/>
            </a:extLst>
          </p:cNvPr>
          <p:cNvCxnSpPr/>
          <p:nvPr/>
        </p:nvCxnSpPr>
        <p:spPr>
          <a:xfrm flipV="1">
            <a:off x="4148138" y="4597400"/>
            <a:ext cx="1144587" cy="74613"/>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a:extLst>
              <a:ext uri="{FF2B5EF4-FFF2-40B4-BE49-F238E27FC236}"/>
            </a:extLst>
          </p:cNvPr>
          <p:cNvCxnSpPr/>
          <p:nvPr/>
        </p:nvCxnSpPr>
        <p:spPr>
          <a:xfrm>
            <a:off x="1133475" y="2606675"/>
            <a:ext cx="1206500" cy="30163"/>
          </a:xfrm>
          <a:prstGeom prst="line">
            <a:avLst/>
          </a:prstGeom>
        </p:spPr>
        <p:style>
          <a:lnRef idx="1">
            <a:schemeClr val="accent4"/>
          </a:lnRef>
          <a:fillRef idx="0">
            <a:schemeClr val="accent4"/>
          </a:fillRef>
          <a:effectRef idx="0">
            <a:schemeClr val="accent4"/>
          </a:effectRef>
          <a:fontRef idx="minor">
            <a:schemeClr val="tx1"/>
          </a:fontRef>
        </p:style>
      </p:cxnSp>
      <p:cxnSp>
        <p:nvCxnSpPr>
          <p:cNvPr id="17" name="直接连接符 16">
            <a:extLst>
              <a:ext uri="{FF2B5EF4-FFF2-40B4-BE49-F238E27FC236}"/>
            </a:extLst>
          </p:cNvPr>
          <p:cNvCxnSpPr/>
          <p:nvPr/>
        </p:nvCxnSpPr>
        <p:spPr>
          <a:xfrm flipV="1">
            <a:off x="1265238" y="3140075"/>
            <a:ext cx="1435100" cy="31750"/>
          </a:xfrm>
          <a:prstGeom prst="line">
            <a:avLst/>
          </a:prstGeom>
        </p:spPr>
        <p:style>
          <a:lnRef idx="1">
            <a:schemeClr val="accent4"/>
          </a:lnRef>
          <a:fillRef idx="0">
            <a:schemeClr val="accent4"/>
          </a:fillRef>
          <a:effectRef idx="0">
            <a:schemeClr val="accent4"/>
          </a:effectRef>
          <a:fontRef idx="minor">
            <a:schemeClr val="tx1"/>
          </a:fontRef>
        </p:style>
      </p:cxnSp>
      <p:cxnSp>
        <p:nvCxnSpPr>
          <p:cNvPr id="19" name="直接连接符 18">
            <a:extLst>
              <a:ext uri="{FF2B5EF4-FFF2-40B4-BE49-F238E27FC236}"/>
            </a:extLst>
          </p:cNvPr>
          <p:cNvCxnSpPr/>
          <p:nvPr/>
        </p:nvCxnSpPr>
        <p:spPr>
          <a:xfrm flipV="1">
            <a:off x="1593850" y="4437063"/>
            <a:ext cx="1609725" cy="23812"/>
          </a:xfrm>
          <a:prstGeom prst="line">
            <a:avLst/>
          </a:prstGeom>
        </p:spPr>
        <p:style>
          <a:lnRef idx="1">
            <a:schemeClr val="accent4"/>
          </a:lnRef>
          <a:fillRef idx="0">
            <a:schemeClr val="accent4"/>
          </a:fillRef>
          <a:effectRef idx="0">
            <a:schemeClr val="accent4"/>
          </a:effectRef>
          <a:fontRef idx="minor">
            <a:schemeClr val="tx1"/>
          </a:fontRef>
        </p:style>
      </p:cxnSp>
      <p:cxnSp>
        <p:nvCxnSpPr>
          <p:cNvPr id="20" name="直接连接符 19">
            <a:extLst>
              <a:ext uri="{FF2B5EF4-FFF2-40B4-BE49-F238E27FC236}"/>
            </a:extLst>
          </p:cNvPr>
          <p:cNvCxnSpPr/>
          <p:nvPr/>
        </p:nvCxnSpPr>
        <p:spPr>
          <a:xfrm flipV="1">
            <a:off x="1252538" y="4868863"/>
            <a:ext cx="1374775" cy="14287"/>
          </a:xfrm>
          <a:prstGeom prst="line">
            <a:avLst/>
          </a:prstGeom>
        </p:spPr>
        <p:style>
          <a:lnRef idx="1">
            <a:schemeClr val="dk1"/>
          </a:lnRef>
          <a:fillRef idx="0">
            <a:schemeClr val="dk1"/>
          </a:fillRef>
          <a:effectRef idx="0">
            <a:schemeClr val="dk1"/>
          </a:effectRef>
          <a:fontRef idx="minor">
            <a:schemeClr val="tx1"/>
          </a:fontRef>
        </p:style>
      </p:cxnSp>
      <p:sp>
        <p:nvSpPr>
          <p:cNvPr id="16404" name="文本框 21"/>
          <p:cNvSpPr txBox="1">
            <a:spLocks noChangeArrowheads="1"/>
          </p:cNvSpPr>
          <p:nvPr/>
        </p:nvSpPr>
        <p:spPr bwMode="auto">
          <a:xfrm>
            <a:off x="1238250" y="5318125"/>
            <a:ext cx="885825" cy="398463"/>
          </a:xfrm>
          <a:prstGeom prst="rect">
            <a:avLst/>
          </a:prstGeom>
          <a:noFill/>
          <a:ln w="9525">
            <a:noFill/>
            <a:miter lim="800000"/>
            <a:headEnd/>
            <a:tailEnd/>
          </a:ln>
        </p:spPr>
        <p:txBody>
          <a:bodyPr>
            <a:spAutoFit/>
          </a:bodyPr>
          <a:lstStyle/>
          <a:p>
            <a:pPr eaLnBrk="1" hangingPunct="1"/>
            <a:r>
              <a:rPr lang="zh-CN" altLang="en-US" sz="2000" b="1">
                <a:solidFill>
                  <a:srgbClr val="FF0000"/>
                </a:solidFill>
              </a:rPr>
              <a:t>法</a:t>
            </a:r>
          </a:p>
        </p:txBody>
      </p:sp>
      <p:sp>
        <p:nvSpPr>
          <p:cNvPr id="16405" name="文本框 22"/>
          <p:cNvSpPr txBox="1">
            <a:spLocks noChangeArrowheads="1"/>
          </p:cNvSpPr>
          <p:nvPr/>
        </p:nvSpPr>
        <p:spPr bwMode="auto">
          <a:xfrm>
            <a:off x="1265238" y="4514850"/>
            <a:ext cx="1490662" cy="368300"/>
          </a:xfrm>
          <a:prstGeom prst="rect">
            <a:avLst/>
          </a:prstGeom>
          <a:noFill/>
          <a:ln w="9525">
            <a:noFill/>
            <a:miter lim="800000"/>
            <a:headEnd/>
            <a:tailEnd/>
          </a:ln>
        </p:spPr>
        <p:txBody>
          <a:bodyPr>
            <a:spAutoFit/>
          </a:bodyPr>
          <a:lstStyle/>
          <a:p>
            <a:pPr eaLnBrk="1" hangingPunct="1"/>
            <a:r>
              <a:rPr lang="zh-CN" altLang="en-US"/>
              <a:t>舆论干预</a:t>
            </a:r>
          </a:p>
        </p:txBody>
      </p:sp>
      <p:sp>
        <p:nvSpPr>
          <p:cNvPr id="16406" name="文本框 23"/>
          <p:cNvSpPr txBox="1">
            <a:spLocks noChangeArrowheads="1"/>
          </p:cNvSpPr>
          <p:nvPr/>
        </p:nvSpPr>
        <p:spPr bwMode="auto">
          <a:xfrm>
            <a:off x="1382713" y="4068763"/>
            <a:ext cx="1257300" cy="368300"/>
          </a:xfrm>
          <a:prstGeom prst="rect">
            <a:avLst/>
          </a:prstGeom>
          <a:noFill/>
          <a:ln w="9525">
            <a:noFill/>
            <a:miter lim="800000"/>
            <a:headEnd/>
            <a:tailEnd/>
          </a:ln>
        </p:spPr>
        <p:txBody>
          <a:bodyPr>
            <a:spAutoFit/>
          </a:bodyPr>
          <a:lstStyle/>
          <a:p>
            <a:pPr eaLnBrk="1" hangingPunct="1"/>
            <a:r>
              <a:rPr lang="zh-CN" altLang="en-US"/>
              <a:t>道德审判</a:t>
            </a:r>
          </a:p>
        </p:txBody>
      </p:sp>
      <p:sp>
        <p:nvSpPr>
          <p:cNvPr id="16407" name="文本框 24"/>
          <p:cNvSpPr txBox="1">
            <a:spLocks noChangeArrowheads="1"/>
          </p:cNvSpPr>
          <p:nvPr/>
        </p:nvSpPr>
        <p:spPr bwMode="auto">
          <a:xfrm>
            <a:off x="927100" y="2860675"/>
            <a:ext cx="1619250" cy="644525"/>
          </a:xfrm>
          <a:prstGeom prst="rect">
            <a:avLst/>
          </a:prstGeom>
          <a:noFill/>
          <a:ln w="9525">
            <a:noFill/>
            <a:miter lim="800000"/>
            <a:headEnd/>
            <a:tailEnd/>
          </a:ln>
        </p:spPr>
        <p:txBody>
          <a:bodyPr>
            <a:spAutoFit/>
          </a:bodyPr>
          <a:lstStyle/>
          <a:p>
            <a:pPr eaLnBrk="1" hangingPunct="1"/>
            <a:r>
              <a:rPr lang="zh-CN" altLang="en-US"/>
              <a:t>痛打</a:t>
            </a:r>
            <a:r>
              <a:rPr lang="en-US" altLang="zh-CN"/>
              <a:t>“</a:t>
            </a:r>
            <a:r>
              <a:rPr lang="zh-CN" altLang="en-US"/>
              <a:t>落水狗</a:t>
            </a:r>
            <a:r>
              <a:rPr lang="en-US" altLang="zh-CN"/>
              <a:t>”</a:t>
            </a:r>
            <a:r>
              <a:rPr lang="zh-CN" altLang="en-US"/>
              <a:t>的民族心理</a:t>
            </a:r>
          </a:p>
        </p:txBody>
      </p:sp>
      <p:sp>
        <p:nvSpPr>
          <p:cNvPr id="16408" name="文本框 25"/>
          <p:cNvSpPr txBox="1">
            <a:spLocks noChangeArrowheads="1"/>
          </p:cNvSpPr>
          <p:nvPr/>
        </p:nvSpPr>
        <p:spPr bwMode="auto">
          <a:xfrm>
            <a:off x="909638" y="2132013"/>
            <a:ext cx="1847850" cy="644525"/>
          </a:xfrm>
          <a:prstGeom prst="rect">
            <a:avLst/>
          </a:prstGeom>
          <a:noFill/>
          <a:ln w="9525">
            <a:noFill/>
            <a:miter lim="800000"/>
            <a:headEnd/>
            <a:tailEnd/>
          </a:ln>
        </p:spPr>
        <p:txBody>
          <a:bodyPr>
            <a:spAutoFit/>
          </a:bodyPr>
          <a:lstStyle/>
          <a:p>
            <a:pPr eaLnBrk="1" hangingPunct="1"/>
            <a:r>
              <a:rPr lang="en-US" altLang="zh-CN"/>
              <a:t>“</a:t>
            </a:r>
            <a:r>
              <a:rPr lang="zh-CN" altLang="en-US"/>
              <a:t>道德吃人</a:t>
            </a:r>
            <a:r>
              <a:rPr lang="en-US" altLang="zh-CN"/>
              <a:t>”</a:t>
            </a:r>
            <a:r>
              <a:rPr lang="zh-CN" altLang="en-US"/>
              <a:t>的民族文化</a:t>
            </a:r>
          </a:p>
        </p:txBody>
      </p:sp>
      <p:sp>
        <p:nvSpPr>
          <p:cNvPr id="16409" name="文本框 26"/>
          <p:cNvSpPr txBox="1">
            <a:spLocks noChangeArrowheads="1"/>
          </p:cNvSpPr>
          <p:nvPr/>
        </p:nvSpPr>
        <p:spPr bwMode="auto">
          <a:xfrm>
            <a:off x="7870825" y="2227263"/>
            <a:ext cx="550863" cy="3805237"/>
          </a:xfrm>
          <a:prstGeom prst="rect">
            <a:avLst/>
          </a:prstGeom>
          <a:noFill/>
          <a:ln w="9525">
            <a:noFill/>
            <a:miter lim="800000"/>
            <a:headEnd/>
            <a:tailEnd/>
          </a:ln>
        </p:spPr>
        <p:txBody>
          <a:bodyPr vert="eaVert">
            <a:spAutoFit/>
          </a:bodyPr>
          <a:lstStyle/>
          <a:p>
            <a:pPr eaLnBrk="1" hangingPunct="1"/>
            <a:r>
              <a:rPr lang="en-US" altLang="zh-CN" sz="2400" b="1" dirty="0">
                <a:solidFill>
                  <a:srgbClr val="FF0000"/>
                </a:solidFill>
              </a:rPr>
              <a:t>“</a:t>
            </a:r>
            <a:r>
              <a:rPr lang="zh-CN" altLang="en-US" sz="2400" b="1" dirty="0">
                <a:solidFill>
                  <a:srgbClr val="FF0000"/>
                </a:solidFill>
              </a:rPr>
              <a:t>网曝</a:t>
            </a:r>
            <a:r>
              <a:rPr lang="en-US" altLang="zh-CN" sz="2400" b="1" dirty="0">
                <a:solidFill>
                  <a:srgbClr val="FF0000"/>
                </a:solidFill>
              </a:rPr>
              <a:t>”</a:t>
            </a:r>
            <a:r>
              <a:rPr lang="zh-CN" altLang="en-US" sz="2400" b="1" dirty="0">
                <a:solidFill>
                  <a:srgbClr val="FF0000"/>
                </a:solidFill>
              </a:rPr>
              <a:t>盛行为哪般？</a:t>
            </a:r>
          </a:p>
        </p:txBody>
      </p:sp>
      <p:sp>
        <p:nvSpPr>
          <p:cNvPr id="16410" name="文本框 27"/>
          <p:cNvSpPr txBox="1">
            <a:spLocks noChangeArrowheads="1"/>
          </p:cNvSpPr>
          <p:nvPr/>
        </p:nvSpPr>
        <p:spPr bwMode="auto">
          <a:xfrm>
            <a:off x="923925" y="1776413"/>
            <a:ext cx="1055688" cy="398462"/>
          </a:xfrm>
          <a:prstGeom prst="rect">
            <a:avLst/>
          </a:prstGeom>
          <a:noFill/>
          <a:ln w="9525">
            <a:noFill/>
            <a:miter lim="800000"/>
            <a:headEnd/>
            <a:tailEnd/>
          </a:ln>
        </p:spPr>
        <p:txBody>
          <a:bodyPr>
            <a:spAutoFit/>
          </a:bodyPr>
          <a:lstStyle/>
          <a:p>
            <a:pPr eaLnBrk="1" hangingPunct="1"/>
            <a:r>
              <a:rPr lang="zh-CN" altLang="en-US" sz="2000" b="1">
                <a:solidFill>
                  <a:srgbClr val="FF0000"/>
                </a:solidFill>
              </a:rPr>
              <a:t>料</a:t>
            </a:r>
          </a:p>
        </p:txBody>
      </p:sp>
      <p:sp>
        <p:nvSpPr>
          <p:cNvPr id="16411" name="文本框 28"/>
          <p:cNvSpPr txBox="1">
            <a:spLocks noChangeArrowheads="1"/>
          </p:cNvSpPr>
          <p:nvPr/>
        </p:nvSpPr>
        <p:spPr bwMode="auto">
          <a:xfrm>
            <a:off x="4581525" y="1666875"/>
            <a:ext cx="792163" cy="400050"/>
          </a:xfrm>
          <a:prstGeom prst="rect">
            <a:avLst/>
          </a:prstGeom>
          <a:noFill/>
          <a:ln w="9525">
            <a:noFill/>
            <a:miter lim="800000"/>
            <a:headEnd/>
            <a:tailEnd/>
          </a:ln>
        </p:spPr>
        <p:txBody>
          <a:bodyPr>
            <a:spAutoFit/>
          </a:bodyPr>
          <a:lstStyle/>
          <a:p>
            <a:pPr eaLnBrk="1" hangingPunct="1"/>
            <a:r>
              <a:rPr lang="zh-CN" altLang="en-US" sz="2000" b="1">
                <a:solidFill>
                  <a:srgbClr val="FF0000"/>
                </a:solidFill>
              </a:rPr>
              <a:t>人</a:t>
            </a:r>
          </a:p>
        </p:txBody>
      </p:sp>
      <p:cxnSp>
        <p:nvCxnSpPr>
          <p:cNvPr id="30" name="直接连接符 29">
            <a:extLst>
              <a:ext uri="{FF2B5EF4-FFF2-40B4-BE49-F238E27FC236}"/>
            </a:extLst>
          </p:cNvPr>
          <p:cNvCxnSpPr/>
          <p:nvPr/>
        </p:nvCxnSpPr>
        <p:spPr>
          <a:xfrm>
            <a:off x="3451225" y="2171700"/>
            <a:ext cx="760413" cy="320675"/>
          </a:xfrm>
          <a:prstGeom prst="line">
            <a:avLst/>
          </a:prstGeom>
        </p:spPr>
        <p:style>
          <a:lnRef idx="1">
            <a:schemeClr val="accent4"/>
          </a:lnRef>
          <a:fillRef idx="0">
            <a:schemeClr val="accent4"/>
          </a:fillRef>
          <a:effectRef idx="0">
            <a:schemeClr val="accent4"/>
          </a:effectRef>
          <a:fontRef idx="minor">
            <a:schemeClr val="tx1"/>
          </a:fontRef>
        </p:style>
      </p:cxnSp>
      <p:cxnSp>
        <p:nvCxnSpPr>
          <p:cNvPr id="31" name="直接连接符 30">
            <a:extLst>
              <a:ext uri="{FF2B5EF4-FFF2-40B4-BE49-F238E27FC236}"/>
            </a:extLst>
          </p:cNvPr>
          <p:cNvCxnSpPr/>
          <p:nvPr/>
        </p:nvCxnSpPr>
        <p:spPr>
          <a:xfrm flipV="1">
            <a:off x="3489325" y="2492375"/>
            <a:ext cx="866775" cy="428625"/>
          </a:xfrm>
          <a:prstGeom prst="line">
            <a:avLst/>
          </a:prstGeom>
        </p:spPr>
        <p:style>
          <a:lnRef idx="1">
            <a:schemeClr val="accent4"/>
          </a:lnRef>
          <a:fillRef idx="0">
            <a:schemeClr val="accent4"/>
          </a:fillRef>
          <a:effectRef idx="0">
            <a:schemeClr val="accent4"/>
          </a:effectRef>
          <a:fontRef idx="minor">
            <a:schemeClr val="tx1"/>
          </a:fontRef>
        </p:style>
      </p:cxnSp>
      <p:sp>
        <p:nvSpPr>
          <p:cNvPr id="16414" name="文本框 32"/>
          <p:cNvSpPr txBox="1">
            <a:spLocks noChangeArrowheads="1"/>
          </p:cNvSpPr>
          <p:nvPr/>
        </p:nvSpPr>
        <p:spPr bwMode="auto">
          <a:xfrm>
            <a:off x="4884738" y="2303463"/>
            <a:ext cx="1055687" cy="368300"/>
          </a:xfrm>
          <a:prstGeom prst="rect">
            <a:avLst/>
          </a:prstGeom>
          <a:noFill/>
          <a:ln w="9525">
            <a:noFill/>
            <a:miter lim="800000"/>
            <a:headEnd/>
            <a:tailEnd/>
          </a:ln>
        </p:spPr>
        <p:txBody>
          <a:bodyPr>
            <a:spAutoFit/>
          </a:bodyPr>
          <a:lstStyle/>
          <a:p>
            <a:pPr eaLnBrk="1" hangingPunct="1"/>
            <a:r>
              <a:rPr lang="zh-CN" altLang="en-US" b="1">
                <a:latin typeface="微软雅黑" pitchFamily="34" charset="-122"/>
                <a:ea typeface="微软雅黑" pitchFamily="34" charset="-122"/>
              </a:rPr>
              <a:t>曝光者</a:t>
            </a:r>
          </a:p>
        </p:txBody>
      </p:sp>
      <p:sp>
        <p:nvSpPr>
          <p:cNvPr id="16415" name="文本框 33"/>
          <p:cNvSpPr txBox="1">
            <a:spLocks noChangeArrowheads="1"/>
          </p:cNvSpPr>
          <p:nvPr/>
        </p:nvSpPr>
        <p:spPr bwMode="auto">
          <a:xfrm>
            <a:off x="3128963" y="1847850"/>
            <a:ext cx="1227137" cy="644525"/>
          </a:xfrm>
          <a:prstGeom prst="rect">
            <a:avLst/>
          </a:prstGeom>
          <a:noFill/>
          <a:ln w="9525">
            <a:noFill/>
            <a:miter lim="800000"/>
            <a:headEnd/>
            <a:tailEnd/>
          </a:ln>
        </p:spPr>
        <p:txBody>
          <a:bodyPr>
            <a:spAutoFit/>
          </a:bodyPr>
          <a:lstStyle/>
          <a:p>
            <a:pPr eaLnBrk="1" hangingPunct="1"/>
            <a:r>
              <a:rPr lang="zh-CN" altLang="en-US"/>
              <a:t>规则意识淡漠</a:t>
            </a:r>
          </a:p>
        </p:txBody>
      </p:sp>
      <p:sp>
        <p:nvSpPr>
          <p:cNvPr id="16416" name="文本框 34"/>
          <p:cNvSpPr txBox="1">
            <a:spLocks noChangeArrowheads="1"/>
          </p:cNvSpPr>
          <p:nvPr/>
        </p:nvSpPr>
        <p:spPr bwMode="auto">
          <a:xfrm>
            <a:off x="3203575" y="2592388"/>
            <a:ext cx="1357313" cy="646112"/>
          </a:xfrm>
          <a:prstGeom prst="rect">
            <a:avLst/>
          </a:prstGeom>
          <a:noFill/>
          <a:ln w="9525">
            <a:noFill/>
            <a:miter lim="800000"/>
            <a:headEnd/>
            <a:tailEnd/>
          </a:ln>
        </p:spPr>
        <p:txBody>
          <a:bodyPr>
            <a:spAutoFit/>
          </a:bodyPr>
          <a:lstStyle/>
          <a:p>
            <a:pPr eaLnBrk="1" hangingPunct="1"/>
            <a:r>
              <a:rPr lang="zh-CN" altLang="en-US"/>
              <a:t>缺少对他人隐私的尊重</a:t>
            </a:r>
          </a:p>
        </p:txBody>
      </p:sp>
      <p:sp>
        <p:nvSpPr>
          <p:cNvPr id="16417" name="文本框 35"/>
          <p:cNvSpPr txBox="1">
            <a:spLocks noChangeArrowheads="1"/>
          </p:cNvSpPr>
          <p:nvPr/>
        </p:nvSpPr>
        <p:spPr bwMode="auto">
          <a:xfrm>
            <a:off x="4359275" y="3382963"/>
            <a:ext cx="1724025" cy="644525"/>
          </a:xfrm>
          <a:prstGeom prst="rect">
            <a:avLst/>
          </a:prstGeom>
          <a:noFill/>
          <a:ln w="9525">
            <a:noFill/>
            <a:miter lim="800000"/>
            <a:headEnd/>
            <a:tailEnd/>
          </a:ln>
        </p:spPr>
        <p:txBody>
          <a:bodyPr>
            <a:spAutoFit/>
          </a:bodyPr>
          <a:lstStyle/>
          <a:p>
            <a:pPr eaLnBrk="1" hangingPunct="1"/>
            <a:r>
              <a:rPr lang="zh-CN" altLang="en-US"/>
              <a:t>被曝光者或许失检</a:t>
            </a:r>
          </a:p>
        </p:txBody>
      </p:sp>
      <p:cxnSp>
        <p:nvCxnSpPr>
          <p:cNvPr id="37" name="直接连接符 36">
            <a:extLst>
              <a:ext uri="{FF2B5EF4-FFF2-40B4-BE49-F238E27FC236}"/>
            </a:extLst>
          </p:cNvPr>
          <p:cNvCxnSpPr/>
          <p:nvPr/>
        </p:nvCxnSpPr>
        <p:spPr>
          <a:xfrm>
            <a:off x="4148138" y="2066925"/>
            <a:ext cx="568325" cy="425450"/>
          </a:xfrm>
          <a:prstGeom prst="line">
            <a:avLst/>
          </a:prstGeom>
        </p:spPr>
        <p:style>
          <a:lnRef idx="1">
            <a:schemeClr val="accent4"/>
          </a:lnRef>
          <a:fillRef idx="0">
            <a:schemeClr val="accent4"/>
          </a:fillRef>
          <a:effectRef idx="0">
            <a:schemeClr val="accent4"/>
          </a:effectRef>
          <a:fontRef idx="minor">
            <a:schemeClr val="tx1"/>
          </a:fontRef>
        </p:style>
      </p:cxnSp>
      <p:sp>
        <p:nvSpPr>
          <p:cNvPr id="16419" name="文本框 37"/>
          <p:cNvSpPr txBox="1">
            <a:spLocks noChangeArrowheads="1"/>
          </p:cNvSpPr>
          <p:nvPr/>
        </p:nvSpPr>
        <p:spPr bwMode="auto">
          <a:xfrm>
            <a:off x="4016375" y="2000250"/>
            <a:ext cx="2068513" cy="644525"/>
          </a:xfrm>
          <a:prstGeom prst="rect">
            <a:avLst/>
          </a:prstGeom>
          <a:noFill/>
          <a:ln w="9525">
            <a:noFill/>
            <a:miter lim="800000"/>
            <a:headEnd/>
            <a:tailEnd/>
          </a:ln>
        </p:spPr>
        <p:txBody>
          <a:bodyPr>
            <a:spAutoFit/>
          </a:bodyPr>
          <a:lstStyle/>
          <a:p>
            <a:pPr eaLnBrk="1" hangingPunct="1"/>
            <a:r>
              <a:rPr lang="zh-CN" altLang="en-US"/>
              <a:t>表达道义上的支持或反对</a:t>
            </a:r>
          </a:p>
        </p:txBody>
      </p:sp>
      <p:sp>
        <p:nvSpPr>
          <p:cNvPr id="16420" name="文本框 38"/>
          <p:cNvSpPr txBox="1">
            <a:spLocks noChangeArrowheads="1"/>
          </p:cNvSpPr>
          <p:nvPr/>
        </p:nvSpPr>
        <p:spPr bwMode="auto">
          <a:xfrm>
            <a:off x="3451225" y="5632450"/>
            <a:ext cx="1625600" cy="400050"/>
          </a:xfrm>
          <a:prstGeom prst="rect">
            <a:avLst/>
          </a:prstGeom>
          <a:noFill/>
          <a:ln w="9525">
            <a:noFill/>
            <a:miter lim="800000"/>
            <a:headEnd/>
            <a:tailEnd/>
          </a:ln>
        </p:spPr>
        <p:txBody>
          <a:bodyPr>
            <a:spAutoFit/>
          </a:bodyPr>
          <a:lstStyle/>
          <a:p>
            <a:pPr eaLnBrk="1" hangingPunct="1"/>
            <a:r>
              <a:rPr lang="zh-CN" altLang="en-US" sz="2000" b="1">
                <a:solidFill>
                  <a:srgbClr val="FF0000"/>
                </a:solidFill>
              </a:rPr>
              <a:t>环</a:t>
            </a:r>
          </a:p>
        </p:txBody>
      </p:sp>
      <p:sp>
        <p:nvSpPr>
          <p:cNvPr id="16421" name="文本框 39"/>
          <p:cNvSpPr txBox="1">
            <a:spLocks noChangeArrowheads="1"/>
          </p:cNvSpPr>
          <p:nvPr/>
        </p:nvSpPr>
        <p:spPr bwMode="auto">
          <a:xfrm>
            <a:off x="4673600" y="3860800"/>
            <a:ext cx="2000250" cy="368300"/>
          </a:xfrm>
          <a:prstGeom prst="rect">
            <a:avLst/>
          </a:prstGeom>
          <a:noFill/>
          <a:ln w="9525">
            <a:noFill/>
            <a:miter lim="800000"/>
            <a:headEnd/>
            <a:tailEnd/>
          </a:ln>
        </p:spPr>
        <p:txBody>
          <a:bodyPr>
            <a:spAutoFit/>
          </a:bodyPr>
          <a:lstStyle/>
          <a:p>
            <a:pPr eaLnBrk="1" hangingPunct="1"/>
            <a:r>
              <a:rPr lang="zh-CN" altLang="en-US" dirty="0"/>
              <a:t>网络规范的缺失</a:t>
            </a:r>
          </a:p>
        </p:txBody>
      </p:sp>
      <p:sp>
        <p:nvSpPr>
          <p:cNvPr id="16422" name="文本框 40"/>
          <p:cNvSpPr txBox="1">
            <a:spLocks noChangeArrowheads="1"/>
          </p:cNvSpPr>
          <p:nvPr/>
        </p:nvSpPr>
        <p:spPr bwMode="auto">
          <a:xfrm>
            <a:off x="4089400" y="4208463"/>
            <a:ext cx="2263775" cy="368300"/>
          </a:xfrm>
          <a:prstGeom prst="rect">
            <a:avLst/>
          </a:prstGeom>
          <a:noFill/>
          <a:ln w="9525">
            <a:noFill/>
            <a:miter lim="800000"/>
            <a:headEnd/>
            <a:tailEnd/>
          </a:ln>
        </p:spPr>
        <p:txBody>
          <a:bodyPr>
            <a:spAutoFit/>
          </a:bodyPr>
          <a:lstStyle/>
          <a:p>
            <a:pPr eaLnBrk="1" hangingPunct="1"/>
            <a:r>
              <a:rPr lang="zh-CN" altLang="en-US" dirty="0"/>
              <a:t>网络监管的疏漏</a:t>
            </a:r>
          </a:p>
        </p:txBody>
      </p:sp>
      <p:sp>
        <p:nvSpPr>
          <p:cNvPr id="16423" name="文本框 41"/>
          <p:cNvSpPr txBox="1">
            <a:spLocks noChangeArrowheads="1"/>
          </p:cNvSpPr>
          <p:nvPr/>
        </p:nvSpPr>
        <p:spPr bwMode="auto">
          <a:xfrm>
            <a:off x="3798888" y="4597400"/>
            <a:ext cx="2139950" cy="368300"/>
          </a:xfrm>
          <a:prstGeom prst="rect">
            <a:avLst/>
          </a:prstGeom>
          <a:noFill/>
          <a:ln w="9525">
            <a:noFill/>
            <a:miter lim="800000"/>
            <a:headEnd/>
            <a:tailEnd/>
          </a:ln>
        </p:spPr>
        <p:txBody>
          <a:bodyPr>
            <a:spAutoFit/>
          </a:bodyPr>
          <a:lstStyle/>
          <a:p>
            <a:pPr eaLnBrk="1" hangingPunct="1"/>
            <a:r>
              <a:rPr lang="zh-CN" altLang="en-US"/>
              <a:t>娱乐至死的社风</a:t>
            </a:r>
          </a:p>
        </p:txBody>
      </p:sp>
      <p:cxnSp>
        <p:nvCxnSpPr>
          <p:cNvPr id="43" name="直接连接符 42">
            <a:extLst>
              <a:ext uri="{FF2B5EF4-FFF2-40B4-BE49-F238E27FC236}"/>
            </a:extLst>
          </p:cNvPr>
          <p:cNvCxnSpPr/>
          <p:nvPr/>
        </p:nvCxnSpPr>
        <p:spPr>
          <a:xfrm>
            <a:off x="3805238" y="5080000"/>
            <a:ext cx="1271587" cy="4763"/>
          </a:xfrm>
          <a:prstGeom prst="line">
            <a:avLst/>
          </a:prstGeom>
        </p:spPr>
        <p:style>
          <a:lnRef idx="1">
            <a:schemeClr val="accent4"/>
          </a:lnRef>
          <a:fillRef idx="0">
            <a:schemeClr val="accent4"/>
          </a:fillRef>
          <a:effectRef idx="0">
            <a:schemeClr val="accent4"/>
          </a:effectRef>
          <a:fontRef idx="minor">
            <a:schemeClr val="tx1"/>
          </a:fontRef>
        </p:style>
      </p:cxnSp>
      <p:cxnSp>
        <p:nvCxnSpPr>
          <p:cNvPr id="44" name="直接连接符 43">
            <a:extLst>
              <a:ext uri="{FF2B5EF4-FFF2-40B4-BE49-F238E27FC236}"/>
            </a:extLst>
          </p:cNvPr>
          <p:cNvCxnSpPr/>
          <p:nvPr/>
        </p:nvCxnSpPr>
        <p:spPr>
          <a:xfrm flipV="1">
            <a:off x="3635375" y="5516563"/>
            <a:ext cx="1008063" cy="11112"/>
          </a:xfrm>
          <a:prstGeom prst="line">
            <a:avLst/>
          </a:prstGeom>
        </p:spPr>
        <p:style>
          <a:lnRef idx="1">
            <a:schemeClr val="accent4"/>
          </a:lnRef>
          <a:fillRef idx="0">
            <a:schemeClr val="accent4"/>
          </a:fillRef>
          <a:effectRef idx="0">
            <a:schemeClr val="accent4"/>
          </a:effectRef>
          <a:fontRef idx="minor">
            <a:schemeClr val="tx1"/>
          </a:fontRef>
        </p:style>
      </p:cxnSp>
      <p:sp>
        <p:nvSpPr>
          <p:cNvPr id="16426" name="文本框 44"/>
          <p:cNvSpPr txBox="1">
            <a:spLocks noChangeArrowheads="1"/>
          </p:cNvSpPr>
          <p:nvPr/>
        </p:nvSpPr>
        <p:spPr bwMode="auto">
          <a:xfrm>
            <a:off x="3079750" y="4987925"/>
            <a:ext cx="1687513" cy="644525"/>
          </a:xfrm>
          <a:prstGeom prst="rect">
            <a:avLst/>
          </a:prstGeom>
          <a:noFill/>
          <a:ln w="9525">
            <a:noFill/>
            <a:miter lim="800000"/>
            <a:headEnd/>
            <a:tailEnd/>
          </a:ln>
        </p:spPr>
        <p:txBody>
          <a:bodyPr>
            <a:spAutoFit/>
          </a:bodyPr>
          <a:lstStyle/>
          <a:p>
            <a:pPr eaLnBrk="1" hangingPunct="1"/>
            <a:r>
              <a:rPr lang="zh-CN" altLang="en-US"/>
              <a:t>科技发展对公民生活的影响</a:t>
            </a:r>
          </a:p>
        </p:txBody>
      </p:sp>
      <p:sp>
        <p:nvSpPr>
          <p:cNvPr id="2" name="文本框 1"/>
          <p:cNvSpPr txBox="1">
            <a:spLocks noChangeArrowheads="1"/>
          </p:cNvSpPr>
          <p:nvPr/>
        </p:nvSpPr>
        <p:spPr bwMode="auto">
          <a:xfrm>
            <a:off x="804863" y="6116638"/>
            <a:ext cx="7065962" cy="398462"/>
          </a:xfrm>
          <a:prstGeom prst="rect">
            <a:avLst/>
          </a:prstGeom>
          <a:noFill/>
          <a:ln w="9525">
            <a:noFill/>
            <a:miter lim="800000"/>
            <a:headEnd/>
            <a:tailEnd/>
          </a:ln>
        </p:spPr>
        <p:txBody>
          <a:bodyPr>
            <a:spAutoFit/>
          </a:bodyPr>
          <a:lstStyle/>
          <a:p>
            <a:pPr eaLnBrk="1" hangingPunct="1"/>
            <a:r>
              <a:rPr lang="zh-CN" altLang="en-US" sz="2000" b="1">
                <a:solidFill>
                  <a:srgbClr val="FF0000"/>
                </a:solidFill>
              </a:rPr>
              <a:t>提示：用鱼骨图分析原因，从</a:t>
            </a:r>
            <a:r>
              <a:rPr lang="en-US" altLang="zh-CN" sz="2000" b="1">
                <a:solidFill>
                  <a:srgbClr val="FF0000"/>
                </a:solidFill>
              </a:rPr>
              <a:t>“</a:t>
            </a:r>
            <a:r>
              <a:rPr lang="zh-CN" altLang="en-US" sz="2000" b="1">
                <a:solidFill>
                  <a:srgbClr val="FF0000"/>
                </a:solidFill>
              </a:rPr>
              <a:t>五</a:t>
            </a:r>
            <a:r>
              <a:rPr lang="en-US" altLang="zh-CN" sz="2000" b="1">
                <a:solidFill>
                  <a:srgbClr val="FF0000"/>
                </a:solidFill>
              </a:rPr>
              <a:t>M”</a:t>
            </a:r>
            <a:r>
              <a:rPr lang="zh-CN" altLang="en-US" sz="2000" b="1">
                <a:solidFill>
                  <a:srgbClr val="FF0000"/>
                </a:solidFill>
              </a:rPr>
              <a:t>角度思考，全面而深入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p:txBody>
          <a:bodyPr/>
          <a:lstStyle/>
          <a:p>
            <a:pPr eaLnBrk="1" hangingPunct="1"/>
            <a:r>
              <a:rPr lang="zh-CN" altLang="en-US" smtClean="0"/>
              <a:t>逆鱼骨寻找对策</a:t>
            </a:r>
          </a:p>
        </p:txBody>
      </p:sp>
      <p:sp>
        <p:nvSpPr>
          <p:cNvPr id="17411" name="内容占位符 2"/>
          <p:cNvSpPr>
            <a:spLocks noGrp="1" noChangeArrowheads="1"/>
          </p:cNvSpPr>
          <p:nvPr>
            <p:ph idx="1"/>
          </p:nvPr>
        </p:nvSpPr>
        <p:spPr>
          <a:xfrm>
            <a:off x="457200" y="981075"/>
            <a:ext cx="8229600" cy="5145088"/>
          </a:xfrm>
        </p:spPr>
        <p:txBody>
          <a:bodyPr/>
          <a:lstStyle/>
          <a:p>
            <a:pPr eaLnBrk="1" hangingPunct="1"/>
            <a:r>
              <a:rPr lang="zh-CN" altLang="en-US" smtClean="0"/>
              <a:t>图形展示</a:t>
            </a:r>
          </a:p>
        </p:txBody>
      </p:sp>
      <p:cxnSp>
        <p:nvCxnSpPr>
          <p:cNvPr id="4" name="直接连接符 3">
            <a:extLst>
              <a:ext uri="{FF2B5EF4-FFF2-40B4-BE49-F238E27FC236}"/>
            </a:extLst>
          </p:cNvPr>
          <p:cNvCxnSpPr/>
          <p:nvPr/>
        </p:nvCxnSpPr>
        <p:spPr>
          <a:xfrm flipH="1">
            <a:off x="1331913" y="3027363"/>
            <a:ext cx="38100" cy="1122362"/>
          </a:xfrm>
          <a:prstGeom prst="line">
            <a:avLst/>
          </a:prstGeom>
        </p:spPr>
        <p:style>
          <a:lnRef idx="1">
            <a:schemeClr val="accent4"/>
          </a:lnRef>
          <a:fillRef idx="0">
            <a:schemeClr val="accent4"/>
          </a:fillRef>
          <a:effectRef idx="0">
            <a:schemeClr val="accent4"/>
          </a:effectRef>
          <a:fontRef idx="minor">
            <a:schemeClr val="tx1"/>
          </a:fontRef>
        </p:style>
      </p:cxnSp>
      <p:cxnSp>
        <p:nvCxnSpPr>
          <p:cNvPr id="5" name="直接连接符 4">
            <a:extLst>
              <a:ext uri="{FF2B5EF4-FFF2-40B4-BE49-F238E27FC236}"/>
            </a:extLst>
          </p:cNvPr>
          <p:cNvCxnSpPr/>
          <p:nvPr/>
        </p:nvCxnSpPr>
        <p:spPr>
          <a:xfrm flipH="1">
            <a:off x="998538" y="3074988"/>
            <a:ext cx="333375" cy="649287"/>
          </a:xfrm>
          <a:prstGeom prst="line">
            <a:avLst/>
          </a:prstGeom>
        </p:spPr>
        <p:style>
          <a:lnRef idx="1">
            <a:schemeClr val="accent4"/>
          </a:lnRef>
          <a:fillRef idx="0">
            <a:schemeClr val="accent4"/>
          </a:fillRef>
          <a:effectRef idx="0">
            <a:schemeClr val="accent4"/>
          </a:effectRef>
          <a:fontRef idx="minor">
            <a:schemeClr val="tx1"/>
          </a:fontRef>
        </p:style>
      </p:cxnSp>
      <p:cxnSp>
        <p:nvCxnSpPr>
          <p:cNvPr id="6" name="直接连接符 5">
            <a:extLst>
              <a:ext uri="{FF2B5EF4-FFF2-40B4-BE49-F238E27FC236}"/>
            </a:extLst>
          </p:cNvPr>
          <p:cNvCxnSpPr/>
          <p:nvPr/>
        </p:nvCxnSpPr>
        <p:spPr>
          <a:xfrm>
            <a:off x="989013" y="3724275"/>
            <a:ext cx="414337" cy="425450"/>
          </a:xfrm>
          <a:prstGeom prst="line">
            <a:avLst/>
          </a:prstGeom>
        </p:spPr>
        <p:style>
          <a:lnRef idx="1">
            <a:schemeClr val="accent4"/>
          </a:lnRef>
          <a:fillRef idx="0">
            <a:schemeClr val="accent4"/>
          </a:fillRef>
          <a:effectRef idx="0">
            <a:schemeClr val="accent4"/>
          </a:effectRef>
          <a:fontRef idx="minor">
            <a:schemeClr val="tx1"/>
          </a:fontRef>
        </p:style>
      </p:cxnSp>
      <p:cxnSp>
        <p:nvCxnSpPr>
          <p:cNvPr id="7" name="直接连接符 6">
            <a:extLst>
              <a:ext uri="{FF2B5EF4-FFF2-40B4-BE49-F238E27FC236}"/>
            </a:extLst>
          </p:cNvPr>
          <p:cNvCxnSpPr/>
          <p:nvPr/>
        </p:nvCxnSpPr>
        <p:spPr>
          <a:xfrm>
            <a:off x="1344613" y="3632200"/>
            <a:ext cx="6683375" cy="12700"/>
          </a:xfrm>
          <a:prstGeom prst="line">
            <a:avLst/>
          </a:prstGeom>
        </p:spPr>
        <p:style>
          <a:lnRef idx="3">
            <a:schemeClr val="dk1"/>
          </a:lnRef>
          <a:fillRef idx="0">
            <a:schemeClr val="dk1"/>
          </a:fillRef>
          <a:effectRef idx="2">
            <a:schemeClr val="dk1"/>
          </a:effectRef>
          <a:fontRef idx="minor">
            <a:schemeClr val="tx1"/>
          </a:fontRef>
        </p:style>
      </p:cxnSp>
      <p:cxnSp>
        <p:nvCxnSpPr>
          <p:cNvPr id="8" name="直接连接符 7">
            <a:extLst>
              <a:ext uri="{FF2B5EF4-FFF2-40B4-BE49-F238E27FC236}"/>
            </a:extLst>
          </p:cNvPr>
          <p:cNvCxnSpPr/>
          <p:nvPr/>
        </p:nvCxnSpPr>
        <p:spPr>
          <a:xfrm flipV="1">
            <a:off x="2160588" y="2132013"/>
            <a:ext cx="2051050" cy="1460500"/>
          </a:xfrm>
          <a:prstGeom prst="line">
            <a:avLst/>
          </a:prstGeom>
        </p:spPr>
        <p:style>
          <a:lnRef idx="2">
            <a:schemeClr val="accent4"/>
          </a:lnRef>
          <a:fillRef idx="0">
            <a:schemeClr val="accent4"/>
          </a:fillRef>
          <a:effectRef idx="1">
            <a:schemeClr val="accent4"/>
          </a:effectRef>
          <a:fontRef idx="minor">
            <a:schemeClr val="tx1"/>
          </a:fontRef>
        </p:style>
      </p:cxnSp>
      <p:cxnSp>
        <p:nvCxnSpPr>
          <p:cNvPr id="9" name="直接连接符 8">
            <a:extLst>
              <a:ext uri="{FF2B5EF4-FFF2-40B4-BE49-F238E27FC236}"/>
            </a:extLst>
          </p:cNvPr>
          <p:cNvCxnSpPr/>
          <p:nvPr/>
        </p:nvCxnSpPr>
        <p:spPr>
          <a:xfrm flipV="1">
            <a:off x="5200650" y="2276475"/>
            <a:ext cx="1387475" cy="1276350"/>
          </a:xfrm>
          <a:prstGeom prst="line">
            <a:avLst/>
          </a:prstGeom>
        </p:spPr>
        <p:style>
          <a:lnRef idx="2">
            <a:schemeClr val="accent4"/>
          </a:lnRef>
          <a:fillRef idx="0">
            <a:schemeClr val="accent4"/>
          </a:fillRef>
          <a:effectRef idx="1">
            <a:schemeClr val="accent4"/>
          </a:effectRef>
          <a:fontRef idx="minor">
            <a:schemeClr val="tx1"/>
          </a:fontRef>
        </p:style>
      </p:cxnSp>
      <p:cxnSp>
        <p:nvCxnSpPr>
          <p:cNvPr id="11" name="直接连接符 10">
            <a:extLst>
              <a:ext uri="{FF2B5EF4-FFF2-40B4-BE49-F238E27FC236}"/>
            </a:extLst>
          </p:cNvPr>
          <p:cNvCxnSpPr/>
          <p:nvPr/>
        </p:nvCxnSpPr>
        <p:spPr>
          <a:xfrm>
            <a:off x="1884363" y="3698875"/>
            <a:ext cx="2687637" cy="1530350"/>
          </a:xfrm>
          <a:prstGeom prst="line">
            <a:avLst/>
          </a:prstGeom>
        </p:spPr>
        <p:style>
          <a:lnRef idx="2">
            <a:schemeClr val="accent4"/>
          </a:lnRef>
          <a:fillRef idx="0">
            <a:schemeClr val="accent4"/>
          </a:fillRef>
          <a:effectRef idx="1">
            <a:schemeClr val="accent4"/>
          </a:effectRef>
          <a:fontRef idx="minor">
            <a:schemeClr val="tx1"/>
          </a:fontRef>
        </p:style>
      </p:cxnSp>
      <p:cxnSp>
        <p:nvCxnSpPr>
          <p:cNvPr id="12" name="直接连接符 11">
            <a:extLst>
              <a:ext uri="{FF2B5EF4-FFF2-40B4-BE49-F238E27FC236}"/>
            </a:extLst>
          </p:cNvPr>
          <p:cNvCxnSpPr/>
          <p:nvPr/>
        </p:nvCxnSpPr>
        <p:spPr>
          <a:xfrm>
            <a:off x="5530850" y="3724275"/>
            <a:ext cx="1849438" cy="1431925"/>
          </a:xfrm>
          <a:prstGeom prst="line">
            <a:avLst/>
          </a:prstGeom>
        </p:spPr>
        <p:style>
          <a:lnRef idx="2">
            <a:schemeClr val="accent4"/>
          </a:lnRef>
          <a:fillRef idx="0">
            <a:schemeClr val="accent4"/>
          </a:fillRef>
          <a:effectRef idx="1">
            <a:schemeClr val="accent4"/>
          </a:effectRef>
          <a:fontRef idx="minor">
            <a:schemeClr val="tx1"/>
          </a:fontRef>
        </p:style>
      </p:cxnSp>
      <p:sp>
        <p:nvSpPr>
          <p:cNvPr id="17420" name="文本框 12"/>
          <p:cNvSpPr txBox="1">
            <a:spLocks noChangeArrowheads="1"/>
          </p:cNvSpPr>
          <p:nvPr/>
        </p:nvSpPr>
        <p:spPr bwMode="auto">
          <a:xfrm>
            <a:off x="3240088" y="2197100"/>
            <a:ext cx="1620837" cy="368300"/>
          </a:xfrm>
          <a:prstGeom prst="rect">
            <a:avLst/>
          </a:prstGeom>
          <a:noFill/>
          <a:ln w="9525">
            <a:noFill/>
            <a:miter lim="800000"/>
            <a:headEnd/>
            <a:tailEnd/>
          </a:ln>
        </p:spPr>
        <p:txBody>
          <a:bodyPr>
            <a:spAutoFit/>
          </a:bodyPr>
          <a:lstStyle/>
          <a:p>
            <a:pPr eaLnBrk="1" hangingPunct="1"/>
            <a:r>
              <a:rPr lang="zh-CN" altLang="en-US" dirty="0"/>
              <a:t>网络立法规范</a:t>
            </a:r>
          </a:p>
        </p:txBody>
      </p:sp>
      <p:sp>
        <p:nvSpPr>
          <p:cNvPr id="17421" name="文本框 13"/>
          <p:cNvSpPr txBox="1">
            <a:spLocks noChangeArrowheads="1"/>
          </p:cNvSpPr>
          <p:nvPr/>
        </p:nvSpPr>
        <p:spPr bwMode="auto">
          <a:xfrm>
            <a:off x="2674938" y="2659063"/>
            <a:ext cx="2330450" cy="368300"/>
          </a:xfrm>
          <a:prstGeom prst="rect">
            <a:avLst/>
          </a:prstGeom>
          <a:noFill/>
          <a:ln w="9525">
            <a:noFill/>
            <a:miter lim="800000"/>
            <a:headEnd/>
            <a:tailEnd/>
          </a:ln>
        </p:spPr>
        <p:txBody>
          <a:bodyPr>
            <a:spAutoFit/>
          </a:bodyPr>
          <a:lstStyle/>
          <a:p>
            <a:pPr eaLnBrk="1" hangingPunct="1"/>
            <a:r>
              <a:rPr lang="zh-CN" altLang="en-US"/>
              <a:t>倡导理性文明的社风</a:t>
            </a:r>
          </a:p>
        </p:txBody>
      </p:sp>
      <p:sp>
        <p:nvSpPr>
          <p:cNvPr id="17422" name="文本框 14"/>
          <p:cNvSpPr txBox="1">
            <a:spLocks noChangeArrowheads="1"/>
          </p:cNvSpPr>
          <p:nvPr/>
        </p:nvSpPr>
        <p:spPr bwMode="auto">
          <a:xfrm>
            <a:off x="1884363" y="3079750"/>
            <a:ext cx="2687637" cy="644525"/>
          </a:xfrm>
          <a:prstGeom prst="rect">
            <a:avLst/>
          </a:prstGeom>
          <a:noFill/>
          <a:ln w="9525">
            <a:noFill/>
            <a:miter lim="800000"/>
            <a:headEnd/>
            <a:tailEnd/>
          </a:ln>
        </p:spPr>
        <p:txBody>
          <a:bodyPr>
            <a:spAutoFit/>
          </a:bodyPr>
          <a:lstStyle/>
          <a:p>
            <a:pPr eaLnBrk="1" hangingPunct="1"/>
            <a:r>
              <a:rPr lang="zh-CN" altLang="en-US"/>
              <a:t>加大公民教育，根治道德审判的民族文化弊病</a:t>
            </a:r>
          </a:p>
        </p:txBody>
      </p:sp>
      <p:sp>
        <p:nvSpPr>
          <p:cNvPr id="17423" name="文本框 15"/>
          <p:cNvSpPr txBox="1">
            <a:spLocks noChangeArrowheads="1"/>
          </p:cNvSpPr>
          <p:nvPr/>
        </p:nvSpPr>
        <p:spPr bwMode="auto">
          <a:xfrm>
            <a:off x="5521325" y="3724275"/>
            <a:ext cx="1131888" cy="646113"/>
          </a:xfrm>
          <a:prstGeom prst="rect">
            <a:avLst/>
          </a:prstGeom>
          <a:noFill/>
          <a:ln w="9525">
            <a:noFill/>
            <a:miter lim="800000"/>
            <a:headEnd/>
            <a:tailEnd/>
          </a:ln>
        </p:spPr>
        <p:txBody>
          <a:bodyPr>
            <a:spAutoFit/>
          </a:bodyPr>
          <a:lstStyle/>
          <a:p>
            <a:pPr eaLnBrk="1" hangingPunct="1"/>
            <a:r>
              <a:rPr lang="zh-CN" altLang="en-US"/>
              <a:t>媒体不推波助澜</a:t>
            </a:r>
          </a:p>
        </p:txBody>
      </p:sp>
      <p:sp>
        <p:nvSpPr>
          <p:cNvPr id="17424" name="文本框 16"/>
          <p:cNvSpPr txBox="1">
            <a:spLocks noChangeArrowheads="1"/>
          </p:cNvSpPr>
          <p:nvPr/>
        </p:nvSpPr>
        <p:spPr bwMode="auto">
          <a:xfrm>
            <a:off x="1989138" y="3776663"/>
            <a:ext cx="1790700" cy="646112"/>
          </a:xfrm>
          <a:prstGeom prst="rect">
            <a:avLst/>
          </a:prstGeom>
          <a:noFill/>
          <a:ln w="9525">
            <a:noFill/>
            <a:miter lim="800000"/>
            <a:headEnd/>
            <a:tailEnd/>
          </a:ln>
        </p:spPr>
        <p:txBody>
          <a:bodyPr>
            <a:spAutoFit/>
          </a:bodyPr>
          <a:lstStyle/>
          <a:p>
            <a:pPr eaLnBrk="1" hangingPunct="1"/>
            <a:r>
              <a:rPr lang="zh-CN" altLang="en-US"/>
              <a:t>理性处事，文明表达</a:t>
            </a:r>
          </a:p>
        </p:txBody>
      </p:sp>
      <p:sp>
        <p:nvSpPr>
          <p:cNvPr id="17425" name="文本框 17"/>
          <p:cNvSpPr txBox="1">
            <a:spLocks noChangeArrowheads="1"/>
          </p:cNvSpPr>
          <p:nvPr/>
        </p:nvSpPr>
        <p:spPr bwMode="auto">
          <a:xfrm>
            <a:off x="5608638" y="2368550"/>
            <a:ext cx="1268412" cy="644525"/>
          </a:xfrm>
          <a:prstGeom prst="rect">
            <a:avLst/>
          </a:prstGeom>
          <a:noFill/>
          <a:ln w="9525">
            <a:noFill/>
            <a:miter lim="800000"/>
            <a:headEnd/>
            <a:tailEnd/>
          </a:ln>
        </p:spPr>
        <p:txBody>
          <a:bodyPr>
            <a:spAutoFit/>
          </a:bodyPr>
          <a:lstStyle/>
          <a:p>
            <a:pPr eaLnBrk="1" hangingPunct="1"/>
            <a:r>
              <a:rPr lang="zh-CN" altLang="en-US"/>
              <a:t>加大监管力度</a:t>
            </a:r>
          </a:p>
        </p:txBody>
      </p:sp>
      <p:sp>
        <p:nvSpPr>
          <p:cNvPr id="17426" name="文本框 18"/>
          <p:cNvSpPr txBox="1">
            <a:spLocks noChangeArrowheads="1"/>
          </p:cNvSpPr>
          <p:nvPr/>
        </p:nvSpPr>
        <p:spPr bwMode="auto">
          <a:xfrm>
            <a:off x="5083175" y="3052763"/>
            <a:ext cx="2009775" cy="368300"/>
          </a:xfrm>
          <a:prstGeom prst="rect">
            <a:avLst/>
          </a:prstGeom>
          <a:noFill/>
          <a:ln w="9525">
            <a:noFill/>
            <a:miter lim="800000"/>
            <a:headEnd/>
            <a:tailEnd/>
          </a:ln>
        </p:spPr>
        <p:txBody>
          <a:bodyPr>
            <a:spAutoFit/>
          </a:bodyPr>
          <a:lstStyle/>
          <a:p>
            <a:pPr eaLnBrk="1" hangingPunct="1"/>
            <a:r>
              <a:rPr lang="zh-CN" altLang="en-US"/>
              <a:t>情节恶劣者问责</a:t>
            </a:r>
          </a:p>
        </p:txBody>
      </p:sp>
      <p:sp>
        <p:nvSpPr>
          <p:cNvPr id="17427" name="文本框 19"/>
          <p:cNvSpPr txBox="1">
            <a:spLocks noChangeArrowheads="1"/>
          </p:cNvSpPr>
          <p:nvPr/>
        </p:nvSpPr>
        <p:spPr bwMode="auto">
          <a:xfrm>
            <a:off x="5629275" y="1828800"/>
            <a:ext cx="1463675" cy="368300"/>
          </a:xfrm>
          <a:prstGeom prst="rect">
            <a:avLst/>
          </a:prstGeom>
          <a:noFill/>
          <a:ln w="9525">
            <a:noFill/>
            <a:miter lim="800000"/>
            <a:headEnd/>
            <a:tailEnd/>
          </a:ln>
        </p:spPr>
        <p:txBody>
          <a:bodyPr>
            <a:spAutoFit/>
          </a:bodyPr>
          <a:lstStyle/>
          <a:p>
            <a:pPr eaLnBrk="1" hangingPunct="1"/>
            <a:r>
              <a:rPr lang="zh-CN" altLang="en-US" b="1">
                <a:solidFill>
                  <a:srgbClr val="FF0000"/>
                </a:solidFill>
              </a:rPr>
              <a:t>监管</a:t>
            </a:r>
          </a:p>
        </p:txBody>
      </p:sp>
      <p:sp>
        <p:nvSpPr>
          <p:cNvPr id="17428" name="文本框 20"/>
          <p:cNvSpPr txBox="1">
            <a:spLocks noChangeArrowheads="1"/>
          </p:cNvSpPr>
          <p:nvPr/>
        </p:nvSpPr>
        <p:spPr bwMode="auto">
          <a:xfrm>
            <a:off x="3041650" y="1671638"/>
            <a:ext cx="1819275" cy="368300"/>
          </a:xfrm>
          <a:prstGeom prst="rect">
            <a:avLst/>
          </a:prstGeom>
          <a:noFill/>
          <a:ln w="9525">
            <a:noFill/>
            <a:miter lim="800000"/>
            <a:headEnd/>
            <a:tailEnd/>
          </a:ln>
        </p:spPr>
        <p:txBody>
          <a:bodyPr>
            <a:spAutoFit/>
          </a:bodyPr>
          <a:lstStyle/>
          <a:p>
            <a:pPr eaLnBrk="1" hangingPunct="1"/>
            <a:r>
              <a:rPr lang="zh-CN" altLang="en-US" b="1">
                <a:solidFill>
                  <a:srgbClr val="FF0000"/>
                </a:solidFill>
              </a:rPr>
              <a:t>立法与宣传</a:t>
            </a:r>
          </a:p>
        </p:txBody>
      </p:sp>
      <p:sp>
        <p:nvSpPr>
          <p:cNvPr id="17429" name="文本框 21"/>
          <p:cNvSpPr txBox="1">
            <a:spLocks noChangeArrowheads="1"/>
          </p:cNvSpPr>
          <p:nvPr/>
        </p:nvSpPr>
        <p:spPr bwMode="auto">
          <a:xfrm>
            <a:off x="3055938" y="5067300"/>
            <a:ext cx="1660525" cy="368300"/>
          </a:xfrm>
          <a:prstGeom prst="rect">
            <a:avLst/>
          </a:prstGeom>
          <a:noFill/>
          <a:ln w="9525">
            <a:noFill/>
            <a:miter lim="800000"/>
            <a:headEnd/>
            <a:tailEnd/>
          </a:ln>
        </p:spPr>
        <p:txBody>
          <a:bodyPr>
            <a:spAutoFit/>
          </a:bodyPr>
          <a:lstStyle/>
          <a:p>
            <a:pPr eaLnBrk="1" hangingPunct="1"/>
            <a:r>
              <a:rPr lang="zh-CN" altLang="en-US" b="1">
                <a:solidFill>
                  <a:srgbClr val="FF0000"/>
                </a:solidFill>
              </a:rPr>
              <a:t>涉事者</a:t>
            </a:r>
          </a:p>
        </p:txBody>
      </p:sp>
      <p:sp>
        <p:nvSpPr>
          <p:cNvPr id="17430" name="文本框 22"/>
          <p:cNvSpPr txBox="1">
            <a:spLocks noChangeArrowheads="1"/>
          </p:cNvSpPr>
          <p:nvPr/>
        </p:nvSpPr>
        <p:spPr bwMode="auto">
          <a:xfrm>
            <a:off x="6588125" y="5013325"/>
            <a:ext cx="1282700" cy="368300"/>
          </a:xfrm>
          <a:prstGeom prst="rect">
            <a:avLst/>
          </a:prstGeom>
          <a:noFill/>
          <a:ln w="9525">
            <a:noFill/>
            <a:miter lim="800000"/>
            <a:headEnd/>
            <a:tailEnd/>
          </a:ln>
        </p:spPr>
        <p:txBody>
          <a:bodyPr>
            <a:spAutoFit/>
          </a:bodyPr>
          <a:lstStyle/>
          <a:p>
            <a:pPr eaLnBrk="1" hangingPunct="1"/>
            <a:r>
              <a:rPr lang="zh-CN" altLang="en-US" b="1">
                <a:solidFill>
                  <a:srgbClr val="FF0000"/>
                </a:solidFill>
              </a:rPr>
              <a:t>其他</a:t>
            </a:r>
          </a:p>
        </p:txBody>
      </p:sp>
      <p:sp>
        <p:nvSpPr>
          <p:cNvPr id="17431" name="文本框 23"/>
          <p:cNvSpPr txBox="1">
            <a:spLocks noChangeArrowheads="1"/>
          </p:cNvSpPr>
          <p:nvPr/>
        </p:nvSpPr>
        <p:spPr bwMode="auto">
          <a:xfrm>
            <a:off x="5946775" y="4370388"/>
            <a:ext cx="1331913" cy="644525"/>
          </a:xfrm>
          <a:prstGeom prst="rect">
            <a:avLst/>
          </a:prstGeom>
          <a:noFill/>
          <a:ln w="9525">
            <a:noFill/>
            <a:miter lim="800000"/>
            <a:headEnd/>
            <a:tailEnd/>
          </a:ln>
        </p:spPr>
        <p:txBody>
          <a:bodyPr>
            <a:spAutoFit/>
          </a:bodyPr>
          <a:lstStyle/>
          <a:p>
            <a:pPr eaLnBrk="1" hangingPunct="1"/>
            <a:r>
              <a:rPr lang="zh-CN" altLang="en-US"/>
              <a:t>对个人信息的保护</a:t>
            </a:r>
          </a:p>
        </p:txBody>
      </p:sp>
      <p:sp>
        <p:nvSpPr>
          <p:cNvPr id="17432" name="文本框 25"/>
          <p:cNvSpPr txBox="1">
            <a:spLocks noChangeArrowheads="1"/>
          </p:cNvSpPr>
          <p:nvPr/>
        </p:nvSpPr>
        <p:spPr bwMode="auto">
          <a:xfrm>
            <a:off x="404813" y="2305050"/>
            <a:ext cx="550862" cy="3155950"/>
          </a:xfrm>
          <a:prstGeom prst="rect">
            <a:avLst/>
          </a:prstGeom>
          <a:noFill/>
          <a:ln w="9525">
            <a:noFill/>
            <a:miter lim="800000"/>
            <a:headEnd/>
            <a:tailEnd/>
          </a:ln>
        </p:spPr>
        <p:txBody>
          <a:bodyPr vert="eaVert">
            <a:spAutoFit/>
          </a:bodyPr>
          <a:lstStyle/>
          <a:p>
            <a:pPr eaLnBrk="1" hangingPunct="1"/>
            <a:r>
              <a:rPr lang="zh-CN" altLang="en-US" sz="2400" b="1" dirty="0">
                <a:solidFill>
                  <a:srgbClr val="FF0000"/>
                </a:solidFill>
              </a:rPr>
              <a:t>如何面对</a:t>
            </a:r>
            <a:r>
              <a:rPr lang="en-US" altLang="zh-CN" sz="2400" b="1" dirty="0">
                <a:solidFill>
                  <a:srgbClr val="FF0000"/>
                </a:solidFill>
              </a:rPr>
              <a:t>“</a:t>
            </a:r>
            <a:r>
              <a:rPr lang="zh-CN" altLang="en-US" sz="2400" b="1" dirty="0">
                <a:solidFill>
                  <a:srgbClr val="FF0000"/>
                </a:solidFill>
              </a:rPr>
              <a:t>网曝</a:t>
            </a:r>
            <a:r>
              <a:rPr lang="en-US" altLang="zh-CN" sz="2400" b="1" dirty="0">
                <a:solidFill>
                  <a:srgbClr val="FF0000"/>
                </a:solidFill>
              </a:rPr>
              <a:t>”</a:t>
            </a:r>
            <a:r>
              <a:rPr lang="zh-CN" altLang="en-US" sz="2400" b="1" dirty="0">
                <a:solidFill>
                  <a:srgbClr val="FF0000"/>
                </a:solidFill>
              </a:rPr>
              <a:t>盛行</a:t>
            </a:r>
          </a:p>
        </p:txBody>
      </p:sp>
      <p:cxnSp>
        <p:nvCxnSpPr>
          <p:cNvPr id="27" name="直接连接符 26">
            <a:extLst>
              <a:ext uri="{FF2B5EF4-FFF2-40B4-BE49-F238E27FC236}"/>
            </a:extLst>
          </p:cNvPr>
          <p:cNvCxnSpPr/>
          <p:nvPr/>
        </p:nvCxnSpPr>
        <p:spPr>
          <a:xfrm>
            <a:off x="3397250" y="2527300"/>
            <a:ext cx="1390650" cy="38100"/>
          </a:xfrm>
          <a:prstGeom prst="line">
            <a:avLst/>
          </a:prstGeom>
        </p:spPr>
        <p:style>
          <a:lnRef idx="1">
            <a:schemeClr val="accent4"/>
          </a:lnRef>
          <a:fillRef idx="0">
            <a:schemeClr val="accent4"/>
          </a:fillRef>
          <a:effectRef idx="0">
            <a:schemeClr val="accent4"/>
          </a:effectRef>
          <a:fontRef idx="minor">
            <a:schemeClr val="tx1"/>
          </a:fontRef>
        </p:style>
      </p:cxnSp>
      <p:cxnSp>
        <p:nvCxnSpPr>
          <p:cNvPr id="28" name="直接连接符 27">
            <a:extLst>
              <a:ext uri="{FF2B5EF4-FFF2-40B4-BE49-F238E27FC236}"/>
            </a:extLst>
          </p:cNvPr>
          <p:cNvCxnSpPr/>
          <p:nvPr/>
        </p:nvCxnSpPr>
        <p:spPr>
          <a:xfrm>
            <a:off x="2674938" y="2932113"/>
            <a:ext cx="1897062" cy="80962"/>
          </a:xfrm>
          <a:prstGeom prst="line">
            <a:avLst/>
          </a:prstGeom>
        </p:spPr>
        <p:style>
          <a:lnRef idx="1">
            <a:schemeClr val="accent4"/>
          </a:lnRef>
          <a:fillRef idx="0">
            <a:schemeClr val="accent4"/>
          </a:fillRef>
          <a:effectRef idx="0">
            <a:schemeClr val="accent4"/>
          </a:effectRef>
          <a:fontRef idx="minor">
            <a:schemeClr val="tx1"/>
          </a:fontRef>
        </p:style>
      </p:cxnSp>
      <p:cxnSp>
        <p:nvCxnSpPr>
          <p:cNvPr id="29" name="直接箭头连接符 28">
            <a:extLst>
              <a:ext uri="{FF2B5EF4-FFF2-40B4-BE49-F238E27FC236}"/>
            </a:extLst>
          </p:cNvPr>
          <p:cNvCxnSpPr/>
          <p:nvPr/>
        </p:nvCxnSpPr>
        <p:spPr>
          <a:xfrm flipV="1">
            <a:off x="5807075" y="2924175"/>
            <a:ext cx="709613" cy="11113"/>
          </a:xfrm>
          <a:prstGeom prst="straightConnector1">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30" name="直接连接符 29">
            <a:extLst>
              <a:ext uri="{FF2B5EF4-FFF2-40B4-BE49-F238E27FC236}"/>
            </a:extLst>
          </p:cNvPr>
          <p:cNvCxnSpPr/>
          <p:nvPr/>
        </p:nvCxnSpPr>
        <p:spPr>
          <a:xfrm>
            <a:off x="5384800" y="3395663"/>
            <a:ext cx="1276350" cy="33337"/>
          </a:xfrm>
          <a:prstGeom prst="line">
            <a:avLst/>
          </a:prstGeom>
        </p:spPr>
        <p:style>
          <a:lnRef idx="1">
            <a:schemeClr val="accent4"/>
          </a:lnRef>
          <a:fillRef idx="0">
            <a:schemeClr val="accent4"/>
          </a:fillRef>
          <a:effectRef idx="0">
            <a:schemeClr val="accent4"/>
          </a:effectRef>
          <a:fontRef idx="minor">
            <a:schemeClr val="tx1"/>
          </a:fontRef>
        </p:style>
      </p:cxnSp>
      <p:cxnSp>
        <p:nvCxnSpPr>
          <p:cNvPr id="31" name="直接连接符 30">
            <a:extLst>
              <a:ext uri="{FF2B5EF4-FFF2-40B4-BE49-F238E27FC236}"/>
            </a:extLst>
          </p:cNvPr>
          <p:cNvCxnSpPr/>
          <p:nvPr/>
        </p:nvCxnSpPr>
        <p:spPr>
          <a:xfrm>
            <a:off x="2252663" y="4435475"/>
            <a:ext cx="1527175"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32" name="直接连接符 31">
            <a:extLst>
              <a:ext uri="{FF2B5EF4-FFF2-40B4-BE49-F238E27FC236}"/>
            </a:extLst>
          </p:cNvPr>
          <p:cNvCxnSpPr/>
          <p:nvPr/>
        </p:nvCxnSpPr>
        <p:spPr>
          <a:xfrm>
            <a:off x="5715000" y="4316413"/>
            <a:ext cx="1162050" cy="49212"/>
          </a:xfrm>
          <a:prstGeom prst="line">
            <a:avLst/>
          </a:prstGeom>
        </p:spPr>
        <p:style>
          <a:lnRef idx="1">
            <a:schemeClr val="accent4"/>
          </a:lnRef>
          <a:fillRef idx="0">
            <a:schemeClr val="accent4"/>
          </a:fillRef>
          <a:effectRef idx="0">
            <a:schemeClr val="accent4"/>
          </a:effectRef>
          <a:fontRef idx="minor">
            <a:schemeClr val="tx1"/>
          </a:fontRef>
        </p:style>
      </p:cxnSp>
      <p:cxnSp>
        <p:nvCxnSpPr>
          <p:cNvPr id="33" name="直接连接符 32">
            <a:extLst>
              <a:ext uri="{FF2B5EF4-FFF2-40B4-BE49-F238E27FC236}"/>
            </a:extLst>
          </p:cNvPr>
          <p:cNvCxnSpPr/>
          <p:nvPr/>
        </p:nvCxnSpPr>
        <p:spPr>
          <a:xfrm flipV="1">
            <a:off x="6056313" y="5013325"/>
            <a:ext cx="1252537" cy="14288"/>
          </a:xfrm>
          <a:prstGeom prst="line">
            <a:avLst/>
          </a:prstGeom>
        </p:spPr>
        <p:style>
          <a:lnRef idx="1">
            <a:schemeClr val="accent4"/>
          </a:lnRef>
          <a:fillRef idx="0">
            <a:schemeClr val="accent4"/>
          </a:fillRef>
          <a:effectRef idx="0">
            <a:schemeClr val="accent4"/>
          </a:effectRef>
          <a:fontRef idx="minor">
            <a:schemeClr val="tx1"/>
          </a:fontRef>
        </p:style>
      </p:cxnSp>
      <p:sp>
        <p:nvSpPr>
          <p:cNvPr id="2" name="文本框 1"/>
          <p:cNvSpPr txBox="1">
            <a:spLocks noChangeArrowheads="1"/>
          </p:cNvSpPr>
          <p:nvPr/>
        </p:nvSpPr>
        <p:spPr bwMode="auto">
          <a:xfrm>
            <a:off x="692150" y="5849938"/>
            <a:ext cx="7178675" cy="368300"/>
          </a:xfrm>
          <a:prstGeom prst="rect">
            <a:avLst/>
          </a:prstGeom>
          <a:noFill/>
          <a:ln w="9525">
            <a:noFill/>
            <a:miter lim="800000"/>
            <a:headEnd/>
            <a:tailEnd/>
          </a:ln>
        </p:spPr>
        <p:txBody>
          <a:bodyPr>
            <a:spAutoFit/>
          </a:bodyPr>
          <a:lstStyle/>
          <a:p>
            <a:pPr eaLnBrk="1" hangingPunct="1"/>
            <a:r>
              <a:rPr lang="zh-CN" altLang="en-US" b="1">
                <a:solidFill>
                  <a:srgbClr val="FF0000"/>
                </a:solidFill>
              </a:rPr>
              <a:t>提示：在鱼骨图分析原因的基础上，逆鱼骨针对寻找对策，易于架构。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标题 1"/>
          <p:cNvSpPr>
            <a:spLocks noGrp="1" noChangeArrowheads="1"/>
          </p:cNvSpPr>
          <p:nvPr>
            <p:ph type="title"/>
          </p:nvPr>
        </p:nvSpPr>
        <p:spPr/>
        <p:txBody>
          <a:bodyPr/>
          <a:lstStyle/>
          <a:p>
            <a:pPr eaLnBrk="1" hangingPunct="1"/>
            <a:r>
              <a:rPr lang="zh-CN" altLang="en-US" sz="4000" b="1" smtClean="0">
                <a:solidFill>
                  <a:schemeClr val="tx1"/>
                </a:solidFill>
              </a:rPr>
              <a:t>片段作文示例</a:t>
            </a:r>
          </a:p>
        </p:txBody>
      </p:sp>
      <p:sp>
        <p:nvSpPr>
          <p:cNvPr id="18435" name="内容占位符 2"/>
          <p:cNvSpPr>
            <a:spLocks noGrp="1" noChangeArrowheads="1"/>
          </p:cNvSpPr>
          <p:nvPr>
            <p:ph idx="1"/>
          </p:nvPr>
        </p:nvSpPr>
        <p:spPr>
          <a:xfrm>
            <a:off x="457200" y="1166813"/>
            <a:ext cx="8229600" cy="4524375"/>
          </a:xfrm>
        </p:spPr>
        <p:txBody>
          <a:bodyPr/>
          <a:lstStyle/>
          <a:p>
            <a:pPr eaLnBrk="1" hangingPunct="1">
              <a:lnSpc>
                <a:spcPct val="150000"/>
              </a:lnSpc>
            </a:pPr>
            <a:r>
              <a:rPr lang="en-US" altLang="zh-CN" sz="2400" b="1" dirty="0" smtClean="0"/>
              <a:t>  </a:t>
            </a:r>
            <a:r>
              <a:rPr lang="zh-CN" altLang="en-US" sz="2000" b="1" dirty="0" smtClean="0">
                <a:solidFill>
                  <a:srgbClr val="FF0000"/>
                </a:solidFill>
              </a:rPr>
              <a:t>“网曝”的盛行，有其诸多因素。一方面，“网络时代”是新兴产物，社会各界对其认知仍处于初级阶段，在网络行为的法律规范、道德塑造上正处于摸索期、模糊期。另一方面，当下民众现代公民素养的缺陷、“娱乐至死”社会风潮的肆虐，使得“网曝”这类“审丑”的“集体狂欢”不时上演。但更深层的因素，应该是我们的盛行“道德审判”的民族文化病弊。鲁迅笔下冷酷对待阿Q、孔乙己的民众，文革时期冷酷将“犯人”游街示众、围观侮辱的“革命群众”，与当今冷酷对待琪琪、“凤爪姐”的“网曝”者们，其精神面目何其神似。这种“道德审判”，总是以“卫道士”者自居，为了“卫道”，罔顾法律、人情，肆意践踏他人尊严、侵害他人隐私。这些，又与清代戴震所批判的“以理杀人”何其貌似。</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内容占位符 2"/>
          <p:cNvSpPr>
            <a:spLocks noGrp="1" noChangeArrowheads="1"/>
          </p:cNvSpPr>
          <p:nvPr>
            <p:ph idx="1"/>
          </p:nvPr>
        </p:nvSpPr>
        <p:spPr>
          <a:xfrm>
            <a:off x="34925" y="836613"/>
            <a:ext cx="8640763" cy="4525962"/>
          </a:xfrm>
        </p:spPr>
        <p:txBody>
          <a:bodyPr/>
          <a:lstStyle/>
          <a:p>
            <a:pPr eaLnBrk="1" hangingPunct="1">
              <a:lnSpc>
                <a:spcPct val="150000"/>
              </a:lnSpc>
            </a:pPr>
            <a:r>
              <a:rPr lang="en-US" altLang="zh-CN" dirty="0" smtClean="0"/>
              <a:t> </a:t>
            </a:r>
            <a:r>
              <a:rPr lang="en-US" altLang="zh-CN" sz="2800" dirty="0" smtClean="0"/>
              <a:t> </a:t>
            </a:r>
            <a:r>
              <a:rPr lang="zh-CN" altLang="en-US" sz="2400" b="1" dirty="0" smtClean="0">
                <a:solidFill>
                  <a:srgbClr val="FF0000"/>
                </a:solidFill>
              </a:rPr>
              <a:t>要防止“网曝”变“网暴”，一方面我们要继续建设、完善规范网络行为的法律与道德；一方面我们要提升公民的文明素养、矫治“娱乐至死”的低俗社风；更重要的方面是对嗜好“道德审判”的民族文化病弊的根治。若能如此，则健康、文明之中国网络时代可待矣。</a:t>
            </a:r>
          </a:p>
          <a:p>
            <a:pPr eaLnBrk="1" hangingPunct="1">
              <a:lnSpc>
                <a:spcPct val="150000"/>
              </a:lnSpc>
            </a:pPr>
            <a:r>
              <a:rPr lang="zh-CN" altLang="en-US" sz="2400" b="1" dirty="0" smtClean="0"/>
              <a:t>结论：画出鱼骨图，结合五</a:t>
            </a:r>
            <a:r>
              <a:rPr lang="en-US" altLang="zh-CN" sz="2400" b="1" dirty="0" smtClean="0"/>
              <a:t>M</a:t>
            </a:r>
            <a:r>
              <a:rPr lang="zh-CN" altLang="en-US" sz="2400" b="1" dirty="0" smtClean="0"/>
              <a:t>分析原因和对策，再积累些名词（如道德绑架等），一篇文章可以快速而深刻地呈现。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 calcmode="lin" valueType="num">
                                      <p:cBhvr additive="base">
                                        <p:cTn id="7" dur="500" fill="hold"/>
                                        <p:tgtEl>
                                          <p:spTgt spid="174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0">
                                            <p:txEl>
                                              <p:pRg st="1" end="1"/>
                                            </p:txEl>
                                          </p:spTgt>
                                        </p:tgtEl>
                                        <p:attrNameLst>
                                          <p:attrName>style.visibility</p:attrName>
                                        </p:attrNameLst>
                                      </p:cBhvr>
                                      <p:to>
                                        <p:strVal val="visible"/>
                                      </p:to>
                                    </p:set>
                                    <p:anim calcmode="lin" valueType="num">
                                      <p:cBhvr additive="base">
                                        <p:cTn id="13" dur="500" fill="hold"/>
                                        <p:tgtEl>
                                          <p:spTgt spid="174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标题 1"/>
          <p:cNvSpPr>
            <a:spLocks noGrp="1" noChangeArrowheads="1"/>
          </p:cNvSpPr>
          <p:nvPr>
            <p:ph type="title"/>
          </p:nvPr>
        </p:nvSpPr>
        <p:spPr/>
        <p:txBody>
          <a:bodyPr/>
          <a:lstStyle/>
          <a:p>
            <a:pPr eaLnBrk="1" hangingPunct="1"/>
            <a:r>
              <a:rPr lang="zh-CN" altLang="en-US" b="1" smtClean="0">
                <a:solidFill>
                  <a:srgbClr val="FF0000"/>
                </a:solidFill>
                <a:latin typeface="微软雅黑" pitchFamily="34" charset="-122"/>
                <a:ea typeface="微软雅黑" pitchFamily="34" charset="-122"/>
              </a:rPr>
              <a:t>及时</a:t>
            </a:r>
            <a:r>
              <a:rPr lang="zh-CN" altLang="zh-CN" b="1" smtClean="0">
                <a:solidFill>
                  <a:srgbClr val="FF0000"/>
                </a:solidFill>
                <a:latin typeface="微软雅黑" pitchFamily="34" charset="-122"/>
                <a:ea typeface="微软雅黑" pitchFamily="34" charset="-122"/>
              </a:rPr>
              <a:t>练习</a:t>
            </a:r>
            <a:endParaRPr lang="zh-CN" altLang="en-US" smtClean="0"/>
          </a:p>
        </p:txBody>
      </p:sp>
      <p:sp>
        <p:nvSpPr>
          <p:cNvPr id="20483" name="内容占位符 2"/>
          <p:cNvSpPr>
            <a:spLocks noGrp="1" noChangeArrowheads="1"/>
          </p:cNvSpPr>
          <p:nvPr>
            <p:ph idx="1"/>
          </p:nvPr>
        </p:nvSpPr>
        <p:spPr>
          <a:xfrm>
            <a:off x="457200" y="1417638"/>
            <a:ext cx="8229600" cy="4525962"/>
          </a:xfrm>
        </p:spPr>
        <p:txBody>
          <a:bodyPr/>
          <a:lstStyle/>
          <a:p>
            <a:pPr eaLnBrk="1" hangingPunct="1">
              <a:lnSpc>
                <a:spcPct val="150000"/>
              </a:lnSpc>
            </a:pPr>
            <a:r>
              <a:rPr lang="zh-CN" altLang="en-US" sz="2000" b="1" dirty="0" smtClean="0"/>
              <a:t>【题</a:t>
            </a:r>
            <a:r>
              <a:rPr lang="en-US" altLang="zh-CN" sz="2000" b="1" dirty="0" smtClean="0"/>
              <a:t>5</a:t>
            </a:r>
            <a:r>
              <a:rPr lang="zh-CN" altLang="en-US" sz="2000" b="1" dirty="0" smtClean="0"/>
              <a:t>】《战狼</a:t>
            </a:r>
            <a:r>
              <a:rPr lang="en-US" altLang="zh-CN" sz="2000" b="1" dirty="0" smtClean="0"/>
              <a:t>2</a:t>
            </a:r>
            <a:r>
              <a:rPr lang="zh-CN" altLang="en-US" sz="2000" b="1" dirty="0" smtClean="0"/>
              <a:t>》点燃了中国人的爱国热情，导演兼主演吴京备受舆论瞩目，各种评论随之而来。</a:t>
            </a:r>
            <a:r>
              <a:rPr lang="en-US" altLang="zh-CN" sz="2000" b="1" dirty="0" smtClean="0"/>
              <a:t>2017</a:t>
            </a:r>
            <a:r>
              <a:rPr lang="zh-CN" altLang="en-US" sz="2000" b="1" dirty="0" smtClean="0"/>
              <a:t>年</a:t>
            </a:r>
            <a:r>
              <a:rPr lang="en-US" altLang="zh-CN" sz="2000" b="1" dirty="0" smtClean="0"/>
              <a:t>8</a:t>
            </a:r>
            <a:r>
              <a:rPr lang="zh-CN" altLang="en-US" sz="2000" b="1" dirty="0" smtClean="0"/>
              <a:t>月</a:t>
            </a:r>
            <a:r>
              <a:rPr lang="en-US" altLang="zh-CN" sz="2000" b="1" dirty="0" smtClean="0"/>
              <a:t>5</a:t>
            </a:r>
            <a:r>
              <a:rPr lang="zh-CN" altLang="en-US" sz="2000" b="1" dirty="0" smtClean="0"/>
              <a:t>日，推特上有人爆料称吴京一家三口均非中国大陆籍，随后  被网民通过微博转发至国内网络，吴京一家的国籍问题迅速成为国内网络舆情热点。</a:t>
            </a:r>
            <a:r>
              <a:rPr lang="en-US" altLang="zh-CN" sz="2000" b="1" dirty="0" smtClean="0"/>
              <a:t>8</a:t>
            </a:r>
            <a:r>
              <a:rPr lang="zh-CN" altLang="en-US" sz="2000" b="1" dirty="0" smtClean="0"/>
              <a:t>月</a:t>
            </a:r>
            <a:r>
              <a:rPr lang="en-US" altLang="zh-CN" sz="2000" b="1" dirty="0" smtClean="0"/>
              <a:t>7</a:t>
            </a:r>
            <a:r>
              <a:rPr lang="zh-CN" altLang="en-US" sz="2000" b="1" dirty="0" smtClean="0"/>
              <a:t>日，吴京对此回应称：</a:t>
            </a:r>
            <a:r>
              <a:rPr lang="en-US" altLang="zh-CN" sz="2000" b="1" dirty="0" smtClean="0"/>
              <a:t>“</a:t>
            </a:r>
            <a:r>
              <a:rPr lang="zh-CN" altLang="en-US" sz="2000" b="1" dirty="0" smtClean="0"/>
              <a:t>我是中国人，我的户籍所在地是中国北京，我是满族，我媳妇是安徽人，我儿子是中国人。</a:t>
            </a:r>
            <a:r>
              <a:rPr lang="en-US" altLang="zh-CN" sz="2000" b="1" dirty="0" smtClean="0"/>
              <a:t>”</a:t>
            </a:r>
            <a:r>
              <a:rPr lang="zh-CN" altLang="en-US" sz="2000" b="1" dirty="0" smtClean="0"/>
              <a:t>吴京妻子谢楠的母亲晒出吴京和谢楠的中国护照及两人孩子出生证明，力证全家中国籍身份。    </a:t>
            </a:r>
          </a:p>
          <a:p>
            <a:pPr eaLnBrk="1" hangingPunct="1">
              <a:lnSpc>
                <a:spcPct val="150000"/>
              </a:lnSpc>
            </a:pPr>
            <a:r>
              <a:rPr lang="zh-CN" altLang="en-US" sz="2400" b="1" dirty="0" smtClean="0">
                <a:solidFill>
                  <a:srgbClr val="FF0000"/>
                </a:solidFill>
              </a:rPr>
              <a:t>近年来，网络谣言甚嚣尘上。该如何对待网络谣言？写一篇以寻找对策为主的小作文，</a:t>
            </a:r>
            <a:r>
              <a:rPr lang="en-US" altLang="zh-CN" sz="2400" b="1" dirty="0" smtClean="0">
                <a:solidFill>
                  <a:srgbClr val="FF0000"/>
                </a:solidFill>
              </a:rPr>
              <a:t>300</a:t>
            </a:r>
            <a:r>
              <a:rPr lang="zh-CN" altLang="en-US" sz="2400" b="1" dirty="0" smtClean="0">
                <a:solidFill>
                  <a:srgbClr val="FF0000"/>
                </a:solidFill>
              </a:rPr>
              <a:t>字左右。</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标题 1"/>
          <p:cNvSpPr>
            <a:spLocks noGrp="1" noChangeArrowheads="1"/>
          </p:cNvSpPr>
          <p:nvPr>
            <p:ph type="title"/>
          </p:nvPr>
        </p:nvSpPr>
        <p:spPr>
          <a:xfrm>
            <a:off x="457200" y="144463"/>
            <a:ext cx="8229600" cy="1143000"/>
          </a:xfrm>
        </p:spPr>
        <p:txBody>
          <a:bodyPr/>
          <a:lstStyle/>
          <a:p>
            <a:pPr eaLnBrk="1" hangingPunct="1"/>
            <a:r>
              <a:rPr lang="zh-CN" altLang="en-US" smtClean="0"/>
              <a:t>逆鱼骨寻找对策</a:t>
            </a:r>
          </a:p>
        </p:txBody>
      </p:sp>
      <p:sp>
        <p:nvSpPr>
          <p:cNvPr id="21507" name="内容占位符 2"/>
          <p:cNvSpPr>
            <a:spLocks noGrp="1" noChangeArrowheads="1"/>
          </p:cNvSpPr>
          <p:nvPr>
            <p:ph idx="1"/>
          </p:nvPr>
        </p:nvSpPr>
        <p:spPr>
          <a:xfrm>
            <a:off x="457200" y="1079500"/>
            <a:ext cx="8229600" cy="5046663"/>
          </a:xfrm>
        </p:spPr>
        <p:txBody>
          <a:bodyPr/>
          <a:lstStyle/>
          <a:p>
            <a:pPr eaLnBrk="1" hangingPunct="1"/>
            <a:r>
              <a:rPr lang="zh-CN" altLang="en-US" smtClean="0"/>
              <a:t>图形展示</a:t>
            </a:r>
          </a:p>
        </p:txBody>
      </p:sp>
      <p:cxnSp>
        <p:nvCxnSpPr>
          <p:cNvPr id="4" name="直接连接符 3">
            <a:extLst>
              <a:ext uri="{FF2B5EF4-FFF2-40B4-BE49-F238E27FC236}"/>
            </a:extLst>
          </p:cNvPr>
          <p:cNvCxnSpPr>
            <a:cxnSpLocks/>
          </p:cNvCxnSpPr>
          <p:nvPr/>
        </p:nvCxnSpPr>
        <p:spPr>
          <a:xfrm flipH="1">
            <a:off x="1579563" y="1695450"/>
            <a:ext cx="2047875" cy="1257300"/>
          </a:xfrm>
          <a:prstGeom prst="line">
            <a:avLst/>
          </a:prstGeom>
        </p:spPr>
        <p:style>
          <a:lnRef idx="1">
            <a:schemeClr val="accent4"/>
          </a:lnRef>
          <a:fillRef idx="0">
            <a:schemeClr val="accent4"/>
          </a:fillRef>
          <a:effectRef idx="0">
            <a:schemeClr val="accent4"/>
          </a:effectRef>
          <a:fontRef idx="minor">
            <a:schemeClr val="tx1"/>
          </a:fontRef>
        </p:style>
      </p:cxnSp>
      <p:cxnSp>
        <p:nvCxnSpPr>
          <p:cNvPr id="5" name="直接连接符 4">
            <a:extLst>
              <a:ext uri="{FF2B5EF4-FFF2-40B4-BE49-F238E27FC236}"/>
            </a:extLst>
          </p:cNvPr>
          <p:cNvCxnSpPr>
            <a:cxnSpLocks/>
            <a:endCxn id="21507" idx="1"/>
          </p:cNvCxnSpPr>
          <p:nvPr/>
        </p:nvCxnSpPr>
        <p:spPr>
          <a:xfrm flipH="1">
            <a:off x="457200" y="2960688"/>
            <a:ext cx="1098550" cy="642937"/>
          </a:xfrm>
          <a:prstGeom prst="line">
            <a:avLst/>
          </a:prstGeom>
        </p:spPr>
        <p:style>
          <a:lnRef idx="1">
            <a:schemeClr val="accent4"/>
          </a:lnRef>
          <a:fillRef idx="0">
            <a:schemeClr val="accent4"/>
          </a:fillRef>
          <a:effectRef idx="0">
            <a:schemeClr val="accent4"/>
          </a:effectRef>
          <a:fontRef idx="minor">
            <a:schemeClr val="tx1"/>
          </a:fontRef>
        </p:style>
      </p:cxnSp>
      <p:cxnSp>
        <p:nvCxnSpPr>
          <p:cNvPr id="6" name="直接连接符 5">
            <a:extLst>
              <a:ext uri="{FF2B5EF4-FFF2-40B4-BE49-F238E27FC236}"/>
            </a:extLst>
          </p:cNvPr>
          <p:cNvCxnSpPr>
            <a:cxnSpLocks/>
            <a:stCxn id="21507" idx="1"/>
            <a:endCxn id="21507" idx="1"/>
          </p:cNvCxnSpPr>
          <p:nvPr/>
        </p:nvCxnSpPr>
        <p:spPr>
          <a:xfrm>
            <a:off x="457200" y="3603625"/>
            <a:ext cx="0"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7" name="直接连接符 6">
            <a:extLst>
              <a:ext uri="{FF2B5EF4-FFF2-40B4-BE49-F238E27FC236}"/>
            </a:extLst>
          </p:cNvPr>
          <p:cNvCxnSpPr>
            <a:cxnSpLocks/>
            <a:stCxn id="21507" idx="1"/>
            <a:endCxn id="21507" idx="1"/>
          </p:cNvCxnSpPr>
          <p:nvPr/>
        </p:nvCxnSpPr>
        <p:spPr>
          <a:xfrm>
            <a:off x="457200" y="3603625"/>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extLst>
          </p:cNvPr>
          <p:cNvCxnSpPr>
            <a:cxnSpLocks/>
            <a:stCxn id="21507" idx="1"/>
            <a:endCxn id="21507" idx="1"/>
          </p:cNvCxnSpPr>
          <p:nvPr/>
        </p:nvCxnSpPr>
        <p:spPr>
          <a:xfrm>
            <a:off x="457200" y="3603625"/>
            <a:ext cx="0"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9" name="直接连接符 8">
            <a:extLst>
              <a:ext uri="{FF2B5EF4-FFF2-40B4-BE49-F238E27FC236}"/>
            </a:extLst>
          </p:cNvPr>
          <p:cNvCxnSpPr>
            <a:cxnSpLocks/>
            <a:stCxn id="21507" idx="1"/>
            <a:endCxn id="21507" idx="1"/>
          </p:cNvCxnSpPr>
          <p:nvPr/>
        </p:nvCxnSpPr>
        <p:spPr>
          <a:xfrm>
            <a:off x="457200" y="3603625"/>
            <a:ext cx="0"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10" name="直接连接符 9">
            <a:extLst>
              <a:ext uri="{FF2B5EF4-FFF2-40B4-BE49-F238E27FC236}"/>
            </a:extLst>
          </p:cNvPr>
          <p:cNvCxnSpPr>
            <a:cxnSpLocks/>
            <a:stCxn id="21507" idx="1"/>
            <a:endCxn id="21507" idx="2"/>
          </p:cNvCxnSpPr>
          <p:nvPr/>
        </p:nvCxnSpPr>
        <p:spPr>
          <a:xfrm>
            <a:off x="457200" y="3603625"/>
            <a:ext cx="4114800" cy="2522538"/>
          </a:xfrm>
          <a:prstGeom prst="line">
            <a:avLst/>
          </a:prstGeom>
        </p:spPr>
        <p:style>
          <a:lnRef idx="1">
            <a:schemeClr val="accent4"/>
          </a:lnRef>
          <a:fillRef idx="0">
            <a:schemeClr val="accent4"/>
          </a:fillRef>
          <a:effectRef idx="0">
            <a:schemeClr val="accent4"/>
          </a:effectRef>
          <a:fontRef idx="minor">
            <a:schemeClr val="tx1"/>
          </a:fontRef>
        </p:style>
      </p:cxnSp>
      <p:cxnSp>
        <p:nvCxnSpPr>
          <p:cNvPr id="11" name="直接连接符 10">
            <a:extLst>
              <a:ext uri="{FF2B5EF4-FFF2-40B4-BE49-F238E27FC236}"/>
            </a:extLst>
          </p:cNvPr>
          <p:cNvCxnSpPr>
            <a:cxnSpLocks/>
            <a:stCxn id="21507" idx="1"/>
            <a:endCxn id="21507" idx="2"/>
          </p:cNvCxnSpPr>
          <p:nvPr/>
        </p:nvCxnSpPr>
        <p:spPr>
          <a:xfrm>
            <a:off x="457200" y="3603625"/>
            <a:ext cx="4114800" cy="2522538"/>
          </a:xfrm>
          <a:prstGeom prst="line">
            <a:avLst/>
          </a:prstGeom>
        </p:spPr>
        <p:style>
          <a:lnRef idx="1">
            <a:schemeClr val="accent4"/>
          </a:lnRef>
          <a:fillRef idx="0">
            <a:schemeClr val="accent4"/>
          </a:fillRef>
          <a:effectRef idx="0">
            <a:schemeClr val="accent4"/>
          </a:effectRef>
          <a:fontRef idx="minor">
            <a:schemeClr val="tx1"/>
          </a:fontRef>
        </p:style>
      </p:cxnSp>
      <p:cxnSp>
        <p:nvCxnSpPr>
          <p:cNvPr id="12" name="直接连接符 11">
            <a:extLst>
              <a:ext uri="{FF2B5EF4-FFF2-40B4-BE49-F238E27FC236}"/>
            </a:extLst>
          </p:cNvPr>
          <p:cNvCxnSpPr>
            <a:cxnSpLocks/>
            <a:stCxn id="21507" idx="1"/>
            <a:endCxn id="21507" idx="2"/>
          </p:cNvCxnSpPr>
          <p:nvPr/>
        </p:nvCxnSpPr>
        <p:spPr>
          <a:xfrm>
            <a:off x="457200" y="3603625"/>
            <a:ext cx="4114800" cy="2522538"/>
          </a:xfrm>
          <a:prstGeom prst="line">
            <a:avLst/>
          </a:prstGeom>
        </p:spPr>
        <p:style>
          <a:lnRef idx="1">
            <a:schemeClr val="accent4"/>
          </a:lnRef>
          <a:fillRef idx="0">
            <a:schemeClr val="accent4"/>
          </a:fillRef>
          <a:effectRef idx="0">
            <a:schemeClr val="accent4"/>
          </a:effectRef>
          <a:fontRef idx="minor">
            <a:schemeClr val="tx1"/>
          </a:fontRef>
        </p:style>
      </p:cxnSp>
      <p:sp>
        <p:nvSpPr>
          <p:cNvPr id="21517" name="文本框 12"/>
          <p:cNvSpPr txBox="1">
            <a:spLocks noChangeArrowheads="1"/>
          </p:cNvSpPr>
          <p:nvPr/>
        </p:nvSpPr>
        <p:spPr bwMode="auto">
          <a:xfrm>
            <a:off x="3976688" y="2236788"/>
            <a:ext cx="1387475" cy="646112"/>
          </a:xfrm>
          <a:prstGeom prst="rect">
            <a:avLst/>
          </a:prstGeom>
          <a:noFill/>
          <a:ln w="9525">
            <a:noFill/>
            <a:miter lim="800000"/>
            <a:headEnd/>
            <a:tailEnd/>
          </a:ln>
        </p:spPr>
        <p:txBody>
          <a:bodyPr>
            <a:spAutoFit/>
          </a:bodyPr>
          <a:lstStyle/>
          <a:p>
            <a:pPr eaLnBrk="1" hangingPunct="1"/>
            <a:r>
              <a:rPr lang="zh-CN" altLang="en-US"/>
              <a:t>公众提升科学素养</a:t>
            </a:r>
          </a:p>
        </p:txBody>
      </p:sp>
      <p:sp>
        <p:nvSpPr>
          <p:cNvPr id="21518" name="文本框 13"/>
          <p:cNvSpPr txBox="1">
            <a:spLocks noChangeArrowheads="1"/>
          </p:cNvSpPr>
          <p:nvPr/>
        </p:nvSpPr>
        <p:spPr bwMode="auto">
          <a:xfrm>
            <a:off x="6794500" y="2303463"/>
            <a:ext cx="1162050" cy="644525"/>
          </a:xfrm>
          <a:prstGeom prst="rect">
            <a:avLst/>
          </a:prstGeom>
          <a:noFill/>
          <a:ln w="9525">
            <a:noFill/>
            <a:miter lim="800000"/>
            <a:headEnd/>
            <a:tailEnd/>
          </a:ln>
        </p:spPr>
        <p:txBody>
          <a:bodyPr>
            <a:spAutoFit/>
          </a:bodyPr>
          <a:lstStyle/>
          <a:p>
            <a:pPr eaLnBrk="1" hangingPunct="1"/>
            <a:r>
              <a:rPr lang="zh-CN" altLang="en-US" dirty="0"/>
              <a:t>打造网络辟谣平台</a:t>
            </a:r>
          </a:p>
        </p:txBody>
      </p:sp>
      <p:sp>
        <p:nvSpPr>
          <p:cNvPr id="21519" name="文本框 15"/>
          <p:cNvSpPr txBox="1">
            <a:spLocks noChangeArrowheads="1"/>
          </p:cNvSpPr>
          <p:nvPr/>
        </p:nvSpPr>
        <p:spPr bwMode="auto">
          <a:xfrm>
            <a:off x="2384425" y="4276725"/>
            <a:ext cx="1682750" cy="646113"/>
          </a:xfrm>
          <a:prstGeom prst="rect">
            <a:avLst/>
          </a:prstGeom>
          <a:noFill/>
          <a:ln w="9525">
            <a:noFill/>
            <a:miter lim="800000"/>
            <a:headEnd/>
            <a:tailEnd/>
          </a:ln>
        </p:spPr>
        <p:txBody>
          <a:bodyPr>
            <a:spAutoFit/>
          </a:bodyPr>
          <a:lstStyle/>
          <a:p>
            <a:pPr eaLnBrk="1" hangingPunct="1"/>
            <a:r>
              <a:rPr lang="zh-CN" altLang="en-US"/>
              <a:t>社会营造健康的舆论</a:t>
            </a:r>
          </a:p>
        </p:txBody>
      </p:sp>
      <p:sp>
        <p:nvSpPr>
          <p:cNvPr id="21520" name="文本框 16"/>
          <p:cNvSpPr txBox="1">
            <a:spLocks noChangeArrowheads="1"/>
          </p:cNvSpPr>
          <p:nvPr/>
        </p:nvSpPr>
        <p:spPr bwMode="auto">
          <a:xfrm>
            <a:off x="6372225" y="2974975"/>
            <a:ext cx="2057400" cy="368300"/>
          </a:xfrm>
          <a:prstGeom prst="rect">
            <a:avLst/>
          </a:prstGeom>
          <a:noFill/>
          <a:ln w="9525">
            <a:noFill/>
            <a:miter lim="800000"/>
            <a:headEnd/>
            <a:tailEnd/>
          </a:ln>
        </p:spPr>
        <p:txBody>
          <a:bodyPr>
            <a:spAutoFit/>
          </a:bodyPr>
          <a:lstStyle/>
          <a:p>
            <a:pPr eaLnBrk="1" hangingPunct="1"/>
            <a:r>
              <a:rPr lang="zh-CN" altLang="en-US"/>
              <a:t>专业而科学的解释</a:t>
            </a:r>
          </a:p>
        </p:txBody>
      </p:sp>
      <p:sp>
        <p:nvSpPr>
          <p:cNvPr id="21521" name="文本框 17"/>
          <p:cNvSpPr txBox="1">
            <a:spLocks noChangeArrowheads="1"/>
          </p:cNvSpPr>
          <p:nvPr/>
        </p:nvSpPr>
        <p:spPr bwMode="auto">
          <a:xfrm>
            <a:off x="3095625" y="4987925"/>
            <a:ext cx="1620838" cy="646113"/>
          </a:xfrm>
          <a:prstGeom prst="rect">
            <a:avLst/>
          </a:prstGeom>
          <a:noFill/>
          <a:ln w="9525">
            <a:noFill/>
            <a:miter lim="800000"/>
            <a:headEnd/>
            <a:tailEnd/>
          </a:ln>
        </p:spPr>
        <p:txBody>
          <a:bodyPr>
            <a:spAutoFit/>
          </a:bodyPr>
          <a:lstStyle/>
          <a:p>
            <a:pPr eaLnBrk="1" hangingPunct="1"/>
            <a:r>
              <a:rPr lang="zh-CN" altLang="en-US" dirty="0"/>
              <a:t>网络媒体的选择与监管</a:t>
            </a:r>
          </a:p>
        </p:txBody>
      </p:sp>
      <p:sp>
        <p:nvSpPr>
          <p:cNvPr id="21522" name="文本框 18"/>
          <p:cNvSpPr txBox="1">
            <a:spLocks noChangeArrowheads="1"/>
          </p:cNvSpPr>
          <p:nvPr/>
        </p:nvSpPr>
        <p:spPr bwMode="auto">
          <a:xfrm>
            <a:off x="3081338" y="5778500"/>
            <a:ext cx="1851025" cy="644525"/>
          </a:xfrm>
          <a:prstGeom prst="rect">
            <a:avLst/>
          </a:prstGeom>
          <a:noFill/>
          <a:ln w="9525">
            <a:noFill/>
            <a:miter lim="800000"/>
            <a:headEnd/>
            <a:tailEnd/>
          </a:ln>
        </p:spPr>
        <p:txBody>
          <a:bodyPr>
            <a:spAutoFit/>
          </a:bodyPr>
          <a:lstStyle/>
          <a:p>
            <a:pPr eaLnBrk="1" hangingPunct="1"/>
            <a:r>
              <a:rPr lang="zh-CN" altLang="en-US"/>
              <a:t>执法部门的针对性处理</a:t>
            </a:r>
          </a:p>
        </p:txBody>
      </p:sp>
      <p:sp>
        <p:nvSpPr>
          <p:cNvPr id="21523" name="文本框 19"/>
          <p:cNvSpPr txBox="1">
            <a:spLocks noChangeArrowheads="1"/>
          </p:cNvSpPr>
          <p:nvPr/>
        </p:nvSpPr>
        <p:spPr bwMode="auto">
          <a:xfrm>
            <a:off x="3148013" y="2935288"/>
            <a:ext cx="1639887" cy="644525"/>
          </a:xfrm>
          <a:prstGeom prst="rect">
            <a:avLst/>
          </a:prstGeom>
          <a:noFill/>
          <a:ln w="9525">
            <a:noFill/>
            <a:miter lim="800000"/>
            <a:headEnd/>
            <a:tailEnd/>
          </a:ln>
        </p:spPr>
        <p:txBody>
          <a:bodyPr>
            <a:spAutoFit/>
          </a:bodyPr>
          <a:lstStyle/>
          <a:p>
            <a:pPr eaLnBrk="1" hangingPunct="1"/>
            <a:r>
              <a:rPr lang="zh-CN" altLang="en-US"/>
              <a:t>信息散布者的规则意识</a:t>
            </a:r>
          </a:p>
        </p:txBody>
      </p:sp>
      <p:sp>
        <p:nvSpPr>
          <p:cNvPr id="21524" name="文本框 20"/>
          <p:cNvSpPr txBox="1">
            <a:spLocks noChangeArrowheads="1"/>
          </p:cNvSpPr>
          <p:nvPr/>
        </p:nvSpPr>
        <p:spPr bwMode="auto">
          <a:xfrm>
            <a:off x="3568700" y="1789113"/>
            <a:ext cx="2932113" cy="368300"/>
          </a:xfrm>
          <a:prstGeom prst="rect">
            <a:avLst/>
          </a:prstGeom>
          <a:noFill/>
          <a:ln w="9525">
            <a:noFill/>
            <a:miter lim="800000"/>
            <a:headEnd/>
            <a:tailEnd/>
          </a:ln>
        </p:spPr>
        <p:txBody>
          <a:bodyPr>
            <a:spAutoFit/>
          </a:bodyPr>
          <a:lstStyle/>
          <a:p>
            <a:pPr eaLnBrk="1" hangingPunct="1"/>
            <a:r>
              <a:rPr lang="zh-CN" altLang="en-US"/>
              <a:t>擦亮眼，不轻信，不盲从</a:t>
            </a:r>
          </a:p>
        </p:txBody>
      </p:sp>
      <p:sp>
        <p:nvSpPr>
          <p:cNvPr id="21525" name="文本框 22"/>
          <p:cNvSpPr txBox="1">
            <a:spLocks noChangeArrowheads="1"/>
          </p:cNvSpPr>
          <p:nvPr/>
        </p:nvSpPr>
        <p:spPr bwMode="auto">
          <a:xfrm>
            <a:off x="5511800" y="4149725"/>
            <a:ext cx="1706563" cy="644525"/>
          </a:xfrm>
          <a:prstGeom prst="rect">
            <a:avLst/>
          </a:prstGeom>
          <a:noFill/>
          <a:ln w="9525">
            <a:noFill/>
            <a:miter lim="800000"/>
            <a:headEnd/>
            <a:tailEnd/>
          </a:ln>
        </p:spPr>
        <p:txBody>
          <a:bodyPr>
            <a:spAutoFit/>
          </a:bodyPr>
          <a:lstStyle/>
          <a:p>
            <a:pPr eaLnBrk="1" hangingPunct="1"/>
            <a:r>
              <a:rPr lang="zh-CN" altLang="en-US"/>
              <a:t>声讨民族文化的看客心态</a:t>
            </a:r>
          </a:p>
        </p:txBody>
      </p:sp>
      <p:sp>
        <p:nvSpPr>
          <p:cNvPr id="21526" name="文本框 23"/>
          <p:cNvSpPr txBox="1">
            <a:spLocks noChangeArrowheads="1"/>
          </p:cNvSpPr>
          <p:nvPr/>
        </p:nvSpPr>
        <p:spPr bwMode="auto">
          <a:xfrm>
            <a:off x="5937250" y="5094288"/>
            <a:ext cx="2019300" cy="368300"/>
          </a:xfrm>
          <a:prstGeom prst="rect">
            <a:avLst/>
          </a:prstGeom>
          <a:noFill/>
          <a:ln w="9525">
            <a:noFill/>
            <a:miter lim="800000"/>
            <a:headEnd/>
            <a:tailEnd/>
          </a:ln>
        </p:spPr>
        <p:txBody>
          <a:bodyPr>
            <a:spAutoFit/>
          </a:bodyPr>
          <a:lstStyle/>
          <a:p>
            <a:pPr eaLnBrk="1" hangingPunct="1"/>
            <a:r>
              <a:rPr lang="zh-CN" altLang="en-US"/>
              <a:t>强化法的意识</a:t>
            </a:r>
          </a:p>
        </p:txBody>
      </p:sp>
      <p:sp>
        <p:nvSpPr>
          <p:cNvPr id="21527" name="文本框 24"/>
          <p:cNvSpPr txBox="1">
            <a:spLocks noChangeArrowheads="1"/>
          </p:cNvSpPr>
          <p:nvPr/>
        </p:nvSpPr>
        <p:spPr bwMode="auto">
          <a:xfrm>
            <a:off x="6043613" y="5632450"/>
            <a:ext cx="2386012" cy="368300"/>
          </a:xfrm>
          <a:prstGeom prst="rect">
            <a:avLst/>
          </a:prstGeom>
          <a:noFill/>
          <a:ln w="9525">
            <a:noFill/>
            <a:miter lim="800000"/>
            <a:headEnd/>
            <a:tailEnd/>
          </a:ln>
        </p:spPr>
        <p:txBody>
          <a:bodyPr>
            <a:spAutoFit/>
          </a:bodyPr>
          <a:lstStyle/>
          <a:p>
            <a:pPr eaLnBrk="1" hangingPunct="1"/>
            <a:r>
              <a:rPr lang="zh-CN" altLang="en-US"/>
              <a:t>己所不欲勿施于人</a:t>
            </a:r>
          </a:p>
        </p:txBody>
      </p:sp>
      <p:sp>
        <p:nvSpPr>
          <p:cNvPr id="21528" name="文本框 25"/>
          <p:cNvSpPr txBox="1">
            <a:spLocks noChangeArrowheads="1"/>
          </p:cNvSpPr>
          <p:nvPr/>
        </p:nvSpPr>
        <p:spPr bwMode="auto">
          <a:xfrm>
            <a:off x="55563" y="2463800"/>
            <a:ext cx="552450" cy="2670175"/>
          </a:xfrm>
          <a:prstGeom prst="rect">
            <a:avLst/>
          </a:prstGeom>
          <a:noFill/>
          <a:ln w="9525">
            <a:noFill/>
            <a:miter lim="800000"/>
            <a:headEnd/>
            <a:tailEnd/>
          </a:ln>
        </p:spPr>
        <p:txBody>
          <a:bodyPr vert="eaVert">
            <a:spAutoFit/>
          </a:bodyPr>
          <a:lstStyle/>
          <a:p>
            <a:pPr eaLnBrk="1" hangingPunct="1"/>
            <a:r>
              <a:rPr lang="zh-CN" altLang="en-US" sz="2400" b="1" dirty="0">
                <a:solidFill>
                  <a:srgbClr val="FF0000"/>
                </a:solidFill>
              </a:rPr>
              <a:t>如何面对网络流言？</a:t>
            </a:r>
          </a:p>
        </p:txBody>
      </p:sp>
      <p:sp>
        <p:nvSpPr>
          <p:cNvPr id="21529" name="文本框 26"/>
          <p:cNvSpPr txBox="1">
            <a:spLocks noChangeArrowheads="1"/>
          </p:cNvSpPr>
          <p:nvPr/>
        </p:nvSpPr>
        <p:spPr bwMode="auto">
          <a:xfrm>
            <a:off x="2713038" y="1868488"/>
            <a:ext cx="490537" cy="646112"/>
          </a:xfrm>
          <a:prstGeom prst="rect">
            <a:avLst/>
          </a:prstGeom>
          <a:noFill/>
          <a:ln w="9525">
            <a:noFill/>
            <a:miter lim="800000"/>
            <a:headEnd/>
            <a:tailEnd/>
          </a:ln>
        </p:spPr>
        <p:txBody>
          <a:bodyPr>
            <a:spAutoFit/>
          </a:bodyPr>
          <a:lstStyle/>
          <a:p>
            <a:pPr eaLnBrk="1" hangingPunct="1"/>
            <a:r>
              <a:rPr lang="zh-CN" altLang="en-US" sz="3600" b="1">
                <a:solidFill>
                  <a:srgbClr val="FF0000"/>
                </a:solidFill>
              </a:rPr>
              <a:t>人</a:t>
            </a:r>
          </a:p>
        </p:txBody>
      </p:sp>
      <p:sp>
        <p:nvSpPr>
          <p:cNvPr id="21530" name="文本框 27"/>
          <p:cNvSpPr txBox="1">
            <a:spLocks noChangeArrowheads="1"/>
          </p:cNvSpPr>
          <p:nvPr/>
        </p:nvSpPr>
        <p:spPr bwMode="auto">
          <a:xfrm>
            <a:off x="5937250" y="2374900"/>
            <a:ext cx="514350" cy="584200"/>
          </a:xfrm>
          <a:prstGeom prst="rect">
            <a:avLst/>
          </a:prstGeom>
          <a:noFill/>
          <a:ln w="9525">
            <a:noFill/>
            <a:miter lim="800000"/>
            <a:headEnd/>
            <a:tailEnd/>
          </a:ln>
        </p:spPr>
        <p:txBody>
          <a:bodyPr>
            <a:spAutoFit/>
          </a:bodyPr>
          <a:lstStyle/>
          <a:p>
            <a:pPr eaLnBrk="1" hangingPunct="1"/>
            <a:r>
              <a:rPr lang="zh-CN" altLang="en-US" sz="3200" b="1">
                <a:solidFill>
                  <a:srgbClr val="FF0000"/>
                </a:solidFill>
              </a:rPr>
              <a:t>法</a:t>
            </a:r>
          </a:p>
        </p:txBody>
      </p:sp>
      <p:sp>
        <p:nvSpPr>
          <p:cNvPr id="21531" name="文本框 28"/>
          <p:cNvSpPr txBox="1">
            <a:spLocks noChangeArrowheads="1"/>
          </p:cNvSpPr>
          <p:nvPr/>
        </p:nvSpPr>
        <p:spPr bwMode="auto">
          <a:xfrm>
            <a:off x="2108200" y="5238750"/>
            <a:ext cx="735013" cy="644525"/>
          </a:xfrm>
          <a:prstGeom prst="rect">
            <a:avLst/>
          </a:prstGeom>
          <a:noFill/>
          <a:ln w="9525">
            <a:noFill/>
            <a:miter lim="800000"/>
            <a:headEnd/>
            <a:tailEnd/>
          </a:ln>
        </p:spPr>
        <p:txBody>
          <a:bodyPr>
            <a:spAutoFit/>
          </a:bodyPr>
          <a:lstStyle/>
          <a:p>
            <a:pPr eaLnBrk="1" hangingPunct="1"/>
            <a:r>
              <a:rPr lang="zh-CN" altLang="en-US" sz="3600" b="1">
                <a:solidFill>
                  <a:srgbClr val="FF0000"/>
                </a:solidFill>
              </a:rPr>
              <a:t>环</a:t>
            </a:r>
          </a:p>
        </p:txBody>
      </p:sp>
      <p:sp>
        <p:nvSpPr>
          <p:cNvPr id="21532" name="文本框 29"/>
          <p:cNvSpPr txBox="1">
            <a:spLocks noChangeArrowheads="1"/>
          </p:cNvSpPr>
          <p:nvPr/>
        </p:nvSpPr>
        <p:spPr bwMode="auto">
          <a:xfrm>
            <a:off x="5213350" y="5133975"/>
            <a:ext cx="654050" cy="644525"/>
          </a:xfrm>
          <a:prstGeom prst="rect">
            <a:avLst/>
          </a:prstGeom>
          <a:noFill/>
          <a:ln w="9525">
            <a:noFill/>
            <a:miter lim="800000"/>
            <a:headEnd/>
            <a:tailEnd/>
          </a:ln>
        </p:spPr>
        <p:txBody>
          <a:bodyPr>
            <a:spAutoFit/>
          </a:bodyPr>
          <a:lstStyle/>
          <a:p>
            <a:pPr eaLnBrk="1" hangingPunct="1"/>
            <a:r>
              <a:rPr lang="zh-CN" altLang="en-US" sz="3600" b="1">
                <a:solidFill>
                  <a:srgbClr val="FF0000"/>
                </a:solidFill>
              </a:rPr>
              <a:t>料</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标题 3073"/>
          <p:cNvSpPr>
            <a:spLocks noGrp="1" noChangeArrowheads="1"/>
          </p:cNvSpPr>
          <p:nvPr>
            <p:ph type="ctrTitle"/>
          </p:nvPr>
        </p:nvSpPr>
        <p:spPr>
          <a:xfrm>
            <a:off x="685800" y="1219200"/>
            <a:ext cx="7772400" cy="1470025"/>
          </a:xfrm>
        </p:spPr>
        <p:txBody>
          <a:bodyPr anchor="ctr"/>
          <a:lstStyle/>
          <a:p>
            <a:pPr eaLnBrk="1" hangingPunct="1"/>
            <a:r>
              <a:rPr lang="zh-CN" altLang="zh-CN" sz="6000" b="1" smtClean="0"/>
              <a:t>小作文专题</a:t>
            </a:r>
            <a:r>
              <a:rPr lang="en-US" altLang="zh-CN" sz="6000" b="1" smtClean="0"/>
              <a:t>02</a:t>
            </a:r>
            <a:endParaRPr lang="zh-CN" altLang="zh-CN" sz="4400" b="1" smtClean="0"/>
          </a:p>
        </p:txBody>
      </p:sp>
      <p:sp>
        <p:nvSpPr>
          <p:cNvPr id="4099" name="副标题 3074"/>
          <p:cNvSpPr>
            <a:spLocks noGrp="1" noChangeArrowheads="1"/>
          </p:cNvSpPr>
          <p:nvPr>
            <p:ph type="subTitle" idx="1"/>
          </p:nvPr>
        </p:nvSpPr>
        <p:spPr>
          <a:xfrm>
            <a:off x="1287463" y="2903538"/>
            <a:ext cx="6400800" cy="1752600"/>
          </a:xfrm>
        </p:spPr>
        <p:txBody>
          <a:bodyPr/>
          <a:lstStyle/>
          <a:p>
            <a:pPr eaLnBrk="1" hangingPunct="1"/>
            <a:r>
              <a:rPr lang="zh-CN" altLang="en-US" sz="4800" b="1" smtClean="0">
                <a:solidFill>
                  <a:srgbClr val="FF0000"/>
                </a:solidFill>
                <a:latin typeface="微软雅黑" pitchFamily="34" charset="-122"/>
                <a:ea typeface="微软雅黑" pitchFamily="34" charset="-122"/>
              </a:rPr>
              <a:t>逆鱼骨寻找对策</a:t>
            </a:r>
            <a:endParaRPr lang="zh-CN" altLang="zh-CN" sz="4800" b="1" smtClean="0">
              <a:solidFill>
                <a:srgbClr val="FF0000"/>
              </a:solidFill>
              <a:latin typeface="微软雅黑" pitchFamily="34" charset="-122"/>
              <a:ea typeface="微软雅黑"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标题 1"/>
          <p:cNvSpPr>
            <a:spLocks noGrp="1" noChangeArrowheads="1"/>
          </p:cNvSpPr>
          <p:nvPr>
            <p:ph type="title"/>
          </p:nvPr>
        </p:nvSpPr>
        <p:spPr>
          <a:xfrm>
            <a:off x="457200" y="188913"/>
            <a:ext cx="8229600" cy="1143000"/>
          </a:xfrm>
        </p:spPr>
        <p:txBody>
          <a:bodyPr/>
          <a:lstStyle/>
          <a:p>
            <a:pPr eaLnBrk="1" hangingPunct="1"/>
            <a:r>
              <a:rPr lang="zh-CN" altLang="en-US" smtClean="0">
                <a:solidFill>
                  <a:schemeClr val="tx1"/>
                </a:solidFill>
              </a:rPr>
              <a:t>片段作文示例</a:t>
            </a:r>
          </a:p>
        </p:txBody>
      </p:sp>
      <p:sp>
        <p:nvSpPr>
          <p:cNvPr id="22531" name="内容占位符 2"/>
          <p:cNvSpPr>
            <a:spLocks noGrp="1" noChangeArrowheads="1"/>
          </p:cNvSpPr>
          <p:nvPr>
            <p:ph idx="1"/>
          </p:nvPr>
        </p:nvSpPr>
        <p:spPr>
          <a:xfrm>
            <a:off x="107950" y="1165225"/>
            <a:ext cx="9036050" cy="4527550"/>
          </a:xfrm>
        </p:spPr>
        <p:txBody>
          <a:bodyPr/>
          <a:lstStyle/>
          <a:p>
            <a:pPr eaLnBrk="1" hangingPunct="1"/>
            <a:r>
              <a:rPr lang="en-US" altLang="zh-CN" sz="2400" b="1" dirty="0" smtClean="0"/>
              <a:t>  </a:t>
            </a:r>
            <a:r>
              <a:rPr lang="en-US" altLang="zh-CN" sz="2000" b="1" dirty="0" smtClean="0"/>
              <a:t>  </a:t>
            </a:r>
            <a:r>
              <a:rPr lang="en-US" altLang="zh-CN" sz="2000" b="1" dirty="0" smtClean="0">
                <a:solidFill>
                  <a:srgbClr val="FF0000"/>
                </a:solidFill>
              </a:rPr>
              <a:t>“</a:t>
            </a:r>
            <a:r>
              <a:rPr lang="zh-CN" altLang="en-US" sz="2000" b="1" dirty="0" smtClean="0">
                <a:solidFill>
                  <a:srgbClr val="FF0000"/>
                </a:solidFill>
              </a:rPr>
              <a:t>犯我中华者虽远必诛！</a:t>
            </a:r>
            <a:r>
              <a:rPr lang="en-US" altLang="zh-CN" sz="2000" b="1" dirty="0" smtClean="0">
                <a:solidFill>
                  <a:srgbClr val="FF0000"/>
                </a:solidFill>
              </a:rPr>
              <a:t>”</a:t>
            </a:r>
            <a:r>
              <a:rPr lang="zh-CN" altLang="en-US" sz="2000" b="1" dirty="0" smtClean="0">
                <a:solidFill>
                  <a:srgbClr val="FF0000"/>
                </a:solidFill>
              </a:rPr>
              <a:t>《战狼》系列中的导演兼主演吴京身披国旗，英风烈烈！然而面对现实生活中</a:t>
            </a:r>
            <a:r>
              <a:rPr lang="en-US" altLang="zh-CN" sz="2000" b="1" dirty="0" smtClean="0">
                <a:solidFill>
                  <a:srgbClr val="FF0000"/>
                </a:solidFill>
              </a:rPr>
              <a:t>“</a:t>
            </a:r>
            <a:r>
              <a:rPr lang="zh-CN" altLang="en-US" sz="2000" b="1" dirty="0" smtClean="0">
                <a:solidFill>
                  <a:srgbClr val="FF0000"/>
                </a:solidFill>
              </a:rPr>
              <a:t>吴京非大陆国籍</a:t>
            </a:r>
            <a:r>
              <a:rPr lang="en-US" altLang="zh-CN" sz="2000" b="1" dirty="0" smtClean="0">
                <a:solidFill>
                  <a:srgbClr val="FF0000"/>
                </a:solidFill>
              </a:rPr>
              <a:t>”</a:t>
            </a:r>
            <a:r>
              <a:rPr lang="zh-CN" altLang="en-US" sz="2000" b="1" dirty="0" smtClean="0">
                <a:solidFill>
                  <a:srgbClr val="FF0000"/>
                </a:solidFill>
              </a:rPr>
              <a:t>的网络流言，应该是拔剑无从，欲哭无处吧！</a:t>
            </a:r>
          </a:p>
          <a:p>
            <a:pPr eaLnBrk="1" hangingPunct="1"/>
            <a:r>
              <a:rPr lang="zh-CN" altLang="en-US" sz="2000" b="1" dirty="0" smtClean="0">
                <a:solidFill>
                  <a:srgbClr val="FF0000"/>
                </a:solidFill>
              </a:rPr>
              <a:t>  更可怖者，这种网络流言甚嚣尘上，各种信息扑面而来，令我们普通网民心颤神迷，无所适从。</a:t>
            </a:r>
            <a:r>
              <a:rPr lang="en-US" altLang="zh-CN" sz="2000" b="1" dirty="0" smtClean="0">
                <a:solidFill>
                  <a:srgbClr val="FF0000"/>
                </a:solidFill>
              </a:rPr>
              <a:t>  </a:t>
            </a:r>
          </a:p>
          <a:p>
            <a:pPr eaLnBrk="1" hangingPunct="1"/>
            <a:r>
              <a:rPr lang="zh-CN" altLang="en-US" sz="2000" b="1" dirty="0" smtClean="0">
                <a:solidFill>
                  <a:srgbClr val="FF0000"/>
                </a:solidFill>
              </a:rPr>
              <a:t>  良好的网络舆论空间，离不开政府、公民和社会的共同努力。</a:t>
            </a:r>
          </a:p>
          <a:p>
            <a:pPr eaLnBrk="1" hangingPunct="1"/>
            <a:r>
              <a:rPr lang="zh-CN" altLang="en-US" sz="2000" b="1" dirty="0" smtClean="0">
                <a:solidFill>
                  <a:srgbClr val="FF0000"/>
                </a:solidFill>
              </a:rPr>
              <a:t>  流言止于</a:t>
            </a:r>
            <a:r>
              <a:rPr lang="en-US" altLang="zh-CN" sz="2000" b="1" dirty="0" smtClean="0">
                <a:solidFill>
                  <a:srgbClr val="FF0000"/>
                </a:solidFill>
              </a:rPr>
              <a:t>“</a:t>
            </a:r>
            <a:r>
              <a:rPr lang="zh-CN" altLang="en-US" sz="2000" b="1" dirty="0" smtClean="0">
                <a:solidFill>
                  <a:srgbClr val="FF0000"/>
                </a:solidFill>
              </a:rPr>
              <a:t>制</a:t>
            </a:r>
            <a:r>
              <a:rPr lang="en-US" altLang="zh-CN" sz="2000" b="1" dirty="0" smtClean="0">
                <a:solidFill>
                  <a:srgbClr val="FF0000"/>
                </a:solidFill>
              </a:rPr>
              <a:t>”</a:t>
            </a:r>
            <a:r>
              <a:rPr lang="zh-CN" altLang="en-US" sz="2000" b="1" dirty="0" smtClean="0">
                <a:solidFill>
                  <a:srgbClr val="FF0000"/>
                </a:solidFill>
              </a:rPr>
              <a:t>者。对于流言的制造者，要反复进行</a:t>
            </a:r>
            <a:r>
              <a:rPr lang="en-US" altLang="zh-CN" sz="2000" b="1" dirty="0" smtClean="0">
                <a:solidFill>
                  <a:srgbClr val="FF0000"/>
                </a:solidFill>
              </a:rPr>
              <a:t>“</a:t>
            </a:r>
            <a:r>
              <a:rPr lang="zh-CN" altLang="en-US" sz="2000" b="1" dirty="0" smtClean="0">
                <a:solidFill>
                  <a:srgbClr val="FF0000"/>
                </a:solidFill>
              </a:rPr>
              <a:t>己所不欲勿施于人</a:t>
            </a:r>
            <a:r>
              <a:rPr lang="en-US" altLang="zh-CN" sz="2000" b="1" dirty="0" smtClean="0">
                <a:solidFill>
                  <a:srgbClr val="FF0000"/>
                </a:solidFill>
              </a:rPr>
              <a:t>”</a:t>
            </a:r>
            <a:r>
              <a:rPr lang="zh-CN" altLang="en-US" sz="2000" b="1" dirty="0" smtClean="0">
                <a:solidFill>
                  <a:srgbClr val="FF0000"/>
                </a:solidFill>
              </a:rPr>
              <a:t>的宣讲，更要适时亮剑，扬眉出鞘。美国大法官霍姆斯说过，</a:t>
            </a:r>
            <a:r>
              <a:rPr lang="en-US" altLang="zh-CN" sz="2000" b="1" dirty="0" smtClean="0">
                <a:solidFill>
                  <a:srgbClr val="FF0000"/>
                </a:solidFill>
              </a:rPr>
              <a:t>“</a:t>
            </a:r>
            <a:r>
              <a:rPr lang="zh-CN" altLang="en-US" sz="2000" b="1" dirty="0" smtClean="0">
                <a:solidFill>
                  <a:srgbClr val="FF0000"/>
                </a:solidFill>
              </a:rPr>
              <a:t>对言论自由作最严格的保护，也不会容忍一个人在戏院中妄呼起火，引起恐慌。</a:t>
            </a:r>
            <a:r>
              <a:rPr lang="en-US" altLang="zh-CN" sz="2000" b="1" dirty="0" smtClean="0">
                <a:solidFill>
                  <a:srgbClr val="FF0000"/>
                </a:solidFill>
              </a:rPr>
              <a:t>”</a:t>
            </a:r>
          </a:p>
          <a:p>
            <a:pPr eaLnBrk="1" hangingPunct="1"/>
            <a:r>
              <a:rPr lang="zh-CN" altLang="en-US" sz="2000" b="1" dirty="0" smtClean="0">
                <a:solidFill>
                  <a:srgbClr val="FF0000"/>
                </a:solidFill>
              </a:rPr>
              <a:t>  流言止于</a:t>
            </a:r>
            <a:r>
              <a:rPr lang="en-US" altLang="zh-CN" sz="2000" b="1" dirty="0" smtClean="0">
                <a:solidFill>
                  <a:srgbClr val="FF0000"/>
                </a:solidFill>
              </a:rPr>
              <a:t>“</a:t>
            </a:r>
            <a:r>
              <a:rPr lang="zh-CN" altLang="en-US" sz="2000" b="1" dirty="0" smtClean="0">
                <a:solidFill>
                  <a:srgbClr val="FF0000"/>
                </a:solidFill>
              </a:rPr>
              <a:t>治</a:t>
            </a:r>
            <a:r>
              <a:rPr lang="en-US" altLang="zh-CN" sz="2000" b="1" dirty="0" smtClean="0">
                <a:solidFill>
                  <a:srgbClr val="FF0000"/>
                </a:solidFill>
              </a:rPr>
              <a:t>”</a:t>
            </a:r>
            <a:r>
              <a:rPr lang="zh-CN" altLang="en-US" sz="2000" b="1" dirty="0" smtClean="0">
                <a:solidFill>
                  <a:srgbClr val="FF0000"/>
                </a:solidFill>
              </a:rPr>
              <a:t>者。面对泥沙俱下的网络信息，媒体更要擦亮眼，把好关，给读者呈现视觉大餐而不是腐烂霉变的畸形食品。</a:t>
            </a:r>
          </a:p>
          <a:p>
            <a:pPr eaLnBrk="1" hangingPunct="1"/>
            <a:r>
              <a:rPr lang="zh-CN" altLang="en-US" sz="2000" b="1" dirty="0" smtClean="0">
                <a:solidFill>
                  <a:srgbClr val="FF0000"/>
                </a:solidFill>
              </a:rPr>
              <a:t>  流言止于</a:t>
            </a:r>
            <a:r>
              <a:rPr lang="en-US" altLang="zh-CN" sz="2000" b="1" dirty="0" smtClean="0">
                <a:solidFill>
                  <a:srgbClr val="FF0000"/>
                </a:solidFill>
              </a:rPr>
              <a:t>“</a:t>
            </a:r>
            <a:r>
              <a:rPr lang="zh-CN" altLang="en-US" sz="2000" b="1" dirty="0" smtClean="0">
                <a:solidFill>
                  <a:srgbClr val="FF0000"/>
                </a:solidFill>
              </a:rPr>
              <a:t>智</a:t>
            </a:r>
            <a:r>
              <a:rPr lang="en-US" altLang="zh-CN" sz="2000" b="1" dirty="0" smtClean="0">
                <a:solidFill>
                  <a:srgbClr val="FF0000"/>
                </a:solidFill>
              </a:rPr>
              <a:t>”</a:t>
            </a:r>
            <a:r>
              <a:rPr lang="zh-CN" altLang="en-US" sz="2000" b="1" dirty="0" smtClean="0">
                <a:solidFill>
                  <a:srgbClr val="FF0000"/>
                </a:solidFill>
              </a:rPr>
              <a:t>者。作为普通的网民，面对难辨真假网络信息，让真相</a:t>
            </a:r>
            <a:r>
              <a:rPr lang="en-US" altLang="zh-CN" sz="2000" b="1" dirty="0" smtClean="0">
                <a:solidFill>
                  <a:srgbClr val="FF0000"/>
                </a:solidFill>
              </a:rPr>
              <a:t>“</a:t>
            </a:r>
            <a:r>
              <a:rPr lang="zh-CN" altLang="en-US" sz="2000" b="1" dirty="0" smtClean="0">
                <a:solidFill>
                  <a:srgbClr val="FF0000"/>
                </a:solidFill>
              </a:rPr>
              <a:t>飞一会儿</a:t>
            </a:r>
            <a:r>
              <a:rPr lang="en-US" altLang="zh-CN" sz="2000" b="1" dirty="0" smtClean="0">
                <a:solidFill>
                  <a:srgbClr val="FF0000"/>
                </a:solidFill>
              </a:rPr>
              <a:t>”</a:t>
            </a:r>
            <a:r>
              <a:rPr lang="zh-CN" altLang="en-US" sz="2000" b="1" dirty="0" smtClean="0">
                <a:solidFill>
                  <a:srgbClr val="FF0000"/>
                </a:solidFill>
              </a:rPr>
              <a:t>，不盲信，不跟风。任它流言千机变，我有明月照大江。</a:t>
            </a:r>
          </a:p>
          <a:p>
            <a:pPr eaLnBrk="1" hangingPunct="1"/>
            <a:r>
              <a:rPr lang="zh-CN" altLang="en-US" sz="2000" b="1" dirty="0" smtClean="0">
                <a:solidFill>
                  <a:srgbClr val="FF0000"/>
                </a:solidFill>
              </a:rPr>
              <a:t>  如此以来，网络空间净化可期。让吴京们继续在荧屏上狂歌笑傲，我自清茶一杯漫黄昏。</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副标题 3074"/>
          <p:cNvSpPr>
            <a:spLocks noGrp="1" noChangeArrowheads="1"/>
          </p:cNvSpPr>
          <p:nvPr>
            <p:ph type="subTitle" idx="1"/>
          </p:nvPr>
        </p:nvSpPr>
        <p:spPr>
          <a:xfrm>
            <a:off x="1187450" y="1341438"/>
            <a:ext cx="6400800" cy="1752600"/>
          </a:xfrm>
        </p:spPr>
        <p:txBody>
          <a:bodyPr/>
          <a:lstStyle/>
          <a:p>
            <a:pPr eaLnBrk="1" hangingPunct="1"/>
            <a:r>
              <a:rPr lang="zh-CN" altLang="zh-CN" sz="4800" b="1" smtClean="0">
                <a:solidFill>
                  <a:srgbClr val="FF0000"/>
                </a:solidFill>
                <a:latin typeface="微软雅黑" pitchFamily="34" charset="-122"/>
                <a:ea typeface="微软雅黑" pitchFamily="34" charset="-122"/>
              </a:rPr>
              <a:t>环节一：释词</a:t>
            </a:r>
          </a:p>
          <a:p>
            <a:pPr eaLnBrk="1" hangingPunct="1"/>
            <a:r>
              <a:rPr lang="zh-CN" altLang="zh-CN" sz="4800" b="1" smtClean="0">
                <a:solidFill>
                  <a:srgbClr val="FF0000"/>
                </a:solidFill>
                <a:latin typeface="微软雅黑" pitchFamily="34" charset="-122"/>
                <a:ea typeface="微软雅黑" pitchFamily="34" charset="-122"/>
              </a:rPr>
              <a:t>环节二：复盘</a:t>
            </a:r>
          </a:p>
          <a:p>
            <a:pPr eaLnBrk="1" hangingPunct="1"/>
            <a:r>
              <a:rPr lang="zh-CN" altLang="zh-CN" sz="4800" b="1" smtClean="0">
                <a:solidFill>
                  <a:srgbClr val="FF0000"/>
                </a:solidFill>
                <a:latin typeface="微软雅黑" pitchFamily="34" charset="-122"/>
                <a:ea typeface="微软雅黑" pitchFamily="34" charset="-122"/>
              </a:rPr>
              <a:t>环节三：演练</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标题 1"/>
          <p:cNvSpPr>
            <a:spLocks noGrp="1" noChangeArrowheads="1"/>
          </p:cNvSpPr>
          <p:nvPr>
            <p:ph type="title"/>
          </p:nvPr>
        </p:nvSpPr>
        <p:spPr/>
        <p:txBody>
          <a:bodyPr/>
          <a:lstStyle/>
          <a:p>
            <a:pPr eaLnBrk="1" hangingPunct="1"/>
            <a:r>
              <a:rPr lang="zh-CN" altLang="en-US" smtClean="0"/>
              <a:t>入题：头脑风暴</a:t>
            </a:r>
          </a:p>
        </p:txBody>
      </p:sp>
      <p:sp>
        <p:nvSpPr>
          <p:cNvPr id="6147" name="内容占位符 2"/>
          <p:cNvSpPr>
            <a:spLocks noGrp="1" noChangeArrowheads="1"/>
          </p:cNvSpPr>
          <p:nvPr>
            <p:ph idx="1"/>
          </p:nvPr>
        </p:nvSpPr>
        <p:spPr/>
        <p:txBody>
          <a:bodyPr/>
          <a:lstStyle/>
          <a:p>
            <a:pPr eaLnBrk="1" hangingPunct="1">
              <a:lnSpc>
                <a:spcPct val="150000"/>
              </a:lnSpc>
            </a:pPr>
            <a:r>
              <a:rPr lang="zh-CN" altLang="en-US" b="1" dirty="0" smtClean="0"/>
              <a:t>【题</a:t>
            </a:r>
            <a:r>
              <a:rPr lang="en-US" altLang="zh-CN" b="1" dirty="0" smtClean="0"/>
              <a:t>1</a:t>
            </a:r>
            <a:r>
              <a:rPr lang="zh-CN" altLang="en-US" b="1" dirty="0" smtClean="0"/>
              <a:t>】新媒体时代的到来，带来了数字化和网络化的变革，这些变革使得我们的实体书店陆续面临倒闭的困境。</a:t>
            </a:r>
            <a:endParaRPr lang="zh-CN" altLang="en-US" dirty="0" smtClean="0"/>
          </a:p>
          <a:p>
            <a:pPr eaLnBrk="1" hangingPunct="1">
              <a:lnSpc>
                <a:spcPct val="150000"/>
              </a:lnSpc>
            </a:pPr>
            <a:r>
              <a:rPr lang="zh-CN" altLang="en-US" b="1" dirty="0" smtClean="0">
                <a:solidFill>
                  <a:srgbClr val="FF0000"/>
                </a:solidFill>
              </a:rPr>
              <a:t>结合生活常识，谈谈如何改变实体书店的困境。</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noChangeArrowheads="1"/>
          </p:cNvSpPr>
          <p:nvPr>
            <p:ph type="title"/>
          </p:nvPr>
        </p:nvSpPr>
        <p:spPr>
          <a:xfrm>
            <a:off x="168275" y="219075"/>
            <a:ext cx="8229600" cy="1143000"/>
          </a:xfrm>
        </p:spPr>
        <p:txBody>
          <a:bodyPr/>
          <a:lstStyle/>
          <a:p>
            <a:pPr eaLnBrk="1" hangingPunct="1"/>
            <a:r>
              <a:rPr lang="zh-CN" altLang="en-US" sz="2000" b="1" smtClean="0">
                <a:solidFill>
                  <a:srgbClr val="FF0000"/>
                </a:solidFill>
              </a:rPr>
              <a:t>提示：用逆鱼骨对具体对策做多角度思考，展现了思考的全面性。</a:t>
            </a:r>
          </a:p>
        </p:txBody>
      </p:sp>
      <p:sp>
        <p:nvSpPr>
          <p:cNvPr id="7171" name="内容占位符 2"/>
          <p:cNvSpPr>
            <a:spLocks noGrp="1" noChangeArrowheads="1"/>
          </p:cNvSpPr>
          <p:nvPr>
            <p:ph idx="1"/>
          </p:nvPr>
        </p:nvSpPr>
        <p:spPr>
          <a:xfrm>
            <a:off x="319088" y="1209675"/>
            <a:ext cx="8229600" cy="5284788"/>
          </a:xfrm>
        </p:spPr>
        <p:txBody>
          <a:bodyPr/>
          <a:lstStyle/>
          <a:p>
            <a:pPr eaLnBrk="1" hangingPunct="1"/>
            <a:r>
              <a:rPr lang="zh-CN" altLang="en-US" smtClean="0"/>
              <a:t>图形展示</a:t>
            </a:r>
          </a:p>
        </p:txBody>
      </p:sp>
      <p:cxnSp>
        <p:nvCxnSpPr>
          <p:cNvPr id="4" name="直接连接符 3">
            <a:extLst>
              <a:ext uri="{FF2B5EF4-FFF2-40B4-BE49-F238E27FC236}"/>
            </a:extLst>
          </p:cNvPr>
          <p:cNvCxnSpPr/>
          <p:nvPr/>
        </p:nvCxnSpPr>
        <p:spPr>
          <a:xfrm flipH="1">
            <a:off x="1476375" y="2500313"/>
            <a:ext cx="79375" cy="1936750"/>
          </a:xfrm>
          <a:prstGeom prst="line">
            <a:avLst/>
          </a:prstGeom>
        </p:spPr>
        <p:style>
          <a:lnRef idx="1">
            <a:schemeClr val="accent4"/>
          </a:lnRef>
          <a:fillRef idx="0">
            <a:schemeClr val="accent4"/>
          </a:fillRef>
          <a:effectRef idx="0">
            <a:schemeClr val="accent4"/>
          </a:effectRef>
          <a:fontRef idx="minor">
            <a:schemeClr val="tx1"/>
          </a:fontRef>
        </p:style>
      </p:cxnSp>
      <p:cxnSp>
        <p:nvCxnSpPr>
          <p:cNvPr id="5" name="直接连接符 4">
            <a:extLst>
              <a:ext uri="{FF2B5EF4-FFF2-40B4-BE49-F238E27FC236}"/>
            </a:extLst>
          </p:cNvPr>
          <p:cNvCxnSpPr/>
          <p:nvPr/>
        </p:nvCxnSpPr>
        <p:spPr>
          <a:xfrm flipH="1">
            <a:off x="971550" y="2579688"/>
            <a:ext cx="557213" cy="1136650"/>
          </a:xfrm>
          <a:prstGeom prst="line">
            <a:avLst/>
          </a:prstGeom>
        </p:spPr>
        <p:style>
          <a:lnRef idx="1">
            <a:schemeClr val="accent4"/>
          </a:lnRef>
          <a:fillRef idx="0">
            <a:schemeClr val="accent4"/>
          </a:fillRef>
          <a:effectRef idx="0">
            <a:schemeClr val="accent4"/>
          </a:effectRef>
          <a:fontRef idx="minor">
            <a:schemeClr val="tx1"/>
          </a:fontRef>
        </p:style>
      </p:cxnSp>
      <p:cxnSp>
        <p:nvCxnSpPr>
          <p:cNvPr id="6" name="直接连接符 5">
            <a:extLst>
              <a:ext uri="{FF2B5EF4-FFF2-40B4-BE49-F238E27FC236}"/>
            </a:extLst>
          </p:cNvPr>
          <p:cNvCxnSpPr/>
          <p:nvPr/>
        </p:nvCxnSpPr>
        <p:spPr>
          <a:xfrm>
            <a:off x="974725" y="3711575"/>
            <a:ext cx="501650" cy="654050"/>
          </a:xfrm>
          <a:prstGeom prst="line">
            <a:avLst/>
          </a:prstGeom>
        </p:spPr>
        <p:style>
          <a:lnRef idx="1">
            <a:schemeClr val="accent4"/>
          </a:lnRef>
          <a:fillRef idx="0">
            <a:schemeClr val="accent4"/>
          </a:fillRef>
          <a:effectRef idx="0">
            <a:schemeClr val="accent4"/>
          </a:effectRef>
          <a:fontRef idx="minor">
            <a:schemeClr val="tx1"/>
          </a:fontRef>
        </p:style>
      </p:cxnSp>
      <p:cxnSp>
        <p:nvCxnSpPr>
          <p:cNvPr id="7" name="直接连接符 6">
            <a:extLst>
              <a:ext uri="{FF2B5EF4-FFF2-40B4-BE49-F238E27FC236}"/>
            </a:extLst>
          </p:cNvPr>
          <p:cNvCxnSpPr/>
          <p:nvPr/>
        </p:nvCxnSpPr>
        <p:spPr>
          <a:xfrm>
            <a:off x="1501775" y="3698875"/>
            <a:ext cx="7031038" cy="90488"/>
          </a:xfrm>
          <a:prstGeom prst="line">
            <a:avLst/>
          </a:prstGeom>
        </p:spPr>
        <p:style>
          <a:lnRef idx="3">
            <a:schemeClr val="accent4"/>
          </a:lnRef>
          <a:fillRef idx="0">
            <a:schemeClr val="accent4"/>
          </a:fillRef>
          <a:effectRef idx="2">
            <a:schemeClr val="accent4"/>
          </a:effectRef>
          <a:fontRef idx="minor">
            <a:schemeClr val="tx1"/>
          </a:fontRef>
        </p:style>
      </p:cxnSp>
      <p:cxnSp>
        <p:nvCxnSpPr>
          <p:cNvPr id="8" name="直接连接符 7">
            <a:extLst>
              <a:ext uri="{FF2B5EF4-FFF2-40B4-BE49-F238E27FC236}"/>
            </a:extLst>
          </p:cNvPr>
          <p:cNvCxnSpPr/>
          <p:nvPr/>
        </p:nvCxnSpPr>
        <p:spPr>
          <a:xfrm flipH="1">
            <a:off x="2339975" y="1552575"/>
            <a:ext cx="1255713" cy="2092325"/>
          </a:xfrm>
          <a:prstGeom prst="line">
            <a:avLst/>
          </a:prstGeom>
        </p:spPr>
        <p:style>
          <a:lnRef idx="1">
            <a:schemeClr val="accent4"/>
          </a:lnRef>
          <a:fillRef idx="0">
            <a:schemeClr val="accent4"/>
          </a:fillRef>
          <a:effectRef idx="0">
            <a:schemeClr val="accent4"/>
          </a:effectRef>
          <a:fontRef idx="minor">
            <a:schemeClr val="tx1"/>
          </a:fontRef>
        </p:style>
      </p:cxnSp>
      <p:cxnSp>
        <p:nvCxnSpPr>
          <p:cNvPr id="9" name="直接连接符 8">
            <a:extLst>
              <a:ext uri="{FF2B5EF4-FFF2-40B4-BE49-F238E27FC236}"/>
            </a:extLst>
          </p:cNvPr>
          <p:cNvCxnSpPr/>
          <p:nvPr/>
        </p:nvCxnSpPr>
        <p:spPr>
          <a:xfrm>
            <a:off x="2344738" y="3711575"/>
            <a:ext cx="1579562" cy="1733550"/>
          </a:xfrm>
          <a:prstGeom prst="line">
            <a:avLst/>
          </a:prstGeom>
        </p:spPr>
        <p:style>
          <a:lnRef idx="1">
            <a:schemeClr val="accent4"/>
          </a:lnRef>
          <a:fillRef idx="0">
            <a:schemeClr val="accent4"/>
          </a:fillRef>
          <a:effectRef idx="0">
            <a:schemeClr val="accent4"/>
          </a:effectRef>
          <a:fontRef idx="minor">
            <a:schemeClr val="tx1"/>
          </a:fontRef>
        </p:style>
      </p:cxnSp>
      <p:cxnSp>
        <p:nvCxnSpPr>
          <p:cNvPr id="10" name="直接连接符 9">
            <a:extLst>
              <a:ext uri="{FF2B5EF4-FFF2-40B4-BE49-F238E27FC236}"/>
            </a:extLst>
          </p:cNvPr>
          <p:cNvCxnSpPr/>
          <p:nvPr/>
        </p:nvCxnSpPr>
        <p:spPr>
          <a:xfrm flipV="1">
            <a:off x="5595938" y="1916113"/>
            <a:ext cx="1281112" cy="1795462"/>
          </a:xfrm>
          <a:prstGeom prst="line">
            <a:avLst/>
          </a:prstGeom>
        </p:spPr>
        <p:style>
          <a:lnRef idx="1">
            <a:schemeClr val="accent4"/>
          </a:lnRef>
          <a:fillRef idx="0">
            <a:schemeClr val="accent4"/>
          </a:fillRef>
          <a:effectRef idx="0">
            <a:schemeClr val="accent4"/>
          </a:effectRef>
          <a:fontRef idx="minor">
            <a:schemeClr val="tx1"/>
          </a:fontRef>
        </p:style>
      </p:cxnSp>
      <p:cxnSp>
        <p:nvCxnSpPr>
          <p:cNvPr id="11" name="直接连接符 10">
            <a:extLst>
              <a:ext uri="{FF2B5EF4-FFF2-40B4-BE49-F238E27FC236}"/>
            </a:extLst>
          </p:cNvPr>
          <p:cNvCxnSpPr/>
          <p:nvPr/>
        </p:nvCxnSpPr>
        <p:spPr>
          <a:xfrm>
            <a:off x="5556250" y="3816350"/>
            <a:ext cx="1679575" cy="1700213"/>
          </a:xfrm>
          <a:prstGeom prst="line">
            <a:avLst/>
          </a:prstGeom>
        </p:spPr>
        <p:style>
          <a:lnRef idx="1">
            <a:schemeClr val="accent4"/>
          </a:lnRef>
          <a:fillRef idx="0">
            <a:schemeClr val="accent4"/>
          </a:fillRef>
          <a:effectRef idx="0">
            <a:schemeClr val="accent4"/>
          </a:effectRef>
          <a:fontRef idx="minor">
            <a:schemeClr val="tx1"/>
          </a:fontRef>
        </p:style>
      </p:cxnSp>
      <p:sp>
        <p:nvSpPr>
          <p:cNvPr id="7180" name="文本框 11"/>
          <p:cNvSpPr txBox="1">
            <a:spLocks noChangeArrowheads="1"/>
          </p:cNvSpPr>
          <p:nvPr/>
        </p:nvSpPr>
        <p:spPr bwMode="auto">
          <a:xfrm>
            <a:off x="3332163" y="1209675"/>
            <a:ext cx="808037" cy="460375"/>
          </a:xfrm>
          <a:prstGeom prst="rect">
            <a:avLst/>
          </a:prstGeom>
          <a:noFill/>
          <a:ln w="9525">
            <a:noFill/>
            <a:miter lim="800000"/>
            <a:headEnd/>
            <a:tailEnd/>
          </a:ln>
        </p:spPr>
        <p:txBody>
          <a:bodyPr>
            <a:spAutoFit/>
          </a:bodyPr>
          <a:lstStyle/>
          <a:p>
            <a:pPr eaLnBrk="1" hangingPunct="1"/>
            <a:r>
              <a:rPr lang="zh-CN" altLang="en-US" sz="2400" b="1">
                <a:solidFill>
                  <a:srgbClr val="FF0000"/>
                </a:solidFill>
              </a:rPr>
              <a:t>书店</a:t>
            </a:r>
          </a:p>
        </p:txBody>
      </p:sp>
      <p:sp>
        <p:nvSpPr>
          <p:cNvPr id="7181" name="文本框 12"/>
          <p:cNvSpPr txBox="1">
            <a:spLocks noChangeArrowheads="1"/>
          </p:cNvSpPr>
          <p:nvPr/>
        </p:nvSpPr>
        <p:spPr bwMode="auto">
          <a:xfrm>
            <a:off x="6411913" y="1417638"/>
            <a:ext cx="823912" cy="460375"/>
          </a:xfrm>
          <a:prstGeom prst="rect">
            <a:avLst/>
          </a:prstGeom>
          <a:noFill/>
          <a:ln w="9525">
            <a:noFill/>
            <a:miter lim="800000"/>
            <a:headEnd/>
            <a:tailEnd/>
          </a:ln>
        </p:spPr>
        <p:txBody>
          <a:bodyPr>
            <a:spAutoFit/>
          </a:bodyPr>
          <a:lstStyle/>
          <a:p>
            <a:pPr eaLnBrk="1" hangingPunct="1"/>
            <a:r>
              <a:rPr lang="zh-CN" altLang="en-US" sz="2400" b="1">
                <a:solidFill>
                  <a:srgbClr val="FF0000"/>
                </a:solidFill>
              </a:rPr>
              <a:t>政府</a:t>
            </a:r>
          </a:p>
        </p:txBody>
      </p:sp>
      <p:sp>
        <p:nvSpPr>
          <p:cNvPr id="7182" name="文本框 13"/>
          <p:cNvSpPr txBox="1">
            <a:spLocks noChangeArrowheads="1"/>
          </p:cNvSpPr>
          <p:nvPr/>
        </p:nvSpPr>
        <p:spPr bwMode="auto">
          <a:xfrm>
            <a:off x="2832100" y="5330825"/>
            <a:ext cx="1747838" cy="460375"/>
          </a:xfrm>
          <a:prstGeom prst="rect">
            <a:avLst/>
          </a:prstGeom>
          <a:noFill/>
          <a:ln w="9525">
            <a:noFill/>
            <a:miter lim="800000"/>
            <a:headEnd/>
            <a:tailEnd/>
          </a:ln>
        </p:spPr>
        <p:txBody>
          <a:bodyPr>
            <a:spAutoFit/>
          </a:bodyPr>
          <a:lstStyle/>
          <a:p>
            <a:pPr eaLnBrk="1" hangingPunct="1"/>
            <a:r>
              <a:rPr lang="zh-CN" altLang="en-US" sz="2400" b="1">
                <a:solidFill>
                  <a:srgbClr val="FF0000"/>
                </a:solidFill>
              </a:rPr>
              <a:t>销售与宣传</a:t>
            </a:r>
          </a:p>
        </p:txBody>
      </p:sp>
      <p:sp>
        <p:nvSpPr>
          <p:cNvPr id="7183" name="文本框 14"/>
          <p:cNvSpPr txBox="1">
            <a:spLocks noChangeArrowheads="1"/>
          </p:cNvSpPr>
          <p:nvPr/>
        </p:nvSpPr>
        <p:spPr bwMode="auto">
          <a:xfrm>
            <a:off x="6938963" y="5540375"/>
            <a:ext cx="873125" cy="460375"/>
          </a:xfrm>
          <a:prstGeom prst="rect">
            <a:avLst/>
          </a:prstGeom>
          <a:noFill/>
          <a:ln w="9525">
            <a:noFill/>
            <a:miter lim="800000"/>
            <a:headEnd/>
            <a:tailEnd/>
          </a:ln>
        </p:spPr>
        <p:txBody>
          <a:bodyPr>
            <a:spAutoFit/>
          </a:bodyPr>
          <a:lstStyle/>
          <a:p>
            <a:pPr eaLnBrk="1" hangingPunct="1"/>
            <a:r>
              <a:rPr lang="zh-CN" altLang="en-US" sz="2400" b="1">
                <a:solidFill>
                  <a:srgbClr val="FF0000"/>
                </a:solidFill>
              </a:rPr>
              <a:t>市场</a:t>
            </a:r>
          </a:p>
        </p:txBody>
      </p:sp>
      <p:sp>
        <p:nvSpPr>
          <p:cNvPr id="7184" name="文本框 15"/>
          <p:cNvSpPr txBox="1">
            <a:spLocks noChangeArrowheads="1"/>
          </p:cNvSpPr>
          <p:nvPr/>
        </p:nvSpPr>
        <p:spPr bwMode="auto">
          <a:xfrm>
            <a:off x="2332038" y="1644650"/>
            <a:ext cx="2528887" cy="644525"/>
          </a:xfrm>
          <a:prstGeom prst="rect">
            <a:avLst/>
          </a:prstGeom>
          <a:noFill/>
          <a:ln w="9525">
            <a:noFill/>
            <a:miter lim="800000"/>
            <a:headEnd/>
            <a:tailEnd/>
          </a:ln>
        </p:spPr>
        <p:txBody>
          <a:bodyPr>
            <a:spAutoFit/>
          </a:bodyPr>
          <a:lstStyle/>
          <a:p>
            <a:pPr eaLnBrk="1" hangingPunct="1"/>
            <a:r>
              <a:rPr lang="zh-CN" altLang="en-US"/>
              <a:t>开拓集咖啡、读书会等多项功能的书店</a:t>
            </a:r>
          </a:p>
        </p:txBody>
      </p:sp>
      <p:sp>
        <p:nvSpPr>
          <p:cNvPr id="7185" name="文本框 16"/>
          <p:cNvSpPr txBox="1">
            <a:spLocks noChangeArrowheads="1"/>
          </p:cNvSpPr>
          <p:nvPr/>
        </p:nvSpPr>
        <p:spPr bwMode="auto">
          <a:xfrm>
            <a:off x="2263775" y="2565400"/>
            <a:ext cx="2847975" cy="368300"/>
          </a:xfrm>
          <a:prstGeom prst="rect">
            <a:avLst/>
          </a:prstGeom>
          <a:noFill/>
          <a:ln w="9525">
            <a:noFill/>
            <a:miter lim="800000"/>
            <a:headEnd/>
            <a:tailEnd/>
          </a:ln>
        </p:spPr>
        <p:txBody>
          <a:bodyPr>
            <a:spAutoFit/>
          </a:bodyPr>
          <a:lstStyle/>
          <a:p>
            <a:pPr eaLnBrk="1" hangingPunct="1"/>
            <a:r>
              <a:rPr lang="zh-CN" altLang="en-US"/>
              <a:t>打造自己的电子商务平台</a:t>
            </a:r>
          </a:p>
        </p:txBody>
      </p:sp>
      <p:sp>
        <p:nvSpPr>
          <p:cNvPr id="7186" name="文本框 17"/>
          <p:cNvSpPr txBox="1">
            <a:spLocks noChangeArrowheads="1"/>
          </p:cNvSpPr>
          <p:nvPr/>
        </p:nvSpPr>
        <p:spPr bwMode="auto">
          <a:xfrm>
            <a:off x="6319838" y="2105025"/>
            <a:ext cx="1563687" cy="368300"/>
          </a:xfrm>
          <a:prstGeom prst="rect">
            <a:avLst/>
          </a:prstGeom>
          <a:noFill/>
          <a:ln w="9525">
            <a:noFill/>
            <a:miter lim="800000"/>
            <a:headEnd/>
            <a:tailEnd/>
          </a:ln>
        </p:spPr>
        <p:txBody>
          <a:bodyPr>
            <a:spAutoFit/>
          </a:bodyPr>
          <a:lstStyle/>
          <a:p>
            <a:pPr eaLnBrk="1" hangingPunct="1"/>
            <a:r>
              <a:rPr lang="zh-CN" altLang="en-US"/>
              <a:t>加大扶持力度</a:t>
            </a:r>
          </a:p>
        </p:txBody>
      </p:sp>
      <p:sp>
        <p:nvSpPr>
          <p:cNvPr id="7187" name="文本框 18"/>
          <p:cNvSpPr txBox="1">
            <a:spLocks noChangeArrowheads="1"/>
          </p:cNvSpPr>
          <p:nvPr/>
        </p:nvSpPr>
        <p:spPr bwMode="auto">
          <a:xfrm>
            <a:off x="6043613" y="2698750"/>
            <a:ext cx="1912937" cy="368300"/>
          </a:xfrm>
          <a:prstGeom prst="rect">
            <a:avLst/>
          </a:prstGeom>
          <a:noFill/>
          <a:ln w="9525">
            <a:noFill/>
            <a:miter lim="800000"/>
            <a:headEnd/>
            <a:tailEnd/>
          </a:ln>
        </p:spPr>
        <p:txBody>
          <a:bodyPr>
            <a:spAutoFit/>
          </a:bodyPr>
          <a:lstStyle/>
          <a:p>
            <a:pPr eaLnBrk="1" hangingPunct="1"/>
            <a:r>
              <a:rPr lang="zh-CN" altLang="en-US" b="1"/>
              <a:t>优化</a:t>
            </a:r>
            <a:r>
              <a:rPr lang="en-US" altLang="zh-CN" b="1"/>
              <a:t>“</a:t>
            </a:r>
            <a:r>
              <a:rPr lang="zh-CN" altLang="en-US" b="1"/>
              <a:t>书业</a:t>
            </a:r>
            <a:r>
              <a:rPr lang="en-US" altLang="zh-CN" b="1"/>
              <a:t>”</a:t>
            </a:r>
            <a:r>
              <a:rPr lang="zh-CN" altLang="en-US" b="1"/>
              <a:t>生态</a:t>
            </a:r>
          </a:p>
        </p:txBody>
      </p:sp>
      <p:sp>
        <p:nvSpPr>
          <p:cNvPr id="7188" name="文本框 19"/>
          <p:cNvSpPr txBox="1">
            <a:spLocks noChangeArrowheads="1"/>
          </p:cNvSpPr>
          <p:nvPr/>
        </p:nvSpPr>
        <p:spPr bwMode="auto">
          <a:xfrm>
            <a:off x="2371725" y="3975100"/>
            <a:ext cx="2489200" cy="644525"/>
          </a:xfrm>
          <a:prstGeom prst="rect">
            <a:avLst/>
          </a:prstGeom>
          <a:noFill/>
          <a:ln w="9525">
            <a:noFill/>
            <a:miter lim="800000"/>
            <a:headEnd/>
            <a:tailEnd/>
          </a:ln>
        </p:spPr>
        <p:txBody>
          <a:bodyPr>
            <a:spAutoFit/>
          </a:bodyPr>
          <a:lstStyle/>
          <a:p>
            <a:pPr eaLnBrk="1" hangingPunct="1"/>
            <a:r>
              <a:rPr lang="zh-CN" altLang="en-US"/>
              <a:t>学校设立阅读课，卖场进社区</a:t>
            </a:r>
          </a:p>
        </p:txBody>
      </p:sp>
      <p:sp>
        <p:nvSpPr>
          <p:cNvPr id="7189" name="文本框 20"/>
          <p:cNvSpPr txBox="1">
            <a:spLocks noChangeArrowheads="1"/>
          </p:cNvSpPr>
          <p:nvPr/>
        </p:nvSpPr>
        <p:spPr bwMode="auto">
          <a:xfrm>
            <a:off x="2792413" y="4737100"/>
            <a:ext cx="3159125" cy="646113"/>
          </a:xfrm>
          <a:prstGeom prst="rect">
            <a:avLst/>
          </a:prstGeom>
          <a:noFill/>
          <a:ln w="9525">
            <a:noFill/>
            <a:miter lim="800000"/>
            <a:headEnd/>
            <a:tailEnd/>
          </a:ln>
        </p:spPr>
        <p:txBody>
          <a:bodyPr>
            <a:spAutoFit/>
          </a:bodyPr>
          <a:lstStyle/>
          <a:p>
            <a:pPr eaLnBrk="1" hangingPunct="1"/>
            <a:r>
              <a:rPr lang="zh-CN" altLang="en-US"/>
              <a:t>唤醒大众爱读书的愿望，凝聚大众读好书的氛围</a:t>
            </a:r>
          </a:p>
        </p:txBody>
      </p:sp>
      <p:sp>
        <p:nvSpPr>
          <p:cNvPr id="7190" name="文本框 21"/>
          <p:cNvSpPr txBox="1">
            <a:spLocks noChangeArrowheads="1"/>
          </p:cNvSpPr>
          <p:nvPr/>
        </p:nvSpPr>
        <p:spPr bwMode="auto">
          <a:xfrm>
            <a:off x="6056313" y="4368800"/>
            <a:ext cx="1108075" cy="368300"/>
          </a:xfrm>
          <a:prstGeom prst="rect">
            <a:avLst/>
          </a:prstGeom>
          <a:noFill/>
          <a:ln w="9525">
            <a:noFill/>
            <a:miter lim="800000"/>
            <a:headEnd/>
            <a:tailEnd/>
          </a:ln>
        </p:spPr>
        <p:txBody>
          <a:bodyPr>
            <a:spAutoFit/>
          </a:bodyPr>
          <a:lstStyle/>
          <a:p>
            <a:pPr eaLnBrk="1" hangingPunct="1"/>
            <a:r>
              <a:rPr lang="zh-CN" altLang="en-US"/>
              <a:t>规范管理</a:t>
            </a:r>
          </a:p>
        </p:txBody>
      </p:sp>
      <p:cxnSp>
        <p:nvCxnSpPr>
          <p:cNvPr id="24" name="直接连接符 23">
            <a:extLst>
              <a:ext uri="{FF2B5EF4-FFF2-40B4-BE49-F238E27FC236}"/>
            </a:extLst>
          </p:cNvPr>
          <p:cNvCxnSpPr/>
          <p:nvPr/>
        </p:nvCxnSpPr>
        <p:spPr>
          <a:xfrm>
            <a:off x="3203575" y="2276475"/>
            <a:ext cx="1439863"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25" name="直接连接符 24">
            <a:extLst>
              <a:ext uri="{FF2B5EF4-FFF2-40B4-BE49-F238E27FC236}"/>
            </a:extLst>
          </p:cNvPr>
          <p:cNvCxnSpPr/>
          <p:nvPr/>
        </p:nvCxnSpPr>
        <p:spPr>
          <a:xfrm>
            <a:off x="2792413" y="2974975"/>
            <a:ext cx="2068512" cy="22225"/>
          </a:xfrm>
          <a:prstGeom prst="line">
            <a:avLst/>
          </a:prstGeom>
        </p:spPr>
        <p:style>
          <a:lnRef idx="1">
            <a:schemeClr val="accent4"/>
          </a:lnRef>
          <a:fillRef idx="0">
            <a:schemeClr val="accent4"/>
          </a:fillRef>
          <a:effectRef idx="0">
            <a:schemeClr val="accent4"/>
          </a:effectRef>
          <a:fontRef idx="minor">
            <a:schemeClr val="tx1"/>
          </a:fontRef>
        </p:style>
      </p:cxnSp>
      <p:cxnSp>
        <p:nvCxnSpPr>
          <p:cNvPr id="26" name="直接连接符 25">
            <a:extLst>
              <a:ext uri="{FF2B5EF4-FFF2-40B4-BE49-F238E27FC236}"/>
            </a:extLst>
          </p:cNvPr>
          <p:cNvCxnSpPr/>
          <p:nvPr/>
        </p:nvCxnSpPr>
        <p:spPr>
          <a:xfrm>
            <a:off x="6464300" y="2552700"/>
            <a:ext cx="1203325" cy="12700"/>
          </a:xfrm>
          <a:prstGeom prst="line">
            <a:avLst/>
          </a:prstGeom>
        </p:spPr>
        <p:style>
          <a:lnRef idx="1">
            <a:schemeClr val="accent4"/>
          </a:lnRef>
          <a:fillRef idx="0">
            <a:schemeClr val="accent4"/>
          </a:fillRef>
          <a:effectRef idx="0">
            <a:schemeClr val="accent4"/>
          </a:effectRef>
          <a:fontRef idx="minor">
            <a:schemeClr val="tx1"/>
          </a:fontRef>
        </p:style>
      </p:cxnSp>
      <p:cxnSp>
        <p:nvCxnSpPr>
          <p:cNvPr id="27" name="直接连接符 26">
            <a:extLst>
              <a:ext uri="{FF2B5EF4-FFF2-40B4-BE49-F238E27FC236}"/>
            </a:extLst>
          </p:cNvPr>
          <p:cNvCxnSpPr/>
          <p:nvPr/>
        </p:nvCxnSpPr>
        <p:spPr>
          <a:xfrm flipV="1">
            <a:off x="6030913" y="3140075"/>
            <a:ext cx="1709737" cy="4763"/>
          </a:xfrm>
          <a:prstGeom prst="line">
            <a:avLst/>
          </a:prstGeom>
        </p:spPr>
        <p:style>
          <a:lnRef idx="1">
            <a:schemeClr val="accent4"/>
          </a:lnRef>
          <a:fillRef idx="0">
            <a:schemeClr val="accent4"/>
          </a:fillRef>
          <a:effectRef idx="0">
            <a:schemeClr val="accent4"/>
          </a:effectRef>
          <a:fontRef idx="minor">
            <a:schemeClr val="tx1"/>
          </a:fontRef>
        </p:style>
      </p:cxnSp>
      <p:cxnSp>
        <p:nvCxnSpPr>
          <p:cNvPr id="28" name="直接连接符 27">
            <a:extLst>
              <a:ext uri="{FF2B5EF4-FFF2-40B4-BE49-F238E27FC236}"/>
            </a:extLst>
          </p:cNvPr>
          <p:cNvCxnSpPr/>
          <p:nvPr/>
        </p:nvCxnSpPr>
        <p:spPr>
          <a:xfrm>
            <a:off x="3200400" y="4579938"/>
            <a:ext cx="1082675" cy="1587"/>
          </a:xfrm>
          <a:prstGeom prst="line">
            <a:avLst/>
          </a:prstGeom>
        </p:spPr>
        <p:style>
          <a:lnRef idx="1">
            <a:schemeClr val="accent4"/>
          </a:lnRef>
          <a:fillRef idx="0">
            <a:schemeClr val="accent4"/>
          </a:fillRef>
          <a:effectRef idx="0">
            <a:schemeClr val="accent4"/>
          </a:effectRef>
          <a:fontRef idx="minor">
            <a:schemeClr val="tx1"/>
          </a:fontRef>
        </p:style>
      </p:cxnSp>
      <p:cxnSp>
        <p:nvCxnSpPr>
          <p:cNvPr id="29" name="直接连接符 28">
            <a:extLst>
              <a:ext uri="{FF2B5EF4-FFF2-40B4-BE49-F238E27FC236}"/>
            </a:extLst>
          </p:cNvPr>
          <p:cNvCxnSpPr/>
          <p:nvPr/>
        </p:nvCxnSpPr>
        <p:spPr>
          <a:xfrm>
            <a:off x="3832225" y="5318125"/>
            <a:ext cx="2611438" cy="53975"/>
          </a:xfrm>
          <a:prstGeom prst="line">
            <a:avLst/>
          </a:prstGeom>
        </p:spPr>
        <p:style>
          <a:lnRef idx="1">
            <a:schemeClr val="accent4"/>
          </a:lnRef>
          <a:fillRef idx="0">
            <a:schemeClr val="accent4"/>
          </a:fillRef>
          <a:effectRef idx="0">
            <a:schemeClr val="accent4"/>
          </a:effectRef>
          <a:fontRef idx="minor">
            <a:schemeClr val="tx1"/>
          </a:fontRef>
        </p:style>
      </p:cxnSp>
      <p:cxnSp>
        <p:nvCxnSpPr>
          <p:cNvPr id="30" name="直接连接符 29">
            <a:extLst>
              <a:ext uri="{FF2B5EF4-FFF2-40B4-BE49-F238E27FC236}"/>
            </a:extLst>
          </p:cNvPr>
          <p:cNvCxnSpPr>
            <a:stCxn id="7190" idx="2"/>
          </p:cNvCxnSpPr>
          <p:nvPr/>
        </p:nvCxnSpPr>
        <p:spPr>
          <a:xfrm flipV="1">
            <a:off x="6610350" y="4724400"/>
            <a:ext cx="769938" cy="12700"/>
          </a:xfrm>
          <a:prstGeom prst="line">
            <a:avLst/>
          </a:prstGeom>
        </p:spPr>
        <p:style>
          <a:lnRef idx="1">
            <a:schemeClr val="accent4"/>
          </a:lnRef>
          <a:fillRef idx="0">
            <a:schemeClr val="accent4"/>
          </a:fillRef>
          <a:effectRef idx="0">
            <a:schemeClr val="accent4"/>
          </a:effectRef>
          <a:fontRef idx="minor">
            <a:schemeClr val="tx1"/>
          </a:fontRef>
        </p:style>
      </p:cxnSp>
      <p:sp>
        <p:nvSpPr>
          <p:cNvPr id="7198" name="文本框 30"/>
          <p:cNvSpPr txBox="1">
            <a:spLocks noChangeArrowheads="1"/>
          </p:cNvSpPr>
          <p:nvPr/>
        </p:nvSpPr>
        <p:spPr bwMode="auto">
          <a:xfrm>
            <a:off x="427038" y="1884363"/>
            <a:ext cx="552450" cy="4173537"/>
          </a:xfrm>
          <a:prstGeom prst="rect">
            <a:avLst/>
          </a:prstGeom>
          <a:noFill/>
          <a:ln w="9525">
            <a:noFill/>
            <a:miter lim="800000"/>
            <a:headEnd/>
            <a:tailEnd/>
          </a:ln>
        </p:spPr>
        <p:txBody>
          <a:bodyPr vert="eaVert">
            <a:spAutoFit/>
          </a:bodyPr>
          <a:lstStyle/>
          <a:p>
            <a:pPr eaLnBrk="1" hangingPunct="1"/>
            <a:r>
              <a:rPr lang="zh-CN" altLang="en-US" sz="2400" b="1">
                <a:solidFill>
                  <a:srgbClr val="FF0000"/>
                </a:solidFill>
              </a:rPr>
              <a:t>如何改变实体书店的困境？</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标题 1"/>
          <p:cNvSpPr>
            <a:spLocks noGrp="1" noChangeArrowheads="1"/>
          </p:cNvSpPr>
          <p:nvPr>
            <p:ph type="title"/>
          </p:nvPr>
        </p:nvSpPr>
        <p:spPr/>
        <p:txBody>
          <a:bodyPr/>
          <a:lstStyle/>
          <a:p>
            <a:pPr eaLnBrk="1" hangingPunct="1"/>
            <a:r>
              <a:rPr lang="zh-CN" altLang="en-US" smtClean="0"/>
              <a:t>环节一：释词（逆鱼骨简介）</a:t>
            </a:r>
          </a:p>
        </p:txBody>
      </p:sp>
      <p:sp>
        <p:nvSpPr>
          <p:cNvPr id="8195" name="内容占位符 2"/>
          <p:cNvSpPr>
            <a:spLocks noGrp="1" noChangeArrowheads="1"/>
          </p:cNvSpPr>
          <p:nvPr>
            <p:ph idx="1"/>
          </p:nvPr>
        </p:nvSpPr>
        <p:spPr>
          <a:xfrm>
            <a:off x="107950" y="1035050"/>
            <a:ext cx="8928100" cy="5548313"/>
          </a:xfrm>
        </p:spPr>
        <p:txBody>
          <a:bodyPr/>
          <a:lstStyle/>
          <a:p>
            <a:pPr eaLnBrk="1" hangingPunct="1">
              <a:lnSpc>
                <a:spcPct val="150000"/>
              </a:lnSpc>
            </a:pPr>
            <a:r>
              <a:rPr lang="en-US" altLang="zh-CN" sz="2400" smtClean="0"/>
              <a:t>1.</a:t>
            </a:r>
            <a:r>
              <a:rPr lang="zh-CN" altLang="en-US" sz="2400" smtClean="0"/>
              <a:t>什么是对策型鱼骨图</a:t>
            </a:r>
          </a:p>
          <a:p>
            <a:pPr eaLnBrk="1" hangingPunct="1">
              <a:lnSpc>
                <a:spcPct val="150000"/>
              </a:lnSpc>
            </a:pPr>
            <a:r>
              <a:rPr lang="zh-CN" altLang="en-US" sz="2000" b="1" smtClean="0"/>
              <a:t>对策型鱼骨图，建立在原因型鱼骨图之上，</a:t>
            </a:r>
            <a:r>
              <a:rPr lang="zh-CN" altLang="en-US" sz="2000" b="1" smtClean="0">
                <a:solidFill>
                  <a:srgbClr val="FF0000"/>
                </a:solidFill>
              </a:rPr>
              <a:t>一般鱼头在左边</a:t>
            </a:r>
            <a:r>
              <a:rPr lang="zh-CN" altLang="en-US" sz="2000" b="1" smtClean="0"/>
              <a:t>，（见下图）以区分于原因型鱼骨图。往往可以用</a:t>
            </a:r>
            <a:r>
              <a:rPr lang="en-US" altLang="zh-CN" sz="2000" b="1" smtClean="0"/>
              <a:t>“</a:t>
            </a:r>
            <a:r>
              <a:rPr lang="zh-CN" altLang="en-US" sz="2000" b="1" smtClean="0"/>
              <a:t>如何提高或者改善</a:t>
            </a:r>
            <a:r>
              <a:rPr lang="en-US" altLang="zh-CN" sz="2000" b="1" smtClean="0"/>
              <a:t>……”</a:t>
            </a:r>
            <a:r>
              <a:rPr lang="zh-CN" altLang="en-US" sz="2000" b="1" smtClean="0"/>
              <a:t>来表示。一些事件或现象，如果要分析对策，利用鱼骨图（</a:t>
            </a:r>
            <a:r>
              <a:rPr lang="zh-CN" altLang="en-US" sz="2000" b="1" smtClean="0">
                <a:solidFill>
                  <a:srgbClr val="FF0000"/>
                </a:solidFill>
              </a:rPr>
              <a:t>结合五</a:t>
            </a:r>
            <a:r>
              <a:rPr lang="en-US" altLang="zh-CN" sz="2000" b="1" smtClean="0">
                <a:solidFill>
                  <a:srgbClr val="FF0000"/>
                </a:solidFill>
              </a:rPr>
              <a:t>M</a:t>
            </a:r>
            <a:r>
              <a:rPr lang="zh-CN" altLang="en-US" sz="2000" b="1" smtClean="0">
                <a:solidFill>
                  <a:srgbClr val="FF0000"/>
                </a:solidFill>
              </a:rPr>
              <a:t>分析法</a:t>
            </a:r>
            <a:r>
              <a:rPr lang="zh-CN" altLang="en-US" sz="2000" b="1" smtClean="0"/>
              <a:t>）可以使思考更全面、更有逻辑，避免重复。</a:t>
            </a:r>
          </a:p>
          <a:p>
            <a:pPr eaLnBrk="1" hangingPunct="1"/>
            <a:endParaRPr lang="zh-CN" altLang="en-US" sz="2000" b="1" smtClean="0"/>
          </a:p>
        </p:txBody>
      </p:sp>
      <p:cxnSp>
        <p:nvCxnSpPr>
          <p:cNvPr id="4" name="直接连接符 3">
            <a:extLst>
              <a:ext uri="{FF2B5EF4-FFF2-40B4-BE49-F238E27FC236}"/>
            </a:extLst>
          </p:cNvPr>
          <p:cNvCxnSpPr/>
          <p:nvPr/>
        </p:nvCxnSpPr>
        <p:spPr>
          <a:xfrm flipH="1">
            <a:off x="2514600" y="4211638"/>
            <a:ext cx="52388" cy="2125662"/>
          </a:xfrm>
          <a:prstGeom prst="line">
            <a:avLst/>
          </a:prstGeom>
        </p:spPr>
        <p:style>
          <a:lnRef idx="1">
            <a:schemeClr val="accent4"/>
          </a:lnRef>
          <a:fillRef idx="0">
            <a:schemeClr val="accent4"/>
          </a:fillRef>
          <a:effectRef idx="0">
            <a:schemeClr val="accent4"/>
          </a:effectRef>
          <a:fontRef idx="minor">
            <a:schemeClr val="tx1"/>
          </a:fontRef>
        </p:style>
      </p:cxnSp>
      <p:cxnSp>
        <p:nvCxnSpPr>
          <p:cNvPr id="5" name="直接连接符 4">
            <a:extLst>
              <a:ext uri="{FF2B5EF4-FFF2-40B4-BE49-F238E27FC236}"/>
            </a:extLst>
          </p:cNvPr>
          <p:cNvCxnSpPr/>
          <p:nvPr/>
        </p:nvCxnSpPr>
        <p:spPr>
          <a:xfrm flipH="1">
            <a:off x="1743075" y="4132263"/>
            <a:ext cx="823913" cy="1163637"/>
          </a:xfrm>
          <a:prstGeom prst="line">
            <a:avLst/>
          </a:prstGeom>
        </p:spPr>
        <p:style>
          <a:lnRef idx="1">
            <a:schemeClr val="accent4"/>
          </a:lnRef>
          <a:fillRef idx="0">
            <a:schemeClr val="accent4"/>
          </a:fillRef>
          <a:effectRef idx="0">
            <a:schemeClr val="accent4"/>
          </a:effectRef>
          <a:fontRef idx="minor">
            <a:schemeClr val="tx1"/>
          </a:fontRef>
        </p:style>
      </p:cxnSp>
      <p:cxnSp>
        <p:nvCxnSpPr>
          <p:cNvPr id="6" name="直接连接符 5">
            <a:extLst>
              <a:ext uri="{FF2B5EF4-FFF2-40B4-BE49-F238E27FC236}"/>
            </a:extLst>
          </p:cNvPr>
          <p:cNvCxnSpPr/>
          <p:nvPr/>
        </p:nvCxnSpPr>
        <p:spPr>
          <a:xfrm>
            <a:off x="1743075" y="5295900"/>
            <a:ext cx="866775" cy="895350"/>
          </a:xfrm>
          <a:prstGeom prst="line">
            <a:avLst/>
          </a:prstGeom>
        </p:spPr>
        <p:style>
          <a:lnRef idx="1">
            <a:schemeClr val="accent4"/>
          </a:lnRef>
          <a:fillRef idx="0">
            <a:schemeClr val="accent4"/>
          </a:fillRef>
          <a:effectRef idx="0">
            <a:schemeClr val="accent4"/>
          </a:effectRef>
          <a:fontRef idx="minor">
            <a:schemeClr val="tx1"/>
          </a:fontRef>
        </p:style>
      </p:cxnSp>
      <p:cxnSp>
        <p:nvCxnSpPr>
          <p:cNvPr id="7" name="直接连接符 6">
            <a:extLst>
              <a:ext uri="{FF2B5EF4-FFF2-40B4-BE49-F238E27FC236}"/>
            </a:extLst>
          </p:cNvPr>
          <p:cNvCxnSpPr/>
          <p:nvPr/>
        </p:nvCxnSpPr>
        <p:spPr>
          <a:xfrm flipV="1">
            <a:off x="2514600" y="5178425"/>
            <a:ext cx="5010150" cy="20638"/>
          </a:xfrm>
          <a:prstGeom prst="line">
            <a:avLst/>
          </a:prstGeom>
        </p:spPr>
        <p:style>
          <a:lnRef idx="3">
            <a:schemeClr val="dk1"/>
          </a:lnRef>
          <a:fillRef idx="0">
            <a:schemeClr val="dk1"/>
          </a:fillRef>
          <a:effectRef idx="2">
            <a:schemeClr val="dk1"/>
          </a:effectRef>
          <a:fontRef idx="minor">
            <a:schemeClr val="tx1"/>
          </a:fontRef>
        </p:style>
      </p:cxnSp>
      <p:cxnSp>
        <p:nvCxnSpPr>
          <p:cNvPr id="9" name="直接连接符 8">
            <a:extLst>
              <a:ext uri="{FF2B5EF4-FFF2-40B4-BE49-F238E27FC236}"/>
            </a:extLst>
          </p:cNvPr>
          <p:cNvCxnSpPr/>
          <p:nvPr/>
        </p:nvCxnSpPr>
        <p:spPr>
          <a:xfrm flipV="1">
            <a:off x="3133725" y="3811588"/>
            <a:ext cx="1241425" cy="1357312"/>
          </a:xfrm>
          <a:prstGeom prst="line">
            <a:avLst/>
          </a:prstGeom>
        </p:spPr>
        <p:style>
          <a:lnRef idx="2">
            <a:schemeClr val="accent6"/>
          </a:lnRef>
          <a:fillRef idx="0">
            <a:schemeClr val="accent6"/>
          </a:fillRef>
          <a:effectRef idx="1">
            <a:schemeClr val="accent6"/>
          </a:effectRef>
          <a:fontRef idx="minor">
            <a:schemeClr val="tx1"/>
          </a:fontRef>
        </p:style>
      </p:cxnSp>
      <p:cxnSp>
        <p:nvCxnSpPr>
          <p:cNvPr id="10" name="直接连接符 9">
            <a:extLst>
              <a:ext uri="{FF2B5EF4-FFF2-40B4-BE49-F238E27FC236}"/>
            </a:extLst>
          </p:cNvPr>
          <p:cNvCxnSpPr/>
          <p:nvPr/>
        </p:nvCxnSpPr>
        <p:spPr>
          <a:xfrm flipV="1">
            <a:off x="5502275" y="3860800"/>
            <a:ext cx="941388" cy="1258888"/>
          </a:xfrm>
          <a:prstGeom prst="line">
            <a:avLst/>
          </a:prstGeom>
        </p:spPr>
        <p:style>
          <a:lnRef idx="2">
            <a:schemeClr val="accent6"/>
          </a:lnRef>
          <a:fillRef idx="0">
            <a:schemeClr val="accent6"/>
          </a:fillRef>
          <a:effectRef idx="1">
            <a:schemeClr val="accent6"/>
          </a:effectRef>
          <a:fontRef idx="minor">
            <a:schemeClr val="tx1"/>
          </a:fontRef>
        </p:style>
      </p:cxnSp>
      <p:cxnSp>
        <p:nvCxnSpPr>
          <p:cNvPr id="11" name="直接连接符 10">
            <a:extLst>
              <a:ext uri="{FF2B5EF4-FFF2-40B4-BE49-F238E27FC236}"/>
            </a:extLst>
          </p:cNvPr>
          <p:cNvCxnSpPr/>
          <p:nvPr/>
        </p:nvCxnSpPr>
        <p:spPr>
          <a:xfrm>
            <a:off x="3225800" y="5251450"/>
            <a:ext cx="1562100" cy="841375"/>
          </a:xfrm>
          <a:prstGeom prst="line">
            <a:avLst/>
          </a:prstGeom>
        </p:spPr>
        <p:style>
          <a:lnRef idx="2">
            <a:schemeClr val="accent6"/>
          </a:lnRef>
          <a:fillRef idx="0">
            <a:schemeClr val="accent6"/>
          </a:fillRef>
          <a:effectRef idx="1">
            <a:schemeClr val="accent6"/>
          </a:effectRef>
          <a:fontRef idx="minor">
            <a:schemeClr val="tx1"/>
          </a:fontRef>
        </p:style>
      </p:cxnSp>
      <p:cxnSp>
        <p:nvCxnSpPr>
          <p:cNvPr id="12" name="直接连接符 11">
            <a:extLst>
              <a:ext uri="{FF2B5EF4-FFF2-40B4-BE49-F238E27FC236}"/>
            </a:extLst>
          </p:cNvPr>
          <p:cNvCxnSpPr/>
          <p:nvPr/>
        </p:nvCxnSpPr>
        <p:spPr>
          <a:xfrm>
            <a:off x="5541963" y="5238750"/>
            <a:ext cx="1477962" cy="854075"/>
          </a:xfrm>
          <a:prstGeom prst="line">
            <a:avLst/>
          </a:prstGeom>
        </p:spPr>
        <p:style>
          <a:lnRef idx="2">
            <a:schemeClr val="accent6"/>
          </a:lnRef>
          <a:fillRef idx="0">
            <a:schemeClr val="accent6"/>
          </a:fillRef>
          <a:effectRef idx="1">
            <a:schemeClr val="accent6"/>
          </a:effectRef>
          <a:fontRef idx="minor">
            <a:schemeClr val="tx1"/>
          </a:fontRef>
        </p:style>
      </p:cxnSp>
      <p:sp>
        <p:nvSpPr>
          <p:cNvPr id="8204" name="文本框 12"/>
          <p:cNvSpPr txBox="1">
            <a:spLocks noChangeArrowheads="1"/>
          </p:cNvSpPr>
          <p:nvPr/>
        </p:nvSpPr>
        <p:spPr bwMode="auto">
          <a:xfrm>
            <a:off x="173038" y="4916488"/>
            <a:ext cx="1666875" cy="644525"/>
          </a:xfrm>
          <a:prstGeom prst="rect">
            <a:avLst/>
          </a:prstGeom>
          <a:noFill/>
          <a:ln w="9525">
            <a:noFill/>
            <a:miter lim="800000"/>
            <a:headEnd/>
            <a:tailEnd/>
          </a:ln>
        </p:spPr>
        <p:txBody>
          <a:bodyPr>
            <a:spAutoFit/>
          </a:bodyPr>
          <a:lstStyle/>
          <a:p>
            <a:pPr eaLnBrk="1" hangingPunct="1"/>
            <a:r>
              <a:rPr lang="zh-CN" altLang="en-US" b="1">
                <a:solidFill>
                  <a:srgbClr val="FF0000"/>
                </a:solidFill>
              </a:rPr>
              <a:t>拟寻找对策的问题</a:t>
            </a:r>
          </a:p>
        </p:txBody>
      </p:sp>
      <p:sp>
        <p:nvSpPr>
          <p:cNvPr id="8205" name="文本框 13"/>
          <p:cNvSpPr txBox="1">
            <a:spLocks noChangeArrowheads="1"/>
          </p:cNvSpPr>
          <p:nvPr/>
        </p:nvSpPr>
        <p:spPr bwMode="auto">
          <a:xfrm>
            <a:off x="3843338" y="3475038"/>
            <a:ext cx="1304925" cy="368300"/>
          </a:xfrm>
          <a:prstGeom prst="rect">
            <a:avLst/>
          </a:prstGeom>
          <a:noFill/>
          <a:ln w="9525">
            <a:noFill/>
            <a:miter lim="800000"/>
            <a:headEnd/>
            <a:tailEnd/>
          </a:ln>
        </p:spPr>
        <p:txBody>
          <a:bodyPr>
            <a:spAutoFit/>
          </a:bodyPr>
          <a:lstStyle/>
          <a:p>
            <a:pPr eaLnBrk="1" hangingPunct="1"/>
            <a:r>
              <a:rPr lang="zh-CN" altLang="en-US" b="1"/>
              <a:t>对策之一</a:t>
            </a:r>
          </a:p>
        </p:txBody>
      </p:sp>
      <p:sp>
        <p:nvSpPr>
          <p:cNvPr id="8206" name="文本框 14"/>
          <p:cNvSpPr txBox="1">
            <a:spLocks noChangeArrowheads="1"/>
          </p:cNvSpPr>
          <p:nvPr/>
        </p:nvSpPr>
        <p:spPr bwMode="auto">
          <a:xfrm>
            <a:off x="6042025" y="3492500"/>
            <a:ext cx="1352550" cy="368300"/>
          </a:xfrm>
          <a:prstGeom prst="rect">
            <a:avLst/>
          </a:prstGeom>
          <a:noFill/>
          <a:ln w="9525">
            <a:noFill/>
            <a:miter lim="800000"/>
            <a:headEnd/>
            <a:tailEnd/>
          </a:ln>
        </p:spPr>
        <p:txBody>
          <a:bodyPr>
            <a:spAutoFit/>
          </a:bodyPr>
          <a:lstStyle/>
          <a:p>
            <a:pPr eaLnBrk="1" hangingPunct="1"/>
            <a:r>
              <a:rPr lang="zh-CN" altLang="en-US" b="1"/>
              <a:t>对策之二</a:t>
            </a:r>
          </a:p>
        </p:txBody>
      </p:sp>
      <p:sp>
        <p:nvSpPr>
          <p:cNvPr id="8207" name="文本框 15"/>
          <p:cNvSpPr txBox="1">
            <a:spLocks noChangeArrowheads="1"/>
          </p:cNvSpPr>
          <p:nvPr/>
        </p:nvSpPr>
        <p:spPr bwMode="auto">
          <a:xfrm>
            <a:off x="3830638" y="6002338"/>
            <a:ext cx="1462087" cy="368300"/>
          </a:xfrm>
          <a:prstGeom prst="rect">
            <a:avLst/>
          </a:prstGeom>
          <a:noFill/>
          <a:ln w="9525">
            <a:noFill/>
            <a:miter lim="800000"/>
            <a:headEnd/>
            <a:tailEnd/>
          </a:ln>
        </p:spPr>
        <p:txBody>
          <a:bodyPr>
            <a:spAutoFit/>
          </a:bodyPr>
          <a:lstStyle/>
          <a:p>
            <a:pPr eaLnBrk="1" hangingPunct="1"/>
            <a:r>
              <a:rPr lang="zh-CN" altLang="en-US" b="1"/>
              <a:t>对策之三</a:t>
            </a:r>
          </a:p>
        </p:txBody>
      </p:sp>
      <p:sp>
        <p:nvSpPr>
          <p:cNvPr id="8208" name="文本框 16"/>
          <p:cNvSpPr txBox="1">
            <a:spLocks noChangeArrowheads="1"/>
          </p:cNvSpPr>
          <p:nvPr/>
        </p:nvSpPr>
        <p:spPr bwMode="auto">
          <a:xfrm>
            <a:off x="6502400" y="6067425"/>
            <a:ext cx="1165225" cy="368300"/>
          </a:xfrm>
          <a:prstGeom prst="rect">
            <a:avLst/>
          </a:prstGeom>
          <a:noFill/>
          <a:ln w="9525">
            <a:noFill/>
            <a:miter lim="800000"/>
            <a:headEnd/>
            <a:tailEnd/>
          </a:ln>
        </p:spPr>
        <p:txBody>
          <a:bodyPr>
            <a:spAutoFit/>
          </a:bodyPr>
          <a:lstStyle/>
          <a:p>
            <a:pPr eaLnBrk="1" hangingPunct="1"/>
            <a:r>
              <a:rPr lang="zh-CN" altLang="en-US" b="1"/>
              <a:t>对策之四</a:t>
            </a:r>
          </a:p>
        </p:txBody>
      </p:sp>
      <p:cxnSp>
        <p:nvCxnSpPr>
          <p:cNvPr id="18" name="直接连接符 17">
            <a:extLst>
              <a:ext uri="{FF2B5EF4-FFF2-40B4-BE49-F238E27FC236}"/>
            </a:extLst>
          </p:cNvPr>
          <p:cNvCxnSpPr/>
          <p:nvPr/>
        </p:nvCxnSpPr>
        <p:spPr>
          <a:xfrm>
            <a:off x="4041775" y="4291013"/>
            <a:ext cx="962025" cy="1587"/>
          </a:xfrm>
          <a:prstGeom prst="line">
            <a:avLst/>
          </a:prstGeom>
        </p:spPr>
        <p:style>
          <a:lnRef idx="1">
            <a:schemeClr val="accent4"/>
          </a:lnRef>
          <a:fillRef idx="0">
            <a:schemeClr val="accent4"/>
          </a:fillRef>
          <a:effectRef idx="0">
            <a:schemeClr val="accent4"/>
          </a:effectRef>
          <a:fontRef idx="minor">
            <a:schemeClr val="tx1"/>
          </a:fontRef>
        </p:style>
      </p:cxnSp>
      <p:cxnSp>
        <p:nvCxnSpPr>
          <p:cNvPr id="19" name="直接连接符 18">
            <a:extLst>
              <a:ext uri="{FF2B5EF4-FFF2-40B4-BE49-F238E27FC236}"/>
            </a:extLst>
          </p:cNvPr>
          <p:cNvCxnSpPr/>
          <p:nvPr/>
        </p:nvCxnSpPr>
        <p:spPr>
          <a:xfrm flipV="1">
            <a:off x="3606800" y="4724400"/>
            <a:ext cx="1397000" cy="53975"/>
          </a:xfrm>
          <a:prstGeom prst="line">
            <a:avLst/>
          </a:prstGeom>
        </p:spPr>
        <p:style>
          <a:lnRef idx="1">
            <a:schemeClr val="accent4"/>
          </a:lnRef>
          <a:fillRef idx="0">
            <a:schemeClr val="accent4"/>
          </a:fillRef>
          <a:effectRef idx="0">
            <a:schemeClr val="accent4"/>
          </a:effectRef>
          <a:fontRef idx="minor">
            <a:schemeClr val="tx1"/>
          </a:fontRef>
        </p:style>
      </p:cxnSp>
      <p:sp>
        <p:nvSpPr>
          <p:cNvPr id="8211" name="文本框 19"/>
          <p:cNvSpPr txBox="1">
            <a:spLocks noChangeArrowheads="1"/>
          </p:cNvSpPr>
          <p:nvPr/>
        </p:nvSpPr>
        <p:spPr bwMode="auto">
          <a:xfrm>
            <a:off x="4119563" y="3948113"/>
            <a:ext cx="1420812" cy="368300"/>
          </a:xfrm>
          <a:prstGeom prst="rect">
            <a:avLst/>
          </a:prstGeom>
          <a:noFill/>
          <a:ln w="9525">
            <a:noFill/>
            <a:miter lim="800000"/>
            <a:headEnd/>
            <a:tailEnd/>
          </a:ln>
        </p:spPr>
        <p:txBody>
          <a:bodyPr>
            <a:spAutoFit/>
          </a:bodyPr>
          <a:lstStyle/>
          <a:p>
            <a:pPr eaLnBrk="1" hangingPunct="1"/>
            <a:r>
              <a:rPr lang="zh-CN" altLang="en-US"/>
              <a:t>具体举措一</a:t>
            </a:r>
          </a:p>
        </p:txBody>
      </p:sp>
      <p:sp>
        <p:nvSpPr>
          <p:cNvPr id="8212" name="文本框 20"/>
          <p:cNvSpPr txBox="1">
            <a:spLocks noChangeArrowheads="1"/>
          </p:cNvSpPr>
          <p:nvPr/>
        </p:nvSpPr>
        <p:spPr bwMode="auto">
          <a:xfrm>
            <a:off x="3870325" y="4435475"/>
            <a:ext cx="1493838" cy="368300"/>
          </a:xfrm>
          <a:prstGeom prst="rect">
            <a:avLst/>
          </a:prstGeom>
          <a:noFill/>
          <a:ln w="9525">
            <a:noFill/>
            <a:miter lim="800000"/>
            <a:headEnd/>
            <a:tailEnd/>
          </a:ln>
        </p:spPr>
        <p:txBody>
          <a:bodyPr>
            <a:spAutoFit/>
          </a:bodyPr>
          <a:lstStyle/>
          <a:p>
            <a:pPr eaLnBrk="1" hangingPunct="1"/>
            <a:r>
              <a:rPr lang="zh-CN" altLang="en-US"/>
              <a:t>具体举措二</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标题 1"/>
          <p:cNvSpPr>
            <a:spLocks noGrp="1" noChangeArrowheads="1"/>
          </p:cNvSpPr>
          <p:nvPr>
            <p:ph type="title"/>
          </p:nvPr>
        </p:nvSpPr>
        <p:spPr>
          <a:xfrm>
            <a:off x="282575" y="-152400"/>
            <a:ext cx="8229600" cy="1143000"/>
          </a:xfrm>
        </p:spPr>
        <p:txBody>
          <a:bodyPr/>
          <a:lstStyle/>
          <a:p>
            <a:pPr eaLnBrk="1" hangingPunct="1"/>
            <a:r>
              <a:rPr lang="zh-CN" altLang="en-US" smtClean="0"/>
              <a:t>五</a:t>
            </a:r>
            <a:r>
              <a:rPr lang="en-US" altLang="zh-CN" smtClean="0"/>
              <a:t>M</a:t>
            </a:r>
            <a:r>
              <a:rPr lang="zh-CN" altLang="en-US" smtClean="0"/>
              <a:t>法阐释</a:t>
            </a:r>
          </a:p>
        </p:txBody>
      </p:sp>
      <p:sp>
        <p:nvSpPr>
          <p:cNvPr id="9219" name="内容占位符 2"/>
          <p:cNvSpPr>
            <a:spLocks noGrp="1" noChangeArrowheads="1"/>
          </p:cNvSpPr>
          <p:nvPr>
            <p:ph idx="1"/>
          </p:nvPr>
        </p:nvSpPr>
        <p:spPr>
          <a:xfrm>
            <a:off x="457200" y="692150"/>
            <a:ext cx="8229600" cy="6122988"/>
          </a:xfrm>
        </p:spPr>
        <p:txBody>
          <a:bodyPr/>
          <a:lstStyle/>
          <a:p>
            <a:pPr marL="0" indent="0" eaLnBrk="1" hangingPunct="1">
              <a:buFontTx/>
              <a:buNone/>
            </a:pPr>
            <a:r>
              <a:rPr lang="zh-CN" altLang="en-US" smtClean="0"/>
              <a:t>                         具体阐释</a:t>
            </a:r>
          </a:p>
        </p:txBody>
      </p:sp>
      <p:sp>
        <p:nvSpPr>
          <p:cNvPr id="4" name="正五边形 3">
            <a:extLst>
              <a:ext uri="{FF2B5EF4-FFF2-40B4-BE49-F238E27FC236}"/>
            </a:extLst>
          </p:cNvPr>
          <p:cNvSpPr/>
          <p:nvPr/>
        </p:nvSpPr>
        <p:spPr>
          <a:xfrm rot="10800000">
            <a:off x="3397250" y="2152650"/>
            <a:ext cx="2647950" cy="2952750"/>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正五边形 4">
            <a:extLst>
              <a:ext uri="{FF2B5EF4-FFF2-40B4-BE49-F238E27FC236}"/>
            </a:extLst>
          </p:cNvPr>
          <p:cNvSpPr/>
          <p:nvPr/>
        </p:nvSpPr>
        <p:spPr>
          <a:xfrm>
            <a:off x="3613150" y="2205038"/>
            <a:ext cx="2181225" cy="2303462"/>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椭圆 5">
            <a:extLst>
              <a:ext uri="{FF2B5EF4-FFF2-40B4-BE49-F238E27FC236}"/>
            </a:extLst>
          </p:cNvPr>
          <p:cNvSpPr/>
          <p:nvPr/>
        </p:nvSpPr>
        <p:spPr>
          <a:xfrm>
            <a:off x="3995738" y="2276475"/>
            <a:ext cx="360362" cy="2889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000" b="1" noProof="1">
                <a:solidFill>
                  <a:srgbClr val="FF0000"/>
                </a:solidFill>
              </a:rPr>
              <a:t>人</a:t>
            </a:r>
          </a:p>
        </p:txBody>
      </p:sp>
      <p:sp>
        <p:nvSpPr>
          <p:cNvPr id="7" name="椭圆 6">
            <a:extLst>
              <a:ext uri="{FF2B5EF4-FFF2-40B4-BE49-F238E27FC236}"/>
            </a:extLst>
          </p:cNvPr>
          <p:cNvSpPr/>
          <p:nvPr/>
        </p:nvSpPr>
        <p:spPr>
          <a:xfrm>
            <a:off x="5041900" y="2241550"/>
            <a:ext cx="387350" cy="3587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000" b="1" noProof="1">
                <a:solidFill>
                  <a:srgbClr val="FF0000"/>
                </a:solidFill>
              </a:rPr>
              <a:t>机</a:t>
            </a:r>
          </a:p>
        </p:txBody>
      </p:sp>
      <p:sp>
        <p:nvSpPr>
          <p:cNvPr id="8" name="椭圆 7">
            <a:extLst>
              <a:ext uri="{FF2B5EF4-FFF2-40B4-BE49-F238E27FC236}"/>
            </a:extLst>
          </p:cNvPr>
          <p:cNvSpPr/>
          <p:nvPr/>
        </p:nvSpPr>
        <p:spPr>
          <a:xfrm>
            <a:off x="3524250" y="3716338"/>
            <a:ext cx="288925"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000" b="1" noProof="1">
                <a:solidFill>
                  <a:srgbClr val="FF0000"/>
                </a:solidFill>
              </a:rPr>
              <a:t>环</a:t>
            </a:r>
          </a:p>
        </p:txBody>
      </p:sp>
      <p:sp>
        <p:nvSpPr>
          <p:cNvPr id="9" name="椭圆 8">
            <a:extLst>
              <a:ext uri="{FF2B5EF4-FFF2-40B4-BE49-F238E27FC236}"/>
            </a:extLst>
          </p:cNvPr>
          <p:cNvSpPr/>
          <p:nvPr/>
        </p:nvSpPr>
        <p:spPr>
          <a:xfrm>
            <a:off x="5580063" y="3932238"/>
            <a:ext cx="360362" cy="2889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000" b="1" noProof="1">
                <a:solidFill>
                  <a:srgbClr val="FF0000"/>
                </a:solidFill>
              </a:rPr>
              <a:t>料</a:t>
            </a:r>
          </a:p>
        </p:txBody>
      </p:sp>
      <p:sp>
        <p:nvSpPr>
          <p:cNvPr id="10" name="椭圆 9">
            <a:extLst>
              <a:ext uri="{FF2B5EF4-FFF2-40B4-BE49-F238E27FC236}"/>
            </a:extLst>
          </p:cNvPr>
          <p:cNvSpPr/>
          <p:nvPr/>
        </p:nvSpPr>
        <p:spPr>
          <a:xfrm>
            <a:off x="4500563" y="4581525"/>
            <a:ext cx="360362" cy="3587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2000" b="1" noProof="1">
                <a:solidFill>
                  <a:srgbClr val="FF0000"/>
                </a:solidFill>
              </a:rPr>
              <a:t>法</a:t>
            </a:r>
          </a:p>
        </p:txBody>
      </p:sp>
      <p:sp>
        <p:nvSpPr>
          <p:cNvPr id="11" name="椭圆 10">
            <a:extLst>
              <a:ext uri="{FF2B5EF4-FFF2-40B4-BE49-F238E27FC236}"/>
            </a:extLst>
          </p:cNvPr>
          <p:cNvSpPr/>
          <p:nvPr/>
        </p:nvSpPr>
        <p:spPr>
          <a:xfrm>
            <a:off x="4159250" y="2852738"/>
            <a:ext cx="1270000" cy="10080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b="1" noProof="1">
                <a:solidFill>
                  <a:srgbClr val="FF0000"/>
                </a:solidFill>
              </a:rPr>
              <a:t>5M</a:t>
            </a:r>
          </a:p>
          <a:p>
            <a:pPr algn="ctr" eaLnBrk="1" hangingPunct="1">
              <a:buFont typeface="Arial" panose="020B0604020202020204" pitchFamily="34" charset="0"/>
              <a:buNone/>
              <a:defRPr/>
            </a:pPr>
            <a:r>
              <a:rPr lang="zh-CN" altLang="en-US" b="1" noProof="1">
                <a:solidFill>
                  <a:srgbClr val="FF0000"/>
                </a:solidFill>
              </a:rPr>
              <a:t>因素法</a:t>
            </a:r>
          </a:p>
        </p:txBody>
      </p:sp>
      <p:sp>
        <p:nvSpPr>
          <p:cNvPr id="9228" name="文本框 11"/>
          <p:cNvSpPr txBox="1">
            <a:spLocks noChangeArrowheads="1"/>
          </p:cNvSpPr>
          <p:nvPr/>
        </p:nvSpPr>
        <p:spPr bwMode="auto">
          <a:xfrm>
            <a:off x="134938" y="754063"/>
            <a:ext cx="3421062" cy="2536825"/>
          </a:xfrm>
          <a:prstGeom prst="rect">
            <a:avLst/>
          </a:prstGeom>
          <a:noFill/>
          <a:ln w="9525">
            <a:noFill/>
            <a:miter lim="800000"/>
            <a:headEnd/>
            <a:tailEnd/>
          </a:ln>
        </p:spPr>
        <p:txBody>
          <a:bodyPr>
            <a:spAutoFit/>
          </a:bodyPr>
          <a:lstStyle/>
          <a:p>
            <a:pPr eaLnBrk="1" hangingPunct="1">
              <a:lnSpc>
                <a:spcPct val="150000"/>
              </a:lnSpc>
            </a:pPr>
            <a:r>
              <a:rPr lang="en-US" altLang="zh-CN" b="1">
                <a:latin typeface="微软雅黑" pitchFamily="34" charset="-122"/>
                <a:ea typeface="微软雅黑" pitchFamily="34" charset="-122"/>
              </a:rPr>
              <a:t>Manpower</a:t>
            </a:r>
          </a:p>
          <a:p>
            <a:pPr eaLnBrk="1" hangingPunct="1">
              <a:lnSpc>
                <a:spcPct val="150000"/>
              </a:lnSpc>
            </a:pPr>
            <a:r>
              <a:rPr lang="zh-CN" altLang="en-US" b="1">
                <a:latin typeface="微软雅黑" pitchFamily="34" charset="-122"/>
                <a:ea typeface="微软雅黑" pitchFamily="34" charset="-122"/>
              </a:rPr>
              <a:t>造成产生问题的人为因素</a:t>
            </a:r>
          </a:p>
          <a:p>
            <a:pPr eaLnBrk="1" hangingPunct="1">
              <a:lnSpc>
                <a:spcPct val="150000"/>
              </a:lnSpc>
            </a:pPr>
            <a:r>
              <a:rPr lang="zh-CN" altLang="en-US" b="1">
                <a:latin typeface="微软雅黑" pitchFamily="34" charset="-122"/>
                <a:ea typeface="微软雅黑" pitchFamily="34" charset="-122"/>
              </a:rPr>
              <a:t>本能利益层面：生存本能、被需要被尊重、追求名利欲望等；</a:t>
            </a:r>
          </a:p>
          <a:p>
            <a:pPr eaLnBrk="1" hangingPunct="1">
              <a:lnSpc>
                <a:spcPct val="150000"/>
              </a:lnSpc>
            </a:pPr>
            <a:r>
              <a:rPr lang="zh-CN" altLang="en-US" b="1">
                <a:latin typeface="微软雅黑" pitchFamily="34" charset="-122"/>
                <a:ea typeface="微软雅黑" pitchFamily="34" charset="-122"/>
              </a:rPr>
              <a:t>道德素质层面：孝悌谨信博爱忠恕等</a:t>
            </a:r>
          </a:p>
        </p:txBody>
      </p:sp>
      <p:sp>
        <p:nvSpPr>
          <p:cNvPr id="9229" name="文本框 12"/>
          <p:cNvSpPr txBox="1">
            <a:spLocks noChangeArrowheads="1"/>
          </p:cNvSpPr>
          <p:nvPr/>
        </p:nvSpPr>
        <p:spPr bwMode="auto">
          <a:xfrm>
            <a:off x="5757863" y="1025525"/>
            <a:ext cx="2279650" cy="1289050"/>
          </a:xfrm>
          <a:prstGeom prst="rect">
            <a:avLst/>
          </a:prstGeom>
          <a:noFill/>
          <a:ln w="9525">
            <a:noFill/>
            <a:miter lim="800000"/>
            <a:headEnd/>
            <a:tailEnd/>
          </a:ln>
        </p:spPr>
        <p:txBody>
          <a:bodyPr>
            <a:spAutoFit/>
          </a:bodyPr>
          <a:lstStyle/>
          <a:p>
            <a:pPr eaLnBrk="1" hangingPunct="1">
              <a:lnSpc>
                <a:spcPct val="150000"/>
              </a:lnSpc>
            </a:pPr>
            <a:r>
              <a:rPr lang="en-US" altLang="zh-CN" b="1">
                <a:latin typeface="微软雅黑" pitchFamily="34" charset="-122"/>
                <a:ea typeface="微软雅黑" pitchFamily="34" charset="-122"/>
              </a:rPr>
              <a:t>Machines</a:t>
            </a:r>
          </a:p>
          <a:p>
            <a:pPr eaLnBrk="1" hangingPunct="1">
              <a:lnSpc>
                <a:spcPct val="150000"/>
              </a:lnSpc>
            </a:pPr>
            <a:r>
              <a:rPr lang="zh-CN" altLang="en-US" b="1">
                <a:latin typeface="微软雅黑" pitchFamily="34" charset="-122"/>
                <a:ea typeface="微软雅黑" pitchFamily="34" charset="-122"/>
              </a:rPr>
              <a:t>指对问题产生影响的所有软硬件条件</a:t>
            </a:r>
          </a:p>
        </p:txBody>
      </p:sp>
      <p:sp>
        <p:nvSpPr>
          <p:cNvPr id="9230" name="文本框 13"/>
          <p:cNvSpPr txBox="1">
            <a:spLocks noChangeArrowheads="1"/>
          </p:cNvSpPr>
          <p:nvPr/>
        </p:nvSpPr>
        <p:spPr bwMode="auto">
          <a:xfrm>
            <a:off x="193675" y="3344863"/>
            <a:ext cx="1785938" cy="2951162"/>
          </a:xfrm>
          <a:prstGeom prst="rect">
            <a:avLst/>
          </a:prstGeom>
          <a:noFill/>
          <a:ln w="9525">
            <a:noFill/>
            <a:miter lim="800000"/>
            <a:headEnd/>
            <a:tailEnd/>
          </a:ln>
        </p:spPr>
        <p:txBody>
          <a:bodyPr>
            <a:spAutoFit/>
          </a:bodyPr>
          <a:lstStyle/>
          <a:p>
            <a:pPr eaLnBrk="1" hangingPunct="1">
              <a:lnSpc>
                <a:spcPct val="150000"/>
              </a:lnSpc>
            </a:pPr>
            <a:r>
              <a:rPr lang="en-US" altLang="zh-CN" b="1">
                <a:latin typeface="微软雅黑" pitchFamily="34" charset="-122"/>
                <a:ea typeface="微软雅黑" pitchFamily="34" charset="-122"/>
              </a:rPr>
              <a:t>Milieu</a:t>
            </a:r>
          </a:p>
          <a:p>
            <a:pPr eaLnBrk="1" hangingPunct="1">
              <a:lnSpc>
                <a:spcPct val="150000"/>
              </a:lnSpc>
            </a:pPr>
            <a:r>
              <a:rPr lang="zh-CN" altLang="en-US" b="1">
                <a:latin typeface="微软雅黑" pitchFamily="34" charset="-122"/>
                <a:ea typeface="微软雅黑" pitchFamily="34" charset="-122"/>
              </a:rPr>
              <a:t>内、外部环境的影响，如物质条件，科技发展；如社会规范，道德、规则、习气、民族性情等</a:t>
            </a:r>
          </a:p>
        </p:txBody>
      </p:sp>
      <p:sp>
        <p:nvSpPr>
          <p:cNvPr id="9231" name="文本框 15"/>
          <p:cNvSpPr txBox="1">
            <a:spLocks noChangeArrowheads="1"/>
          </p:cNvSpPr>
          <p:nvPr/>
        </p:nvSpPr>
        <p:spPr bwMode="auto">
          <a:xfrm>
            <a:off x="6045200" y="2703513"/>
            <a:ext cx="3070225" cy="2120900"/>
          </a:xfrm>
          <a:prstGeom prst="rect">
            <a:avLst/>
          </a:prstGeom>
          <a:noFill/>
          <a:ln w="9525">
            <a:noFill/>
            <a:miter lim="800000"/>
            <a:headEnd/>
            <a:tailEnd/>
          </a:ln>
        </p:spPr>
        <p:txBody>
          <a:bodyPr>
            <a:spAutoFit/>
          </a:bodyPr>
          <a:lstStyle/>
          <a:p>
            <a:pPr eaLnBrk="1" hangingPunct="1">
              <a:lnSpc>
                <a:spcPct val="150000"/>
              </a:lnSpc>
            </a:pPr>
            <a:r>
              <a:rPr lang="en-US" altLang="zh-CN" b="1">
                <a:latin typeface="微软雅黑" pitchFamily="34" charset="-122"/>
                <a:ea typeface="微软雅黑" pitchFamily="34" charset="-122"/>
              </a:rPr>
              <a:t>Materials</a:t>
            </a:r>
          </a:p>
          <a:p>
            <a:pPr eaLnBrk="1" hangingPunct="1">
              <a:lnSpc>
                <a:spcPct val="150000"/>
              </a:lnSpc>
            </a:pPr>
            <a:r>
              <a:rPr lang="zh-CN" altLang="en-US" b="1">
                <a:latin typeface="微软雅黑" pitchFamily="34" charset="-122"/>
                <a:ea typeface="微软雅黑" pitchFamily="34" charset="-122"/>
              </a:rPr>
              <a:t>构成世界的基础，现象问题背后折射出的传统文化、思想、宗教、哲学、公理、定律</a:t>
            </a:r>
          </a:p>
        </p:txBody>
      </p:sp>
      <p:sp>
        <p:nvSpPr>
          <p:cNvPr id="9232" name="文本框 16"/>
          <p:cNvSpPr txBox="1">
            <a:spLocks noChangeArrowheads="1"/>
          </p:cNvSpPr>
          <p:nvPr/>
        </p:nvSpPr>
        <p:spPr bwMode="auto">
          <a:xfrm>
            <a:off x="2016125" y="5013325"/>
            <a:ext cx="6632575" cy="1704975"/>
          </a:xfrm>
          <a:prstGeom prst="rect">
            <a:avLst/>
          </a:prstGeom>
          <a:noFill/>
          <a:ln w="9525">
            <a:noFill/>
            <a:miter lim="800000"/>
            <a:headEnd/>
            <a:tailEnd/>
          </a:ln>
        </p:spPr>
        <p:txBody>
          <a:bodyPr>
            <a:spAutoFit/>
          </a:bodyPr>
          <a:lstStyle/>
          <a:p>
            <a:pPr eaLnBrk="1" hangingPunct="1">
              <a:lnSpc>
                <a:spcPct val="150000"/>
              </a:lnSpc>
            </a:pPr>
            <a:r>
              <a:rPr lang="en-US" altLang="zh-CN" b="1">
                <a:latin typeface="微软雅黑" pitchFamily="34" charset="-122"/>
                <a:ea typeface="微软雅黑" pitchFamily="34" charset="-122"/>
              </a:rPr>
              <a:t>Methods</a:t>
            </a:r>
          </a:p>
          <a:p>
            <a:pPr eaLnBrk="1" hangingPunct="1">
              <a:lnSpc>
                <a:spcPct val="150000"/>
              </a:lnSpc>
            </a:pPr>
            <a:r>
              <a:rPr lang="zh-CN" altLang="en-US" b="1">
                <a:latin typeface="微软雅黑" pitchFamily="34" charset="-122"/>
                <a:ea typeface="微软雅黑" pitchFamily="34" charset="-122"/>
              </a:rPr>
              <a:t>指与问题相关的方式方法（修身之方，如慎独，恭谨；交往之道，如敬畏，忠恕；成功之法，如内因力、智、德，外因顺逆境、机遇、社会制度等；管理之术，如德、政、刑、礼、教）</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p:txBody>
          <a:bodyPr/>
          <a:lstStyle/>
          <a:p>
            <a:pPr eaLnBrk="1" hangingPunct="1"/>
            <a:r>
              <a:rPr lang="zh-CN" altLang="en-US" smtClean="0"/>
              <a:t>环节二：复盘</a:t>
            </a:r>
          </a:p>
        </p:txBody>
      </p:sp>
      <p:sp>
        <p:nvSpPr>
          <p:cNvPr id="10243" name="内容占位符 2"/>
          <p:cNvSpPr>
            <a:spLocks noGrp="1" noChangeArrowheads="1"/>
          </p:cNvSpPr>
          <p:nvPr>
            <p:ph idx="1"/>
          </p:nvPr>
        </p:nvSpPr>
        <p:spPr>
          <a:xfrm>
            <a:off x="179388" y="1268413"/>
            <a:ext cx="8229600" cy="4525962"/>
          </a:xfrm>
        </p:spPr>
        <p:txBody>
          <a:bodyPr/>
          <a:lstStyle/>
          <a:p>
            <a:pPr eaLnBrk="1" hangingPunct="1">
              <a:lnSpc>
                <a:spcPct val="150000"/>
              </a:lnSpc>
            </a:pPr>
            <a:r>
              <a:rPr lang="zh-CN" altLang="en-US" sz="2800" b="1" smtClean="0"/>
              <a:t>【题</a:t>
            </a:r>
            <a:r>
              <a:rPr lang="en-US" altLang="zh-CN" sz="2800" b="1" smtClean="0"/>
              <a:t>2</a:t>
            </a:r>
            <a:r>
              <a:rPr lang="zh-CN" altLang="en-US" sz="2800" b="1" smtClean="0"/>
              <a:t>】</a:t>
            </a:r>
            <a:r>
              <a:rPr lang="en-US" altLang="zh-CN" sz="2800" b="1" smtClean="0"/>
              <a:t>70</a:t>
            </a:r>
            <a:r>
              <a:rPr lang="zh-CN" altLang="en-US" sz="2800" b="1" smtClean="0"/>
              <a:t>岁的王奶奶，因为一次偶然的机会参与了保健品讲座。从此以后她一发不可收拾，像赶场子一样频繁参加各种保健品讲座班，并且把所有的退休金都花在买保健品上，而事实上，所谓的保健品根本没有保健的功效。对此，子女表示担忧和无奈。</a:t>
            </a:r>
          </a:p>
          <a:p>
            <a:pPr eaLnBrk="1" hangingPunct="1">
              <a:lnSpc>
                <a:spcPct val="150000"/>
              </a:lnSpc>
            </a:pPr>
            <a:r>
              <a:rPr lang="zh-CN" altLang="en-US" sz="2800" b="1" smtClean="0">
                <a:solidFill>
                  <a:srgbClr val="FF0000"/>
                </a:solidFill>
              </a:rPr>
              <a:t>对此，你怎么看？写一篇</a:t>
            </a:r>
            <a:r>
              <a:rPr lang="en-US" altLang="zh-CN" sz="2800" b="1" smtClean="0">
                <a:solidFill>
                  <a:srgbClr val="FF0000"/>
                </a:solidFill>
              </a:rPr>
              <a:t>300</a:t>
            </a:r>
            <a:r>
              <a:rPr lang="zh-CN" altLang="en-US" sz="2800" b="1" smtClean="0">
                <a:solidFill>
                  <a:srgbClr val="FF0000"/>
                </a:solidFill>
              </a:rPr>
              <a:t>字左右的片段作文。</a:t>
            </a:r>
          </a:p>
          <a:p>
            <a:pPr eaLnBrk="1" hangingPunct="1"/>
            <a:endParaRPr lang="zh-CN" altLang="en-US" b="1" smtClean="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标题 1"/>
          <p:cNvSpPr>
            <a:spLocks noGrp="1" noChangeArrowheads="1"/>
          </p:cNvSpPr>
          <p:nvPr>
            <p:ph type="title"/>
          </p:nvPr>
        </p:nvSpPr>
        <p:spPr>
          <a:xfrm>
            <a:off x="395288" y="0"/>
            <a:ext cx="8229600" cy="1143000"/>
          </a:xfrm>
        </p:spPr>
        <p:txBody>
          <a:bodyPr/>
          <a:lstStyle/>
          <a:p>
            <a:pPr eaLnBrk="1" hangingPunct="1"/>
            <a:r>
              <a:rPr lang="zh-CN" altLang="en-US" smtClean="0"/>
              <a:t>片段示例</a:t>
            </a:r>
          </a:p>
        </p:txBody>
      </p:sp>
      <p:sp>
        <p:nvSpPr>
          <p:cNvPr id="11267" name="内容占位符 2"/>
          <p:cNvSpPr>
            <a:spLocks noGrp="1" noChangeArrowheads="1"/>
          </p:cNvSpPr>
          <p:nvPr>
            <p:ph idx="1"/>
          </p:nvPr>
        </p:nvSpPr>
        <p:spPr>
          <a:xfrm>
            <a:off x="14288" y="947738"/>
            <a:ext cx="9144000" cy="4962525"/>
          </a:xfrm>
        </p:spPr>
        <p:txBody>
          <a:bodyPr/>
          <a:lstStyle/>
          <a:p>
            <a:pPr eaLnBrk="1" hangingPunct="1">
              <a:lnSpc>
                <a:spcPct val="150000"/>
              </a:lnSpc>
            </a:pPr>
            <a:r>
              <a:rPr lang="en-US" altLang="zh-CN" sz="2000" smtClean="0"/>
              <a:t>       </a:t>
            </a:r>
            <a:r>
              <a:rPr lang="zh-CN" altLang="en-US" sz="2000" b="1" smtClean="0">
                <a:solidFill>
                  <a:srgbClr val="FF0000"/>
                </a:solidFill>
                <a:latin typeface="微软雅黑" pitchFamily="34" charset="-122"/>
                <a:ea typeface="微软雅黑" pitchFamily="34" charset="-122"/>
              </a:rPr>
              <a:t>究竟是什么使这个家庭面对这样的无奈？首先，王奶奶自己当然是主要原因，比如年纪大了，对自己健康状况的担忧以致对旁人推销的保健品深信不疑。其次，出于贪小便宜的心理。保健品的讲座上会免费赠送一些鸡蛋啊、面条之类的小物品，老年人为了得到这些小物品不惜早起参加这样的讲座。</a:t>
            </a:r>
          </a:p>
          <a:p>
            <a:pPr eaLnBrk="1" hangingPunct="1">
              <a:lnSpc>
                <a:spcPct val="150000"/>
              </a:lnSpc>
            </a:pPr>
            <a:r>
              <a:rPr lang="zh-CN" altLang="en-US" sz="2000" b="1" smtClean="0">
                <a:solidFill>
                  <a:srgbClr val="FF0000"/>
                </a:solidFill>
                <a:latin typeface="微软雅黑" pitchFamily="34" charset="-122"/>
                <a:ea typeface="微软雅黑" pitchFamily="34" charset="-122"/>
              </a:rPr>
              <a:t>       与此同时，我觉得这也和老年人生活的孤单，缺少子女关爱有关。现在很多老年人都是独自居住在老房子里，子女忙于工作既不常来看望，甚至电话也很少打。老年人为了不影响子女工作，也很少主动联系子女，长此以往，在心理上产生了孤单的情绪，所以，面对保健品推销员的嘘寒问暖，很容易感到温暖并心甘情愿掏钱。</a:t>
            </a:r>
          </a:p>
          <a:p>
            <a:pPr eaLnBrk="1" hangingPunct="1">
              <a:lnSpc>
                <a:spcPct val="150000"/>
              </a:lnSpc>
            </a:pPr>
            <a:r>
              <a:rPr lang="zh-CN" altLang="en-US" sz="2000" b="1" smtClean="0">
                <a:solidFill>
                  <a:srgbClr val="FF0000"/>
                </a:solidFill>
                <a:latin typeface="微软雅黑" pitchFamily="34" charset="-122"/>
                <a:ea typeface="微软雅黑" pitchFamily="34" charset="-122"/>
              </a:rPr>
              <a:t>       因此，在我看来，要想改变这样的无奈境地，为人子女者应该多抽出时间陪陪自己的父母，陪他们吃顿饭，带他们逛逛街，和他们聊聊家常。</a:t>
            </a:r>
          </a:p>
        </p:txBody>
      </p:sp>
    </p:spTree>
  </p:cSld>
  <p:clrMapOvr>
    <a:masterClrMapping/>
  </p:clrMapOvr>
</p:sld>
</file>

<file path=ppt/theme/theme1.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2147</Words>
  <Application>Microsoft Office PowerPoint</Application>
  <PresentationFormat>全屏显示(4:3)</PresentationFormat>
  <Paragraphs>161</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1_默认设计模板</vt:lpstr>
      <vt:lpstr>小作文专题</vt:lpstr>
      <vt:lpstr>小作文专题02</vt:lpstr>
      <vt:lpstr>幻灯片 3</vt:lpstr>
      <vt:lpstr>入题：头脑风暴</vt:lpstr>
      <vt:lpstr>提示：用逆鱼骨对具体对策做多角度思考，展现了思考的全面性。</vt:lpstr>
      <vt:lpstr>环节一：释词（逆鱼骨简介）</vt:lpstr>
      <vt:lpstr>五M法阐释</vt:lpstr>
      <vt:lpstr>环节二：复盘</vt:lpstr>
      <vt:lpstr>片段示例</vt:lpstr>
      <vt:lpstr>逆鱼骨复盘</vt:lpstr>
      <vt:lpstr>环节三：演练</vt:lpstr>
      <vt:lpstr>说明：本图是从“人”和“环”的角度，多层次展开 </vt:lpstr>
      <vt:lpstr>【题4】阅读下面的文字，按要求写一篇不少于800字的作文（2016年衡水市高三大联考）。 </vt:lpstr>
      <vt:lpstr>鱼骨图分析原因</vt:lpstr>
      <vt:lpstr>逆鱼骨寻找对策</vt:lpstr>
      <vt:lpstr>片段作文示例</vt:lpstr>
      <vt:lpstr>幻灯片 17</vt:lpstr>
      <vt:lpstr>及时练习</vt:lpstr>
      <vt:lpstr>逆鱼骨寻找对策</vt:lpstr>
      <vt:lpstr>片段作文示例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2019-01-03T03:06:14Z</dcterms:created>
  <dcterms:modified xsi:type="dcterms:W3CDTF">2019-03-05T05:28:44Z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