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8" r:id="rId3"/>
    <p:sldId id="290" r:id="rId4"/>
    <p:sldId id="270" r:id="rId5"/>
    <p:sldId id="277" r:id="rId6"/>
    <p:sldId id="278" r:id="rId7"/>
    <p:sldId id="279" r:id="rId8"/>
    <p:sldId id="272" r:id="rId9"/>
    <p:sldId id="273" r:id="rId10"/>
    <p:sldId id="268" r:id="rId11"/>
    <p:sldId id="296" r:id="rId12"/>
    <p:sldId id="293" r:id="rId13"/>
    <p:sldId id="283" r:id="rId14"/>
    <p:sldId id="294" r:id="rId15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9"/>
    </p:embeddedFont>
    <p:embeddedFont>
      <p:font typeface="楷体" panose="02010609060101010101" charset="-122"/>
      <p:regular r:id="rId20"/>
    </p:embeddedFont>
    <p:embeddedFont>
      <p:font typeface="黑体" panose="02010609060101010101" charset="-122"/>
      <p:regular r:id="rId2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090714"/>
            <a:ext cx="91440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口语交际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0" y="2179795"/>
            <a:ext cx="9144000" cy="700088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8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请 教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1982599" y="721895"/>
            <a:ext cx="5139824" cy="2634915"/>
          </a:xfrm>
          <a:prstGeom prst="wedgeRoundRectCallout">
            <a:avLst>
              <a:gd name="adj1" fmla="val 52878"/>
              <a:gd name="adj2" fmla="val 33306"/>
              <a:gd name="adj3" fmla="val 16667"/>
            </a:avLst>
          </a:prstGeom>
          <a:solidFill>
            <a:srgbClr val="EA976B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我这人做事经常丢三落四，上课了才发现忘带作业本，出去春游忘记带水，这些坏习惯真烦人，我看你做事总是有条有理的，从来没见过你手忙脚乱。你能告诉我该怎么做吗？</a:t>
            </a: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1982599" y="721895"/>
            <a:ext cx="4694928" cy="3104147"/>
          </a:xfrm>
          <a:prstGeom prst="wedgeRoundRectCallout">
            <a:avLst>
              <a:gd name="adj1" fmla="val -53865"/>
              <a:gd name="adj2" fmla="val 29441"/>
              <a:gd name="adj3" fmla="val 16667"/>
            </a:avLst>
          </a:prstGeom>
          <a:solidFill>
            <a:srgbClr val="FFF461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我以前也是这样的，后来，妈妈给我买来便利贴，让我把各种要做的事、要带的物品写在上面，贴在床头，出门时看一遍，确认一下，然后撕下来。我一直坚持到现在，也就不会忘东西了。</a:t>
            </a: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标注 10"/>
          <p:cNvSpPr>
            <a:spLocks noChangeArrowheads="1"/>
          </p:cNvSpPr>
          <p:nvPr/>
        </p:nvSpPr>
        <p:spPr bwMode="auto">
          <a:xfrm>
            <a:off x="1659540" y="794085"/>
            <a:ext cx="5794106" cy="2418347"/>
          </a:xfrm>
          <a:prstGeom prst="wedgeRoundRectCallout">
            <a:avLst>
              <a:gd name="adj1" fmla="val -53301"/>
              <a:gd name="adj2" fmla="val 37515"/>
              <a:gd name="adj3" fmla="val 16667"/>
            </a:avLst>
          </a:prstGeom>
          <a:solidFill>
            <a:srgbClr val="E1EFE2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邻居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小明总喜欢找我借东西，又总忘记归还。前几天他把我的球拍借走了，到现在都还没还给我。提醒他吧，怕显得小气；不提醒又担心他一直不还。你们说我该怎么办？</a:t>
            </a: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1659540" y="794085"/>
            <a:ext cx="5794106" cy="2418347"/>
          </a:xfrm>
          <a:prstGeom prst="wedgeRoundRectCallout">
            <a:avLst>
              <a:gd name="adj1" fmla="val 53224"/>
              <a:gd name="adj2" fmla="val 32042"/>
              <a:gd name="adj3" fmla="val 16667"/>
            </a:avLst>
          </a:prstGeom>
          <a:solidFill>
            <a:srgbClr val="FFF461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我觉得这种事好解决，以后小明再找你借东西，你要清楚地跟他讲好归还的时间。如果到了归还的时间，他没及时还，你就可以找他要。这个球拍你也应该去要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回来啦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2"/>
          <p:cNvSpPr txBox="1"/>
          <p:nvPr/>
        </p:nvSpPr>
        <p:spPr>
          <a:xfrm>
            <a:off x="1925052" y="2317521"/>
            <a:ext cx="6087980" cy="159274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dirty="0">
                <a:latin typeface="+mn-ea"/>
                <a:sym typeface="+mn-ea"/>
              </a:rPr>
              <a:t>1.</a:t>
            </a:r>
            <a:r>
              <a:rPr lang="zh-CN" altLang="en-US" dirty="0">
                <a:latin typeface="+mn-ea"/>
                <a:sym typeface="+mn-ea"/>
              </a:rPr>
              <a:t>能就自己不好解决的问题有礼貌地向别人请教。</a:t>
            </a:r>
            <a:endParaRPr lang="zh-CN" altLang="en-US" dirty="0">
              <a:latin typeface="+mn-ea"/>
              <a:sym typeface="+mn-ea"/>
            </a:endParaRPr>
          </a:p>
          <a:p>
            <a:pPr marL="266700" indent="-26670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dirty="0">
                <a:latin typeface="+mn-ea"/>
                <a:sym typeface="+mn-ea"/>
              </a:rPr>
              <a:t>2.</a:t>
            </a:r>
            <a:r>
              <a:rPr lang="zh-CN" altLang="en-US" dirty="0">
                <a:latin typeface="+mn-ea"/>
                <a:sym typeface="+mn-ea"/>
              </a:rPr>
              <a:t>不清楚的地方能及时追问 </a:t>
            </a:r>
            <a:r>
              <a:rPr lang="zh-CN" altLang="en-US" dirty="0" smtClean="0">
                <a:latin typeface="+mn-ea"/>
                <a:sym typeface="+mn-ea"/>
              </a:rPr>
              <a:t>。</a:t>
            </a:r>
            <a:endParaRPr lang="zh-CN" altLang="en-US" dirty="0">
              <a:latin typeface="+mn-ea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687220" y="843883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本课目标</a:t>
            </a:r>
            <a:endParaRPr lang="zh-CN" altLang="en-US" sz="2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295199" y="1601309"/>
            <a:ext cx="5476164" cy="1029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+mn-ea"/>
              </a:rPr>
              <a:t>    </a:t>
            </a:r>
            <a:r>
              <a:rPr lang="zh-CN" altLang="en-US" sz="2400" dirty="0">
                <a:latin typeface="+mn-ea"/>
                <a:cs typeface="微软雅黑" panose="020B0503020204020204" pitchFamily="34" charset="-122"/>
              </a:rPr>
              <a:t>有时候，我们在生活中会遇到一些不好解决的事情，不知道该怎么办。</a:t>
            </a:r>
            <a:endParaRPr lang="en-US" altLang="zh-CN" sz="2400" dirty="0">
              <a:latin typeface="+mn-ea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674146" y="749445"/>
            <a:ext cx="1083362" cy="5493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1380105" y="1540927"/>
            <a:ext cx="5139824" cy="2025968"/>
          </a:xfrm>
          <a:prstGeom prst="wedgeRoundRectCallout">
            <a:avLst>
              <a:gd name="adj1" fmla="val 52878"/>
              <a:gd name="adj2" fmla="val 33306"/>
              <a:gd name="adj3" fmla="val 16667"/>
            </a:avLst>
          </a:prstGeom>
          <a:solidFill>
            <a:srgbClr val="EA976B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我经常丢三落四，上课了才发现忘带作业本，出去春游又忘记带水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2471589" y="1509283"/>
            <a:ext cx="5794106" cy="2990528"/>
          </a:xfrm>
          <a:prstGeom prst="wedgeRoundRectCallout">
            <a:avLst>
              <a:gd name="adj1" fmla="val -53301"/>
              <a:gd name="adj2" fmla="val 28062"/>
              <a:gd name="adj3" fmla="val 16667"/>
            </a:avLst>
          </a:prstGeom>
          <a:solidFill>
            <a:srgbClr val="E1EFE2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邻居小明借东西不及时归还。前些天他把我的球拍借走了，到现在都没有还。提醒他吧，怕显得我小气；不提醒的话，又担心他一直不还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…… </a:t>
            </a:r>
            <a:endParaRPr lang="en-US" altLang="zh-CN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674146" y="749445"/>
            <a:ext cx="1083362" cy="5493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1094875" y="1540927"/>
            <a:ext cx="5425055" cy="2694189"/>
          </a:xfrm>
          <a:prstGeom prst="wedgeRoundRectCallout">
            <a:avLst>
              <a:gd name="adj1" fmla="val 52878"/>
              <a:gd name="adj2" fmla="val 33306"/>
              <a:gd name="adj3" fmla="val 16667"/>
            </a:avLst>
          </a:prstGeom>
          <a:solidFill>
            <a:srgbClr val="EA976B"/>
          </a:solidFill>
          <a:ln>
            <a:noFill/>
          </a:ln>
        </p:spPr>
        <p:txBody>
          <a:bodyPr lIns="68580" tIns="34290" rIns="68580" bIns="3429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本次的口语交际内容是“请教”。就是让大家互相交流在生活中遇到的一些不好解决的问题，不知道该怎么办，需要向别人请教时，应该怎么做。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04454" y="1187979"/>
            <a:ext cx="7445462" cy="1398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要想把需要请教的问题说清楚，就要弄清请教什么，向谁请教，在对话中把请教的问题清楚明白地表达出来。 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88675" y="1236104"/>
            <a:ext cx="6892010" cy="13988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向别人请教问题，一定要注意有礼貌，说话得体。在交际中，要注意用礼貌的语言虚心向人请教。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04454" y="923282"/>
            <a:ext cx="7012325" cy="13988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注意请教的时间和方式，要在别人方便的时候进行请教，而且不管别人是否能帮助你解决问题，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都要向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别人表示感谢。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717</Words>
  <Application>WPS 演示</Application>
  <PresentationFormat>全屏显示(16:9)</PresentationFormat>
  <Paragraphs>40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楷体</vt:lpstr>
      <vt:lpstr>Comic Sans MS</vt:lpstr>
      <vt:lpstr>黑体</vt:lpstr>
      <vt:lpstr>Arial</vt:lpstr>
      <vt:lpstr>Arial Unicode MS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4</cp:revision>
  <dcterms:created xsi:type="dcterms:W3CDTF">2019-06-20T23:20:00Z</dcterms:created>
  <dcterms:modified xsi:type="dcterms:W3CDTF">2020-09-10T09:05:31Z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