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9" r:id="rId2"/>
    <p:sldId id="278" r:id="rId3"/>
    <p:sldId id="257" r:id="rId4"/>
    <p:sldId id="258" r:id="rId5"/>
    <p:sldId id="266" r:id="rId6"/>
    <p:sldId id="301" r:id="rId7"/>
    <p:sldId id="268" r:id="rId8"/>
    <p:sldId id="269" r:id="rId9"/>
    <p:sldId id="270" r:id="rId10"/>
    <p:sldId id="271" r:id="rId11"/>
    <p:sldId id="302" r:id="rId12"/>
    <p:sldId id="272" r:id="rId13"/>
    <p:sldId id="274" r:id="rId14"/>
    <p:sldId id="277" r:id="rId15"/>
    <p:sldId id="310" r:id="rId16"/>
    <p:sldId id="259" r:id="rId17"/>
    <p:sldId id="311" r:id="rId18"/>
    <p:sldId id="312" r:id="rId19"/>
    <p:sldId id="261" r:id="rId20"/>
    <p:sldId id="304" r:id="rId21"/>
    <p:sldId id="262" r:id="rId22"/>
    <p:sldId id="264" r:id="rId23"/>
    <p:sldId id="307" r:id="rId24"/>
    <p:sldId id="308" r:id="rId25"/>
    <p:sldId id="289" r:id="rId26"/>
    <p:sldId id="290" r:id="rId27"/>
    <p:sldId id="294" r:id="rId28"/>
    <p:sldId id="296" r:id="rId29"/>
    <p:sldId id="309" r:id="rId30"/>
    <p:sldId id="314" r:id="rId31"/>
    <p:sldId id="313" r:id="rId32"/>
    <p:sldId id="300" r:id="rId3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山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中与裴秀才迪书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9502" y="-2207"/>
            <a:ext cx="3418284" cy="277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46" y="482597"/>
            <a:ext cx="11645608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唐的诗，三分天下，一分为李白，一分为杜甫，一分为王维。李白为仙，杜甫为圣，摩诘为佛。太白，飘逸洒脱，一个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字形神兼备地形容了他；杜甫，深沉凝重，一个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字道尽了。而王维，却用另一种方式让人们记住了他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摩诘，佛的名字，一如佛家的清静。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辋川如画入诗来。王维既在山水画中放进了禅宗的虚静的心灵，使我们产生对现世的反省和检讨，从而萌生超脱的渴望；又在山水诗中注入了色空有无的悟禅境界与审美感受，使我们领略到生命的蓬勃与幻灭，因而启示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这个宇宙的本体，也在诗和艺术的创造里跃动，终于指向历史与文化的奥颐。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905939"/>
            <a:ext cx="11645608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(701—761)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，字摩诘，外号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，太原人。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田园山水诗派代表作家。以尚书右丞终，世称王右丞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崇尚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佛道，后半生多过着隐居生活。著有《王右丞集》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名作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有《终南山》、《山居秋暝》、《辋川集》、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《过香积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寺》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7170" name="Picture 2" descr="王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628" y="1040645"/>
            <a:ext cx="2499368" cy="3108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9049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6098" y="764704"/>
            <a:ext cx="11798255" cy="605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于开元二十年前后曾在辋川隐居，他对田园风光、自然山水怀有特殊的情感，写了许多诗歌赞美那里的生活和景物。在隐居生活中他经常和野老共话桑麻，同朋友饮酒赋诗，与山僧谈经论道。王维的辋川别业地处陕西蓝田南八里的峣山之口，辋谷水出峣山口北流入灞水。辋川别业傍山临水，风景非常优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裴迪曾是辋川别业的常客，是王维寄情山水的同道。他们经常一起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浮舟往来，弹琴赋诗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，品尝山林隐逸生活的乐趣。这一年的腊月末，裴迪在自己家中温习经书，准备去应科举考试。王维居住在辋川别业颇有孤独之感，便写了这一封信给裴迪，约请他明年春天来这里与他同游，这就是本文内容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忽　　　　　　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09186" y="1844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5086" y="1818219"/>
            <a:ext cx="902811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不要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116632"/>
            <a:ext cx="1157243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景气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宋体"/>
                <a:ea typeface="Times New Roman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僮仆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静默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因驮黄檗人往，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不一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6831" y="14656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气候。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02636" y="21136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指兴旺。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630710" y="3402839"/>
            <a:ext cx="198002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指已入睡。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30710" y="4031747"/>
            <a:ext cx="7007046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寂静，没有声音；肃立不做声，表示悼念。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558702" y="5305827"/>
            <a:ext cx="664797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书信结尾常用的套语，不一一详述之意。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702718" y="593011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不相同，不固定。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760181"/>
            <a:ext cx="1157243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非子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天机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清妙者。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0710" y="146562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天性。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02636" y="211369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比喻自然界的秘密，也比喻重要而不可泄露的秘密。</a:t>
            </a:r>
          </a:p>
        </p:txBody>
      </p:sp>
    </p:spTree>
    <p:extLst>
      <p:ext uri="{BB962C8B-B14F-4D97-AF65-F5344CB8AC3E}">
        <p14:creationId xmlns="" xmlns:p14="http://schemas.microsoft.com/office/powerpoint/2010/main" val="52496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8680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556899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640948"/>
            <a:ext cx="360040" cy="279616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260755"/>
            <a:ext cx="870243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秦师将袭郑，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门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百雉，国之害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？过而能改，善莫大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闻将军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有意督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之，脱身独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山殊可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36411" y="1340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经过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126" y="19888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超过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76571" y="26369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过错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55246" y="32658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责备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11121" y="393305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过访，游览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21" grpId="0"/>
      <p:bldP spid="2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556899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640948"/>
            <a:ext cx="360040" cy="279616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260755"/>
            <a:ext cx="961631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太行、王屋二山，高万仞，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百里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足下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以贞白称，时人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之前朝贡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禹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，而狱无怨滥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朋自远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不亦乐乎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35366" y="13793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方圆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6934" y="19963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正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08619" y="2634977"/>
            <a:ext cx="902811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比方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8539" y="3289603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道理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7174" y="3937675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地方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257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85293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612901"/>
            <a:ext cx="360040" cy="341719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260755"/>
            <a:ext cx="87024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驮黄檗人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沃野千里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，高祖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成帝业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延英俊，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爵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大郤，导大窾，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固然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仓之粟，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陈陈相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见相君，无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4966" y="135129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借，趁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55246" y="19888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依靠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7094" y="26369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根据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8499" y="32658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顺着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23289" y="391389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覆压，继承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0307" y="458112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机会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728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与山僧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讫而去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登华子冈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露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8942" y="141277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名词作动词，吃饭。</a:t>
            </a:r>
          </a:p>
        </p:txBody>
      </p:sp>
      <p:sp>
        <p:nvSpPr>
          <p:cNvPr id="4" name="矩形 3"/>
          <p:cNvSpPr/>
          <p:nvPr/>
        </p:nvSpPr>
        <p:spPr>
          <a:xfrm>
            <a:off x="3111901" y="206084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名词作状语，在夜里。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2838" y="27089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形容词作动词，打湿。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408253"/>
            <a:ext cx="1108923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这是一封约友人同游的短信，描绘了王维晚年所居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辋川别业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周围的山水景物，冬日的萧疏清静为实景，春天的烂漫多姿为虚景，语言质朴简约，文笔淡雅，达到了很高的艺术境界。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憩感配寺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明灭林外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步仄径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携手赋诗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斯之不远，倘能从我游乎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5174" y="1412776"/>
            <a:ext cx="6888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省略了介词</a:t>
            </a:r>
            <a:r>
              <a:rPr lang="en-US" altLang="zh-CN" sz="2800" kern="100" dirty="0">
                <a:solidFill>
                  <a:srgbClr val="3333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于</a:t>
            </a:r>
            <a:r>
              <a:rPr lang="en-US" altLang="zh-CN" sz="2800" kern="100" dirty="0">
                <a:solidFill>
                  <a:srgbClr val="3333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省略句、状语后置句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0830" y="2034687"/>
            <a:ext cx="6288901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于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林外明灭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省略句、状语后置句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2359668" y="2708920"/>
            <a:ext cx="5692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于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仄径步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省略句、状语后置句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82927" y="3356992"/>
            <a:ext cx="42562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我们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携手赋诗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省略句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276769" y="3933056"/>
            <a:ext cx="49744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倘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你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能从我游乎？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省略句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kern="100" dirty="0">
                <a:solidFill>
                  <a:srgbClr val="3333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6" grpId="0"/>
      <p:bldP spid="16" grpId="1"/>
      <p:bldP spid="17" grpId="0"/>
      <p:bldP spid="1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pic>
        <p:nvPicPr>
          <p:cNvPr id="5133" name="Picture 13" descr="W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212" y="1765086"/>
            <a:ext cx="9137458" cy="362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201" y="1115970"/>
            <a:ext cx="115558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近腊月下，景气和畅，故山殊可过。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这句话有什么作用？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本句语言精练、简短。句中交代了故事发生的时间，并总括了山中的气候特点。引出了下文对景物的描写，对春天美景的畅想，和对裴秀才的邀请。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542" y="54868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二、怎样理解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岂能以此不急之务相邀？然是中有深趣矣！无忽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的深刻含意？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这是全文的关键性语句。诗人所说的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不急之务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，恰恰表现了诗人对自然的陶醉与留恋。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是中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深趣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就是陶渊明的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此间有真意，欲辨已忘言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深趣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一词寄寓他对纯朴宁静而又充满情趣的自然生活的喜爱。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无忽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，是诗人对朋友的交代，也是对自己的提醒。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三、作为一封书信，为什么把主要篇幅放在景物描写上？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为何在这短短篇幅中，浓墨重彩地描写冬日景色，遥想描绘春天的美景？这与本文的写作意图有关。这封信既是用来叙述朋友情谊，同时也是与友人相约共赏，向友人发出邀请。作者把冬景写得诗情画意、生趣盎然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既表达了作者对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山中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美景和美好生活的欣赏，让美景真情与朋友分享；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同时也暗含着对朋友的劝诱和邀请。要注意的是，本文的写景特别富有生活情趣，这也表现了作者期望在闲适山水之中、追求田园生活的心理。这种借景传情、借景寄意的写法是值得我们学习和琢磨的。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422" y="692696"/>
            <a:ext cx="1167141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当待春中，草木蔓发，春山可望，轻鯈出水，白鸥矫翼，露湿青皋，麦陇朝雊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是作者的设想，请赏析这句话。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 smtClean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作者由眼前的冬景不觉想到即将到来的春天，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啊，冬天来了，春天还会远吗？春天的蓝田山，风景绝佳，树木青青，芳草碧碧，春山可观。游鱼戏于清流，白鸥展翅晴空。清早圆润的露珠闪亮在草尖，早起的野鸡在麦田里鸣叫，好一幅辋川春日美景图。作者四字一句的清词丽句将此美不胜收之景呈现在我们面前，产生了无尽的语言艺术魅力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620688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91894" y="1052736"/>
            <a:ext cx="11805036" cy="58274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句式骈散结合。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景多用四言句，句式整齐，富有节奏感，情景交融，意境深远；抒情议论，多用散句，信笔抒写，或直抒胸臆，或点明主旨，轻灵自由。全文整散结合，句式灵活，读来活泼明快，于清词丽句中现故山美景，于长短变化中表厚意深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诗画合一，情景相融。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王维不管写诗或写文都表现一种以画面为主的借景抒情的写作风格，他的这封书信可以说是书中有画，书亦如诗。作者的思想、性格、审美趣味已尽在其中了。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08720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色彩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题目：请以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色彩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为话题写一篇文章。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1408" y="343374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调出最美的色彩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三毛或许是错的，用丝袜草草结束了自己未尽的一生，从此永远远离了她的撒哈拉沙漠，雨季也不会再来。抑或是对的，也许她看透了自己未来生活的无边黑暗，才选择死亡。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我们每个人都在守候着自己如泡沫般脆弱的梦境，快乐才刚刚开始，悲伤却早已潜伏而来。生命就是如此，既然伤痛存在，我们又何必畏惧，何须畏惧，何不勇敢地支撑起生命，涂抹并调出属于自己的色彩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！</a:t>
            </a:r>
            <a:endParaRPr lang="en-US" altLang="zh-CN" sz="2800" kern="100" dirty="0" smtClean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这是一间颓废的画室，之所以称它为画室，是因为它容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纳了几支秃笔和几盒彩膏。梵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高，这位荷兰最伟大的画家，现代绘画艺术先驱之一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408" y="4766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197" y="332656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就屈身在这样一间房屋内。他头发凌乱，生活相当拮据，但这丝毫没有影响他作画的热情。在精神受到强烈的刺激后，他仍然不倦怠地工作。《星夜》是他这一夜刻骨铭心的作品，他以火焰般的笔触描绘了一个奇特而迷幻的星空，那一片陷入蓝色和黄色旋涡中的天空。这个天空令人头晕目眩，这是他躁动不安的情绪的非理性成分，但这些却让我们更多地看到他对生命的反抗。于是一株向阳的葵花植根在思想者的心中，摹刻在人们的心里，这是一种生命意义上的无言的抗争，这抗争坚韧、持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大漠孤烟，风卷残霜，皑皑白雪之下，我们看不到大自然的银装素裹分外妖娆，却看到一位苦守着边关冷月，过着衣不蔽体、食不果腹生活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197" y="332656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苏武。匈奴三番五次劝降，丝毫未曾动摇他义无反顾的信念，为了那柄汉节，一千年在这里也缩短了。他忍受着身体和精神上的双重折磨，一双浊眼日夜遥望关中明月，企盼重归故里的那一刻，一身浩然正气令天地动容，让生命焕发出无限光芒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三毛用阴暗的黑色诠释了她对生命、对世界的失望。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梵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高用金黄诠释了他对艺术的执着，对生命的热爱。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苏武用圣洁的白色诠释了他对故国的眷恋，对生命的不屈。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在历史的记忆里，蓄满了先哲的人生理念，命运抉择，我们追赶着，呼啸着，对苦痛的生命，我们究竟会留下怎样的一笔？是逃避，还是前行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5064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" y="1181651"/>
            <a:ext cx="1157243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是临阵脱逃，还是誓死抗战？既然我们无法选择生命，那我们何不改变生命，让生命现出自己涂抹的色彩，如雨后彩虹，春发青芽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调出最美的色彩，为生命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0182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59502" y="-2207"/>
            <a:ext cx="3418284" cy="2773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230482" y="1056919"/>
            <a:ext cx="11652274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弈江南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江南是一局棋，博弈了千载，却终究没人能够逃出江南的朦胧意蕴。或许，能拜倒在江南的青石路上，也是一种诗意的幸福。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南是一局黑白交织的围棋。我们在粉墙黛瓦间博弈着清幽与喧嚣。江南不需要尘世的繁华，江南不喜欢艳丽的色彩，江南不接受虚伪与肮脏。江南的美唯有放开胸怀，用心灵去感受，才能懂得江南的喜怒哀乐，才能享受博弈江南的悠然快意。所以，终是黑瓦白墙占据了江南的大半山水，让最纯净的两种色彩在这山水草木中得到了最宁静的释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03" y="65395"/>
            <a:ext cx="11946422" cy="660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南是一局下不完的棋，文人们用笔墨斗了千年，将相们用兵马驰骋了一生。可江南依旧是江南，从不因水墨勾勒而故作娇柔，也不因金戈铁马而狰狞面目。江南是天地设下的一局棋，天地对弈，下的是淡定从容，古朴纯净。凡人在江南快意人生，便以为掌控了江南。殊不知我们在江南面前，皆是红尘俗世的棋子，被江南这幻境迷惑，成了博弈中的一员，才能得以略享这青帘渔火，这水墨晴岚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南是一局棋。墨客骚人，弈的是诗意江南；王侯将相，弈的是惬意江南。而江南的山山水水，花花草草，也在这一方世界中博弈着美丽与自然，淳朴与厚重，悠久与执着。人们游走在粉墙黛瓦的棋子间，草木山水散布在昼夜交替的天地间。黑与白的对弈，心与自然的交融，凝聚了江南宽宏厚重的文化，酿成了江南醉人身心的美丽，流出了江南宁静致远的性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831" y="832189"/>
            <a:ext cx="11711031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梦中霏雨，花落南江。若清辉懵懂，仅与夜郎浓。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是文人墨客书就了江南？还是这一川烟雨淋就了千载美谈？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弈江南。忆江南。一枕明月对酒酣。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8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1576" y="760050"/>
            <a:ext cx="1186395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人必自侮，然后人侮之。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离娄上》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人一定是先有自取其辱的行为，别人才会侮辱他。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不可以无耻，无耻之耻，无耻矣。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《孟子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尽心上》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人不能没有羞耻，不知羞耻的那种羞耻，才真的是不知羞耻啊！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必其自爱也，而后人爱诸；人必其自敬也，而后人敬诸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扬雄《法言》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人一定要自爱，而后才能被他人所爱；人一定要自尊，而后才能被他人尊敬。这句话强调了人要自尊自爱。自尊自爱，就是在品格、行为上严格要求自己，这样才能得到别人的尊敬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76" y="815784"/>
            <a:ext cx="11666806" cy="1679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士皆知有耻，则国家永无耻矣。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龚自珍《明良论二》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如果一个国家的士人都有羞耻心的话，那就永远不会有国耻了。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124744"/>
            <a:ext cx="1157845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辋川如画入诗来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一位面容略带困倦与憔悴，但仍然神态安闲、步履从容的老者；一位气宇轩昂、禅意盎然，两眼放射着澄澹中含有精锐、明秀中透出灵慧光芒的老者；正在向我们走来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他，就是全面代表盛唐时期各种诗体创作成就的唐代大诗人王维；他，就是以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诗中有画，画中有诗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的独特视域使其山水田园诗在唐代和我国诗坛享有崇高地位的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自然之子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王维；他，就是一心向于释、一生隐于官，被杜甫称许为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、被后世颂扬为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的王维。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2468</Words>
  <Application>Microsoft Office PowerPoint</Application>
  <PresentationFormat>自定义</PresentationFormat>
  <Paragraphs>183</Paragraphs>
  <Slides>32</Slides>
  <Notes>1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