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58" r:id="rId2"/>
    <p:sldId id="359" r:id="rId3"/>
    <p:sldId id="265" r:id="rId4"/>
    <p:sldId id="361" r:id="rId5"/>
    <p:sldId id="278" r:id="rId6"/>
    <p:sldId id="344" r:id="rId7"/>
    <p:sldId id="362" r:id="rId8"/>
    <p:sldId id="363" r:id="rId9"/>
    <p:sldId id="364" r:id="rId10"/>
    <p:sldId id="367" r:id="rId11"/>
    <p:sldId id="365" r:id="rId12"/>
    <p:sldId id="366" r:id="rId13"/>
    <p:sldId id="368" r:id="rId14"/>
    <p:sldId id="369" r:id="rId15"/>
    <p:sldId id="370" r:id="rId16"/>
    <p:sldId id="275" r:id="rId17"/>
    <p:sldId id="371" r:id="rId18"/>
    <p:sldId id="372" r:id="rId19"/>
    <p:sldId id="373" r:id="rId20"/>
    <p:sldId id="374" r:id="rId21"/>
    <p:sldId id="285" r:id="rId22"/>
    <p:sldId id="375" r:id="rId23"/>
    <p:sldId id="376" r:id="rId24"/>
    <p:sldId id="286" r:id="rId25"/>
    <p:sldId id="360" r:id="rId26"/>
    <p:sldId id="377" r:id="rId27"/>
    <p:sldId id="378" r:id="rId28"/>
    <p:sldId id="379" r:id="rId29"/>
    <p:sldId id="380" r:id="rId30"/>
    <p:sldId id="381" r:id="rId31"/>
    <p:sldId id="382" r:id="rId32"/>
    <p:sldId id="383" r:id="rId33"/>
    <p:sldId id="384" r:id="rId34"/>
    <p:sldId id="385" r:id="rId35"/>
    <p:sldId id="270" r:id="rId36"/>
    <p:sldId id="386" r:id="rId37"/>
    <p:sldId id="387" r:id="rId38"/>
    <p:sldId id="388" r:id="rId39"/>
    <p:sldId id="389" r:id="rId40"/>
    <p:sldId id="277" r:id="rId41"/>
    <p:sldId id="390"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9</a:t>
            </a:r>
            <a:r>
              <a:rPr lang="zh-CN" altLang="zh-CN" sz="1400" dirty="0" smtClean="0"/>
              <a:t>　劝　学</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slide" Target="slide6.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6.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slide" Target="slide27.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6.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slide" Target="slide27.xml"/></Relationships>
</file>

<file path=ppt/slides/_rels/slide2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16.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slide" Target="slide27.xml"/></Relationships>
</file>

<file path=ppt/slides/_rels/slide2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6.xml"/><Relationship Id="rId7"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16.xml"/><Relationship Id="rId7" Type="http://schemas.openxmlformats.org/officeDocument/2006/relationships/package" Target="../embeddings/Microsoft_Word___13.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1.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2.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3.emf"/></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4.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5.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6.emf"/></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7.emf"/></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16.xml"/><Relationship Id="rId7" Type="http://schemas.openxmlformats.org/officeDocument/2006/relationships/slide" Target="slide27.xml"/><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28.emf"/></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9.emf"/><Relationship Id="rId5" Type="http://schemas.openxmlformats.org/officeDocument/2006/relationships/package" Target="../embeddings/Microsoft_Word___22.docx"/><Relationship Id="rId4" Type="http://schemas.openxmlformats.org/officeDocument/2006/relationships/slide" Target="slide40.xml"/></Relationships>
</file>

<file path=ppt/slides/_rels/slide3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劝　学</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615496988"/>
              </p:ext>
            </p:extLst>
          </p:nvPr>
        </p:nvGraphicFramePr>
        <p:xfrm>
          <a:off x="508000" y="2496703"/>
          <a:ext cx="8128000" cy="2118594"/>
        </p:xfrm>
        <a:graphic>
          <a:graphicData uri="http://schemas.openxmlformats.org/presentationml/2006/ole">
            <mc:AlternateContent xmlns:mc="http://schemas.openxmlformats.org/markup-compatibility/2006">
              <mc:Choice xmlns:v="urn:schemas-microsoft-com:vml" Requires="v">
                <p:oleObj spid="_x0000_s7176" name="文档" r:id="rId6" imgW="3837004" imgH="999512" progId="Word.Document.12">
                  <p:embed/>
                </p:oleObj>
              </mc:Choice>
              <mc:Fallback>
                <p:oleObj name="文档" r:id="rId6" imgW="3837004" imgH="999512" progId="Word.Document.12">
                  <p:embed/>
                  <p:pic>
                    <p:nvPicPr>
                      <p:cNvPr id="0" name=""/>
                      <p:cNvPicPr/>
                      <p:nvPr/>
                    </p:nvPicPr>
                    <p:blipFill>
                      <a:blip r:embed="rId7"/>
                      <a:stretch>
                        <a:fillRect/>
                      </a:stretch>
                    </p:blipFill>
                    <p:spPr>
                      <a:xfrm>
                        <a:off x="508000" y="2496703"/>
                        <a:ext cx="8128000" cy="2118594"/>
                      </a:xfrm>
                      <a:prstGeom prst="rect">
                        <a:avLst/>
                      </a:prstGeom>
                    </p:spPr>
                  </p:pic>
                </p:oleObj>
              </mc:Fallback>
            </mc:AlternateContent>
          </a:graphicData>
        </a:graphic>
      </p:graphicFrame>
      <p:sp>
        <p:nvSpPr>
          <p:cNvPr id="6" name="矩形 5"/>
          <p:cNvSpPr/>
          <p:nvPr/>
        </p:nvSpPr>
        <p:spPr>
          <a:xfrm>
            <a:off x="4315153" y="2496703"/>
            <a:ext cx="177332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6227" y="3068960"/>
            <a:ext cx="118131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5694" y="3601234"/>
            <a:ext cx="116961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74358" y="4169030"/>
            <a:ext cx="116961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86625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49484"/>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譸以为轮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动词的使动用法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弯曲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其曲中规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形容词活用为名词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曲度</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弧度</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故木受绳则直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经墨绳打量</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金就砺则利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变锋利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君子博学而日参省乎己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每天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登高而招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臂非加长也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形容词活用为名词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高处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假舆马者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非利足也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形容词的使动用法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快</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cs typeface="Times New Roman" panose="02020603050405020304" pitchFamily="18" charset="0"/>
              </a:rPr>
              <a:t>假舟楫者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非能水也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游泳</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(9)</a:t>
            </a:r>
            <a:r>
              <a:rPr lang="zh-CN" altLang="zh-CN" dirty="0">
                <a:solidFill>
                  <a:srgbClr val="000000"/>
                </a:solidFill>
                <a:latin typeface="Times New Roman" panose="02020603050405020304" pitchFamily="18" charset="0"/>
                <a:cs typeface="Times New Roman" panose="02020603050405020304" pitchFamily="18" charset="0"/>
              </a:rPr>
              <a:t>积善成德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而神明自得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形容词活用为名词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善事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cs typeface="Times New Roman" panose="02020603050405020304" pitchFamily="18" charset="0"/>
              </a:rPr>
              <a:t>上食埃土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下饮黄泉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向上、向下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(11)</a:t>
            </a:r>
            <a:r>
              <a:rPr lang="zh-CN" altLang="zh-CN" dirty="0">
                <a:solidFill>
                  <a:srgbClr val="000000"/>
                </a:solidFill>
                <a:latin typeface="Times New Roman" panose="02020603050405020304" pitchFamily="18" charset="0"/>
                <a:cs typeface="Times New Roman" panose="02020603050405020304" pitchFamily="18" charset="0"/>
              </a:rPr>
              <a:t>用心一也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数词活用作形容词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专一</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2122975" y="1789665"/>
            <a:ext cx="2765668"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38724" y="2205218"/>
            <a:ext cx="2821258"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94457" y="2606520"/>
            <a:ext cx="2765668"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61364" y="3014286"/>
            <a:ext cx="2528912" cy="344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14383" y="3428200"/>
            <a:ext cx="1626055" cy="344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27442" y="3879207"/>
            <a:ext cx="2326511" cy="302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88250" y="4250427"/>
            <a:ext cx="2793325"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00285" y="4692410"/>
            <a:ext cx="2093437" cy="3120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39569" y="5106942"/>
            <a:ext cx="2312456" cy="3120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23519" y="5508906"/>
            <a:ext cx="2312456" cy="3183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43711" y="5921789"/>
            <a:ext cx="2307478" cy="3183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74436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62880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分古今</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06672435"/>
              </p:ext>
            </p:extLst>
          </p:nvPr>
        </p:nvGraphicFramePr>
        <p:xfrm>
          <a:off x="508000" y="2242213"/>
          <a:ext cx="8128000" cy="3900647"/>
        </p:xfrm>
        <a:graphic>
          <a:graphicData uri="http://schemas.openxmlformats.org/presentationml/2006/ole">
            <mc:AlternateContent xmlns:mc="http://schemas.openxmlformats.org/markup-compatibility/2006">
              <mc:Choice xmlns:v="urn:schemas-microsoft-com:vml" Requires="v">
                <p:oleObj spid="_x0000_s8200" name="文档" r:id="rId6" imgW="3910425" imgH="1877149" progId="Word.Document.12">
                  <p:embed/>
                </p:oleObj>
              </mc:Choice>
              <mc:Fallback>
                <p:oleObj name="文档" r:id="rId6" imgW="3910425" imgH="1877149" progId="Word.Document.12">
                  <p:embed/>
                  <p:pic>
                    <p:nvPicPr>
                      <p:cNvPr id="0" name=""/>
                      <p:cNvPicPr/>
                      <p:nvPr/>
                    </p:nvPicPr>
                    <p:blipFill>
                      <a:blip r:embed="rId7"/>
                      <a:stretch>
                        <a:fillRect/>
                      </a:stretch>
                    </p:blipFill>
                    <p:spPr>
                      <a:xfrm>
                        <a:off x="508000" y="2242213"/>
                        <a:ext cx="8128000" cy="3900647"/>
                      </a:xfrm>
                      <a:prstGeom prst="rect">
                        <a:avLst/>
                      </a:prstGeom>
                    </p:spPr>
                  </p:pic>
                </p:oleObj>
              </mc:Fallback>
            </mc:AlternateContent>
          </a:graphicData>
        </a:graphic>
      </p:graphicFrame>
    </p:spTree>
    <p:extLst>
      <p:ext uri="{BB962C8B-B14F-4D97-AF65-F5344CB8AC3E}">
        <p14:creationId xmlns:p14="http://schemas.microsoft.com/office/powerpoint/2010/main" val="26174267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4" name="矩形 3"/>
          <p:cNvSpPr>
            <a:spLocks noChangeAspect="1"/>
          </p:cNvSpPr>
          <p:nvPr/>
        </p:nvSpPr>
        <p:spPr>
          <a:xfrm>
            <a:off x="508000" y="1351654"/>
            <a:ext cx="8128000" cy="544123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取之于蓝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而青于蓝。</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靛青</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从蓝草中取得</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但比蓼蓝颜色</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更</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深。</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水为之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而寒于水。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冰</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是水凝结而成的</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但比水更寒冷。</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车柔以为轮。</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用火烤使它弯曲做成车轮。</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车柔</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以</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为轮</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虽有槁暴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不复挺者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车柔使之然也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即使又晒干了</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也不会再挺直</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这是火烤使它变成这样的。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405264" y="2215750"/>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55938" y="2625383"/>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85864" y="3448372"/>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56952" y="3855349"/>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5864" y="4678338"/>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6951" y="5089257"/>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07636" y="5913934"/>
            <a:ext cx="5972676"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50774" y="6326541"/>
            <a:ext cx="4358214"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02143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君子生非异也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善假于物也。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君子的本性同一般人没有差别</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只是善于借助外物罢了。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蚓无爪牙之利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筋骨之强。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蚯蚓没有锋利的爪牙</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强壮的筋骨。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7</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《荀子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劝学》以蚯蚓为例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论证了为学必须锲而不舍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坚持不懈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同篇中与之相反的例证是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蟹六跪而二螯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非蛇鳝之穴无可寄托者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用心躁也</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大纲全国高考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假舆马者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非利足也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而致千里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假舟楫者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非能水也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而绝江河。</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浙江高考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381537" y="1801280"/>
            <a:ext cx="584387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45052" y="2210103"/>
            <a:ext cx="584387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92423" y="3032864"/>
            <a:ext cx="584387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6" y="3434963"/>
            <a:ext cx="5843873"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47631" y="4679913"/>
            <a:ext cx="1335816"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71153" y="4679913"/>
            <a:ext cx="2261336"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13926" y="4679913"/>
            <a:ext cx="88151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86852" y="5506879"/>
            <a:ext cx="88151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55041" y="5506879"/>
            <a:ext cx="881513"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09712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顺风而呼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声非加疾也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而闻者彰</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福建高考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蚓无爪牙之利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筋骨之强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上食埃土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下饮黄泉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用心一也。</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全国课标高考</a:t>
            </a:r>
            <a:r>
              <a:rPr lang="zh-CN" altLang="zh-CN" dirty="0">
                <a:solidFill>
                  <a:srgbClr val="000000"/>
                </a:solidFill>
                <a:latin typeface="NEU-BZ-S92"/>
                <a:cs typeface="宋体" panose="02010600030101010101" pitchFamily="2" charset="-122"/>
              </a:rPr>
              <a:t>Ⅰ</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君子博学而日参省乎己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则知明而行无过矣</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NEU-BZ-S92"/>
                <a:ea typeface="Times New Roman" panose="02020603050405020304" pitchFamily="18" charset="0"/>
                <a:cs typeface="Times New Roman" panose="02020603050405020304" pitchFamily="18" charset="0"/>
              </a:rPr>
              <a:t>(2013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山东、天津高考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假舟楫者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非能水也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而绝江河</a:t>
            </a:r>
            <a:r>
              <a:rPr lang="zh-CN" altLang="zh-CN" dirty="0">
                <a:solidFill>
                  <a:srgbClr val="000000"/>
                </a:solidFill>
                <a:latin typeface="Times New Roman" panose="02020603050405020304" pitchFamily="18" charset="0"/>
                <a:cs typeface="Times New Roman" panose="02020603050405020304" pitchFamily="18" charset="0"/>
              </a:rPr>
              <a:t>。君子生非异也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善假于物也</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大纲全国高考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积善成德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而神明自得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圣心备焉</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江苏、山东高考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cs typeface="Times New Roman" panose="02020603050405020304" pitchFamily="18" charset="0"/>
              </a:rPr>
              <a:t>故木受绳则直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金就砺则利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君子博学而日参省乎己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则知明而行无过矣</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安徽、北京高考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3320535" y="1709924"/>
            <a:ext cx="902311"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66662" y="2118430"/>
            <a:ext cx="902311"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03439" y="2118430"/>
            <a:ext cx="902311"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5709" y="2935740"/>
            <a:ext cx="1812930"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37388" y="3345042"/>
            <a:ext cx="902311"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88983" y="3345042"/>
            <a:ext cx="902311"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54729" y="3345042"/>
            <a:ext cx="1111999" cy="334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37388" y="4161214"/>
            <a:ext cx="902311"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24929" y="4161214"/>
            <a:ext cx="902311"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76189" y="4575895"/>
            <a:ext cx="2258034" cy="338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05628" y="4575895"/>
            <a:ext cx="1815850" cy="338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72695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5493812"/>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了解本文的观点态度</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君子曰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学不可以已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的中心论点有什么好处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中心论点包括哪几方面的意思</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君子曰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引出中心论点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学不可以已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使观点更具权威性。这个观点包括两个方面的意思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一是学习的意义、作用很大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所以学习不能停止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二是学习的态度和方法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即不能停止学习。</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课文节选部分共四段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第一段提出中心论点。其余三段各从哪几个方面展开论述的</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三个分论点。第二段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学习具有重大的意义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学习具有重要的作用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学习要采取正确的态度和方法。</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40020878"/>
              </p:ext>
            </p:extLst>
          </p:nvPr>
        </p:nvGraphicFramePr>
        <p:xfrm>
          <a:off x="508000" y="4658602"/>
          <a:ext cx="8128000" cy="1133278"/>
        </p:xfrm>
        <a:graphic>
          <a:graphicData uri="http://schemas.openxmlformats.org/presentationml/2006/ole">
            <mc:AlternateContent xmlns:mc="http://schemas.openxmlformats.org/markup-compatibility/2006">
              <mc:Choice xmlns:v="urn:schemas-microsoft-com:vml" Requires="v">
                <p:oleObj spid="_x0000_s10246" name="文档" r:id="rId7" imgW="3837004" imgH="534371" progId="Word.Document.12">
                  <p:embed/>
                </p:oleObj>
              </mc:Choice>
              <mc:Fallback>
                <p:oleObj name="文档" r:id="rId7" imgW="3837004" imgH="534371" progId="Word.Document.12">
                  <p:embed/>
                  <p:pic>
                    <p:nvPicPr>
                      <p:cNvPr id="0" name=""/>
                      <p:cNvPicPr/>
                      <p:nvPr/>
                    </p:nvPicPr>
                    <p:blipFill>
                      <a:blip r:embed="rId8"/>
                      <a:stretch>
                        <a:fillRect/>
                      </a:stretch>
                    </p:blipFill>
                    <p:spPr>
                      <a:xfrm>
                        <a:off x="508000" y="4658602"/>
                        <a:ext cx="8128000" cy="1133278"/>
                      </a:xfrm>
                      <a:prstGeom prst="rect">
                        <a:avLst/>
                      </a:prstGeom>
                    </p:spPr>
                  </p:pic>
                </p:oleObj>
              </mc:Fallback>
            </mc:AlternateContent>
          </a:graphicData>
        </a:graphic>
      </p:graphicFrame>
      <p:sp>
        <p:nvSpPr>
          <p:cNvPr id="8" name="矩形 7">
            <a:hlinkClick r:id="rId9"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2" name="矩形 11"/>
          <p:cNvSpPr/>
          <p:nvPr/>
        </p:nvSpPr>
        <p:spPr>
          <a:xfrm>
            <a:off x="193441" y="2751681"/>
            <a:ext cx="8646661" cy="1251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5213" y="5853001"/>
            <a:ext cx="8338999" cy="8719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778590"/>
            <a:ext cx="8128000" cy="3554819"/>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学习本文的论证方法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在论述学习的意义时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的比喻论证了什么问题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的比喻论证了什么问题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的比喻论证了学习可以提高人的水平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的比喻论证了学习可以改造人的品性。这五个比喻论述了学习的意义。</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吾尝跂而望矣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不如登高之博见也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这个比喻是论述什么观点的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这个比喻是论述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吾尝终日而思矣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不如须臾之所学也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这个观点的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强调了学习的作用</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8" name="矩形 7">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0" name="矩形 9"/>
          <p:cNvSpPr/>
          <p:nvPr/>
        </p:nvSpPr>
        <p:spPr>
          <a:xfrm>
            <a:off x="193441" y="3196806"/>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446987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55191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432341"/>
            <a:ext cx="8128000" cy="424731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登高而招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顺风而呼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假舆马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假舟楫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这四个比喻中为什么要强调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臂非加长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声非加疾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非利足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非能水</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见者远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闻者彰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绝江河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这些效果的取得并不是因为人的本身有什么特异功能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而是因为凭借了外界条件。有力地论证了学习的作用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可以弥补人的不足。</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课文第四段论述学习的方法和态度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可以分为几个层次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是如何正反设喻论证的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可分为三层。第一层论述学习要积累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是先正面后反面设喻论述的。第二层论述学习要持之以恒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是先反面后正面设喻论述的。第三层论述学习要专一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是先正面后反面设喻论述的</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8" name="矩形 7">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0" name="矩形 9"/>
          <p:cNvSpPr/>
          <p:nvPr/>
        </p:nvSpPr>
        <p:spPr>
          <a:xfrm>
            <a:off x="193441" y="2294450"/>
            <a:ext cx="8646661" cy="12785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4336640"/>
            <a:ext cx="8646661"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89438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428127"/>
            <a:ext cx="8128000" cy="2255746"/>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比喻论证是一种用具体、生动、形象的事物作比喻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来证明较抽象的道理的论证方法。比喻者和被比喻者应是两类不同的事物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但要存在着相似性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两者之间具有推理关系。其作用是把不易理解的和较深的事理用容易理解的和较浅显的事物来说清楚、讲明白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具有深入浅出、平易生动的特点。</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9836299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63159042"/>
              </p:ext>
            </p:extLst>
          </p:nvPr>
        </p:nvGraphicFramePr>
        <p:xfrm>
          <a:off x="508000" y="1553848"/>
          <a:ext cx="8128000" cy="4004305"/>
        </p:xfrm>
        <a:graphic>
          <a:graphicData uri="http://schemas.openxmlformats.org/presentationml/2006/ole">
            <mc:AlternateContent xmlns:mc="http://schemas.openxmlformats.org/markup-compatibility/2006">
              <mc:Choice xmlns:v="urn:schemas-microsoft-com:vml" Requires="v">
                <p:oleObj spid="_x0000_s1033" name="文档" r:id="rId3" imgW="3998963" imgH="1970538" progId="Word.Document.12">
                  <p:embed/>
                </p:oleObj>
              </mc:Choice>
              <mc:Fallback>
                <p:oleObj name="文档" r:id="rId3" imgW="3998963" imgH="1970538" progId="Word.Document.12">
                  <p:embed/>
                  <p:pic>
                    <p:nvPicPr>
                      <p:cNvPr id="0" name=""/>
                      <p:cNvPicPr/>
                      <p:nvPr/>
                    </p:nvPicPr>
                    <p:blipFill>
                      <a:blip r:embed="rId4"/>
                      <a:stretch>
                        <a:fillRect/>
                      </a:stretch>
                    </p:blipFill>
                    <p:spPr>
                      <a:xfrm>
                        <a:off x="508000" y="1553848"/>
                        <a:ext cx="8128000" cy="4004305"/>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988840"/>
            <a:ext cx="8128000" cy="341632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作者在论述积累是学习的重要的方法时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是从正反两个方面展开的。请根据下表填写出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的具体内容与结果。</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根据课文第四段的内容填写即可。</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40727214"/>
              </p:ext>
            </p:extLst>
          </p:nvPr>
        </p:nvGraphicFramePr>
        <p:xfrm>
          <a:off x="508000" y="2908549"/>
          <a:ext cx="8128000" cy="1994167"/>
        </p:xfrm>
        <a:graphic>
          <a:graphicData uri="http://schemas.openxmlformats.org/presentationml/2006/ole">
            <mc:AlternateContent xmlns:mc="http://schemas.openxmlformats.org/markup-compatibility/2006">
              <mc:Choice xmlns:v="urn:schemas-microsoft-com:vml" Requires="v">
                <p:oleObj spid="_x0000_s11270" name="文档" r:id="rId7" imgW="3837004" imgH="940738" progId="Word.Document.12">
                  <p:embed/>
                </p:oleObj>
              </mc:Choice>
              <mc:Fallback>
                <p:oleObj name="文档" r:id="rId7" imgW="3837004" imgH="940738" progId="Word.Document.12">
                  <p:embed/>
                  <p:pic>
                    <p:nvPicPr>
                      <p:cNvPr id="0" name=""/>
                      <p:cNvPicPr/>
                      <p:nvPr/>
                    </p:nvPicPr>
                    <p:blipFill>
                      <a:blip r:embed="rId8"/>
                      <a:stretch>
                        <a:fillRect/>
                      </a:stretch>
                    </p:blipFill>
                    <p:spPr>
                      <a:xfrm>
                        <a:off x="508000" y="2908549"/>
                        <a:ext cx="8128000" cy="1994167"/>
                      </a:xfrm>
                      <a:prstGeom prst="rect">
                        <a:avLst/>
                      </a:prstGeom>
                    </p:spPr>
                  </p:pic>
                </p:oleObj>
              </mc:Fallback>
            </mc:AlternateContent>
          </a:graphicData>
        </a:graphic>
      </p:graphicFrame>
      <p:sp>
        <p:nvSpPr>
          <p:cNvPr id="8" name="矩形 7">
            <a:hlinkClick r:id="rId9"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0" name="矩形 9"/>
          <p:cNvSpPr/>
          <p:nvPr/>
        </p:nvSpPr>
        <p:spPr>
          <a:xfrm>
            <a:off x="193441" y="492360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7455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本文通篇设喻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使所讲道理形象生动、深入浅出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既有说服力又有感染力。本文的比喻具有哪些特点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96372733"/>
              </p:ext>
            </p:extLst>
          </p:nvPr>
        </p:nvGraphicFramePr>
        <p:xfrm>
          <a:off x="508000" y="2648960"/>
          <a:ext cx="8128000" cy="4463334"/>
        </p:xfrm>
        <a:graphic>
          <a:graphicData uri="http://schemas.openxmlformats.org/presentationml/2006/ole">
            <mc:AlternateContent xmlns:mc="http://schemas.openxmlformats.org/markup-compatibility/2006">
              <mc:Choice xmlns:v="urn:schemas-microsoft-com:vml" Requires="v">
                <p:oleObj spid="_x0000_s12294" name="文档" r:id="rId7" imgW="3926621" imgH="2156594" progId="Word.Document.12">
                  <p:embed/>
                </p:oleObj>
              </mc:Choice>
              <mc:Fallback>
                <p:oleObj name="文档" r:id="rId7" imgW="3926621" imgH="2156594" progId="Word.Document.12">
                  <p:embed/>
                  <p:pic>
                    <p:nvPicPr>
                      <p:cNvPr id="0" name=""/>
                      <p:cNvPicPr/>
                      <p:nvPr/>
                    </p:nvPicPr>
                    <p:blipFill>
                      <a:blip r:embed="rId8"/>
                      <a:stretch>
                        <a:fillRect/>
                      </a:stretch>
                    </p:blipFill>
                    <p:spPr>
                      <a:xfrm>
                        <a:off x="508000" y="2648960"/>
                        <a:ext cx="8128000" cy="4463334"/>
                      </a:xfrm>
                      <a:prstGeom prst="rect">
                        <a:avLst/>
                      </a:prstGeom>
                    </p:spPr>
                  </p:pic>
                </p:oleObj>
              </mc:Fallback>
            </mc:AlternateContent>
          </a:graphicData>
        </a:graphic>
      </p:graphicFrame>
      <p:sp>
        <p:nvSpPr>
          <p:cNvPr id="9" name="矩形 8">
            <a:hlinkClick r:id="rId9"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2" name="矩形 11"/>
          <p:cNvSpPr/>
          <p:nvPr/>
        </p:nvSpPr>
        <p:spPr>
          <a:xfrm>
            <a:off x="204327" y="2193157"/>
            <a:ext cx="8338999" cy="4564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4" name="对象 3"/>
          <p:cNvGraphicFramePr>
            <a:graphicFrameLocks noChangeAspect="1"/>
          </p:cNvGraphicFramePr>
          <p:nvPr>
            <p:extLst>
              <p:ext uri="{D42A27DB-BD31-4B8C-83A1-F6EECF244321}">
                <p14:modId xmlns:p14="http://schemas.microsoft.com/office/powerpoint/2010/main" val="371432063"/>
              </p:ext>
            </p:extLst>
          </p:nvPr>
        </p:nvGraphicFramePr>
        <p:xfrm>
          <a:off x="508000" y="2770480"/>
          <a:ext cx="8128000" cy="1571041"/>
        </p:xfrm>
        <a:graphic>
          <a:graphicData uri="http://schemas.openxmlformats.org/presentationml/2006/ole">
            <mc:AlternateContent xmlns:mc="http://schemas.openxmlformats.org/markup-compatibility/2006">
              <mc:Choice xmlns:v="urn:schemas-microsoft-com:vml" Requires="v">
                <p:oleObj spid="_x0000_s13318" name="文档" r:id="rId7" imgW="3926621" imgH="758287" progId="Word.Document.12">
                  <p:embed/>
                </p:oleObj>
              </mc:Choice>
              <mc:Fallback>
                <p:oleObj name="文档" r:id="rId7" imgW="3926621" imgH="758287" progId="Word.Document.12">
                  <p:embed/>
                  <p:pic>
                    <p:nvPicPr>
                      <p:cNvPr id="0" name=""/>
                      <p:cNvPicPr/>
                      <p:nvPr/>
                    </p:nvPicPr>
                    <p:blipFill>
                      <a:blip r:embed="rId8"/>
                      <a:stretch>
                        <a:fillRect/>
                      </a:stretch>
                    </p:blipFill>
                    <p:spPr>
                      <a:xfrm>
                        <a:off x="508000" y="2770480"/>
                        <a:ext cx="8128000" cy="1571041"/>
                      </a:xfrm>
                      <a:prstGeom prst="rect">
                        <a:avLst/>
                      </a:prstGeom>
                    </p:spPr>
                  </p:pic>
                </p:oleObj>
              </mc:Fallback>
            </mc:AlternateContent>
          </a:graphicData>
        </a:graphic>
      </p:graphicFrame>
      <p:sp>
        <p:nvSpPr>
          <p:cNvPr id="9" name="矩形 8">
            <a:hlinkClick r:id="rId9"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19365752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孔子说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学而不思则罔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思而不学则殆。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而荀子却说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吾尝终日而思矣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不如须臾之所学也。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二人的说法是否矛盾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你是怎样理解的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两位儒家大师的观点看似矛盾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其实并不相悖。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学而不思则罔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思而不学则殆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强调的是学习需要正确的态度和方法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学思结合。荀子并没有否定思考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他反对的是单靠坐在房子里苦思冥想的方法。他强调利用外界事物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向实际学习。他通过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终日思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须臾学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雄辩地证明了空想不如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善假于物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的学习。荀子把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善假于物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这意味着学习的目的是要认识客观事物的规律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并利用这些规律知识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去改造客观世界。</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9" name="矩形 8">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
        <p:nvSpPr>
          <p:cNvPr id="12" name="矩形 11"/>
          <p:cNvSpPr/>
          <p:nvPr/>
        </p:nvSpPr>
        <p:spPr>
          <a:xfrm>
            <a:off x="193441" y="2730692"/>
            <a:ext cx="8646661" cy="29492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20907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3912180"/>
              </p:ext>
            </p:extLst>
          </p:nvPr>
        </p:nvGraphicFramePr>
        <p:xfrm>
          <a:off x="508000" y="1590416"/>
          <a:ext cx="8128000" cy="3931167"/>
        </p:xfrm>
        <a:graphic>
          <a:graphicData uri="http://schemas.openxmlformats.org/presentationml/2006/ole">
            <mc:AlternateContent xmlns:mc="http://schemas.openxmlformats.org/markup-compatibility/2006">
              <mc:Choice xmlns:v="urn:schemas-microsoft-com:vml" Requires="v">
                <p:oleObj spid="_x0000_s14342" name="文档" r:id="rId7" imgW="3837004" imgH="1855875" progId="Word.Document.12">
                  <p:embed/>
                </p:oleObj>
              </mc:Choice>
              <mc:Fallback>
                <p:oleObj name="文档" r:id="rId7" imgW="3837004" imgH="1855875" progId="Word.Document.12">
                  <p:embed/>
                  <p:pic>
                    <p:nvPicPr>
                      <p:cNvPr id="0" name=""/>
                      <p:cNvPicPr/>
                      <p:nvPr/>
                    </p:nvPicPr>
                    <p:blipFill>
                      <a:blip r:embed="rId8"/>
                      <a:stretch>
                        <a:fillRect/>
                      </a:stretch>
                    </p:blipFill>
                    <p:spPr>
                      <a:xfrm>
                        <a:off x="508000" y="1590416"/>
                        <a:ext cx="8128000" cy="3931167"/>
                      </a:xfrm>
                      <a:prstGeom prst="rect">
                        <a:avLst/>
                      </a:prstGeom>
                    </p:spPr>
                  </p:pic>
                </p:oleObj>
              </mc:Fallback>
            </mc:AlternateContent>
          </a:graphicData>
        </a:graphic>
      </p:graphicFrame>
      <p:sp>
        <p:nvSpPr>
          <p:cNvPr id="7" name="矩形 6">
            <a:hlinkClick r:id="rId9"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847840"/>
            <a:ext cx="8128000" cy="341632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《劝学》虽是一篇说理性很强的文章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但形象清新、脍炙人口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千百年来为人们传诵。原因是它把深奥的道理寓于大量浅显贴切的比喻之中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使抽象道理明白具体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深入浅出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使人易于了解和接受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提高表达效果。如文章第四段用了十个比喻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说明学习的方法和态度。这些比喻有的用同类事物相衬托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有的用相反情况相对比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说理明白透彻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使人信服。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请仿照本文的比喻论证手法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阐述某个观点或抒发某种情感。</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7" name="矩形 6">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写作</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情感是火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只有把它投入炉中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才能温暖我们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而不至于灼伤我们。情感是水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只有把它贮于坝内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才能滋润我们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而不至于淹没我们。情感是灯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在暮色笼罩四野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我们陷入迷途时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它是亲人的一道目光。情感是鸥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在波涛阻断陆地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我们精疲力竭时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它是亲人的一声呼唤。没有情感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花无香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蜂无蜜。没有情感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路无车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河无舟。没有情感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日无光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月无华。没有情感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山无林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鸟无歌。情感是什么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是把你的手放在我的手中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是把你的心放在我的心里。</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a:hlinkClick r:id="rId6" action="ppaction://hlinksldjump"/>
          </p:cNvPr>
          <p:cNvSpPr/>
          <p:nvPr/>
        </p:nvSpPr>
        <p:spPr>
          <a:xfrm>
            <a:off x="430173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5888353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993480571"/>
              </p:ext>
            </p:extLst>
          </p:nvPr>
        </p:nvGraphicFramePr>
        <p:xfrm>
          <a:off x="508000" y="1553151"/>
          <a:ext cx="8128000" cy="4612153"/>
        </p:xfrm>
        <a:graphic>
          <a:graphicData uri="http://schemas.openxmlformats.org/presentationml/2006/ole">
            <mc:AlternateContent xmlns:mc="http://schemas.openxmlformats.org/markup-compatibility/2006">
              <mc:Choice xmlns:v="urn:schemas-microsoft-com:vml" Requires="v">
                <p:oleObj spid="_x0000_s15365" name="文档" r:id="rId8" imgW="4037474" imgH="2290367" progId="Word.Document.12">
                  <p:embed/>
                </p:oleObj>
              </mc:Choice>
              <mc:Fallback>
                <p:oleObj name="文档" r:id="rId8" imgW="4037474" imgH="2290367" progId="Word.Document.12">
                  <p:embed/>
                  <p:pic>
                    <p:nvPicPr>
                      <p:cNvPr id="0" name=""/>
                      <p:cNvPicPr/>
                      <p:nvPr/>
                    </p:nvPicPr>
                    <p:blipFill>
                      <a:blip r:embed="rId9"/>
                      <a:stretch>
                        <a:fillRect/>
                      </a:stretch>
                    </p:blipFill>
                    <p:spPr>
                      <a:xfrm>
                        <a:off x="508000" y="1553151"/>
                        <a:ext cx="8128000" cy="4612153"/>
                      </a:xfrm>
                      <a:prstGeom prst="rect">
                        <a:avLst/>
                      </a:prstGeom>
                    </p:spPr>
                  </p:pic>
                </p:oleObj>
              </mc:Fallback>
            </mc:AlternateContent>
          </a:graphicData>
        </a:graphic>
      </p:graphicFrame>
    </p:spTree>
    <p:extLst>
      <p:ext uri="{BB962C8B-B14F-4D97-AF65-F5344CB8AC3E}">
        <p14:creationId xmlns:p14="http://schemas.microsoft.com/office/powerpoint/2010/main" val="8540591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073166532"/>
              </p:ext>
            </p:extLst>
          </p:nvPr>
        </p:nvGraphicFramePr>
        <p:xfrm>
          <a:off x="508000" y="1573867"/>
          <a:ext cx="8128000" cy="4663445"/>
        </p:xfrm>
        <a:graphic>
          <a:graphicData uri="http://schemas.openxmlformats.org/presentationml/2006/ole">
            <mc:AlternateContent xmlns:mc="http://schemas.openxmlformats.org/markup-compatibility/2006">
              <mc:Choice xmlns:v="urn:schemas-microsoft-com:vml" Requires="v">
                <p:oleObj spid="_x0000_s16389" name="文档" r:id="rId8" imgW="3906826" imgH="2240968" progId="Word.Document.12">
                  <p:embed/>
                </p:oleObj>
              </mc:Choice>
              <mc:Fallback>
                <p:oleObj name="文档" r:id="rId8" imgW="3906826" imgH="2240968" progId="Word.Document.12">
                  <p:embed/>
                  <p:pic>
                    <p:nvPicPr>
                      <p:cNvPr id="0" name=""/>
                      <p:cNvPicPr/>
                      <p:nvPr/>
                    </p:nvPicPr>
                    <p:blipFill>
                      <a:blip r:embed="rId9"/>
                      <a:stretch>
                        <a:fillRect/>
                      </a:stretch>
                    </p:blipFill>
                    <p:spPr>
                      <a:xfrm>
                        <a:off x="508000" y="1573867"/>
                        <a:ext cx="8128000" cy="4663445"/>
                      </a:xfrm>
                      <a:prstGeom prst="rect">
                        <a:avLst/>
                      </a:prstGeom>
                    </p:spPr>
                  </p:pic>
                </p:oleObj>
              </mc:Fallback>
            </mc:AlternateContent>
          </a:graphicData>
        </a:graphic>
      </p:graphicFrame>
    </p:spTree>
    <p:extLst>
      <p:ext uri="{BB962C8B-B14F-4D97-AF65-F5344CB8AC3E}">
        <p14:creationId xmlns:p14="http://schemas.microsoft.com/office/powerpoint/2010/main" val="42404212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230433624"/>
              </p:ext>
            </p:extLst>
          </p:nvPr>
        </p:nvGraphicFramePr>
        <p:xfrm>
          <a:off x="508000" y="1524575"/>
          <a:ext cx="8128000" cy="4640729"/>
        </p:xfrm>
        <a:graphic>
          <a:graphicData uri="http://schemas.openxmlformats.org/presentationml/2006/ole">
            <mc:AlternateContent xmlns:mc="http://schemas.openxmlformats.org/markup-compatibility/2006">
              <mc:Choice xmlns:v="urn:schemas-microsoft-com:vml" Requires="v">
                <p:oleObj spid="_x0000_s17413" name="文档" r:id="rId8" imgW="3837004" imgH="2191209" progId="Word.Document.12">
                  <p:embed/>
                </p:oleObj>
              </mc:Choice>
              <mc:Fallback>
                <p:oleObj name="文档" r:id="rId8" imgW="3837004" imgH="2191209" progId="Word.Document.12">
                  <p:embed/>
                  <p:pic>
                    <p:nvPicPr>
                      <p:cNvPr id="0" name=""/>
                      <p:cNvPicPr/>
                      <p:nvPr/>
                    </p:nvPicPr>
                    <p:blipFill>
                      <a:blip r:embed="rId9"/>
                      <a:stretch>
                        <a:fillRect/>
                      </a:stretch>
                    </p:blipFill>
                    <p:spPr>
                      <a:xfrm>
                        <a:off x="508000" y="1524575"/>
                        <a:ext cx="8128000" cy="4640729"/>
                      </a:xfrm>
                      <a:prstGeom prst="rect">
                        <a:avLst/>
                      </a:prstGeom>
                    </p:spPr>
                  </p:pic>
                </p:oleObj>
              </mc:Fallback>
            </mc:AlternateContent>
          </a:graphicData>
        </a:graphic>
      </p:graphicFrame>
    </p:spTree>
    <p:extLst>
      <p:ext uri="{BB962C8B-B14F-4D97-AF65-F5344CB8AC3E}">
        <p14:creationId xmlns:p14="http://schemas.microsoft.com/office/powerpoint/2010/main" val="23754449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4077072"/>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《劝学》是《荀子》的首篇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是荀子五十岁游齐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为稷下学宫祭酒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学宫的最高长官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针对来自全国各地的学生写下的鼓励学习的箴言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也是荀子的代表作之一。</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84235445"/>
              </p:ext>
            </p:extLst>
          </p:nvPr>
        </p:nvGraphicFramePr>
        <p:xfrm>
          <a:off x="508000" y="1916832"/>
          <a:ext cx="8128000" cy="1940362"/>
        </p:xfrm>
        <a:graphic>
          <a:graphicData uri="http://schemas.openxmlformats.org/presentationml/2006/ole">
            <mc:AlternateContent xmlns:mc="http://schemas.openxmlformats.org/markup-compatibility/2006">
              <mc:Choice xmlns:v="urn:schemas-microsoft-com:vml" Requires="v">
                <p:oleObj spid="_x0000_s2057" name="文档" r:id="rId6" imgW="3837004" imgH="915858" progId="Word.Document.12">
                  <p:embed/>
                </p:oleObj>
              </mc:Choice>
              <mc:Fallback>
                <p:oleObj name="文档" r:id="rId6" imgW="3837004" imgH="915858" progId="Word.Document.12">
                  <p:embed/>
                  <p:pic>
                    <p:nvPicPr>
                      <p:cNvPr id="0" name=""/>
                      <p:cNvPicPr/>
                      <p:nvPr/>
                    </p:nvPicPr>
                    <p:blipFill>
                      <a:blip r:embed="rId7"/>
                      <a:stretch>
                        <a:fillRect/>
                      </a:stretch>
                    </p:blipFill>
                    <p:spPr>
                      <a:xfrm>
                        <a:off x="508000" y="1916832"/>
                        <a:ext cx="8128000" cy="1940362"/>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32946411"/>
              </p:ext>
            </p:extLst>
          </p:nvPr>
        </p:nvGraphicFramePr>
        <p:xfrm>
          <a:off x="508000" y="1568533"/>
          <a:ext cx="8128000" cy="4740787"/>
        </p:xfrm>
        <a:graphic>
          <a:graphicData uri="http://schemas.openxmlformats.org/presentationml/2006/ole">
            <mc:AlternateContent xmlns:mc="http://schemas.openxmlformats.org/markup-compatibility/2006">
              <mc:Choice xmlns:v="urn:schemas-microsoft-com:vml" Requires="v">
                <p:oleObj spid="_x0000_s18437" name="文档" r:id="rId8" imgW="3927701" imgH="2290367" progId="Word.Document.12">
                  <p:embed/>
                </p:oleObj>
              </mc:Choice>
              <mc:Fallback>
                <p:oleObj name="文档" r:id="rId8" imgW="3927701" imgH="2290367" progId="Word.Document.12">
                  <p:embed/>
                  <p:pic>
                    <p:nvPicPr>
                      <p:cNvPr id="0" name=""/>
                      <p:cNvPicPr/>
                      <p:nvPr/>
                    </p:nvPicPr>
                    <p:blipFill>
                      <a:blip r:embed="rId9"/>
                      <a:stretch>
                        <a:fillRect/>
                      </a:stretch>
                    </p:blipFill>
                    <p:spPr>
                      <a:xfrm>
                        <a:off x="508000" y="1568533"/>
                        <a:ext cx="8128000" cy="4740787"/>
                      </a:xfrm>
                      <a:prstGeom prst="rect">
                        <a:avLst/>
                      </a:prstGeom>
                    </p:spPr>
                  </p:pic>
                </p:oleObj>
              </mc:Fallback>
            </mc:AlternateContent>
          </a:graphicData>
        </a:graphic>
      </p:graphicFrame>
    </p:spTree>
    <p:extLst>
      <p:ext uri="{BB962C8B-B14F-4D97-AF65-F5344CB8AC3E}">
        <p14:creationId xmlns:p14="http://schemas.microsoft.com/office/powerpoint/2010/main" val="32929475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960635836"/>
              </p:ext>
            </p:extLst>
          </p:nvPr>
        </p:nvGraphicFramePr>
        <p:xfrm>
          <a:off x="508000" y="1556792"/>
          <a:ext cx="8128000" cy="4640729"/>
        </p:xfrm>
        <a:graphic>
          <a:graphicData uri="http://schemas.openxmlformats.org/presentationml/2006/ole">
            <mc:AlternateContent xmlns:mc="http://schemas.openxmlformats.org/markup-compatibility/2006">
              <mc:Choice xmlns:v="urn:schemas-microsoft-com:vml" Requires="v">
                <p:oleObj spid="_x0000_s19461" name="文档" r:id="rId8" imgW="3837004" imgH="2191209" progId="Word.Document.12">
                  <p:embed/>
                </p:oleObj>
              </mc:Choice>
              <mc:Fallback>
                <p:oleObj name="文档" r:id="rId8" imgW="3837004" imgH="2191209" progId="Word.Document.12">
                  <p:embed/>
                  <p:pic>
                    <p:nvPicPr>
                      <p:cNvPr id="0" name=""/>
                      <p:cNvPicPr/>
                      <p:nvPr/>
                    </p:nvPicPr>
                    <p:blipFill>
                      <a:blip r:embed="rId9"/>
                      <a:stretch>
                        <a:fillRect/>
                      </a:stretch>
                    </p:blipFill>
                    <p:spPr>
                      <a:xfrm>
                        <a:off x="508000" y="1556792"/>
                        <a:ext cx="8128000" cy="4640729"/>
                      </a:xfrm>
                      <a:prstGeom prst="rect">
                        <a:avLst/>
                      </a:prstGeom>
                    </p:spPr>
                  </p:pic>
                </p:oleObj>
              </mc:Fallback>
            </mc:AlternateContent>
          </a:graphicData>
        </a:graphic>
      </p:graphicFrame>
    </p:spTree>
    <p:extLst>
      <p:ext uri="{BB962C8B-B14F-4D97-AF65-F5344CB8AC3E}">
        <p14:creationId xmlns:p14="http://schemas.microsoft.com/office/powerpoint/2010/main" val="28366736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631325894"/>
              </p:ext>
            </p:extLst>
          </p:nvPr>
        </p:nvGraphicFramePr>
        <p:xfrm>
          <a:off x="508000" y="1456731"/>
          <a:ext cx="8128000" cy="4852589"/>
        </p:xfrm>
        <a:graphic>
          <a:graphicData uri="http://schemas.openxmlformats.org/presentationml/2006/ole">
            <mc:AlternateContent xmlns:mc="http://schemas.openxmlformats.org/markup-compatibility/2006">
              <mc:Choice xmlns:v="urn:schemas-microsoft-com:vml" Requires="v">
                <p:oleObj spid="_x0000_s20485" name="文档" r:id="rId8" imgW="3837004" imgH="2290367" progId="Word.Document.12">
                  <p:embed/>
                </p:oleObj>
              </mc:Choice>
              <mc:Fallback>
                <p:oleObj name="文档" r:id="rId8" imgW="3837004" imgH="2290367" progId="Word.Document.12">
                  <p:embed/>
                  <p:pic>
                    <p:nvPicPr>
                      <p:cNvPr id="0" name=""/>
                      <p:cNvPicPr/>
                      <p:nvPr/>
                    </p:nvPicPr>
                    <p:blipFill>
                      <a:blip r:embed="rId9"/>
                      <a:stretch>
                        <a:fillRect/>
                      </a:stretch>
                    </p:blipFill>
                    <p:spPr>
                      <a:xfrm>
                        <a:off x="508000" y="1456731"/>
                        <a:ext cx="8128000" cy="4852589"/>
                      </a:xfrm>
                      <a:prstGeom prst="rect">
                        <a:avLst/>
                      </a:prstGeom>
                    </p:spPr>
                  </p:pic>
                </p:oleObj>
              </mc:Fallback>
            </mc:AlternateContent>
          </a:graphicData>
        </a:graphic>
      </p:graphicFrame>
    </p:spTree>
    <p:extLst>
      <p:ext uri="{BB962C8B-B14F-4D97-AF65-F5344CB8AC3E}">
        <p14:creationId xmlns:p14="http://schemas.microsoft.com/office/powerpoint/2010/main" val="32017375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83126027"/>
              </p:ext>
            </p:extLst>
          </p:nvPr>
        </p:nvGraphicFramePr>
        <p:xfrm>
          <a:off x="508000" y="1456731"/>
          <a:ext cx="8128000" cy="4852589"/>
        </p:xfrm>
        <a:graphic>
          <a:graphicData uri="http://schemas.openxmlformats.org/presentationml/2006/ole">
            <mc:AlternateContent xmlns:mc="http://schemas.openxmlformats.org/markup-compatibility/2006">
              <mc:Choice xmlns:v="urn:schemas-microsoft-com:vml" Requires="v">
                <p:oleObj spid="_x0000_s21509" name="文档" r:id="rId8" imgW="3837004" imgH="2290367" progId="Word.Document.12">
                  <p:embed/>
                </p:oleObj>
              </mc:Choice>
              <mc:Fallback>
                <p:oleObj name="文档" r:id="rId8" imgW="3837004" imgH="2290367" progId="Word.Document.12">
                  <p:embed/>
                  <p:pic>
                    <p:nvPicPr>
                      <p:cNvPr id="0" name=""/>
                      <p:cNvPicPr/>
                      <p:nvPr/>
                    </p:nvPicPr>
                    <p:blipFill>
                      <a:blip r:embed="rId9"/>
                      <a:stretch>
                        <a:fillRect/>
                      </a:stretch>
                    </p:blipFill>
                    <p:spPr>
                      <a:xfrm>
                        <a:off x="508000" y="1456731"/>
                        <a:ext cx="8128000" cy="4852589"/>
                      </a:xfrm>
                      <a:prstGeom prst="rect">
                        <a:avLst/>
                      </a:prstGeom>
                    </p:spPr>
                  </p:pic>
                </p:oleObj>
              </mc:Fallback>
            </mc:AlternateContent>
          </a:graphicData>
        </a:graphic>
      </p:graphicFrame>
    </p:spTree>
    <p:extLst>
      <p:ext uri="{BB962C8B-B14F-4D97-AF65-F5344CB8AC3E}">
        <p14:creationId xmlns:p14="http://schemas.microsoft.com/office/powerpoint/2010/main" val="40241463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a:hlinkClick r:id="rId7" action="ppaction://hlinksldjump"/>
          </p:cNvPr>
          <p:cNvSpPr/>
          <p:nvPr/>
        </p:nvSpPr>
        <p:spPr>
          <a:xfrm>
            <a:off x="430173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文白对译</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578926686"/>
              </p:ext>
            </p:extLst>
          </p:nvPr>
        </p:nvGraphicFramePr>
        <p:xfrm>
          <a:off x="508000" y="2690066"/>
          <a:ext cx="8128000" cy="1731867"/>
        </p:xfrm>
        <a:graphic>
          <a:graphicData uri="http://schemas.openxmlformats.org/presentationml/2006/ole">
            <mc:AlternateContent xmlns:mc="http://schemas.openxmlformats.org/markup-compatibility/2006">
              <mc:Choice xmlns:v="urn:schemas-microsoft-com:vml" Requires="v">
                <p:oleObj spid="_x0000_s22533" name="文档" r:id="rId8" imgW="3837004" imgH="817061" progId="Word.Document.12">
                  <p:embed/>
                </p:oleObj>
              </mc:Choice>
              <mc:Fallback>
                <p:oleObj name="文档" r:id="rId8" imgW="3837004" imgH="817061" progId="Word.Document.12">
                  <p:embed/>
                  <p:pic>
                    <p:nvPicPr>
                      <p:cNvPr id="0" name=""/>
                      <p:cNvPicPr/>
                      <p:nvPr/>
                    </p:nvPicPr>
                    <p:blipFill>
                      <a:blip r:embed="rId9"/>
                      <a:stretch>
                        <a:fillRect/>
                      </a:stretch>
                    </p:blipFill>
                    <p:spPr>
                      <a:xfrm>
                        <a:off x="508000" y="2690066"/>
                        <a:ext cx="8128000" cy="1731867"/>
                      </a:xfrm>
                      <a:prstGeom prst="rect">
                        <a:avLst/>
                      </a:prstGeom>
                    </p:spPr>
                  </p:pic>
                </p:oleObj>
              </mc:Fallback>
            </mc:AlternateContent>
          </a:graphicData>
        </a:graphic>
      </p:graphicFrame>
    </p:spTree>
    <p:extLst>
      <p:ext uri="{BB962C8B-B14F-4D97-AF65-F5344CB8AC3E}">
        <p14:creationId xmlns:p14="http://schemas.microsoft.com/office/powerpoint/2010/main" val="35373258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507831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凝视人性的荒野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a:cs typeface="Times New Roman" panose="02020603050405020304" pitchFamily="18" charset="0"/>
              </a:rPr>
              <a:t>荀子</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李广良</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战国晚期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秦人的铁骑横扫六合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无数高贵的与卑贱的生命无声无息地倒下了。在战车的碰撞与金戈的交锋声中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最后的几个王国覆没了。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帝国诞生的前夜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一代大哲荀子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长眠在兰陵的蒿草中了。与同时代许多横遭夭折的伟人比起来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高龄而殁的荀子也许是幸运的。这是一个真正的知识分子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一生主要从事教学和著述。没有威名显赫的事功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也没有浪漫传奇的生平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与那些双手沾满鲜血的政治家、军事家不同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他是那种因思想而伟大的影响了历史的人物。</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91993226"/>
              </p:ext>
            </p:extLst>
          </p:nvPr>
        </p:nvGraphicFramePr>
        <p:xfrm>
          <a:off x="508000" y="3081889"/>
          <a:ext cx="8128000" cy="1560361"/>
        </p:xfrm>
        <a:graphic>
          <a:graphicData uri="http://schemas.openxmlformats.org/presentationml/2006/ole">
            <mc:AlternateContent xmlns:mc="http://schemas.openxmlformats.org/markup-compatibility/2006">
              <mc:Choice xmlns:v="urn:schemas-microsoft-com:vml" Requires="v">
                <p:oleObj spid="_x0000_s23556" name="文档" r:id="rId5" imgW="3837004" imgH="736653" progId="Word.Document.12">
                  <p:embed/>
                </p:oleObj>
              </mc:Choice>
              <mc:Fallback>
                <p:oleObj name="文档" r:id="rId5" imgW="3837004" imgH="736653" progId="Word.Document.12">
                  <p:embed/>
                  <p:pic>
                    <p:nvPicPr>
                      <p:cNvPr id="0" name=""/>
                      <p:cNvPicPr/>
                      <p:nvPr/>
                    </p:nvPicPr>
                    <p:blipFill>
                      <a:blip r:embed="rId6"/>
                      <a:stretch>
                        <a:fillRect/>
                      </a:stretch>
                    </p:blipFill>
                    <p:spPr>
                      <a:xfrm>
                        <a:off x="508000" y="3081889"/>
                        <a:ext cx="8128000" cy="1560361"/>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64819"/>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思想的动力来源于忧患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荀子的心中充满了忧愤痛苦。在这样的时代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有智慧的人不能参与治理国家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贤明的人得不到任用。在命贱如草、世道衰微的时代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他保全了自己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给后人留下了数万言的著作。</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先秦知识分子好谈人性。他们热衷于从人性中探寻社会治乱的原因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从人性中寻找解脱痛苦的出路。他们对人性的态度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或是顺应善良的本性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成就内在的人格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或是桎梏邪恶的本性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导向外在的规范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或是无所谓地通达与超脱。对他们来说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人性似乎是世界上最重要的东西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一切都取决于抽象的人性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那些具体的政治、经济方面的社会矛盾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似乎倒成了次要的东西。在这种对人性的过分重视背后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隐藏着什么样的秘密呢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我们的精神先辈们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究竟是怎样为我们确立精神起点的呢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我们不得而知</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08988129"/>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但有一点可以肯定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那是一个邪恶的时代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知识分子处在黑暗的包围中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黑暗给了他们黑色的眼睛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使他们犀利地洞察到了人的众生相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也从而有了种种的人性论。孟子和荀子的人性论自然是影响最大的两种。孟子主张性本善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荀子主张性本恶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他们都看到了现实人心的险恶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对世道都持激烈批判的态度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但两者角度不同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他们用不同的药方来救世。由性本善引出了孟子的仁政王道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由性本恶引出了礼制</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85589225"/>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在荀子看来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人本是一种自然存在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人性就是人的自然共性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是人从自然所获有的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的规定性。人饥而欲饱、寒而欲暖、劳而欲休的生物本能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目好色、耳好声、口好味、心好利、骨体肤理好愉佚的天然追求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好荣恶辱、妒忌憎恨、好利恶害的社会心理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都是人性的生动表现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人必然为之所累。放纵本性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任其自由的结果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只能是道德伦常的败坏、法制纲纪的颓废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满世界的混乱与残暴。人性恶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人都是天生的坏蛋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孟子所谓人性善是绝对错误的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人决计不是什么生来的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。人的善良与美好不但不是人的人性中固有的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而且是违反人的本性的。人之所以向善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那是因为人性中本来没有善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人之所以求美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那是因为人性中本来没有美。美与善都是属于社会的东西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则是不关人为的自然规定性。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悠悠往事千年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风流总被雨打风吹去。在漫长的岁月里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人们对荀子或褒或贬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或损或抑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总是众说纷纭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莫衷一是。这里面既有着褒扬和同情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也有着误会和曲解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更有着指责和抨击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但不管作何了断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荀子总是一位非凡的历史人物。</a:t>
            </a:r>
            <a:endParaRPr lang="zh-CN" altLang="zh-CN" sz="1600" dirty="0">
              <a:solidFill>
                <a:srgbClr val="000000"/>
              </a:solidFill>
              <a:latin typeface="NEU-BZ-S92"/>
              <a:ea typeface="方正书宋_GBK"/>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节录自《伟人的困惑》</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11766043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03564"/>
            <a:ext cx="8128000" cy="210487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春秋战国时期是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礼崩乐坏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也是人性大论争的时期。在这个时期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儒家的两位大家各持一说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性善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性恶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进行了激烈的辩论。荀子之所以提出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性恶论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是因为他洞悉了当时社会的混乱和统治者人性的险恶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凝视着人性的荒野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提出了人性救赎的良策。《劝学》《非相》等篇章正是这种良苦用心的表现。</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95464027"/>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荀子和孟子同属于儒家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但在人性问题上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荀子与孟子的认识恰好相反。孟子认为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人之初性本善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人要保持自己的善性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荀子认为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人之初性本恶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人要通过后天的学习、反省才能够弃恶为善。荀子还认为人认识客观事物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首先要和外界事物接触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的必要性和后天学习的重要性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明礼义而化之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。因此他十分重视教育的作用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强调教育功能的重要性。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文章分别从学习的重要性、学习的态度以及学习的内容和方法等方面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全面而深刻地论说了有关学习的问题。《劝学》原文很长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课文是节选。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57467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早在两千多年前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荀子对终身教育就做出了全面而深刻的阐释。《劝学》开篇就借君子之口提出了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学不可以已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的主张。这与今天我们提倡的终身学习的理念是一致的。现代终身教育理论认为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一个人从出生那一刻起一直到生命终结时都应该不间断地接受教育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通过教育求得自身发展。这正是荀子所说的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学至乎没而后止也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在今天仍具有重要的现实意义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时代的发展、知识的更新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需要我们不断学习、终身学习。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学习不可以停止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终身学习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与时俱进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1464819"/>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荀子是儒家思想的集大成者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儒家思想由孔子、孟子而至荀子一脉相承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不断地丰富和发展。按照正常的推论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荀子的学生也理应是儒家思想的继承人和发扬者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然而身为荀子学生的韩非、李斯却是法家思想的提出者和集大成者。其中的原因是什么呢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取之于蓝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而青于蓝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两家不同的学派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谁胜于谁现在也很难说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但有一点是可以肯定的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作为老师的荀子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决不是让学生唯我独尊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作为学生的韩非、李斯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也不是唯老师为正宗。在他们的教与学中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应有鼓励质疑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提倡创新。这很容易让我们联想到西方一位哲学大师的名言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我爱我师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我更爱真理。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创新教育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尊重老师更尊重真理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青出于蓝而胜于蓝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22663594"/>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荀子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约前</a:t>
            </a:r>
            <a:r>
              <a:rPr lang="en-US" altLang="zh-CN" dirty="0">
                <a:solidFill>
                  <a:srgbClr val="000000"/>
                </a:solidFill>
                <a:latin typeface="Times New Roman" panose="02020603050405020304" pitchFamily="18" charset="0"/>
                <a:cs typeface="Times New Roman" panose="02020603050405020304" pitchFamily="18" charset="0"/>
              </a:rPr>
              <a:t>325—</a:t>
            </a:r>
            <a:r>
              <a:rPr lang="zh-CN" altLang="zh-CN" dirty="0">
                <a:solidFill>
                  <a:srgbClr val="000000"/>
                </a:solidFill>
                <a:latin typeface="Times New Roman" panose="02020603050405020304" pitchFamily="18" charset="0"/>
                <a:cs typeface="Times New Roman" panose="02020603050405020304" pitchFamily="18" charset="0"/>
              </a:rPr>
              <a:t>前</a:t>
            </a:r>
            <a:r>
              <a:rPr lang="en-US" altLang="zh-CN" dirty="0">
                <a:solidFill>
                  <a:srgbClr val="000000"/>
                </a:solidFill>
                <a:latin typeface="Times New Roman" panose="02020603050405020304" pitchFamily="18" charset="0"/>
                <a:cs typeface="Times New Roman" panose="02020603050405020304" pitchFamily="18" charset="0"/>
              </a:rPr>
              <a:t>238),</a:t>
            </a:r>
            <a:r>
              <a:rPr lang="zh-CN" altLang="zh-CN" dirty="0">
                <a:solidFill>
                  <a:srgbClr val="000000"/>
                </a:solidFill>
                <a:latin typeface="Times New Roman" panose="02020603050405020304" pitchFamily="18" charset="0"/>
                <a:cs typeface="Times New Roman" panose="02020603050405020304" pitchFamily="18" charset="0"/>
              </a:rPr>
              <a:t>名况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赵国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今河北邯郸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人。著名思想家、哲学家、教育家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儒家代表人物之一。西汉时因避汉宣帝刘询讳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改称孙卿。曾三次出任齐国稷下学宫的祭酒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后为楚兰陵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今山东兰陵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令。《荀子》现存</a:t>
            </a:r>
            <a:r>
              <a:rPr lang="en-US" altLang="zh-CN" dirty="0">
                <a:solidFill>
                  <a:srgbClr val="000000"/>
                </a:solidFill>
                <a:latin typeface="Times New Roman" panose="02020603050405020304" pitchFamily="18" charset="0"/>
                <a:cs typeface="Times New Roman" panose="02020603050405020304" pitchFamily="18" charset="0"/>
              </a:rPr>
              <a:t>32</a:t>
            </a:r>
            <a:r>
              <a:rPr lang="zh-CN" altLang="zh-CN" dirty="0">
                <a:solidFill>
                  <a:srgbClr val="000000"/>
                </a:solidFill>
                <a:latin typeface="Times New Roman" panose="02020603050405020304" pitchFamily="18" charset="0"/>
                <a:cs typeface="Times New Roman" panose="02020603050405020304" pitchFamily="18" charset="0"/>
              </a:rPr>
              <a:t>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绝大多数是说理散文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是其学说的集中体现。</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567678"/>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55146453"/>
              </p:ext>
            </p:extLst>
          </p:nvPr>
        </p:nvGraphicFramePr>
        <p:xfrm>
          <a:off x="508000" y="2167693"/>
          <a:ext cx="8128000" cy="3853595"/>
        </p:xfrm>
        <a:graphic>
          <a:graphicData uri="http://schemas.openxmlformats.org/presentationml/2006/ole">
            <mc:AlternateContent xmlns:mc="http://schemas.openxmlformats.org/markup-compatibility/2006">
              <mc:Choice xmlns:v="urn:schemas-microsoft-com:vml" Requires="v">
                <p:oleObj spid="_x0000_s3080" name="文档" r:id="rId6" imgW="3894229" imgH="1846500" progId="Word.Document.12">
                  <p:embed/>
                </p:oleObj>
              </mc:Choice>
              <mc:Fallback>
                <p:oleObj name="文档" r:id="rId6" imgW="3894229" imgH="1846500" progId="Word.Document.12">
                  <p:embed/>
                  <p:pic>
                    <p:nvPicPr>
                      <p:cNvPr id="0" name=""/>
                      <p:cNvPicPr/>
                      <p:nvPr/>
                    </p:nvPicPr>
                    <p:blipFill>
                      <a:blip r:embed="rId7"/>
                      <a:stretch>
                        <a:fillRect/>
                      </a:stretch>
                    </p:blipFill>
                    <p:spPr>
                      <a:xfrm>
                        <a:off x="508000" y="2167693"/>
                        <a:ext cx="8128000" cy="3853595"/>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95670"/>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譸以为轮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煣</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使弯曲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虽有槁暴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又</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君子生非异也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性</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资质</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禀赋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解多义</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42762362"/>
              </p:ext>
            </p:extLst>
          </p:nvPr>
        </p:nvGraphicFramePr>
        <p:xfrm>
          <a:off x="508000" y="3758678"/>
          <a:ext cx="8128000" cy="2118594"/>
        </p:xfrm>
        <a:graphic>
          <a:graphicData uri="http://schemas.openxmlformats.org/presentationml/2006/ole">
            <mc:AlternateContent xmlns:mc="http://schemas.openxmlformats.org/markup-compatibility/2006">
              <mc:Choice xmlns:v="urn:schemas-microsoft-com:vml" Requires="v">
                <p:oleObj spid="_x0000_s4104" name="文档" r:id="rId6" imgW="3837004" imgH="999512" progId="Word.Document.12">
                  <p:embed/>
                </p:oleObj>
              </mc:Choice>
              <mc:Fallback>
                <p:oleObj name="文档" r:id="rId6" imgW="3837004" imgH="999512" progId="Word.Document.12">
                  <p:embed/>
                  <p:pic>
                    <p:nvPicPr>
                      <p:cNvPr id="0" name=""/>
                      <p:cNvPicPr/>
                      <p:nvPr/>
                    </p:nvPicPr>
                    <p:blipFill>
                      <a:blip r:embed="rId7"/>
                      <a:stretch>
                        <a:fillRect/>
                      </a:stretch>
                    </p:blipFill>
                    <p:spPr>
                      <a:xfrm>
                        <a:off x="508000" y="3758678"/>
                        <a:ext cx="8128000" cy="2118594"/>
                      </a:xfrm>
                      <a:prstGeom prst="rect">
                        <a:avLst/>
                      </a:prstGeom>
                    </p:spPr>
                  </p:pic>
                </p:oleObj>
              </mc:Fallback>
            </mc:AlternateContent>
          </a:graphicData>
        </a:graphic>
      </p:graphicFrame>
      <p:sp>
        <p:nvSpPr>
          <p:cNvPr id="7" name="矩形 6"/>
          <p:cNvSpPr/>
          <p:nvPr/>
        </p:nvSpPr>
        <p:spPr>
          <a:xfrm>
            <a:off x="2566003" y="1893706"/>
            <a:ext cx="1364815" cy="3772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66003" y="2367783"/>
            <a:ext cx="637845"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25507" y="2782302"/>
            <a:ext cx="1665613"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24561" y="3813108"/>
            <a:ext cx="1164724"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5479" y="4364475"/>
            <a:ext cx="1995593"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49015" y="4886905"/>
            <a:ext cx="2293883"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11059" y="5420221"/>
            <a:ext cx="1164724" cy="3123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05872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4" name="对象 3"/>
          <p:cNvGraphicFramePr>
            <a:graphicFrameLocks noChangeAspect="1"/>
          </p:cNvGraphicFramePr>
          <p:nvPr>
            <p:extLst>
              <p:ext uri="{D42A27DB-BD31-4B8C-83A1-F6EECF244321}">
                <p14:modId xmlns:p14="http://schemas.microsoft.com/office/powerpoint/2010/main" val="3875624032"/>
              </p:ext>
            </p:extLst>
          </p:nvPr>
        </p:nvGraphicFramePr>
        <p:xfrm>
          <a:off x="508000" y="1654309"/>
          <a:ext cx="8128000" cy="3803381"/>
        </p:xfrm>
        <a:graphic>
          <a:graphicData uri="http://schemas.openxmlformats.org/presentationml/2006/ole">
            <mc:AlternateContent xmlns:mc="http://schemas.openxmlformats.org/markup-compatibility/2006">
              <mc:Choice xmlns:v="urn:schemas-microsoft-com:vml" Requires="v">
                <p:oleObj spid="_x0000_s5128" name="文档" r:id="rId6" imgW="3837004" imgH="1795299" progId="Word.Document.12">
                  <p:embed/>
                </p:oleObj>
              </mc:Choice>
              <mc:Fallback>
                <p:oleObj name="文档" r:id="rId6" imgW="3837004" imgH="1795299" progId="Word.Document.12">
                  <p:embed/>
                  <p:pic>
                    <p:nvPicPr>
                      <p:cNvPr id="0" name=""/>
                      <p:cNvPicPr/>
                      <p:nvPr/>
                    </p:nvPicPr>
                    <p:blipFill>
                      <a:blip r:embed="rId7"/>
                      <a:stretch>
                        <a:fillRect/>
                      </a:stretch>
                    </p:blipFill>
                    <p:spPr>
                      <a:xfrm>
                        <a:off x="508000" y="1654309"/>
                        <a:ext cx="8128000" cy="3803381"/>
                      </a:xfrm>
                      <a:prstGeom prst="rect">
                        <a:avLst/>
                      </a:prstGeom>
                    </p:spPr>
                  </p:pic>
                </p:oleObj>
              </mc:Fallback>
            </mc:AlternateContent>
          </a:graphicData>
        </a:graphic>
      </p:graphicFrame>
      <p:sp>
        <p:nvSpPr>
          <p:cNvPr id="6" name="矩形 5"/>
          <p:cNvSpPr/>
          <p:nvPr/>
        </p:nvSpPr>
        <p:spPr>
          <a:xfrm>
            <a:off x="4245550" y="1654309"/>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71790" y="2222957"/>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82676" y="2791605"/>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45549" y="3296351"/>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03038" y="3818890"/>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9794" y="4363201"/>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14666" y="4907512"/>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95703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3" name="对象 2"/>
          <p:cNvGraphicFramePr>
            <a:graphicFrameLocks noChangeAspect="1"/>
          </p:cNvGraphicFramePr>
          <p:nvPr>
            <p:extLst>
              <p:ext uri="{D42A27DB-BD31-4B8C-83A1-F6EECF244321}">
                <p14:modId xmlns:p14="http://schemas.microsoft.com/office/powerpoint/2010/main" val="3060190788"/>
              </p:ext>
            </p:extLst>
          </p:nvPr>
        </p:nvGraphicFramePr>
        <p:xfrm>
          <a:off x="508000" y="1604482"/>
          <a:ext cx="8128000" cy="4344798"/>
        </p:xfrm>
        <a:graphic>
          <a:graphicData uri="http://schemas.openxmlformats.org/presentationml/2006/ole">
            <mc:AlternateContent xmlns:mc="http://schemas.openxmlformats.org/markup-compatibility/2006">
              <mc:Choice xmlns:v="urn:schemas-microsoft-com:vml" Requires="v">
                <p:oleObj spid="_x0000_s6152" name="文档" r:id="rId6" imgW="3837004" imgH="2050946" progId="Word.Document.12">
                  <p:embed/>
                </p:oleObj>
              </mc:Choice>
              <mc:Fallback>
                <p:oleObj name="文档" r:id="rId6" imgW="3837004" imgH="2050946" progId="Word.Document.12">
                  <p:embed/>
                  <p:pic>
                    <p:nvPicPr>
                      <p:cNvPr id="0" name=""/>
                      <p:cNvPicPr/>
                      <p:nvPr/>
                    </p:nvPicPr>
                    <p:blipFill>
                      <a:blip r:embed="rId7"/>
                      <a:stretch>
                        <a:fillRect/>
                      </a:stretch>
                    </p:blipFill>
                    <p:spPr>
                      <a:xfrm>
                        <a:off x="508000" y="1604482"/>
                        <a:ext cx="8128000" cy="4344798"/>
                      </a:xfrm>
                      <a:prstGeom prst="rect">
                        <a:avLst/>
                      </a:prstGeom>
                    </p:spPr>
                  </p:pic>
                </p:oleObj>
              </mc:Fallback>
            </mc:AlternateContent>
          </a:graphicData>
        </a:graphic>
      </p:graphicFrame>
      <p:sp>
        <p:nvSpPr>
          <p:cNvPr id="6" name="矩形 5"/>
          <p:cNvSpPr/>
          <p:nvPr/>
        </p:nvSpPr>
        <p:spPr>
          <a:xfrm>
            <a:off x="4318383" y="1604482"/>
            <a:ext cx="117038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03754" y="2172206"/>
            <a:ext cx="1996261"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60862" y="2691027"/>
            <a:ext cx="142809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9583" y="3242506"/>
            <a:ext cx="109164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4843" y="3783957"/>
            <a:ext cx="117038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60484" y="4317463"/>
            <a:ext cx="117038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79297" y="4858056"/>
            <a:ext cx="207731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4990" y="5420421"/>
            <a:ext cx="117038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79301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352</TotalTime>
  <Words>3813</Words>
  <Application>Microsoft Office PowerPoint</Application>
  <PresentationFormat>全屏显示(4:3)</PresentationFormat>
  <Paragraphs>255</Paragraphs>
  <Slides>41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5"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9　劝　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77</cp:revision>
  <dcterms:created xsi:type="dcterms:W3CDTF">2014-04-23T05:53:17Z</dcterms:created>
  <dcterms:modified xsi:type="dcterms:W3CDTF">2015-11-05T08:29:06Z</dcterms:modified>
</cp:coreProperties>
</file>