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565" r:id="rId3"/>
    <p:sldId id="566" r:id="rId4"/>
    <p:sldId id="567" r:id="rId5"/>
    <p:sldId id="496" r:id="rId6"/>
    <p:sldId id="568" r:id="rId7"/>
    <p:sldId id="540" r:id="rId8"/>
    <p:sldId id="569" r:id="rId9"/>
    <p:sldId id="512" r:id="rId10"/>
    <p:sldId id="570" r:id="rId11"/>
    <p:sldId id="529" r:id="rId12"/>
    <p:sldId id="552" r:id="rId13"/>
    <p:sldId id="513" r:id="rId14"/>
    <p:sldId id="554" r:id="rId15"/>
    <p:sldId id="571" r:id="rId16"/>
    <p:sldId id="572" r:id="rId17"/>
    <p:sldId id="541" r:id="rId18"/>
    <p:sldId id="516" r:id="rId19"/>
    <p:sldId id="517" r:id="rId20"/>
    <p:sldId id="562" r:id="rId21"/>
    <p:sldId id="563" r:id="rId22"/>
    <p:sldId id="574" r:id="rId23"/>
    <p:sldId id="564" r:id="rId24"/>
    <p:sldId id="573" r:id="rId25"/>
  </p:sldIdLst>
  <p:sldSz cx="9144000" cy="5143500"/>
  <p:notesSz cx="6858000" cy="9144000"/>
  <p:defaultTextStyle>
    <a:defPPr>
      <a:defRPr lang="zh-CN"/>
    </a:defPPr>
    <a:lvl1pPr marL="0" lvl="0"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00FF"/>
    <a:srgbClr val="FF3300"/>
    <a:srgbClr val="0066FF"/>
    <a:srgbClr val="FFFF66"/>
    <a:srgbClr val="0000FF"/>
    <a:srgbClr val="00FFFF"/>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817"/>
    <p:restoredTop sz="85146"/>
  </p:normalViewPr>
  <p:slideViewPr>
    <p:cSldViewPr snapToGrid="0" snapToObjects="1" showGuides="1">
      <p:cViewPr>
        <p:scale>
          <a:sx n="66" d="100"/>
          <a:sy n="66" d="100"/>
        </p:scale>
        <p:origin x="-660" y="-684"/>
      </p:cViewPr>
      <p:guideLst>
        <p:guide orient="horz" pos="1625"/>
        <p:guide pos="2887"/>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ea typeface="宋体"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ea typeface="宋体" panose="02010600030101010101" pitchFamily="2" charset="-122"/>
              </a:defRPr>
            </a:lvl1pPr>
          </a:lstStyle>
          <a:p>
            <a:pPr marL="0" marR="0" lvl="0" indent="0" algn="r"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ea typeface="宋体"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Char char="•"/>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9"/>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7"/>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333829"/>
            <a:ext cx="3655181" cy="617934"/>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1999034"/>
            <a:ext cx="3655181" cy="264321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333829"/>
            <a:ext cx="3673182" cy="617934"/>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1999034"/>
            <a:ext cx="3673182" cy="264321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901"/>
            <a:ext cx="4629150" cy="4052888"/>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3.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3.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3.em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15"/>
          <p:cNvPicPr>
            <a:picLocks noChangeAspect="1"/>
          </p:cNvPicPr>
          <p:nvPr/>
        </p:nvPicPr>
        <p:blipFill>
          <a:blip r:embed="rId1"/>
          <a:srcRect l="7117" t="14989" r="8162" b="26411"/>
          <a:stretch>
            <a:fillRect/>
          </a:stretch>
        </p:blipFill>
        <p:spPr>
          <a:xfrm>
            <a:off x="2867025" y="1647825"/>
            <a:ext cx="5924550" cy="151447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AutoShape 70"/>
          <p:cNvSpPr>
            <a:spLocks noChangeAspect="1" noTextEdit="1"/>
          </p:cNvSpPr>
          <p:nvPr/>
        </p:nvSpPr>
        <p:spPr>
          <a:xfrm>
            <a:off x="-3943350" y="534988"/>
            <a:ext cx="1895475" cy="1358900"/>
          </a:xfrm>
          <a:prstGeom prst="rect">
            <a:avLst/>
          </a:prstGeom>
          <a:noFill/>
          <a:ln w="9525">
            <a:noFill/>
          </a:ln>
        </p:spPr>
        <p:txBody>
          <a:bodyPr/>
          <a:p>
            <a:endParaRPr lang="zh-CN" altLang="en-US"/>
          </a:p>
        </p:txBody>
      </p:sp>
      <p:pic>
        <p:nvPicPr>
          <p:cNvPr id="17411" name="Picture 72"/>
          <p:cNvPicPr>
            <a:picLocks noChangeAspect="1"/>
          </p:cNvPicPr>
          <p:nvPr/>
        </p:nvPicPr>
        <p:blipFill>
          <a:blip r:embed="rId1"/>
          <a:stretch>
            <a:fillRect/>
          </a:stretch>
        </p:blipFill>
        <p:spPr>
          <a:xfrm>
            <a:off x="-3943350" y="534988"/>
            <a:ext cx="1897063" cy="1358900"/>
          </a:xfrm>
          <a:prstGeom prst="rect">
            <a:avLst/>
          </a:prstGeom>
          <a:noFill/>
          <a:ln w="9525">
            <a:noFill/>
          </a:ln>
        </p:spPr>
      </p:pic>
      <p:sp>
        <p:nvSpPr>
          <p:cNvPr id="17412" name="Rectangle 5"/>
          <p:cNvSpPr/>
          <p:nvPr/>
        </p:nvSpPr>
        <p:spPr>
          <a:xfrm>
            <a:off x="368300" y="1468438"/>
            <a:ext cx="8308975" cy="2862262"/>
          </a:xfrm>
          <a:prstGeom prst="rect">
            <a:avLst/>
          </a:prstGeom>
          <a:noFill/>
          <a:ln w="9525">
            <a:noFill/>
          </a:ln>
        </p:spPr>
        <p:txBody>
          <a:bodyPr>
            <a:spAutoFit/>
          </a:bodyPr>
          <a:p>
            <a:pPr marL="355600" indent="-355600" eaLnBrk="0" hangingPunct="0">
              <a:lnSpc>
                <a:spcPct val="150000"/>
              </a:lnSpc>
            </a:pPr>
            <a:r>
              <a:rPr lang="en-US" altLang="zh-CN" sz="2000" b="1">
                <a:latin typeface="Times New Roman" panose="02020603050405020304" pitchFamily="18" charset="0"/>
                <a:ea typeface="楷体" panose="02010609060101010101" pitchFamily="49" charset="-122"/>
              </a:rPr>
              <a:t>(1)</a:t>
            </a:r>
            <a:r>
              <a:rPr lang="zh-CN" altLang="en-US" sz="2000" b="1" dirty="0">
                <a:latin typeface="Times New Roman" panose="02020603050405020304" pitchFamily="18" charset="0"/>
                <a:ea typeface="楷体" panose="02010609060101010101" pitchFamily="49" charset="-122"/>
              </a:rPr>
              <a:t>我喜欢的是桂花。桂花树的样子笨笨的，不像梅树那样有姿态。不开花时，只见到满树的叶子；开花时，仔细地在树丛里寻找，才能看到那些小花。</a:t>
            </a:r>
            <a:endParaRPr lang="en-US" altLang="zh-CN" sz="2000" b="1">
              <a:latin typeface="Times New Roman" panose="02020603050405020304" pitchFamily="18" charset="0"/>
              <a:ea typeface="楷体" panose="02010609060101010101" pitchFamily="49" charset="-122"/>
            </a:endParaRPr>
          </a:p>
          <a:p>
            <a:pPr marL="355600" indent="-355600" eaLnBrk="0" hangingPunct="0">
              <a:lnSpc>
                <a:spcPct val="150000"/>
              </a:lnSpc>
            </a:pPr>
            <a:endParaRPr lang="en-US" altLang="zh-CN" sz="2000" b="1">
              <a:latin typeface="Times New Roman" panose="02020603050405020304" pitchFamily="18" charset="0"/>
              <a:ea typeface="楷体" panose="02010609060101010101" pitchFamily="49" charset="-122"/>
            </a:endParaRPr>
          </a:p>
          <a:p>
            <a:pPr marL="355600" indent="-355600" eaLnBrk="0" hangingPunct="0">
              <a:lnSpc>
                <a:spcPct val="150000"/>
              </a:lnSpc>
            </a:pPr>
            <a:r>
              <a:rPr lang="en-US" altLang="zh-CN" sz="2000" b="1">
                <a:latin typeface="Times New Roman" panose="02020603050405020304" pitchFamily="18" charset="0"/>
                <a:ea typeface="楷体" panose="02010609060101010101" pitchFamily="49" charset="-122"/>
              </a:rPr>
              <a:t>(2)</a:t>
            </a:r>
            <a:r>
              <a:rPr lang="zh-CN" altLang="en-US" sz="2000" b="1" dirty="0">
                <a:latin typeface="Times New Roman" panose="02020603050405020304" pitchFamily="18" charset="0"/>
                <a:ea typeface="楷体" panose="02010609060101010101" pitchFamily="49" charset="-122"/>
              </a:rPr>
              <a:t>这梅花，是我们中国最有名的花。旁的花，大抵是春暖才开花，她却不一样，愈是寒冷，愈是风欺雪压，花开得愈精神，愈秀气。</a:t>
            </a:r>
            <a:endParaRPr lang="zh-CN" altLang="en-US" sz="2000" b="1" dirty="0">
              <a:latin typeface="Times New Roman" panose="02020603050405020304" pitchFamily="18" charset="0"/>
              <a:ea typeface="楷体" panose="02010609060101010101" pitchFamily="49" charset="-122"/>
            </a:endParaRPr>
          </a:p>
        </p:txBody>
      </p:sp>
      <p:sp>
        <p:nvSpPr>
          <p:cNvPr id="17413" name="矩形 8"/>
          <p:cNvSpPr/>
          <p:nvPr/>
        </p:nvSpPr>
        <p:spPr>
          <a:xfrm>
            <a:off x="396875" y="655638"/>
            <a:ext cx="3733800" cy="461962"/>
          </a:xfrm>
          <a:prstGeom prst="rect">
            <a:avLst/>
          </a:prstGeom>
          <a:noFill/>
          <a:ln w="9525">
            <a:noFill/>
          </a:ln>
        </p:spPr>
        <p:txBody>
          <a:bodyPr>
            <a:spAutoFit/>
          </a:bodyPr>
          <a:p>
            <a:pPr marL="342900" indent="-342900">
              <a:buFont typeface="Wingdings" panose="05000000000000000000" pitchFamily="2" charset="2"/>
              <a:buChar char="u"/>
            </a:pPr>
            <a:r>
              <a:rPr lang="zh-CN" altLang="en-US" sz="2400" b="1" dirty="0">
                <a:solidFill>
                  <a:srgbClr val="3333FF"/>
                </a:solidFill>
                <a:latin typeface="微软雅黑" panose="020B0503020204020204" pitchFamily="34" charset="-122"/>
                <a:ea typeface="微软雅黑" panose="020B0503020204020204" pitchFamily="34" charset="-122"/>
              </a:rPr>
              <a:t>练一练，学运用。</a:t>
            </a:r>
            <a:endParaRPr lang="zh-CN" altLang="en-US" sz="2400" b="1" dirty="0">
              <a:solidFill>
                <a:srgbClr val="3333FF"/>
              </a:solidFill>
              <a:latin typeface="微软雅黑" panose="020B0503020204020204" pitchFamily="34" charset="-122"/>
              <a:ea typeface="微软雅黑" panose="020B0503020204020204" pitchFamily="34" charset="-122"/>
            </a:endParaRPr>
          </a:p>
        </p:txBody>
      </p:sp>
      <p:sp>
        <p:nvSpPr>
          <p:cNvPr id="17414" name="矩形 1"/>
          <p:cNvSpPr/>
          <p:nvPr/>
        </p:nvSpPr>
        <p:spPr>
          <a:xfrm>
            <a:off x="723900" y="1081088"/>
            <a:ext cx="8026400" cy="400050"/>
          </a:xfrm>
          <a:prstGeom prst="rect">
            <a:avLst/>
          </a:prstGeom>
          <a:noFill/>
          <a:ln w="9525">
            <a:noFill/>
          </a:ln>
        </p:spPr>
        <p:txBody>
          <a:bodyPr>
            <a:spAutoFit/>
          </a:bodyPr>
          <a:p>
            <a:pPr eaLnBrk="0" hangingPunct="0"/>
            <a:r>
              <a:rPr lang="zh-CN" altLang="en-US" sz="2000" b="1" dirty="0">
                <a:solidFill>
                  <a:srgbClr val="000000"/>
                </a:solidFill>
                <a:latin typeface="黑体" panose="02010600030101010101" pitchFamily="49" charset="-122"/>
                <a:ea typeface="黑体" panose="02010600030101010101" pitchFamily="49" charset="-122"/>
              </a:rPr>
              <a:t>读读下面的句子，思考：句子中是用什么跟什么比较，要说明什么？</a:t>
            </a:r>
            <a:endParaRPr lang="zh-CN" altLang="en-US" sz="2000" b="1" dirty="0">
              <a:solidFill>
                <a:srgbClr val="000000"/>
              </a:solidFill>
              <a:latin typeface="黑体" panose="02010600030101010101" pitchFamily="49" charset="-122"/>
              <a:ea typeface="黑体" panose="02010600030101010101" pitchFamily="49" charset="-122"/>
            </a:endParaRPr>
          </a:p>
        </p:txBody>
      </p:sp>
      <p:sp>
        <p:nvSpPr>
          <p:cNvPr id="11" name="矩形 10"/>
          <p:cNvSpPr/>
          <p:nvPr/>
        </p:nvSpPr>
        <p:spPr>
          <a:xfrm>
            <a:off x="885825" y="2879725"/>
            <a:ext cx="7504113" cy="428625"/>
          </a:xfrm>
          <a:prstGeom prst="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rPr>
              <a:t>拿桂花树的样子与梅树样子做对比，说明桂花树的普通</a:t>
            </a:r>
            <a:r>
              <a:rPr kumimoji="0" lang="en-US" altLang="zh-CN"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rPr>
              <a:t>(</a:t>
            </a:r>
            <a:r>
              <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rPr>
              <a:t>笨笨的</a:t>
            </a:r>
            <a:r>
              <a:rPr kumimoji="0" lang="en-US" altLang="zh-CN"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rPr>
              <a:t>)</a:t>
            </a:r>
            <a:r>
              <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rPr>
              <a:t>。</a:t>
            </a:r>
            <a:endPar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endParaRPr>
          </a:p>
        </p:txBody>
      </p:sp>
      <p:sp>
        <p:nvSpPr>
          <p:cNvPr id="12" name="矩形 11"/>
          <p:cNvSpPr/>
          <p:nvPr/>
        </p:nvSpPr>
        <p:spPr>
          <a:xfrm>
            <a:off x="798513" y="4292600"/>
            <a:ext cx="7807325" cy="428625"/>
          </a:xfrm>
          <a:prstGeom prst="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rPr>
              <a:t>拿梅花开花时节与旁的花开花时节对比，说明梅花有品格、有骨气。</a:t>
            </a:r>
            <a:endPar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ox(i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Box 6"/>
          <p:cNvSpPr txBox="1"/>
          <p:nvPr/>
        </p:nvSpPr>
        <p:spPr>
          <a:xfrm>
            <a:off x="741363" y="1027113"/>
            <a:ext cx="7356475" cy="461962"/>
          </a:xfrm>
          <a:prstGeom prst="rect">
            <a:avLst/>
          </a:prstGeom>
          <a:noFill/>
          <a:ln w="9525">
            <a:noFill/>
          </a:ln>
        </p:spPr>
        <p:txBody>
          <a:bodyPr>
            <a:spAutoFit/>
          </a:bodyPr>
          <a:p>
            <a:r>
              <a:rPr lang="zh-CN" altLang="en-US" sz="2400" b="1" dirty="0">
                <a:latin typeface="黑体" panose="02010600030101010101" pitchFamily="49" charset="-122"/>
                <a:ea typeface="黑体" panose="02010600030101010101" pitchFamily="49" charset="-122"/>
              </a:rPr>
              <a:t>读读下面运用对比的句子，体会描写事物的好处。</a:t>
            </a:r>
            <a:endParaRPr lang="zh-CN" altLang="en-US" sz="2400" b="1" dirty="0">
              <a:latin typeface="黑体" panose="02010600030101010101" pitchFamily="49" charset="-122"/>
              <a:ea typeface="黑体" panose="02010600030101010101" pitchFamily="49" charset="-122"/>
            </a:endParaRPr>
          </a:p>
        </p:txBody>
      </p:sp>
      <p:sp>
        <p:nvSpPr>
          <p:cNvPr id="18435" name="矩形 15"/>
          <p:cNvSpPr/>
          <p:nvPr/>
        </p:nvSpPr>
        <p:spPr>
          <a:xfrm>
            <a:off x="5454650" y="3694113"/>
            <a:ext cx="2933700" cy="338137"/>
          </a:xfrm>
          <a:prstGeom prst="rect">
            <a:avLst/>
          </a:prstGeom>
          <a:noFill/>
          <a:ln w="9525">
            <a:noFill/>
          </a:ln>
        </p:spPr>
        <p:txBody>
          <a:bodyPr>
            <a:spAutoFit/>
          </a:bodyPr>
          <a:p>
            <a:r>
              <a:rPr lang="zh-CN" altLang="en-US" sz="1600" dirty="0">
                <a:solidFill>
                  <a:srgbClr val="000000"/>
                </a:solidFill>
                <a:latin typeface="Calibri" panose="020F0502020204030204" pitchFamily="34" charset="0"/>
              </a:rPr>
              <a:t>        </a:t>
            </a:r>
            <a:endParaRPr lang="zh-CN" altLang="en-US" sz="1600" dirty="0">
              <a:solidFill>
                <a:srgbClr val="000000"/>
              </a:solidFill>
              <a:latin typeface="Calibri" panose="020F0502020204030204" pitchFamily="34" charset="0"/>
            </a:endParaRPr>
          </a:p>
        </p:txBody>
      </p:sp>
      <p:sp>
        <p:nvSpPr>
          <p:cNvPr id="3" name="矩形 2"/>
          <p:cNvSpPr/>
          <p:nvPr/>
        </p:nvSpPr>
        <p:spPr>
          <a:xfrm>
            <a:off x="419100" y="1438275"/>
            <a:ext cx="8297863" cy="3381375"/>
          </a:xfrm>
          <a:prstGeom prst="rect">
            <a:avLst/>
          </a:prstGeom>
          <a:noFill/>
          <a:ln w="9525">
            <a:noFill/>
          </a:ln>
        </p:spPr>
        <p:txBody>
          <a:bodyPr>
            <a:spAutoFit/>
          </a:bodyPr>
          <a:p>
            <a:pPr marL="262255" indent="-262255">
              <a:lnSpc>
                <a:spcPct val="120000"/>
              </a:lnSpc>
            </a:pPr>
            <a:r>
              <a:rPr lang="en-US" altLang="zh-CN" sz="2000" b="1">
                <a:latin typeface="Times New Roman" panose="02020603050405020304" pitchFamily="18" charset="0"/>
                <a:ea typeface="楷体" panose="02010609060101010101" pitchFamily="49" charset="-122"/>
              </a:rPr>
              <a:t>(1)</a:t>
            </a:r>
            <a:r>
              <a:rPr lang="zh-CN" altLang="en-US" sz="2000" b="1" dirty="0">
                <a:latin typeface="Times New Roman" panose="02020603050405020304" pitchFamily="18" charset="0"/>
                <a:ea typeface="楷体" panose="02010609060101010101" pitchFamily="49" charset="-122"/>
              </a:rPr>
              <a:t>五月过了，太阳增加了它的威力，树木都把各自的伞盖伸张了起来，不想再争妍斗艳的时候</a:t>
            </a:r>
            <a:r>
              <a:rPr lang="en-US" altLang="zh-CN" sz="2000" b="1">
                <a:latin typeface="Times New Roman" panose="02020603050405020304" pitchFamily="18" charset="0"/>
                <a:ea typeface="楷体" panose="02010609060101010101" pitchFamily="49" charset="-122"/>
              </a:rPr>
              <a:t>,</a:t>
            </a:r>
            <a:r>
              <a:rPr lang="zh-CN" altLang="en-US" sz="2000" b="1" dirty="0">
                <a:latin typeface="Times New Roman" panose="02020603050405020304" pitchFamily="18" charset="0"/>
                <a:ea typeface="楷体" panose="02010609060101010101" pitchFamily="49" charset="-122"/>
              </a:rPr>
              <a:t>有少数的树木却在这时开起了花来。石榴树便是这少数树木中的最可爱的一种。</a:t>
            </a:r>
            <a:endParaRPr lang="zh-CN" altLang="en-US" sz="2000" b="1" dirty="0">
              <a:latin typeface="Times New Roman" panose="02020603050405020304" pitchFamily="18" charset="0"/>
              <a:ea typeface="楷体" panose="02010609060101010101" pitchFamily="49" charset="-122"/>
            </a:endParaRPr>
          </a:p>
          <a:p>
            <a:pPr marL="262255" indent="-262255">
              <a:lnSpc>
                <a:spcPct val="120000"/>
              </a:lnSpc>
            </a:pPr>
            <a:r>
              <a:rPr lang="en-US" altLang="zh-CN" sz="2000" b="1">
                <a:latin typeface="Times New Roman" panose="02020603050405020304" pitchFamily="18" charset="0"/>
                <a:ea typeface="楷体" panose="02010609060101010101" pitchFamily="49" charset="-122"/>
              </a:rPr>
              <a:t>(2)</a:t>
            </a:r>
            <a:r>
              <a:rPr lang="zh-CN" altLang="en-US" sz="2000" b="1" dirty="0">
                <a:latin typeface="Times New Roman" panose="02020603050405020304" pitchFamily="18" charset="0"/>
                <a:ea typeface="楷体" panose="02010609060101010101" pitchFamily="49" charset="-122"/>
              </a:rPr>
              <a:t>山是野的。桂林太秀了，庐山太俊了，泰山太尊了，黄山太贵了</a:t>
            </a:r>
            <a:r>
              <a:rPr lang="en-US" altLang="zh-CN" sz="2000" b="1">
                <a:latin typeface="Times New Roman" panose="02020603050405020304" pitchFamily="18" charset="0"/>
                <a:ea typeface="楷体" panose="02010609060101010101" pitchFamily="49" charset="-122"/>
              </a:rPr>
              <a:t>---</a:t>
            </a:r>
            <a:r>
              <a:rPr lang="zh-CN" altLang="en-US" sz="2000" b="1" dirty="0">
                <a:latin typeface="Times New Roman" panose="02020603050405020304" pitchFamily="18" charset="0"/>
                <a:ea typeface="楷体" panose="02010609060101010101" pitchFamily="49" charset="-122"/>
              </a:rPr>
              <a:t>它们都已经“家”化了。 人工的雕琢，赋予的毕竟是人工的美，而这种人工的美，是不能与索溪峪的山比美的。索溪峪的山，是天工的美，是“野”的美。</a:t>
            </a:r>
            <a:endParaRPr lang="zh-CN" altLang="en-US" sz="2000" b="1" dirty="0">
              <a:latin typeface="Times New Roman" panose="02020603050405020304" pitchFamily="18" charset="0"/>
              <a:ea typeface="楷体" panose="02010609060101010101" pitchFamily="49" charset="-122"/>
            </a:endParaRPr>
          </a:p>
          <a:p>
            <a:pPr marL="262255" indent="-262255">
              <a:lnSpc>
                <a:spcPct val="120000"/>
              </a:lnSpc>
            </a:pPr>
            <a:r>
              <a:rPr lang="en-US" altLang="zh-CN" sz="2000" b="1">
                <a:latin typeface="Times New Roman" panose="02020603050405020304" pitchFamily="18" charset="0"/>
                <a:ea typeface="楷体" panose="02010609060101010101" pitchFamily="49" charset="-122"/>
              </a:rPr>
              <a:t>(3)</a:t>
            </a:r>
            <a:r>
              <a:rPr lang="zh-CN" altLang="en-US" sz="2000" b="1" dirty="0">
                <a:latin typeface="Times New Roman" panose="02020603050405020304" pitchFamily="18" charset="0"/>
                <a:ea typeface="楷体" panose="02010609060101010101" pitchFamily="49" charset="-122"/>
              </a:rPr>
              <a:t>我看见过波澜壮阔的大海，玩赏过水平如镜的西湖，却从没看见过漓江这样的水。</a:t>
            </a:r>
            <a:endParaRPr lang="zh-CN" altLang="en-US" sz="2000" b="1" dirty="0">
              <a:latin typeface="Times New Roman" panose="02020603050405020304" pitchFamily="18" charset="0"/>
              <a:ea typeface="楷体" panose="02010609060101010101" pitchFamily="49" charset="-122"/>
            </a:endParaRPr>
          </a:p>
        </p:txBody>
      </p:sp>
      <p:sp>
        <p:nvSpPr>
          <p:cNvPr id="18437" name="Rectangle 5"/>
          <p:cNvSpPr/>
          <p:nvPr/>
        </p:nvSpPr>
        <p:spPr>
          <a:xfrm>
            <a:off x="430213" y="630238"/>
            <a:ext cx="7924800" cy="461962"/>
          </a:xfrm>
          <a:prstGeom prst="rect">
            <a:avLst/>
          </a:prstGeom>
          <a:noFill/>
          <a:ln w="9525">
            <a:noFill/>
          </a:ln>
        </p:spPr>
        <p:txBody>
          <a:bodyPr>
            <a:spAutoFit/>
          </a:bodyPr>
          <a:p>
            <a:pPr marL="342900" indent="-342900">
              <a:buFont typeface="Wingdings" panose="05000000000000000000" pitchFamily="2" charset="2"/>
              <a:buChar char="u"/>
            </a:pPr>
            <a:r>
              <a:rPr lang="zh-CN" altLang="en-US" sz="2400" b="1" dirty="0">
                <a:solidFill>
                  <a:srgbClr val="3333FF"/>
                </a:solidFill>
                <a:latin typeface="微软雅黑" panose="020B0503020204020204" pitchFamily="34" charset="-122"/>
                <a:ea typeface="微软雅黑" panose="020B0503020204020204" pitchFamily="34" charset="-122"/>
              </a:rPr>
              <a:t>我拓展，我积累。</a:t>
            </a:r>
            <a:endParaRPr lang="zh-CN" altLang="en-US" sz="2400" b="1" dirty="0">
              <a:solidFill>
                <a:srgbClr val="3333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圆角矩形标注 10"/>
          <p:cNvSpPr/>
          <p:nvPr/>
        </p:nvSpPr>
        <p:spPr>
          <a:xfrm>
            <a:off x="6094413" y="1951038"/>
            <a:ext cx="2001838" cy="773113"/>
          </a:xfrm>
          <a:prstGeom prst="wedgeRoundRectCallout">
            <a:avLst>
              <a:gd name="adj1" fmla="val -60204"/>
              <a:gd name="adj2" fmla="val -41153"/>
              <a:gd name="adj3" fmla="val 16667"/>
            </a:avLst>
          </a:prstGeom>
          <a:solidFill>
            <a:schemeClr val="accent1">
              <a:lumMod val="20000"/>
              <a:lumOff val="80000"/>
            </a:schemeClr>
          </a:solidFill>
          <a:ln>
            <a:solidFill>
              <a:schemeClr val="tx2">
                <a:lumMod val="20000"/>
                <a:lumOff val="80000"/>
              </a:schemeClr>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读一读，你发现了什么？</a:t>
            </a:r>
            <a:endPar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2" name="矩形 11"/>
          <p:cNvSpPr/>
          <p:nvPr/>
        </p:nvSpPr>
        <p:spPr>
          <a:xfrm>
            <a:off x="882650" y="3263900"/>
            <a:ext cx="7550150" cy="1477963"/>
          </a:xfrm>
          <a:prstGeom prst="rect">
            <a:avLst/>
          </a:prstGeom>
          <a:noFill/>
          <a:ln w="9525">
            <a:noFill/>
          </a:ln>
        </p:spPr>
        <p:txBody>
          <a:bodyPr>
            <a:spAutoFit/>
          </a:bodyPr>
          <a:p>
            <a:pPr indent="449580"/>
            <a:r>
              <a:rPr lang="zh-CN" altLang="en-US" b="1" dirty="0">
                <a:solidFill>
                  <a:srgbClr val="C00000"/>
                </a:solidFill>
                <a:latin typeface="Calibri" panose="020F0502020204030204" pitchFamily="34" charset="0"/>
              </a:rPr>
              <a:t>汉语中有很多词语因为运用语境不同，它的意思也随之不同，这些词语叫做多义词。例子中“开辟”“姿态”“温和”都是这种情况。本组题目练习时，先要查字典，搞清楚“开辟、姿态、温和”的意思；接着认真阅读每组的两个句子，想想每句话讲的什么意思；然后思考词语在句中究竟是什么意思，写在书上；最后再仿写几个句子。</a:t>
            </a:r>
            <a:endParaRPr lang="zh-CN" altLang="en-US" b="1" dirty="0">
              <a:solidFill>
                <a:srgbClr val="C00000"/>
              </a:solidFill>
              <a:latin typeface="Calibri" panose="020F0502020204030204" pitchFamily="34" charset="0"/>
            </a:endParaRPr>
          </a:p>
        </p:txBody>
      </p:sp>
      <p:pic>
        <p:nvPicPr>
          <p:cNvPr id="19460" name="Picture 9" descr="C:\Users\Administrator\AppData\Roaming\Tencent\Users\541737432\QQ\WinTemp\RichOle\A$CP37O%JZ4ZDE3~RL4BA_3.png"/>
          <p:cNvPicPr>
            <a:picLocks noChangeAspect="1"/>
          </p:cNvPicPr>
          <p:nvPr/>
        </p:nvPicPr>
        <p:blipFill>
          <a:blip r:embed="rId1"/>
          <a:srcRect l="1474"/>
          <a:stretch>
            <a:fillRect/>
          </a:stretch>
        </p:blipFill>
        <p:spPr>
          <a:xfrm>
            <a:off x="969963" y="1219200"/>
            <a:ext cx="4849812" cy="2025650"/>
          </a:xfrm>
          <a:prstGeom prst="rect">
            <a:avLst/>
          </a:prstGeom>
          <a:noFill/>
          <a:ln w="9525">
            <a:noFill/>
          </a:ln>
        </p:spPr>
      </p:pic>
      <p:grpSp>
        <p:nvGrpSpPr>
          <p:cNvPr id="19461" name="组合 8"/>
          <p:cNvGrpSpPr/>
          <p:nvPr/>
        </p:nvGrpSpPr>
        <p:grpSpPr>
          <a:xfrm>
            <a:off x="436563" y="723900"/>
            <a:ext cx="7659687" cy="415925"/>
            <a:chOff x="856777" y="942802"/>
            <a:chExt cx="7659707" cy="417758"/>
          </a:xfrm>
        </p:grpSpPr>
        <p:sp>
          <p:nvSpPr>
            <p:cNvPr id="19462" name="矩形 1"/>
            <p:cNvSpPr/>
            <p:nvPr/>
          </p:nvSpPr>
          <p:spPr>
            <a:xfrm>
              <a:off x="1249645" y="943468"/>
              <a:ext cx="7266839" cy="400615"/>
            </a:xfrm>
            <a:prstGeom prst="rect">
              <a:avLst/>
            </a:prstGeom>
            <a:noFill/>
            <a:ln w="9525">
              <a:noFill/>
            </a:ln>
          </p:spPr>
          <p:txBody>
            <a:bodyPr>
              <a:spAutoFit/>
            </a:bodyPr>
            <a:p>
              <a:r>
                <a:rPr lang="zh-CN" altLang="en-US" sz="2000" b="1" dirty="0">
                  <a:latin typeface="黑体" panose="02010600030101010101" pitchFamily="49" charset="-122"/>
                  <a:ea typeface="黑体" panose="02010600030101010101" pitchFamily="49" charset="-122"/>
                </a:rPr>
                <a:t>比较每组句子中加点词语的意思，根据要求用“温和”写句子。</a:t>
              </a:r>
              <a:endParaRPr lang="zh-CN" altLang="en-US" sz="2000" b="1" dirty="0">
                <a:latin typeface="黑体" panose="02010600030101010101" pitchFamily="49" charset="-122"/>
                <a:ea typeface="黑体" panose="02010600030101010101" pitchFamily="49" charset="-122"/>
              </a:endParaRPr>
            </a:p>
          </p:txBody>
        </p:sp>
        <p:pic>
          <p:nvPicPr>
            <p:cNvPr id="19463" name="Picture 12"/>
            <p:cNvPicPr>
              <a:picLocks noChangeAspect="1"/>
            </p:cNvPicPr>
            <p:nvPr/>
          </p:nvPicPr>
          <p:blipFill>
            <a:blip r:embed="rId2">
              <a:clrChange>
                <a:clrFrom>
                  <a:srgbClr val="FFFFFF"/>
                </a:clrFrom>
                <a:clrTo>
                  <a:srgbClr val="FFFFFF">
                    <a:alpha val="0"/>
                  </a:srgbClr>
                </a:clrTo>
              </a:clrChange>
            </a:blip>
            <a:stretch>
              <a:fillRect/>
            </a:stretch>
          </p:blipFill>
          <p:spPr>
            <a:xfrm>
              <a:off x="856777" y="942802"/>
              <a:ext cx="403252" cy="417758"/>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AutoShape 70"/>
          <p:cNvSpPr>
            <a:spLocks noChangeAspect="1" noTextEdit="1"/>
          </p:cNvSpPr>
          <p:nvPr/>
        </p:nvSpPr>
        <p:spPr>
          <a:xfrm>
            <a:off x="-3943350" y="534988"/>
            <a:ext cx="1895475" cy="1358900"/>
          </a:xfrm>
          <a:prstGeom prst="rect">
            <a:avLst/>
          </a:prstGeom>
          <a:noFill/>
          <a:ln w="9525">
            <a:noFill/>
          </a:ln>
        </p:spPr>
        <p:txBody>
          <a:bodyPr/>
          <a:p>
            <a:endParaRPr lang="zh-CN" altLang="en-US"/>
          </a:p>
        </p:txBody>
      </p:sp>
      <p:pic>
        <p:nvPicPr>
          <p:cNvPr id="20483" name="Picture 72"/>
          <p:cNvPicPr>
            <a:picLocks noChangeAspect="1"/>
          </p:cNvPicPr>
          <p:nvPr/>
        </p:nvPicPr>
        <p:blipFill>
          <a:blip r:embed="rId1"/>
          <a:stretch>
            <a:fillRect/>
          </a:stretch>
        </p:blipFill>
        <p:spPr>
          <a:xfrm>
            <a:off x="-3943350" y="534988"/>
            <a:ext cx="1897063" cy="1358900"/>
          </a:xfrm>
          <a:prstGeom prst="rect">
            <a:avLst/>
          </a:prstGeom>
          <a:noFill/>
          <a:ln w="9525">
            <a:noFill/>
          </a:ln>
        </p:spPr>
      </p:pic>
      <p:sp>
        <p:nvSpPr>
          <p:cNvPr id="24581" name="Rectangle 5"/>
          <p:cNvSpPr/>
          <p:nvPr/>
        </p:nvSpPr>
        <p:spPr>
          <a:xfrm>
            <a:off x="830263" y="966788"/>
            <a:ext cx="7500937" cy="3094037"/>
          </a:xfrm>
          <a:prstGeom prst="rect">
            <a:avLst/>
          </a:prstGeom>
          <a:noFill/>
          <a:ln w="9525">
            <a:noFill/>
          </a:ln>
        </p:spPr>
        <p:txBody>
          <a:bodyPr anchor="ctr">
            <a:spAutoFit/>
          </a:bodyPr>
          <a:p>
            <a:pPr marL="987425" indent="-987425">
              <a:lnSpc>
                <a:spcPct val="150000"/>
              </a:lnSpc>
            </a:pPr>
            <a:r>
              <a:rPr lang="zh-CN" altLang="en-US" sz="2600" b="1" dirty="0">
                <a:latin typeface="Times New Roman" panose="02020603050405020304" pitchFamily="18" charset="0"/>
                <a:ea typeface="楷体" panose="02010609060101010101" pitchFamily="49" charset="-122"/>
              </a:rPr>
              <a:t>开辟：</a:t>
            </a:r>
            <a:r>
              <a:rPr lang="en-US" altLang="zh-CN" sz="2600" b="1">
                <a:solidFill>
                  <a:srgbClr val="FF0000"/>
                </a:solidFill>
                <a:latin typeface="Times New Roman" panose="02020603050405020304" pitchFamily="18" charset="0"/>
                <a:ea typeface="楷体" panose="02010609060101010101" pitchFamily="49" charset="-122"/>
              </a:rPr>
              <a:t>(1)</a:t>
            </a:r>
            <a:r>
              <a:rPr lang="zh-CN" altLang="en-US" sz="2600" b="1" dirty="0">
                <a:solidFill>
                  <a:srgbClr val="FF0000"/>
                </a:solidFill>
                <a:latin typeface="Times New Roman" panose="02020603050405020304" pitchFamily="18" charset="0"/>
                <a:ea typeface="楷体" panose="02010609060101010101" pitchFamily="49" charset="-122"/>
              </a:rPr>
              <a:t>开发、开垦；</a:t>
            </a:r>
            <a:r>
              <a:rPr lang="en-US" altLang="zh-CN" sz="2600" b="1">
                <a:solidFill>
                  <a:srgbClr val="FF0000"/>
                </a:solidFill>
                <a:latin typeface="Times New Roman" panose="02020603050405020304" pitchFamily="18" charset="0"/>
                <a:ea typeface="楷体" panose="02010609060101010101" pitchFamily="49" charset="-122"/>
              </a:rPr>
              <a:t>(2)</a:t>
            </a:r>
            <a:r>
              <a:rPr lang="zh-CN" altLang="en-US" sz="2600" b="1" dirty="0">
                <a:solidFill>
                  <a:srgbClr val="FF0000"/>
                </a:solidFill>
                <a:latin typeface="Times New Roman" panose="02020603050405020304" pitchFamily="18" charset="0"/>
                <a:ea typeface="楷体" panose="02010609060101010101" pitchFamily="49" charset="-122"/>
              </a:rPr>
              <a:t>创立；</a:t>
            </a:r>
            <a:r>
              <a:rPr lang="en-US" altLang="zh-CN" sz="2600" b="1">
                <a:solidFill>
                  <a:srgbClr val="FF0000"/>
                </a:solidFill>
                <a:latin typeface="Times New Roman" panose="02020603050405020304" pitchFamily="18" charset="0"/>
                <a:ea typeface="楷体" panose="02010609060101010101" pitchFamily="49" charset="-122"/>
              </a:rPr>
              <a:t>(3)</a:t>
            </a:r>
            <a:r>
              <a:rPr lang="zh-CN" altLang="en-US" sz="2600" b="1" dirty="0">
                <a:solidFill>
                  <a:srgbClr val="FF0000"/>
                </a:solidFill>
                <a:latin typeface="Times New Roman" panose="02020603050405020304" pitchFamily="18" charset="0"/>
                <a:ea typeface="楷体" panose="02010609060101010101" pitchFamily="49" charset="-122"/>
              </a:rPr>
              <a:t>开办。</a:t>
            </a:r>
            <a:endParaRPr lang="zh-CN" altLang="en-US" sz="2600" b="1" dirty="0">
              <a:solidFill>
                <a:srgbClr val="FF0000"/>
              </a:solidFill>
              <a:latin typeface="Times New Roman" panose="02020603050405020304" pitchFamily="18" charset="0"/>
              <a:ea typeface="楷体" panose="02010609060101010101" pitchFamily="49" charset="-122"/>
            </a:endParaRPr>
          </a:p>
          <a:p>
            <a:pPr marL="987425" indent="-987425">
              <a:lnSpc>
                <a:spcPct val="150000"/>
              </a:lnSpc>
            </a:pPr>
            <a:r>
              <a:rPr lang="zh-CN" altLang="en-US" sz="2600" b="1" dirty="0">
                <a:latin typeface="Times New Roman" panose="02020603050405020304" pitchFamily="18" charset="0"/>
                <a:ea typeface="楷体" panose="02010609060101010101" pitchFamily="49" charset="-122"/>
              </a:rPr>
              <a:t>姿态：</a:t>
            </a:r>
            <a:r>
              <a:rPr lang="en-US" altLang="zh-CN" sz="2600" b="1">
                <a:solidFill>
                  <a:srgbClr val="FF0000"/>
                </a:solidFill>
                <a:latin typeface="Times New Roman" panose="02020603050405020304" pitchFamily="18" charset="0"/>
                <a:ea typeface="楷体" panose="02010609060101010101" pitchFamily="49" charset="-122"/>
              </a:rPr>
              <a:t>(1)</a:t>
            </a:r>
            <a:r>
              <a:rPr lang="zh-CN" altLang="en-US" sz="2600" b="1" dirty="0">
                <a:solidFill>
                  <a:srgbClr val="FF0000"/>
                </a:solidFill>
                <a:latin typeface="Times New Roman" panose="02020603050405020304" pitchFamily="18" charset="0"/>
                <a:ea typeface="楷体" panose="02010609060101010101" pitchFamily="49" charset="-122"/>
              </a:rPr>
              <a:t>容貌神态； </a:t>
            </a:r>
            <a:r>
              <a:rPr lang="en-US" altLang="zh-CN" sz="2600" b="1">
                <a:solidFill>
                  <a:srgbClr val="FF0000"/>
                </a:solidFill>
                <a:latin typeface="Times New Roman" panose="02020603050405020304" pitchFamily="18" charset="0"/>
                <a:ea typeface="楷体" panose="02010609060101010101" pitchFamily="49" charset="-122"/>
              </a:rPr>
              <a:t>(2)</a:t>
            </a:r>
            <a:r>
              <a:rPr lang="zh-CN" altLang="en-US" sz="2600" b="1" dirty="0">
                <a:solidFill>
                  <a:srgbClr val="FF0000"/>
                </a:solidFill>
                <a:latin typeface="Times New Roman" panose="02020603050405020304" pitchFamily="18" charset="0"/>
                <a:ea typeface="楷体" panose="02010609060101010101" pitchFamily="49" charset="-122"/>
              </a:rPr>
              <a:t>物体呈现的样子； </a:t>
            </a:r>
            <a:r>
              <a:rPr lang="en-US" altLang="zh-CN" sz="2600" b="1">
                <a:solidFill>
                  <a:srgbClr val="FF0000"/>
                </a:solidFill>
                <a:latin typeface="Times New Roman" panose="02020603050405020304" pitchFamily="18" charset="0"/>
                <a:ea typeface="楷体" panose="02010609060101010101" pitchFamily="49" charset="-122"/>
              </a:rPr>
              <a:t>(3)</a:t>
            </a:r>
            <a:r>
              <a:rPr lang="zh-CN" altLang="en-US" sz="2600" b="1" dirty="0">
                <a:solidFill>
                  <a:srgbClr val="FF0000"/>
                </a:solidFill>
                <a:latin typeface="Times New Roman" panose="02020603050405020304" pitchFamily="18" charset="0"/>
                <a:ea typeface="楷体" panose="02010609060101010101" pitchFamily="49" charset="-122"/>
              </a:rPr>
              <a:t>风格</a:t>
            </a:r>
            <a:r>
              <a:rPr lang="en-US" altLang="zh-CN" sz="2600" b="1">
                <a:solidFill>
                  <a:srgbClr val="FF0000"/>
                </a:solidFill>
                <a:latin typeface="Times New Roman" panose="02020603050405020304" pitchFamily="18" charset="0"/>
                <a:ea typeface="楷体" panose="02010609060101010101" pitchFamily="49" charset="-122"/>
              </a:rPr>
              <a:t>;</a:t>
            </a:r>
            <a:r>
              <a:rPr lang="zh-CN" altLang="en-US" sz="2600" b="1" dirty="0">
                <a:solidFill>
                  <a:srgbClr val="FF0000"/>
                </a:solidFill>
                <a:latin typeface="Times New Roman" panose="02020603050405020304" pitchFamily="18" charset="0"/>
                <a:ea typeface="楷体" panose="02010609060101010101" pitchFamily="49" charset="-122"/>
              </a:rPr>
              <a:t>气度。</a:t>
            </a:r>
            <a:endParaRPr lang="zh-CN" altLang="en-US" sz="2600" b="1" dirty="0">
              <a:solidFill>
                <a:srgbClr val="FF0000"/>
              </a:solidFill>
              <a:latin typeface="Times New Roman" panose="02020603050405020304" pitchFamily="18" charset="0"/>
              <a:ea typeface="楷体" panose="02010609060101010101" pitchFamily="49" charset="-122"/>
            </a:endParaRPr>
          </a:p>
          <a:p>
            <a:pPr marL="987425" indent="-987425">
              <a:lnSpc>
                <a:spcPct val="150000"/>
              </a:lnSpc>
            </a:pPr>
            <a:r>
              <a:rPr lang="zh-CN" altLang="en-US" sz="2600" b="1" dirty="0">
                <a:latin typeface="Times New Roman" panose="02020603050405020304" pitchFamily="18" charset="0"/>
                <a:ea typeface="楷体" panose="02010609060101010101" pitchFamily="49" charset="-122"/>
              </a:rPr>
              <a:t>温和：</a:t>
            </a:r>
            <a:r>
              <a:rPr lang="en-US" altLang="zh-CN" sz="2600" b="1">
                <a:solidFill>
                  <a:srgbClr val="FF0000"/>
                </a:solidFill>
                <a:latin typeface="Times New Roman" panose="02020603050405020304" pitchFamily="18" charset="0"/>
                <a:ea typeface="楷体" panose="02010609060101010101" pitchFamily="49" charset="-122"/>
              </a:rPr>
              <a:t>(1)</a:t>
            </a:r>
            <a:r>
              <a:rPr lang="zh-CN" altLang="en-US" sz="2600" b="1" dirty="0">
                <a:solidFill>
                  <a:srgbClr val="FF0000"/>
                </a:solidFill>
                <a:latin typeface="Times New Roman" panose="02020603050405020304" pitchFamily="18" charset="0"/>
                <a:ea typeface="楷体" panose="02010609060101010101" pitchFamily="49" charset="-122"/>
              </a:rPr>
              <a:t>不严厉、不粗暴</a:t>
            </a:r>
            <a:r>
              <a:rPr lang="en-US" altLang="zh-CN" sz="2600" b="1">
                <a:solidFill>
                  <a:srgbClr val="FF0000"/>
                </a:solidFill>
                <a:latin typeface="Times New Roman" panose="02020603050405020304" pitchFamily="18" charset="0"/>
                <a:ea typeface="楷体" panose="02010609060101010101" pitchFamily="49" charset="-122"/>
              </a:rPr>
              <a:t>;</a:t>
            </a:r>
            <a:r>
              <a:rPr lang="zh-CN" altLang="en-US" sz="2600" b="1" dirty="0">
                <a:solidFill>
                  <a:srgbClr val="FF0000"/>
                </a:solidFill>
                <a:latin typeface="Times New Roman" panose="02020603050405020304" pitchFamily="18" charset="0"/>
                <a:ea typeface="楷体" panose="02010609060101010101" pitchFamily="49" charset="-122"/>
              </a:rPr>
              <a:t>平和不勐烈；</a:t>
            </a:r>
            <a:r>
              <a:rPr lang="en-US" altLang="zh-CN" sz="2600" b="1">
                <a:solidFill>
                  <a:srgbClr val="FF0000"/>
                </a:solidFill>
                <a:latin typeface="Times New Roman" panose="02020603050405020304" pitchFamily="18" charset="0"/>
                <a:ea typeface="楷体" panose="02010609060101010101" pitchFamily="49" charset="-122"/>
              </a:rPr>
              <a:t>(2)</a:t>
            </a:r>
            <a:r>
              <a:rPr lang="zh-CN" altLang="en-US" sz="2600" b="1" dirty="0">
                <a:solidFill>
                  <a:srgbClr val="FF0000"/>
                </a:solidFill>
                <a:latin typeface="Times New Roman" panose="02020603050405020304" pitchFamily="18" charset="0"/>
                <a:ea typeface="楷体" panose="02010609060101010101" pitchFamily="49" charset="-122"/>
              </a:rPr>
              <a:t>冷热适中</a:t>
            </a:r>
            <a:r>
              <a:rPr lang="en-US" altLang="zh-CN" sz="2600" b="1">
                <a:solidFill>
                  <a:srgbClr val="FF0000"/>
                </a:solidFill>
                <a:latin typeface="Times New Roman" panose="02020603050405020304" pitchFamily="18" charset="0"/>
                <a:ea typeface="楷体" panose="02010609060101010101" pitchFamily="49" charset="-122"/>
              </a:rPr>
              <a:t>;</a:t>
            </a:r>
            <a:r>
              <a:rPr lang="zh-CN" altLang="en-US" sz="2600" b="1" dirty="0">
                <a:solidFill>
                  <a:srgbClr val="FF0000"/>
                </a:solidFill>
                <a:latin typeface="Times New Roman" panose="02020603050405020304" pitchFamily="18" charset="0"/>
                <a:ea typeface="楷体" panose="02010609060101010101" pitchFamily="49" charset="-122"/>
              </a:rPr>
              <a:t>不冷不热。</a:t>
            </a:r>
            <a:endParaRPr lang="zh-CN" altLang="en-US" sz="2600" b="1" dirty="0">
              <a:solidFill>
                <a:srgbClr val="FF0000"/>
              </a:solidFill>
              <a:latin typeface="Times New Roman" panose="02020603050405020304" pitchFamily="18" charset="0"/>
              <a:ea typeface="楷体" panose="02010609060101010101" pitchFamily="49" charset="-122"/>
            </a:endParaRPr>
          </a:p>
        </p:txBody>
      </p:sp>
      <p:pic>
        <p:nvPicPr>
          <p:cNvPr id="20485" name="Picture 2"/>
          <p:cNvPicPr>
            <a:picLocks noChangeAspect="1"/>
          </p:cNvPicPr>
          <p:nvPr/>
        </p:nvPicPr>
        <p:blipFill>
          <a:blip r:embed="rId2"/>
          <a:srcRect b="25804"/>
          <a:stretch>
            <a:fillRect/>
          </a:stretch>
        </p:blipFill>
        <p:spPr>
          <a:xfrm>
            <a:off x="3324225" y="-258762"/>
            <a:ext cx="2493963" cy="9572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wipe(left)">
                                      <p:cBhvr>
                                        <p:cTn id="7"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Rectangle 1"/>
          <p:cNvSpPr/>
          <p:nvPr/>
        </p:nvSpPr>
        <p:spPr>
          <a:xfrm>
            <a:off x="307975" y="1200150"/>
            <a:ext cx="8415338" cy="3346450"/>
          </a:xfrm>
          <a:prstGeom prst="rect">
            <a:avLst/>
          </a:prstGeom>
          <a:noFill/>
          <a:ln w="9525">
            <a:noFill/>
          </a:ln>
        </p:spPr>
        <p:txBody>
          <a:bodyPr anchor="ctr">
            <a:spAutoFit/>
          </a:bodyPr>
          <a:p>
            <a:pPr marL="363855" indent="-363855">
              <a:lnSpc>
                <a:spcPct val="150000"/>
              </a:lnSpc>
            </a:pPr>
            <a:r>
              <a:rPr lang="zh-CN" altLang="en-US" sz="2400" b="1" dirty="0">
                <a:latin typeface="Times New Roman" panose="02020603050405020304" pitchFamily="18" charset="0"/>
                <a:ea typeface="楷体" panose="02010609060101010101" pitchFamily="49" charset="-122"/>
              </a:rPr>
              <a:t>开辟：</a:t>
            </a:r>
            <a:r>
              <a:rPr lang="zh-CN" altLang="en-US" sz="2400" b="1" dirty="0">
                <a:solidFill>
                  <a:srgbClr val="FF0000"/>
                </a:solidFill>
                <a:latin typeface="Times New Roman" panose="02020603050405020304" pitchFamily="18" charset="0"/>
                <a:ea typeface="楷体" panose="02010609060101010101" pitchFamily="49" charset="-122"/>
              </a:rPr>
              <a:t>第一句是开垦荒地能种植花生；第二句是创立的意思。</a:t>
            </a:r>
            <a:endParaRPr lang="zh-CN" altLang="en-US" sz="2400" b="1" dirty="0">
              <a:solidFill>
                <a:srgbClr val="FF0000"/>
              </a:solidFill>
              <a:latin typeface="Times New Roman" panose="02020603050405020304" pitchFamily="18" charset="0"/>
              <a:ea typeface="楷体" panose="02010609060101010101" pitchFamily="49" charset="-122"/>
            </a:endParaRPr>
          </a:p>
          <a:p>
            <a:pPr marL="363855" indent="-363855">
              <a:lnSpc>
                <a:spcPct val="150000"/>
              </a:lnSpc>
            </a:pPr>
            <a:r>
              <a:rPr lang="zh-CN" altLang="en-US" sz="2400" b="1" dirty="0">
                <a:latin typeface="Times New Roman" panose="02020603050405020304" pitchFamily="18" charset="0"/>
                <a:ea typeface="楷体" panose="02010609060101010101" pitchFamily="49" charset="-122"/>
              </a:rPr>
              <a:t>姿态：</a:t>
            </a:r>
            <a:r>
              <a:rPr lang="zh-CN" altLang="en-US" sz="2400" b="1" dirty="0">
                <a:solidFill>
                  <a:srgbClr val="FF0000"/>
                </a:solidFill>
                <a:latin typeface="Times New Roman" panose="02020603050405020304" pitchFamily="18" charset="0"/>
                <a:ea typeface="楷体" panose="02010609060101010101" pitchFamily="49" charset="-122"/>
              </a:rPr>
              <a:t>第一句是梅花树呈现的样子；第二句是大家的风格。</a:t>
            </a:r>
            <a:endParaRPr lang="zh-CN" altLang="en-US" sz="2400" b="1" dirty="0">
              <a:solidFill>
                <a:srgbClr val="FF0000"/>
              </a:solidFill>
              <a:latin typeface="Times New Roman" panose="02020603050405020304" pitchFamily="18" charset="0"/>
              <a:ea typeface="楷体" panose="02010609060101010101" pitchFamily="49" charset="-122"/>
            </a:endParaRPr>
          </a:p>
          <a:p>
            <a:pPr marL="363855" indent="-363855">
              <a:lnSpc>
                <a:spcPct val="150000"/>
              </a:lnSpc>
            </a:pPr>
            <a:r>
              <a:rPr lang="zh-CN" altLang="en-US" sz="2400" b="1" dirty="0">
                <a:latin typeface="Times New Roman" panose="02020603050405020304" pitchFamily="18" charset="0"/>
                <a:ea typeface="楷体" panose="02010609060101010101" pitchFamily="49" charset="-122"/>
              </a:rPr>
              <a:t>“温和”造句：</a:t>
            </a:r>
            <a:endParaRPr lang="en-US" altLang="zh-CN" sz="2400" b="1">
              <a:latin typeface="Times New Roman" panose="02020603050405020304" pitchFamily="18" charset="0"/>
              <a:ea typeface="楷体" panose="02010609060101010101" pitchFamily="49" charset="-122"/>
            </a:endParaRPr>
          </a:p>
          <a:p>
            <a:pPr marL="363855" indent="-363855">
              <a:lnSpc>
                <a:spcPct val="150000"/>
              </a:lnSpc>
            </a:pPr>
            <a:r>
              <a:rPr lang="en-US" altLang="zh-CN" sz="2400" b="1">
                <a:solidFill>
                  <a:srgbClr val="FF0000"/>
                </a:solidFill>
                <a:latin typeface="Times New Roman" panose="02020603050405020304" pitchFamily="18" charset="0"/>
                <a:ea typeface="楷体" panose="02010609060101010101" pitchFamily="49" charset="-122"/>
              </a:rPr>
              <a:t>(1)</a:t>
            </a:r>
            <a:r>
              <a:rPr lang="zh-CN" altLang="en-US" sz="2400" b="1" dirty="0">
                <a:solidFill>
                  <a:srgbClr val="FF0000"/>
                </a:solidFill>
                <a:latin typeface="Times New Roman" panose="02020603050405020304" pitchFamily="18" charset="0"/>
                <a:ea typeface="楷体" panose="02010609060101010101" pitchFamily="49" charset="-122"/>
              </a:rPr>
              <a:t>在一个温和的日子里，我们一家出去游玩。</a:t>
            </a:r>
            <a:endParaRPr lang="zh-CN" altLang="en-US" sz="2400" b="1" dirty="0">
              <a:solidFill>
                <a:srgbClr val="FF0000"/>
              </a:solidFill>
              <a:latin typeface="Times New Roman" panose="02020603050405020304" pitchFamily="18" charset="0"/>
              <a:ea typeface="楷体" panose="02010609060101010101" pitchFamily="49" charset="-122"/>
            </a:endParaRPr>
          </a:p>
          <a:p>
            <a:pPr marL="363855" indent="-363855">
              <a:lnSpc>
                <a:spcPct val="150000"/>
              </a:lnSpc>
            </a:pPr>
            <a:r>
              <a:rPr lang="en-US" altLang="zh-CN" sz="2400" b="1">
                <a:solidFill>
                  <a:srgbClr val="FF0000"/>
                </a:solidFill>
                <a:latin typeface="Times New Roman" panose="02020603050405020304" pitchFamily="18" charset="0"/>
                <a:ea typeface="楷体" panose="02010609060101010101" pitchFamily="49" charset="-122"/>
              </a:rPr>
              <a:t>(2)</a:t>
            </a:r>
            <a:r>
              <a:rPr lang="zh-CN" altLang="en-US" sz="2400" b="1" dirty="0">
                <a:solidFill>
                  <a:srgbClr val="FF0000"/>
                </a:solidFill>
                <a:latin typeface="Times New Roman" panose="02020603050405020304" pitchFamily="18" charset="0"/>
                <a:ea typeface="楷体" panose="02010609060101010101" pitchFamily="49" charset="-122"/>
              </a:rPr>
              <a:t>上课时，老师总是用温和的目光看着大家，使我们感到非常亲切。</a:t>
            </a:r>
            <a:endParaRPr lang="zh-CN" altLang="en-US" sz="2400" b="1" dirty="0">
              <a:solidFill>
                <a:srgbClr val="FF0000"/>
              </a:solidFill>
              <a:latin typeface="Times New Roman" panose="02020603050405020304" pitchFamily="18" charset="0"/>
              <a:ea typeface="楷体" panose="02010609060101010101" pitchFamily="49" charset="-122"/>
            </a:endParaRPr>
          </a:p>
        </p:txBody>
      </p:sp>
      <p:sp>
        <p:nvSpPr>
          <p:cNvPr id="21507" name="矩形 2"/>
          <p:cNvSpPr/>
          <p:nvPr/>
        </p:nvSpPr>
        <p:spPr>
          <a:xfrm>
            <a:off x="307975" y="733425"/>
            <a:ext cx="1724025" cy="461963"/>
          </a:xfrm>
          <a:prstGeom prst="rect">
            <a:avLst/>
          </a:prstGeom>
          <a:noFill/>
          <a:ln w="9525">
            <a:noFill/>
          </a:ln>
        </p:spPr>
        <p:txBody>
          <a:bodyPr wrap="none">
            <a:spAutoFit/>
          </a:bodyPr>
          <a:p>
            <a:r>
              <a:rPr lang="zh-CN" altLang="en-US" sz="2400" b="1" dirty="0">
                <a:solidFill>
                  <a:srgbClr val="0066FF"/>
                </a:solidFill>
                <a:latin typeface="黑体" panose="02010600030101010101" pitchFamily="49" charset="-122"/>
                <a:ea typeface="黑体" panose="02010600030101010101" pitchFamily="49" charset="-122"/>
              </a:rPr>
              <a:t>参考答案：</a:t>
            </a:r>
            <a:endParaRPr lang="zh-CN" altLang="en-US" sz="2400" b="1" dirty="0">
              <a:solidFill>
                <a:srgbClr val="0066FF"/>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057"/>
                                        </p:tgtEl>
                                        <p:attrNameLst>
                                          <p:attrName>style.visibility</p:attrName>
                                        </p:attrNameLst>
                                      </p:cBhvr>
                                      <p:to>
                                        <p:strVal val="visible"/>
                                      </p:to>
                                    </p:set>
                                    <p:animEffect transition="in" filter="wipe(left)">
                                      <p:cBhvr>
                                        <p:cTn id="7" dur="500"/>
                                        <p:tgtEl>
                                          <p:spTgt spid="45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AutoShape 70"/>
          <p:cNvSpPr>
            <a:spLocks noChangeAspect="1" noTextEdit="1"/>
          </p:cNvSpPr>
          <p:nvPr/>
        </p:nvSpPr>
        <p:spPr>
          <a:xfrm>
            <a:off x="-3943350" y="534988"/>
            <a:ext cx="1895475" cy="1358900"/>
          </a:xfrm>
          <a:prstGeom prst="rect">
            <a:avLst/>
          </a:prstGeom>
          <a:noFill/>
          <a:ln w="9525">
            <a:noFill/>
          </a:ln>
        </p:spPr>
        <p:txBody>
          <a:bodyPr/>
          <a:p>
            <a:endParaRPr lang="zh-CN" altLang="en-US"/>
          </a:p>
        </p:txBody>
      </p:sp>
      <p:sp>
        <p:nvSpPr>
          <p:cNvPr id="28677" name="Rectangle 5"/>
          <p:cNvSpPr>
            <a:spLocks noChangeArrowheads="1"/>
          </p:cNvSpPr>
          <p:nvPr/>
        </p:nvSpPr>
        <p:spPr bwMode="auto">
          <a:xfrm>
            <a:off x="466725" y="1141413"/>
            <a:ext cx="8256588" cy="3624263"/>
          </a:xfrm>
          <a:prstGeom prst="rect">
            <a:avLst/>
          </a:prstGeom>
          <a:noFill/>
          <a:ln w="9525">
            <a:noFill/>
            <a:miter lim="800000"/>
          </a:ln>
          <a:effectLst/>
        </p:spPr>
        <p:txBody>
          <a:bodyPr anchor="ctr">
            <a:spAutoFit/>
          </a:bodyPr>
          <a:lstStyle/>
          <a:p>
            <a:pPr marL="0" marR="0" lvl="0" indent="0" algn="l" defTabSz="457200" rtl="0" eaLnBrk="1" fontAlgn="base" latinLnBrk="1"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mj-ea"/>
                <a:cs typeface="Times New Roman" panose="02020603050405020304" pitchFamily="18" charset="0"/>
              </a:rPr>
              <a:t>读句子，给带点的词语选择合适的意思，将序号写在句后的括号内。</a:t>
            </a:r>
            <a:endPar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mj-ea"/>
              <a:cs typeface="Times New Roman" panose="02020603050405020304" pitchFamily="18" charset="0"/>
            </a:endParaRPr>
          </a:p>
          <a:p>
            <a:pPr marL="0" marR="0" lvl="0" indent="0" algn="ctr" defTabSz="457200" rtl="0" eaLnBrk="1" fontAlgn="base" latinLnBrk="1" hangingPunct="1">
              <a:lnSpc>
                <a:spcPct val="150000"/>
              </a:lnSpc>
              <a:spcBef>
                <a:spcPct val="0"/>
              </a:spcBef>
              <a:spcAft>
                <a:spcPct val="0"/>
              </a:spcAft>
              <a:buClrTx/>
              <a:buSzTx/>
              <a:buFontTx/>
              <a:buNone/>
              <a:defRPr/>
            </a:pPr>
            <a:r>
              <a:rPr kumimoji="0" lang="zh-CN" altLang="en-US" sz="19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配合：①为一共同任务分工合作</a:t>
            </a:r>
            <a:r>
              <a:rPr kumimoji="0" lang="en-US" altLang="zh-CN" sz="19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19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协调一致地行动；②搭配、匹配。</a:t>
            </a:r>
            <a:endParaRPr kumimoji="0" lang="zh-CN" altLang="en-US" sz="19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endParaRPr>
          </a:p>
          <a:p>
            <a:pPr marL="0" marR="0" lvl="0" indent="0" algn="l" defTabSz="457200" rtl="0" eaLnBrk="1" fontAlgn="base" latinLnBrk="1" hangingPunct="1">
              <a:lnSpc>
                <a:spcPct val="150000"/>
              </a:lnSpc>
              <a:spcBef>
                <a:spcPct val="0"/>
              </a:spcBef>
              <a:spcAft>
                <a:spcPct val="0"/>
              </a:spcAft>
              <a:buClrTx/>
              <a:buSzTx/>
              <a:buFontTx/>
              <a:buNone/>
              <a:defRPr/>
            </a:pP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(1)</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色素的配合</a:t>
            </a: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身段的大小</a:t>
            </a: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一切都很适宜。 </a:t>
            </a: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endPar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a:p>
            <a:pPr marL="0" marR="0" lvl="0" indent="0" algn="l" defTabSz="457200" rtl="0" eaLnBrk="1" fontAlgn="base" latinLnBrk="1" hangingPunct="1">
              <a:lnSpc>
                <a:spcPct val="150000"/>
              </a:lnSpc>
              <a:spcBef>
                <a:spcPct val="0"/>
              </a:spcBef>
              <a:spcAft>
                <a:spcPct val="0"/>
              </a:spcAft>
              <a:buClrTx/>
              <a:buSzTx/>
              <a:buFontTx/>
              <a:buNone/>
              <a:defRPr/>
            </a:pP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(2)</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队列展示的两个小组紧密配合</a:t>
            </a: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步调一致</a:t>
            </a: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取得理想成绩。  </a:t>
            </a: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endPar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a:p>
            <a:pPr marL="0" marR="0" lvl="0" indent="0" algn="ctr" defTabSz="457200" rtl="0" eaLnBrk="1" fontAlgn="base" latinLnBrk="1" hangingPunct="1">
              <a:lnSpc>
                <a:spcPct val="150000"/>
              </a:lnSpc>
              <a:spcBef>
                <a:spcPct val="0"/>
              </a:spcBef>
              <a:spcAft>
                <a:spcPct val="0"/>
              </a:spcAft>
              <a:buClrTx/>
              <a:buSzTx/>
              <a:buFontTx/>
              <a:buNone/>
              <a:defRPr/>
            </a:pPr>
            <a:r>
              <a:rPr kumimoji="0" lang="zh-CN" altLang="en-US" sz="19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体面：①体统、身份；②光荣、光彩；③</a:t>
            </a:r>
            <a:r>
              <a:rPr kumimoji="0" lang="en-US" altLang="zh-CN" sz="19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19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相貌或样子</a:t>
            </a:r>
            <a:r>
              <a:rPr kumimoji="0" lang="en-US" altLang="zh-CN" sz="19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19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好看、美丽。</a:t>
            </a:r>
            <a:endParaRPr kumimoji="0" lang="zh-CN" altLang="en-US" sz="19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endParaRPr>
          </a:p>
          <a:p>
            <a:pPr marL="0" marR="0" lvl="0" indent="0" algn="l" defTabSz="457200" rtl="0" eaLnBrk="1" fontAlgn="base" latinLnBrk="1" hangingPunct="1">
              <a:lnSpc>
                <a:spcPct val="150000"/>
              </a:lnSpc>
              <a:spcBef>
                <a:spcPct val="0"/>
              </a:spcBef>
              <a:spcAft>
                <a:spcPct val="0"/>
              </a:spcAft>
              <a:buClrTx/>
              <a:buSzTx/>
              <a:buFontTx/>
              <a:buNone/>
              <a:defRPr/>
            </a:pP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(1)</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他离家外出打工，现在穿着西装，开着好车，很体面地回家乡。</a:t>
            </a: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endPar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a:p>
            <a:pPr marL="0" marR="0" lvl="0" indent="0" algn="l" defTabSz="457200" rtl="0" eaLnBrk="1" fontAlgn="base" latinLnBrk="1" hangingPunct="1">
              <a:lnSpc>
                <a:spcPct val="150000"/>
              </a:lnSpc>
              <a:spcBef>
                <a:spcPct val="0"/>
              </a:spcBef>
              <a:spcAft>
                <a:spcPct val="0"/>
              </a:spcAft>
              <a:buClrTx/>
              <a:buSzTx/>
              <a:buFontTx/>
              <a:buNone/>
              <a:defRPr/>
            </a:pP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(2)</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那么，人要做有用的人，不要做只讲体面，而对别人没有好处的人。 </a:t>
            </a:r>
            <a:endPar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a:p>
            <a:pPr marL="0" marR="0" lvl="0" indent="0" algn="ctr" defTabSz="457200" rtl="0" eaLnBrk="1" fontAlgn="base" latinLnBrk="1" hangingPunct="1">
              <a:lnSpc>
                <a:spcPct val="150000"/>
              </a:lnSpc>
              <a:spcBef>
                <a:spcPct val="0"/>
              </a:spcBef>
              <a:spcAft>
                <a:spcPct val="0"/>
              </a:spcAft>
              <a:buClrTx/>
              <a:buSzTx/>
              <a:buFontTx/>
              <a:buNone/>
              <a:defRPr/>
            </a:pP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                                                                                                                   (       </a:t>
            </a:r>
            <a:r>
              <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endParaRPr kumimoji="0" lang="zh-CN" altLang="en-US" sz="19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 name="矩形 1"/>
          <p:cNvSpPr/>
          <p:nvPr/>
        </p:nvSpPr>
        <p:spPr>
          <a:xfrm>
            <a:off x="7831138" y="3465513"/>
            <a:ext cx="442912" cy="400050"/>
          </a:xfrm>
          <a:prstGeom prst="rect">
            <a:avLst/>
          </a:prstGeom>
          <a:noFill/>
          <a:ln w="9525">
            <a:noFill/>
          </a:ln>
        </p:spPr>
        <p:txBody>
          <a:bodyPr wrap="none">
            <a:spAutoFit/>
          </a:bodyPr>
          <a:p>
            <a:r>
              <a:rPr lang="zh-CN" altLang="en-US" sz="2000" b="1" dirty="0">
                <a:solidFill>
                  <a:srgbClr val="FF0000"/>
                </a:solidFill>
                <a:latin typeface="Times New Roman" panose="02020603050405020304" pitchFamily="18" charset="0"/>
                <a:ea typeface="楷体" panose="02010609060101010101" pitchFamily="49" charset="-122"/>
              </a:rPr>
              <a:t>②</a:t>
            </a:r>
            <a:endParaRPr lang="zh-CN" altLang="zh-CN" sz="2000" b="1" dirty="0">
              <a:solidFill>
                <a:srgbClr val="FF0000"/>
              </a:solidFill>
              <a:latin typeface="Times New Roman" panose="02020603050405020304" pitchFamily="18" charset="0"/>
              <a:ea typeface="楷体" panose="02010609060101010101" pitchFamily="49" charset="-122"/>
            </a:endParaRPr>
          </a:p>
        </p:txBody>
      </p:sp>
      <p:sp>
        <p:nvSpPr>
          <p:cNvPr id="4" name="矩形 3"/>
          <p:cNvSpPr/>
          <p:nvPr/>
        </p:nvSpPr>
        <p:spPr>
          <a:xfrm>
            <a:off x="7124700" y="2589213"/>
            <a:ext cx="442913" cy="400050"/>
          </a:xfrm>
          <a:prstGeom prst="rect">
            <a:avLst/>
          </a:prstGeom>
          <a:noFill/>
          <a:ln w="9525">
            <a:noFill/>
          </a:ln>
        </p:spPr>
        <p:txBody>
          <a:bodyPr wrap="none">
            <a:spAutoFit/>
          </a:bodyPr>
          <a:p>
            <a:r>
              <a:rPr lang="zh-CN" altLang="en-US" sz="2000" b="1" dirty="0">
                <a:solidFill>
                  <a:srgbClr val="FF0000"/>
                </a:solidFill>
                <a:latin typeface="Times New Roman" panose="02020603050405020304" pitchFamily="18" charset="0"/>
                <a:ea typeface="楷体" panose="02010609060101010101" pitchFamily="49" charset="-122"/>
              </a:rPr>
              <a:t>①</a:t>
            </a:r>
            <a:endParaRPr lang="zh-CN" altLang="en-US" sz="2000" b="1" dirty="0">
              <a:solidFill>
                <a:srgbClr val="FF0000"/>
              </a:solidFill>
              <a:latin typeface="Times New Roman" panose="02020603050405020304" pitchFamily="18" charset="0"/>
              <a:ea typeface="楷体" panose="02010609060101010101" pitchFamily="49" charset="-122"/>
            </a:endParaRPr>
          </a:p>
        </p:txBody>
      </p:sp>
      <p:sp>
        <p:nvSpPr>
          <p:cNvPr id="22534" name="矩形 4"/>
          <p:cNvSpPr/>
          <p:nvPr/>
        </p:nvSpPr>
        <p:spPr>
          <a:xfrm>
            <a:off x="485775" y="614363"/>
            <a:ext cx="3006725" cy="646112"/>
          </a:xfrm>
          <a:prstGeom prst="rect">
            <a:avLst/>
          </a:prstGeom>
          <a:noFill/>
          <a:ln w="9525">
            <a:noFill/>
          </a:ln>
        </p:spPr>
        <p:txBody>
          <a:bodyPr wrap="none">
            <a:spAutoFit/>
          </a:bodyPr>
          <a:p>
            <a:pPr marL="342900" indent="-342900" eaLnBrk="0" hangingPunct="0">
              <a:lnSpc>
                <a:spcPct val="150000"/>
              </a:lnSpc>
              <a:buFont typeface="Wingdings" panose="05000000000000000000" pitchFamily="2" charset="2"/>
              <a:buChar char="u"/>
            </a:pPr>
            <a:r>
              <a:rPr lang="zh-CN" altLang="en-US" sz="2400" b="1" dirty="0">
                <a:solidFill>
                  <a:srgbClr val="3333FF"/>
                </a:solidFill>
                <a:latin typeface="黑体" panose="02010600030101010101" pitchFamily="49" charset="-122"/>
                <a:ea typeface="黑体" panose="02010600030101010101" pitchFamily="49" charset="-122"/>
              </a:rPr>
              <a:t>练一练，学运用。</a:t>
            </a:r>
            <a:endParaRPr lang="zh-CN" altLang="en-US" sz="2400" b="1" dirty="0">
              <a:solidFill>
                <a:srgbClr val="3333FF"/>
              </a:solidFill>
              <a:latin typeface="黑体" panose="02010600030101010101" pitchFamily="49" charset="-122"/>
              <a:ea typeface="黑体" panose="02010600030101010101" pitchFamily="49" charset="-122"/>
            </a:endParaRPr>
          </a:p>
        </p:txBody>
      </p:sp>
      <p:sp>
        <p:nvSpPr>
          <p:cNvPr id="9" name="矩形 8"/>
          <p:cNvSpPr/>
          <p:nvPr/>
        </p:nvSpPr>
        <p:spPr>
          <a:xfrm>
            <a:off x="5368925" y="2149475"/>
            <a:ext cx="442913" cy="400050"/>
          </a:xfrm>
          <a:prstGeom prst="rect">
            <a:avLst/>
          </a:prstGeom>
          <a:noFill/>
          <a:ln w="9525">
            <a:noFill/>
          </a:ln>
        </p:spPr>
        <p:txBody>
          <a:bodyPr wrap="none">
            <a:spAutoFit/>
          </a:bodyPr>
          <a:p>
            <a:r>
              <a:rPr lang="zh-CN" altLang="en-US" sz="2000" b="1" dirty="0">
                <a:solidFill>
                  <a:srgbClr val="FF0000"/>
                </a:solidFill>
                <a:latin typeface="Times New Roman" panose="02020603050405020304" pitchFamily="18" charset="0"/>
                <a:ea typeface="楷体" panose="02010609060101010101" pitchFamily="49" charset="-122"/>
              </a:rPr>
              <a:t>②</a:t>
            </a:r>
            <a:endParaRPr lang="zh-CN" altLang="zh-CN" sz="2000" b="1" dirty="0">
              <a:solidFill>
                <a:srgbClr val="FF0000"/>
              </a:solidFill>
              <a:latin typeface="Times New Roman" panose="02020603050405020304" pitchFamily="18" charset="0"/>
              <a:ea typeface="楷体" panose="02010609060101010101" pitchFamily="49" charset="-122"/>
            </a:endParaRPr>
          </a:p>
        </p:txBody>
      </p:sp>
      <p:sp>
        <p:nvSpPr>
          <p:cNvPr id="10" name="矩形 9"/>
          <p:cNvSpPr/>
          <p:nvPr/>
        </p:nvSpPr>
        <p:spPr>
          <a:xfrm>
            <a:off x="7820025" y="4316413"/>
            <a:ext cx="442913" cy="400050"/>
          </a:xfrm>
          <a:prstGeom prst="rect">
            <a:avLst/>
          </a:prstGeom>
          <a:noFill/>
          <a:ln w="9525">
            <a:noFill/>
          </a:ln>
        </p:spPr>
        <p:txBody>
          <a:bodyPr wrap="none">
            <a:spAutoFit/>
          </a:bodyPr>
          <a:p>
            <a:r>
              <a:rPr lang="zh-CN" altLang="en-US" sz="2000" b="1" dirty="0">
                <a:solidFill>
                  <a:srgbClr val="FF0000"/>
                </a:solidFill>
                <a:latin typeface="Times New Roman" panose="02020603050405020304" pitchFamily="18" charset="0"/>
                <a:ea typeface="楷体" panose="02010609060101010101" pitchFamily="49" charset="-122"/>
              </a:rPr>
              <a:t>③</a:t>
            </a:r>
            <a:endParaRPr lang="zh-CN" altLang="zh-CN" sz="2000" b="1" dirty="0">
              <a:solidFill>
                <a:srgbClr val="FF0000"/>
              </a:solidFill>
              <a:latin typeface="Times New Roman" panose="02020603050405020304" pitchFamily="18" charset="0"/>
              <a:ea typeface="楷体" panose="02010609060101010101" pitchFamily="49" charset="-122"/>
            </a:endParaRPr>
          </a:p>
        </p:txBody>
      </p:sp>
      <p:sp>
        <p:nvSpPr>
          <p:cNvPr id="22537" name="矩形 2"/>
          <p:cNvSpPr/>
          <p:nvPr/>
        </p:nvSpPr>
        <p:spPr>
          <a:xfrm>
            <a:off x="1558925" y="2346325"/>
            <a:ext cx="555625" cy="400050"/>
          </a:xfrm>
          <a:prstGeom prst="rect">
            <a:avLst/>
          </a:prstGeom>
          <a:noFill/>
          <a:ln w="9525">
            <a:noFill/>
          </a:ln>
        </p:spPr>
        <p:txBody>
          <a:bodyPr wrap="none">
            <a:spAutoFit/>
          </a:bodyPr>
          <a:p>
            <a:r>
              <a:rPr lang="en-US" altLang="zh-CN" sz="2000" b="1">
                <a:solidFill>
                  <a:srgbClr val="000000"/>
                </a:solidFill>
                <a:latin typeface="Times New Roman" panose="02020603050405020304" pitchFamily="18" charset="0"/>
                <a:ea typeface="Times New Roman" panose="02020603050405020304" pitchFamily="18" charset="0"/>
              </a:rPr>
              <a:t>•</a:t>
            </a:r>
            <a:r>
              <a:rPr lang="en-US" altLang="zh-CN" sz="2000" b="1">
                <a:solidFill>
                  <a:srgbClr val="000000"/>
                </a:solidFill>
                <a:latin typeface="Times New Roman" panose="02020603050405020304" pitchFamily="18" charset="0"/>
                <a:cs typeface="Times New Roman" panose="02020603050405020304" pitchFamily="18" charset="0"/>
              </a:rPr>
              <a:t>   </a:t>
            </a:r>
            <a:r>
              <a:rPr lang="en-US" altLang="zh-CN" sz="2000" b="1">
                <a:solidFill>
                  <a:srgbClr val="000000"/>
                </a:solidFill>
                <a:latin typeface="Times New Roman" panose="02020603050405020304" pitchFamily="18" charset="0"/>
                <a:ea typeface="Times New Roman" panose="02020603050405020304" pitchFamily="18" charset="0"/>
              </a:rPr>
              <a:t>•</a:t>
            </a:r>
            <a:endParaRPr lang="zh-CN" altLang="en-US" sz="2000" dirty="0">
              <a:latin typeface="Calibri" panose="020F0502020204030204" pitchFamily="34" charset="0"/>
            </a:endParaRPr>
          </a:p>
        </p:txBody>
      </p:sp>
      <p:sp>
        <p:nvSpPr>
          <p:cNvPr id="22538" name="矩形 10"/>
          <p:cNvSpPr/>
          <p:nvPr/>
        </p:nvSpPr>
        <p:spPr>
          <a:xfrm>
            <a:off x="3506788" y="2763838"/>
            <a:ext cx="555625" cy="400050"/>
          </a:xfrm>
          <a:prstGeom prst="rect">
            <a:avLst/>
          </a:prstGeom>
          <a:noFill/>
          <a:ln w="9525">
            <a:noFill/>
          </a:ln>
        </p:spPr>
        <p:txBody>
          <a:bodyPr wrap="none">
            <a:spAutoFit/>
          </a:bodyPr>
          <a:p>
            <a:r>
              <a:rPr lang="en-US" altLang="zh-CN" sz="2000" b="1">
                <a:solidFill>
                  <a:srgbClr val="000000"/>
                </a:solidFill>
                <a:latin typeface="Times New Roman" panose="02020603050405020304" pitchFamily="18" charset="0"/>
                <a:ea typeface="Times New Roman" panose="02020603050405020304" pitchFamily="18" charset="0"/>
              </a:rPr>
              <a:t>•</a:t>
            </a:r>
            <a:r>
              <a:rPr lang="en-US" altLang="zh-CN" sz="2000" b="1">
                <a:solidFill>
                  <a:srgbClr val="000000"/>
                </a:solidFill>
                <a:latin typeface="Times New Roman" panose="02020603050405020304" pitchFamily="18" charset="0"/>
                <a:cs typeface="Times New Roman" panose="02020603050405020304" pitchFamily="18" charset="0"/>
              </a:rPr>
              <a:t>   </a:t>
            </a:r>
            <a:r>
              <a:rPr lang="en-US" altLang="zh-CN" sz="2000" b="1">
                <a:solidFill>
                  <a:srgbClr val="000000"/>
                </a:solidFill>
                <a:latin typeface="Times New Roman" panose="02020603050405020304" pitchFamily="18" charset="0"/>
                <a:ea typeface="Times New Roman" panose="02020603050405020304" pitchFamily="18" charset="0"/>
              </a:rPr>
              <a:t>•</a:t>
            </a:r>
            <a:endParaRPr lang="zh-CN" altLang="en-US" sz="2000" dirty="0">
              <a:latin typeface="Calibri" panose="020F0502020204030204" pitchFamily="34" charset="0"/>
            </a:endParaRPr>
          </a:p>
        </p:txBody>
      </p:sp>
      <p:sp>
        <p:nvSpPr>
          <p:cNvPr id="22539" name="矩形 11"/>
          <p:cNvSpPr/>
          <p:nvPr/>
        </p:nvSpPr>
        <p:spPr>
          <a:xfrm>
            <a:off x="5959475" y="3636963"/>
            <a:ext cx="555625" cy="400050"/>
          </a:xfrm>
          <a:prstGeom prst="rect">
            <a:avLst/>
          </a:prstGeom>
          <a:noFill/>
          <a:ln w="9525">
            <a:noFill/>
          </a:ln>
        </p:spPr>
        <p:txBody>
          <a:bodyPr wrap="none">
            <a:spAutoFit/>
          </a:bodyPr>
          <a:p>
            <a:r>
              <a:rPr lang="en-US" altLang="zh-CN" sz="2000" b="1">
                <a:solidFill>
                  <a:srgbClr val="000000"/>
                </a:solidFill>
                <a:latin typeface="Times New Roman" panose="02020603050405020304" pitchFamily="18" charset="0"/>
                <a:ea typeface="Times New Roman" panose="02020603050405020304" pitchFamily="18" charset="0"/>
              </a:rPr>
              <a:t>•</a:t>
            </a:r>
            <a:r>
              <a:rPr lang="en-US" altLang="zh-CN" sz="2000" b="1">
                <a:solidFill>
                  <a:srgbClr val="000000"/>
                </a:solidFill>
                <a:latin typeface="Times New Roman" panose="02020603050405020304" pitchFamily="18" charset="0"/>
                <a:cs typeface="Times New Roman" panose="02020603050405020304" pitchFamily="18" charset="0"/>
              </a:rPr>
              <a:t>   </a:t>
            </a:r>
            <a:r>
              <a:rPr lang="en-US" altLang="zh-CN" sz="2000" b="1">
                <a:solidFill>
                  <a:srgbClr val="000000"/>
                </a:solidFill>
                <a:latin typeface="Times New Roman" panose="02020603050405020304" pitchFamily="18" charset="0"/>
                <a:ea typeface="Times New Roman" panose="02020603050405020304" pitchFamily="18" charset="0"/>
              </a:rPr>
              <a:t>•</a:t>
            </a:r>
            <a:endParaRPr lang="zh-CN" altLang="en-US" sz="2000" dirty="0">
              <a:latin typeface="Calibri" panose="020F0502020204030204" pitchFamily="34" charset="0"/>
            </a:endParaRPr>
          </a:p>
        </p:txBody>
      </p:sp>
      <p:sp>
        <p:nvSpPr>
          <p:cNvPr id="22540" name="矩形 12"/>
          <p:cNvSpPr/>
          <p:nvPr/>
        </p:nvSpPr>
        <p:spPr>
          <a:xfrm>
            <a:off x="4740275" y="4044950"/>
            <a:ext cx="555625" cy="400050"/>
          </a:xfrm>
          <a:prstGeom prst="rect">
            <a:avLst/>
          </a:prstGeom>
          <a:noFill/>
          <a:ln w="9525">
            <a:noFill/>
          </a:ln>
        </p:spPr>
        <p:txBody>
          <a:bodyPr wrap="none">
            <a:spAutoFit/>
          </a:bodyPr>
          <a:p>
            <a:r>
              <a:rPr lang="en-US" altLang="zh-CN" sz="2000" b="1">
                <a:solidFill>
                  <a:srgbClr val="000000"/>
                </a:solidFill>
                <a:latin typeface="Times New Roman" panose="02020603050405020304" pitchFamily="18" charset="0"/>
                <a:ea typeface="Times New Roman" panose="02020603050405020304" pitchFamily="18" charset="0"/>
              </a:rPr>
              <a:t>•</a:t>
            </a:r>
            <a:r>
              <a:rPr lang="en-US" altLang="zh-CN" sz="2000" b="1">
                <a:solidFill>
                  <a:srgbClr val="000000"/>
                </a:solidFill>
                <a:latin typeface="Times New Roman" panose="02020603050405020304" pitchFamily="18" charset="0"/>
                <a:cs typeface="Times New Roman" panose="02020603050405020304" pitchFamily="18" charset="0"/>
              </a:rPr>
              <a:t>   </a:t>
            </a:r>
            <a:r>
              <a:rPr lang="en-US" altLang="zh-CN" sz="2000" b="1">
                <a:solidFill>
                  <a:srgbClr val="000000"/>
                </a:solidFill>
                <a:latin typeface="Times New Roman" panose="02020603050405020304" pitchFamily="18" charset="0"/>
                <a:ea typeface="Times New Roman" panose="02020603050405020304" pitchFamily="18" charset="0"/>
              </a:rPr>
              <a:t>•</a:t>
            </a:r>
            <a:endParaRPr lang="zh-CN" altLang="en-US" sz="2000"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 calcmode="lin" valueType="num">
                                      <p:cBhvr>
                                        <p:cTn id="1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
                                        </p:tgtEl>
                                        <p:attrNameLst>
                                          <p:attrName>ppt_y</p:attrName>
                                        </p:attrNameLst>
                                      </p:cBhvr>
                                      <p:tavLst>
                                        <p:tav tm="0">
                                          <p:val>
                                            <p:strVal val="#ppt_y"/>
                                          </p:val>
                                        </p:tav>
                                        <p:tav tm="100000">
                                          <p:val>
                                            <p:strVal val="#ppt_y"/>
                                          </p:val>
                                        </p:tav>
                                      </p:tavLst>
                                    </p:anim>
                                    <p:anim calcmode="lin" valueType="num">
                                      <p:cBhvr>
                                        <p:cTn id="2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0"/>
                                        </p:tgtEl>
                                        <p:attrNameLst>
                                          <p:attrName>ppt_y</p:attrName>
                                        </p:attrNameLst>
                                      </p:cBhvr>
                                      <p:tavLst>
                                        <p:tav tm="0">
                                          <p:val>
                                            <p:strVal val="#ppt_y"/>
                                          </p:val>
                                        </p:tav>
                                        <p:tav tm="100000">
                                          <p:val>
                                            <p:strVal val="#ppt_y"/>
                                          </p:val>
                                        </p:tav>
                                      </p:tavLst>
                                    </p:anim>
                                    <p:anim calcmode="lin" valueType="num">
                                      <p:cBhvr>
                                        <p:cTn id="3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AutoShape 70"/>
          <p:cNvSpPr>
            <a:spLocks noChangeAspect="1" noTextEdit="1"/>
          </p:cNvSpPr>
          <p:nvPr/>
        </p:nvSpPr>
        <p:spPr>
          <a:xfrm>
            <a:off x="-3943350" y="534988"/>
            <a:ext cx="1895475" cy="1358900"/>
          </a:xfrm>
          <a:prstGeom prst="rect">
            <a:avLst/>
          </a:prstGeom>
          <a:noFill/>
          <a:ln w="9525">
            <a:noFill/>
          </a:ln>
        </p:spPr>
        <p:txBody>
          <a:bodyPr/>
          <a:p>
            <a:endParaRPr lang="zh-CN" altLang="en-US"/>
          </a:p>
        </p:txBody>
      </p:sp>
      <p:pic>
        <p:nvPicPr>
          <p:cNvPr id="23555" name="Picture 72"/>
          <p:cNvPicPr>
            <a:picLocks noChangeAspect="1"/>
          </p:cNvPicPr>
          <p:nvPr/>
        </p:nvPicPr>
        <p:blipFill>
          <a:blip r:embed="rId1"/>
          <a:stretch>
            <a:fillRect/>
          </a:stretch>
        </p:blipFill>
        <p:spPr>
          <a:xfrm>
            <a:off x="-3943350" y="534988"/>
            <a:ext cx="1897063" cy="1358900"/>
          </a:xfrm>
          <a:prstGeom prst="rect">
            <a:avLst/>
          </a:prstGeom>
          <a:noFill/>
          <a:ln w="9525">
            <a:noFill/>
          </a:ln>
        </p:spPr>
      </p:pic>
      <p:sp>
        <p:nvSpPr>
          <p:cNvPr id="23556" name="Rectangle 5"/>
          <p:cNvSpPr/>
          <p:nvPr/>
        </p:nvSpPr>
        <p:spPr>
          <a:xfrm>
            <a:off x="387350" y="715963"/>
            <a:ext cx="7924800" cy="461962"/>
          </a:xfrm>
          <a:prstGeom prst="rect">
            <a:avLst/>
          </a:prstGeom>
          <a:noFill/>
          <a:ln w="9525">
            <a:noFill/>
          </a:ln>
        </p:spPr>
        <p:txBody>
          <a:bodyPr>
            <a:spAutoFit/>
          </a:bodyPr>
          <a:p>
            <a:pPr marL="342900" indent="-342900">
              <a:buFont typeface="Wingdings" panose="05000000000000000000" pitchFamily="2" charset="2"/>
              <a:buChar char="u"/>
            </a:pPr>
            <a:r>
              <a:rPr lang="zh-CN" altLang="en-US" sz="2400" b="1" dirty="0">
                <a:solidFill>
                  <a:srgbClr val="3333FF"/>
                </a:solidFill>
                <a:latin typeface="微软雅黑" panose="020B0503020204020204" pitchFamily="34" charset="-122"/>
                <a:ea typeface="微软雅黑" panose="020B0503020204020204" pitchFamily="34" charset="-122"/>
              </a:rPr>
              <a:t>我拓展，我积累。</a:t>
            </a:r>
            <a:endParaRPr lang="zh-CN" altLang="en-US" sz="2400" b="1" dirty="0">
              <a:solidFill>
                <a:srgbClr val="3333FF"/>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1727200" y="1193800"/>
            <a:ext cx="6764338" cy="939800"/>
          </a:xfrm>
          <a:prstGeom prst="round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mn-lt"/>
                <a:ea typeface="+mn-ea"/>
                <a:cs typeface="+mn-cs"/>
              </a:rPr>
              <a:t>        汉字是世界上最古老的文字之一。汉语词汇丰富奥妙，充满着神奇的魅力。但面对它的纷繁复杂，许多初学汉语的外国人闹过不少有趣的笑话。</a:t>
            </a:r>
            <a:endParaRPr kumimoji="0" lang="zh-CN" altLang="en-US" sz="2000" b="1" i="0" u="none" strike="noStrike" kern="1200" cap="none" spc="0" normalizeH="0" baseline="0" noProof="0" dirty="0">
              <a:ln>
                <a:noFill/>
              </a:ln>
              <a:solidFill>
                <a:schemeClr val="tx1"/>
              </a:solidFill>
              <a:effectLst/>
              <a:uLnTx/>
              <a:uFillTx/>
              <a:latin typeface="+mn-lt"/>
              <a:ea typeface="+mn-ea"/>
              <a:cs typeface="+mn-cs"/>
            </a:endParaRPr>
          </a:p>
        </p:txBody>
      </p:sp>
      <p:pic>
        <p:nvPicPr>
          <p:cNvPr id="23558" name="Picture 13" descr="C:\Users\Administrator\Desktop\17e1884f61f242d2a7c5ee365a480b19.png"/>
          <p:cNvPicPr>
            <a:picLocks noChangeAspect="1"/>
          </p:cNvPicPr>
          <p:nvPr/>
        </p:nvPicPr>
        <p:blipFill>
          <a:blip r:embed="rId2"/>
          <a:stretch>
            <a:fillRect/>
          </a:stretch>
        </p:blipFill>
        <p:spPr>
          <a:xfrm>
            <a:off x="0" y="2301875"/>
            <a:ext cx="1644650" cy="1479550"/>
          </a:xfrm>
          <a:prstGeom prst="rect">
            <a:avLst/>
          </a:prstGeom>
          <a:noFill/>
          <a:ln w="9525">
            <a:noFill/>
          </a:ln>
        </p:spPr>
      </p:pic>
      <p:grpSp>
        <p:nvGrpSpPr>
          <p:cNvPr id="2" name="组合 10"/>
          <p:cNvGrpSpPr/>
          <p:nvPr/>
        </p:nvGrpSpPr>
        <p:grpSpPr>
          <a:xfrm>
            <a:off x="1693863" y="2230438"/>
            <a:ext cx="6811962" cy="2568575"/>
            <a:chOff x="4349750" y="1157041"/>
            <a:chExt cx="4489450" cy="2567269"/>
          </a:xfrm>
        </p:grpSpPr>
        <p:sp>
          <p:nvSpPr>
            <p:cNvPr id="12" name="圆角矩形 11"/>
            <p:cNvSpPr/>
            <p:nvPr/>
          </p:nvSpPr>
          <p:spPr>
            <a:xfrm>
              <a:off x="4349750" y="1157041"/>
              <a:ext cx="4489450" cy="2559335"/>
            </a:xfrm>
            <a:prstGeom prst="roundRect">
              <a:avLst>
                <a:gd name="adj" fmla="val 9295"/>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 </a:t>
              </a: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p:txBody>
        </p:sp>
        <p:sp>
          <p:nvSpPr>
            <p:cNvPr id="23561" name="矩形 9"/>
            <p:cNvSpPr/>
            <p:nvPr/>
          </p:nvSpPr>
          <p:spPr>
            <a:xfrm>
              <a:off x="4376697" y="1169765"/>
              <a:ext cx="4452937" cy="2554545"/>
            </a:xfrm>
            <a:prstGeom prst="rect">
              <a:avLst/>
            </a:prstGeom>
            <a:noFill/>
            <a:ln w="9525">
              <a:noFill/>
            </a:ln>
          </p:spPr>
          <p:txBody>
            <a:bodyPr>
              <a:spAutoFit/>
            </a:bodyPr>
            <a:p>
              <a:pPr indent="449580"/>
              <a:r>
                <a:rPr lang="zh-CN" altLang="en-US" sz="2000" b="1" dirty="0">
                  <a:latin typeface="楷体" panose="02010609060101010101" pitchFamily="49" charset="-122"/>
                  <a:ea typeface="楷体" panose="02010609060101010101" pitchFamily="49" charset="-122"/>
                </a:rPr>
                <a:t>一位外国朋友不知道汉语里的“哪里，哪里！”另有自谦的意思。一次，他参加一对华侨的婚礼时，很有礼貌地赞美新娘非常漂亮。一旁的新郎代新娘说：“哪里！哪里！”这位外国朋友听了大吃一惊：想不到笼统地赞美，中国人还不过瘾，还非要我具体说明漂亮在哪里。于是，便用生硬的中国话说：“新娘的眼睛大大的；嘴巴小小的；鼻子高高的；眉毛弯弯的；</a:t>
              </a:r>
              <a:r>
                <a:rPr lang="en-US" altLang="zh-CN" sz="2000" b="1">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多么漂亮啊！”结果引得哄堂大笑，给婚礼增添了不少喜气。</a:t>
              </a:r>
              <a:endParaRPr lang="zh-CN" altLang="en-US" sz="2000" b="1" dirty="0">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AutoShape 70"/>
          <p:cNvSpPr>
            <a:spLocks noChangeAspect="1" noTextEdit="1"/>
          </p:cNvSpPr>
          <p:nvPr/>
        </p:nvSpPr>
        <p:spPr>
          <a:xfrm>
            <a:off x="-3943350" y="534988"/>
            <a:ext cx="1895475" cy="1358900"/>
          </a:xfrm>
          <a:prstGeom prst="rect">
            <a:avLst/>
          </a:prstGeom>
          <a:noFill/>
          <a:ln w="9525">
            <a:noFill/>
          </a:ln>
        </p:spPr>
        <p:txBody>
          <a:bodyPr/>
          <a:p>
            <a:endParaRPr lang="zh-CN" altLang="en-US"/>
          </a:p>
        </p:txBody>
      </p:sp>
      <p:pic>
        <p:nvPicPr>
          <p:cNvPr id="24579" name="Picture 72"/>
          <p:cNvPicPr>
            <a:picLocks noChangeAspect="1"/>
          </p:cNvPicPr>
          <p:nvPr/>
        </p:nvPicPr>
        <p:blipFill>
          <a:blip r:embed="rId1"/>
          <a:stretch>
            <a:fillRect/>
          </a:stretch>
        </p:blipFill>
        <p:spPr>
          <a:xfrm>
            <a:off x="-3943350" y="534988"/>
            <a:ext cx="1897063" cy="1358900"/>
          </a:xfrm>
          <a:prstGeom prst="rect">
            <a:avLst/>
          </a:prstGeom>
          <a:noFill/>
          <a:ln w="9525">
            <a:noFill/>
          </a:ln>
        </p:spPr>
      </p:pic>
      <p:sp>
        <p:nvSpPr>
          <p:cNvPr id="24580" name="TextBox 11"/>
          <p:cNvSpPr txBox="1"/>
          <p:nvPr/>
        </p:nvSpPr>
        <p:spPr>
          <a:xfrm>
            <a:off x="498475" y="723900"/>
            <a:ext cx="8128000" cy="2862263"/>
          </a:xfrm>
          <a:prstGeom prst="rect">
            <a:avLst/>
          </a:prstGeom>
          <a:noFill/>
          <a:ln w="9525">
            <a:noFill/>
          </a:ln>
        </p:spPr>
        <p:txBody>
          <a:bodyPr>
            <a:spAutoFit/>
          </a:bodyPr>
          <a:p>
            <a:pPr algn="ctr">
              <a:lnSpc>
                <a:spcPct val="150000"/>
              </a:lnSpc>
            </a:pPr>
            <a:r>
              <a:rPr lang="zh-CN" altLang="en-US" sz="3200" b="1" dirty="0">
                <a:latin typeface="黑体" panose="02010600030101010101" pitchFamily="49" charset="-122"/>
                <a:ea typeface="黑体" panose="02010600030101010101" pitchFamily="49" charset="-122"/>
              </a:rPr>
              <a:t>黄鹤楼送孟浩然之广陵</a:t>
            </a:r>
            <a:endParaRPr lang="zh-CN" altLang="en-US" sz="3200" b="1" dirty="0">
              <a:latin typeface="黑体" panose="02010600030101010101" pitchFamily="49" charset="-122"/>
              <a:ea typeface="黑体" panose="02010600030101010101" pitchFamily="49" charset="-122"/>
            </a:endParaRPr>
          </a:p>
          <a:p>
            <a:pPr algn="ctr">
              <a:lnSpc>
                <a:spcPct val="150000"/>
              </a:lnSpc>
            </a:pPr>
            <a:r>
              <a:rPr lang="en-US" altLang="zh-CN" sz="2400" b="1">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唐</a:t>
            </a:r>
            <a:r>
              <a:rPr lang="en-US" altLang="zh-CN" sz="2400" b="1">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李白</a:t>
            </a:r>
            <a:endParaRPr lang="zh-CN" altLang="en-US" sz="2400" b="1" dirty="0">
              <a:latin typeface="仿宋" panose="02010609060101010101" pitchFamily="49" charset="-122"/>
              <a:ea typeface="仿宋" panose="02010609060101010101" pitchFamily="49" charset="-122"/>
            </a:endParaRPr>
          </a:p>
          <a:p>
            <a:pPr algn="ctr">
              <a:lnSpc>
                <a:spcPct val="150000"/>
              </a:lnSpc>
            </a:pPr>
            <a:r>
              <a:rPr lang="zh-CN" altLang="en-US" sz="3200" b="1" dirty="0">
                <a:latin typeface="楷体" panose="02010609060101010101" pitchFamily="49" charset="-122"/>
                <a:ea typeface="楷体" panose="02010609060101010101" pitchFamily="49" charset="-122"/>
              </a:rPr>
              <a:t>故人西辞黄鹤楼，烟花三月下扬州。</a:t>
            </a:r>
            <a:endParaRPr lang="zh-CN" altLang="en-US" sz="3200" b="1" dirty="0">
              <a:latin typeface="楷体" panose="02010609060101010101" pitchFamily="49" charset="-122"/>
              <a:ea typeface="楷体" panose="02010609060101010101" pitchFamily="49" charset="-122"/>
            </a:endParaRPr>
          </a:p>
          <a:p>
            <a:pPr algn="ctr">
              <a:lnSpc>
                <a:spcPct val="150000"/>
              </a:lnSpc>
            </a:pPr>
            <a:r>
              <a:rPr lang="zh-CN" altLang="en-US" sz="3200" b="1" dirty="0">
                <a:latin typeface="楷体" panose="02010609060101010101" pitchFamily="49" charset="-122"/>
                <a:ea typeface="楷体" panose="02010609060101010101" pitchFamily="49" charset="-122"/>
              </a:rPr>
              <a:t>孤帆远影碧空尽，唯见长江天际流。</a:t>
            </a:r>
            <a:endParaRPr lang="zh-CN" altLang="en-US" sz="3200" b="1" dirty="0">
              <a:latin typeface="楷体" panose="02010609060101010101" pitchFamily="49" charset="-122"/>
              <a:ea typeface="楷体" panose="02010609060101010101" pitchFamily="49" charset="-122"/>
            </a:endParaRPr>
          </a:p>
        </p:txBody>
      </p:sp>
      <p:pic>
        <p:nvPicPr>
          <p:cNvPr id="24581" name="Picture 7"/>
          <p:cNvPicPr>
            <a:picLocks noChangeAspect="1"/>
          </p:cNvPicPr>
          <p:nvPr/>
        </p:nvPicPr>
        <p:blipFill>
          <a:blip r:embed="rId2"/>
          <a:srcRect l="11800" t="20515" r="7144" b="24937"/>
          <a:stretch>
            <a:fillRect/>
          </a:stretch>
        </p:blipFill>
        <p:spPr>
          <a:xfrm>
            <a:off x="3328988" y="-9525"/>
            <a:ext cx="2486025" cy="704850"/>
          </a:xfrm>
          <a:prstGeom prst="rect">
            <a:avLst/>
          </a:prstGeom>
          <a:noFill/>
          <a:ln w="9525">
            <a:noFill/>
          </a:ln>
        </p:spPr>
      </p:pic>
      <p:sp>
        <p:nvSpPr>
          <p:cNvPr id="8" name="矩形 7"/>
          <p:cNvSpPr>
            <a:spLocks noChangeArrowheads="1"/>
          </p:cNvSpPr>
          <p:nvPr/>
        </p:nvSpPr>
        <p:spPr bwMode="auto">
          <a:xfrm>
            <a:off x="565150" y="3476625"/>
            <a:ext cx="81137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rgbClr val="FF3300"/>
                </a:solidFill>
                <a:effectLst/>
                <a:uLnTx/>
                <a:uFillTx/>
                <a:latin typeface="+mj-ea"/>
                <a:ea typeface="+mj-ea"/>
                <a:cs typeface="+mn-cs"/>
              </a:rPr>
              <a:t>    </a:t>
            </a:r>
            <a:r>
              <a:rPr kumimoji="0" lang="zh-CN" altLang="en-US" sz="2400" b="1" i="0" u="none" strike="noStrike" kern="1200" cap="none" spc="0" normalizeH="0" baseline="0" noProof="0" dirty="0">
                <a:ln>
                  <a:noFill/>
                </a:ln>
                <a:solidFill>
                  <a:srgbClr val="FF3300"/>
                </a:solidFill>
                <a:effectLst/>
                <a:uLnTx/>
                <a:uFillTx/>
                <a:latin typeface="+mj-ea"/>
                <a:ea typeface="+mj-ea"/>
                <a:cs typeface="+mn-cs"/>
              </a:rPr>
              <a:t>这是一首送别诗，是唐代诗人李白所作。这首送别诗有它特殊的感情色调。表现的是一种充满诗意的离别。</a:t>
            </a:r>
            <a:endParaRPr kumimoji="0" lang="zh-CN" altLang="en-US" sz="2400" b="1" i="0" u="none" strike="noStrike" kern="1200" cap="none" spc="0" normalizeH="0" baseline="0" noProof="0" dirty="0">
              <a:ln>
                <a:noFill/>
              </a:ln>
              <a:solidFill>
                <a:srgbClr val="FF3300"/>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AutoShape 70"/>
          <p:cNvSpPr>
            <a:spLocks noChangeAspect="1" noTextEdit="1"/>
          </p:cNvSpPr>
          <p:nvPr/>
        </p:nvSpPr>
        <p:spPr>
          <a:xfrm>
            <a:off x="-3943350" y="534988"/>
            <a:ext cx="1895475" cy="1358900"/>
          </a:xfrm>
          <a:prstGeom prst="rect">
            <a:avLst/>
          </a:prstGeom>
          <a:noFill/>
          <a:ln w="9525">
            <a:noFill/>
          </a:ln>
        </p:spPr>
        <p:txBody>
          <a:bodyPr/>
          <a:p>
            <a:endParaRPr lang="zh-CN" altLang="en-US"/>
          </a:p>
        </p:txBody>
      </p:sp>
      <p:pic>
        <p:nvPicPr>
          <p:cNvPr id="25603" name="Picture 72"/>
          <p:cNvPicPr>
            <a:picLocks noChangeAspect="1"/>
          </p:cNvPicPr>
          <p:nvPr/>
        </p:nvPicPr>
        <p:blipFill>
          <a:blip r:embed="rId1"/>
          <a:stretch>
            <a:fillRect/>
          </a:stretch>
        </p:blipFill>
        <p:spPr>
          <a:xfrm>
            <a:off x="-3943350" y="534988"/>
            <a:ext cx="1897063" cy="1358900"/>
          </a:xfrm>
          <a:prstGeom prst="rect">
            <a:avLst/>
          </a:prstGeom>
          <a:noFill/>
          <a:ln w="9525">
            <a:noFill/>
          </a:ln>
        </p:spPr>
      </p:pic>
      <p:sp>
        <p:nvSpPr>
          <p:cNvPr id="7" name="Rectangle 3"/>
          <p:cNvSpPr>
            <a:spLocks noChangeArrowheads="1"/>
          </p:cNvSpPr>
          <p:nvPr/>
        </p:nvSpPr>
        <p:spPr bwMode="auto">
          <a:xfrm>
            <a:off x="712788" y="708025"/>
            <a:ext cx="7727950" cy="3970338"/>
          </a:xfrm>
          <a:prstGeom prst="rect">
            <a:avLst/>
          </a:prstGeom>
          <a:noFill/>
          <a:ln>
            <a:noFill/>
          </a:ln>
        </p:spPr>
        <p:txBody>
          <a:bodyPr anchor="ctr">
            <a:spAutoFit/>
          </a:bodyPr>
          <a:lstStyle/>
          <a:p>
            <a:pPr marL="0" marR="0" lvl="0" indent="0" algn="l" defTabSz="457200" rtl="0" eaLnBrk="1" fontAlgn="base" latinLnBrk="1" hangingPunct="1">
              <a:lnSpc>
                <a:spcPct val="150000"/>
              </a:lnSpc>
              <a:spcBef>
                <a:spcPct val="0"/>
              </a:spcBef>
              <a:spcAft>
                <a:spcPct val="0"/>
              </a:spcAft>
              <a:buClrTx/>
              <a:buSzTx/>
              <a:buFontTx/>
              <a:buNone/>
              <a:defRPr/>
            </a:pPr>
            <a:r>
              <a:rPr kumimoji="0" lang="zh-CN" altLang="zh-CN" sz="2400" b="1" i="0" u="none" strike="noStrike" kern="100" cap="none" spc="0" normalizeH="0" baseline="0" noProof="0" dirty="0">
                <a:ln>
                  <a:noFill/>
                </a:ln>
                <a:solidFill>
                  <a:srgbClr val="0066FF"/>
                </a:solidFill>
                <a:effectLst/>
                <a:uLnTx/>
                <a:uFillTx/>
                <a:latin typeface="Times New Roman" panose="02020603050405020304" pitchFamily="18" charset="0"/>
                <a:ea typeface="黑体" panose="02010600030101010101" pitchFamily="49" charset="-122"/>
                <a:cs typeface="Times New Roman" panose="02020603050405020304" pitchFamily="18" charset="0"/>
              </a:rPr>
              <a:t>作者简介：</a:t>
            </a:r>
            <a:endParaRPr kumimoji="0" lang="zh-CN" altLang="zh-CN" sz="2400" b="1" i="0" u="none" strike="noStrike" kern="100" cap="none" spc="0" normalizeH="0" baseline="0" noProof="0" dirty="0">
              <a:ln>
                <a:noFill/>
              </a:ln>
              <a:solidFill>
                <a:srgbClr val="0066FF"/>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l" defTabSz="457200" rtl="0" eaLnBrk="1" fontAlgn="base" latinLnBrk="1"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        李白</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(701</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年－</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762</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年</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，字太白，号青莲居士，唐朝浪漫主义诗人，被后人誉为“诗仙”。祖籍陇西成纪</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待考</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，出生于西域碎叶城，</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4</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岁再随父迁至剑南道绵州。李白存世诗文千余篇，有</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李太白集</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传世。</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762</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年病逝，享年</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61</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岁。其墓在今安徽当涂，四川江油、湖北安陆有纪念馆。</a:t>
            </a:r>
            <a:endPar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1"/>
          <p:cNvSpPr>
            <a:spLocks noChangeArrowheads="1"/>
          </p:cNvSpPr>
          <p:nvPr/>
        </p:nvSpPr>
        <p:spPr bwMode="auto">
          <a:xfrm>
            <a:off x="1547813" y="706438"/>
            <a:ext cx="6048375" cy="2308225"/>
          </a:xfrm>
          <a:prstGeom prst="rect">
            <a:avLst/>
          </a:prstGeom>
          <a:noFill/>
          <a:ln>
            <a:noFill/>
          </a:ln>
        </p:spPr>
        <p:txBody>
          <a:bodyPr anchor="ctr">
            <a:spAutoFit/>
          </a:body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FF"/>
                </a:solidFill>
                <a:effectLst/>
                <a:uLnTx/>
                <a:uFillTx/>
                <a:latin typeface="+mj-ea"/>
                <a:ea typeface="宋体" panose="02010600030101010101" pitchFamily="2" charset="-122"/>
                <a:cs typeface="+mn-cs"/>
              </a:rPr>
              <a:t>黄鹤楼</a:t>
            </a:r>
            <a:r>
              <a:rPr kumimoji="0" lang="zh-CN" altLang="en-US" sz="2400" b="1" i="0" u="none" strike="noStrike" kern="1200" cap="none" spc="0" normalizeH="0" baseline="0" noProof="0" dirty="0">
                <a:ln>
                  <a:noFill/>
                </a:ln>
                <a:solidFill>
                  <a:schemeClr val="tx1"/>
                </a:solidFill>
                <a:effectLst/>
                <a:uLnTx/>
                <a:uFillTx/>
                <a:latin typeface="+mj-ea"/>
                <a:ea typeface="宋体" panose="02010600030101010101" pitchFamily="2" charset="-122"/>
                <a:cs typeface="+mn-cs"/>
              </a:rPr>
              <a:t>送</a:t>
            </a:r>
            <a:r>
              <a:rPr kumimoji="0" lang="zh-CN" altLang="en-US" sz="2400" b="1" i="0" u="none" strike="noStrike" kern="1200" cap="none" spc="0" normalizeH="0" baseline="0" noProof="0" dirty="0">
                <a:ln>
                  <a:noFill/>
                </a:ln>
                <a:solidFill>
                  <a:srgbClr val="FF00FF"/>
                </a:solidFill>
                <a:effectLst/>
                <a:uLnTx/>
                <a:uFillTx/>
                <a:latin typeface="+mj-ea"/>
                <a:ea typeface="宋体" panose="02010600030101010101" pitchFamily="2" charset="-122"/>
                <a:cs typeface="+mn-cs"/>
              </a:rPr>
              <a:t>孟浩然之广陵</a:t>
            </a:r>
            <a:endParaRPr kumimoji="0" lang="zh-CN" altLang="en-US" sz="2400" b="1" i="0" u="none" strike="noStrike" kern="1200" cap="none" spc="0" normalizeH="0" baseline="0" noProof="0" dirty="0">
              <a:ln>
                <a:noFill/>
              </a:ln>
              <a:solidFill>
                <a:srgbClr val="FF00FF"/>
              </a:solidFill>
              <a:effectLst/>
              <a:uLnTx/>
              <a:uFillTx/>
              <a:latin typeface="+mj-ea"/>
              <a:ea typeface="宋体" panose="02010600030101010101" pitchFamily="2" charset="-122"/>
              <a:cs typeface="+mn-cs"/>
            </a:endParaRPr>
          </a:p>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a:t>
            </a: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唐</a:t>
            </a:r>
            <a:r>
              <a:rPr kumimoji="0" lang="en-US" altLang="zh-CN"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a:t>
            </a: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李白</a:t>
            </a:r>
            <a:endPar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endParaRPr>
          </a:p>
          <a:p>
            <a:pPr marL="0" marR="0" lvl="0" indent="0" algn="ctr"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FF"/>
                </a:solidFill>
                <a:effectLst/>
                <a:uLnTx/>
                <a:uFillTx/>
                <a:latin typeface="楷体" panose="02010609060101010101" pitchFamily="49" charset="-122"/>
                <a:ea typeface="楷体" panose="02010609060101010101" pitchFamily="49" charset="-122"/>
                <a:cs typeface="+mn-cs"/>
              </a:rPr>
              <a:t>故人</a:t>
            </a:r>
            <a:r>
              <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西</a:t>
            </a:r>
            <a:r>
              <a:rPr kumimoji="0" lang="zh-CN" altLang="en-US" sz="2400" b="1" i="0" u="none" strike="noStrike" kern="1200" cap="none" spc="0" normalizeH="0" baseline="0" noProof="0" dirty="0">
                <a:ln>
                  <a:noFill/>
                </a:ln>
                <a:solidFill>
                  <a:srgbClr val="FF00FF"/>
                </a:solidFill>
                <a:effectLst/>
                <a:uLnTx/>
                <a:uFillTx/>
                <a:latin typeface="楷体" panose="02010609060101010101" pitchFamily="49" charset="-122"/>
                <a:ea typeface="楷体" panose="02010609060101010101" pitchFamily="49" charset="-122"/>
                <a:cs typeface="+mn-cs"/>
              </a:rPr>
              <a:t>辞</a:t>
            </a:r>
            <a:r>
              <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黄鹤楼，</a:t>
            </a:r>
            <a:r>
              <a:rPr kumimoji="0" lang="zh-CN" altLang="en-US" sz="2400" b="1" i="0" u="none" strike="noStrike" kern="1200" cap="none" spc="0" normalizeH="0" baseline="0" noProof="0" dirty="0">
                <a:ln>
                  <a:noFill/>
                </a:ln>
                <a:solidFill>
                  <a:srgbClr val="FF00FF"/>
                </a:solidFill>
                <a:effectLst/>
                <a:uLnTx/>
                <a:uFillTx/>
                <a:latin typeface="楷体" panose="02010609060101010101" pitchFamily="49" charset="-122"/>
                <a:ea typeface="楷体" panose="02010609060101010101" pitchFamily="49" charset="-122"/>
                <a:cs typeface="+mn-cs"/>
              </a:rPr>
              <a:t>烟花</a:t>
            </a:r>
            <a:r>
              <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三月</a:t>
            </a:r>
            <a:r>
              <a:rPr kumimoji="0" lang="zh-CN" altLang="en-US" sz="2400" b="1" i="0" u="none" strike="noStrike" kern="1200" cap="none" spc="0" normalizeH="0" baseline="0" noProof="0" dirty="0">
                <a:ln>
                  <a:noFill/>
                </a:ln>
                <a:solidFill>
                  <a:srgbClr val="FF00FF"/>
                </a:solidFill>
                <a:effectLst/>
                <a:uLnTx/>
                <a:uFillTx/>
                <a:latin typeface="楷体" panose="02010609060101010101" pitchFamily="49" charset="-122"/>
                <a:ea typeface="楷体" panose="02010609060101010101" pitchFamily="49" charset="-122"/>
                <a:cs typeface="+mn-cs"/>
              </a:rPr>
              <a:t>下</a:t>
            </a:r>
            <a:r>
              <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扬州。</a:t>
            </a:r>
            <a:endPar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ctr"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孤帆远影</a:t>
            </a:r>
            <a:r>
              <a:rPr kumimoji="0" lang="zh-CN" altLang="en-US" sz="2400" b="1" i="0" u="none" strike="noStrike" kern="1200" cap="none" spc="0" normalizeH="0" baseline="0" noProof="0" dirty="0">
                <a:ln>
                  <a:noFill/>
                </a:ln>
                <a:solidFill>
                  <a:srgbClr val="FF00FF"/>
                </a:solidFill>
                <a:effectLst/>
                <a:uLnTx/>
                <a:uFillTx/>
                <a:latin typeface="楷体" panose="02010609060101010101" pitchFamily="49" charset="-122"/>
                <a:ea typeface="楷体" panose="02010609060101010101" pitchFamily="49" charset="-122"/>
                <a:cs typeface="+mn-cs"/>
              </a:rPr>
              <a:t>碧空尽</a:t>
            </a:r>
            <a:r>
              <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FF00FF"/>
                </a:solidFill>
                <a:effectLst/>
                <a:uLnTx/>
                <a:uFillTx/>
                <a:latin typeface="楷体" panose="02010609060101010101" pitchFamily="49" charset="-122"/>
                <a:ea typeface="楷体" panose="02010609060101010101" pitchFamily="49" charset="-122"/>
                <a:cs typeface="+mn-cs"/>
              </a:rPr>
              <a:t>唯见</a:t>
            </a:r>
            <a:r>
              <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长江</a:t>
            </a:r>
            <a:r>
              <a:rPr kumimoji="0" lang="zh-CN" altLang="en-US" sz="2400" b="1" i="0" u="none" strike="noStrike" kern="1200" cap="none" spc="0" normalizeH="0" baseline="0" noProof="0" dirty="0">
                <a:ln>
                  <a:noFill/>
                </a:ln>
                <a:solidFill>
                  <a:srgbClr val="FF00FF"/>
                </a:solidFill>
                <a:effectLst/>
                <a:uLnTx/>
                <a:uFillTx/>
                <a:latin typeface="楷体" panose="02010609060101010101" pitchFamily="49" charset="-122"/>
                <a:ea typeface="楷体" panose="02010609060101010101" pitchFamily="49" charset="-122"/>
                <a:cs typeface="+mn-cs"/>
              </a:rPr>
              <a:t>天际流</a:t>
            </a:r>
            <a:r>
              <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en-US" sz="2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1" name="矩形 10"/>
          <p:cNvSpPr>
            <a:spLocks noChangeArrowheads="1"/>
          </p:cNvSpPr>
          <p:nvPr/>
        </p:nvSpPr>
        <p:spPr bwMode="auto">
          <a:xfrm>
            <a:off x="536575" y="3825875"/>
            <a:ext cx="81407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44450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66FF"/>
                </a:solidFill>
                <a:effectLst/>
                <a:uLnTx/>
                <a:uFillTx/>
                <a:latin typeface="黑体" panose="02010600030101010101" pitchFamily="49" charset="-122"/>
                <a:ea typeface="黑体" panose="02010600030101010101" pitchFamily="49" charset="-122"/>
                <a:cs typeface="+mn-cs"/>
              </a:rPr>
              <a:t>诗意</a:t>
            </a:r>
            <a:r>
              <a:rPr kumimoji="0" lang="zh-CN" altLang="en-US" sz="2000" b="1" i="0" u="none" strike="noStrike" kern="1200" cap="none" spc="0" normalizeH="0" baseline="0" noProof="0" dirty="0">
                <a:ln>
                  <a:noFill/>
                </a:ln>
                <a:solidFill>
                  <a:srgbClr val="0066FF"/>
                </a:solidFill>
                <a:effectLst/>
                <a:uLnTx/>
                <a:uFillTx/>
                <a:latin typeface="楷体" panose="02010609060101010101" pitchFamily="49" charset="-122"/>
                <a:ea typeface="楷体" panose="02010609060101010101" pitchFamily="49" charset="-122"/>
                <a:cs typeface="+mn-cs"/>
              </a:rPr>
              <a:t>：</a:t>
            </a:r>
            <a:r>
              <a:rPr kumimoji="0" lang="zh-CN" altLang="en-US" sz="2000" b="1" i="0" u="none" strike="noStrike" kern="1200" cap="none" spc="0" normalizeH="0" baseline="0" noProof="0" dirty="0">
                <a:ln>
                  <a:noFill/>
                </a:ln>
                <a:solidFill>
                  <a:srgbClr val="FF3300"/>
                </a:solidFill>
                <a:effectLst/>
                <a:uLnTx/>
                <a:uFillTx/>
                <a:latin typeface="+mj-ea"/>
                <a:ea typeface="+mj-ea"/>
                <a:cs typeface="+mn-cs"/>
              </a:rPr>
              <a:t>老朋友向我频频挥手，告别了黄鹤楼，在这柳絮如烟、繁花似锦的阳春三月去扬州远游。友人的孤船帆影渐渐地远去，消失在碧空的尽头，只看见一线长江，向邈远的天际奔流。</a:t>
            </a:r>
            <a:endParaRPr kumimoji="0" lang="zh-CN" altLang="en-US" sz="2000" b="1" i="0" u="none" strike="noStrike" kern="1200" cap="none" spc="0" normalizeH="0" baseline="0" noProof="0" dirty="0">
              <a:ln>
                <a:noFill/>
              </a:ln>
              <a:solidFill>
                <a:srgbClr val="FF3300"/>
              </a:solidFill>
              <a:effectLst/>
              <a:uLnTx/>
              <a:uFillTx/>
              <a:latin typeface="+mj-ea"/>
              <a:ea typeface="+mj-ea"/>
              <a:cs typeface="+mn-cs"/>
            </a:endParaRPr>
          </a:p>
        </p:txBody>
      </p:sp>
      <p:sp>
        <p:nvSpPr>
          <p:cNvPr id="16" name="线形标注 1 15"/>
          <p:cNvSpPr/>
          <p:nvPr/>
        </p:nvSpPr>
        <p:spPr>
          <a:xfrm>
            <a:off x="-49212" y="79375"/>
            <a:ext cx="9309100" cy="615950"/>
          </a:xfrm>
          <a:prstGeom prst="borderCallout1">
            <a:avLst>
              <a:gd name="adj1" fmla="val 94809"/>
              <a:gd name="adj2" fmla="val 28986"/>
              <a:gd name="adj3" fmla="val 148394"/>
              <a:gd name="adj4" fmla="val 31870"/>
            </a:avLst>
          </a:prstGeom>
          <a:solidFill>
            <a:srgbClr val="FFFFFF"/>
          </a:solidFill>
          <a:ln w="9525">
            <a:solidFill>
              <a:schemeClr val="bg2">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中国著名的名胜古迹，故址在今湖北武汉市武昌蛇山的黄鹄矶上，属于长江下游地带，传说三国时期的费祎于此登仙乘黄鹤而去，故称黄鹤楼。原楼已毁，现存楼为</a:t>
            </a:r>
            <a:r>
              <a:rPr kumimoji="0" lang="en-US" altLang="zh-CN" sz="18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1985</a:t>
            </a:r>
            <a:r>
              <a:rPr kumimoji="0" lang="zh-CN" altLang="en-US" sz="18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年修葺。</a:t>
            </a:r>
            <a:endParaRPr kumimoji="0" lang="zh-CN" altLang="en-US" sz="18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endParaRPr>
          </a:p>
        </p:txBody>
      </p:sp>
      <p:sp>
        <p:nvSpPr>
          <p:cNvPr id="18" name="线形标注 2 17"/>
          <p:cNvSpPr/>
          <p:nvPr/>
        </p:nvSpPr>
        <p:spPr>
          <a:xfrm>
            <a:off x="1298575" y="1271588"/>
            <a:ext cx="1762125" cy="420688"/>
          </a:xfrm>
          <a:prstGeom prst="borderCallout2">
            <a:avLst>
              <a:gd name="adj1" fmla="val 49961"/>
              <a:gd name="adj2" fmla="val 99540"/>
              <a:gd name="adj3" fmla="val 56853"/>
              <a:gd name="adj4" fmla="val 128437"/>
              <a:gd name="adj5" fmla="val -10450"/>
              <a:gd name="adj6" fmla="val 194548"/>
            </a:avLst>
          </a:prstGeom>
          <a:solidFill>
            <a:srgbClr val="FFFFFF"/>
          </a:solidFill>
          <a:ln w="9525">
            <a:solidFill>
              <a:schemeClr val="bg2">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李白的朋友。</a:t>
            </a:r>
            <a:endPar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endParaRPr>
          </a:p>
        </p:txBody>
      </p:sp>
      <p:sp>
        <p:nvSpPr>
          <p:cNvPr id="19" name="线形标注 2 18"/>
          <p:cNvSpPr/>
          <p:nvPr/>
        </p:nvSpPr>
        <p:spPr>
          <a:xfrm>
            <a:off x="5964238" y="1352550"/>
            <a:ext cx="1457325" cy="420688"/>
          </a:xfrm>
          <a:prstGeom prst="borderCallout2">
            <a:avLst>
              <a:gd name="adj1" fmla="val 49961"/>
              <a:gd name="adj2" fmla="val -1773"/>
              <a:gd name="adj3" fmla="val 36176"/>
              <a:gd name="adj4" fmla="val -27420"/>
              <a:gd name="adj5" fmla="val -24235"/>
              <a:gd name="adj6" fmla="val -39748"/>
            </a:avLst>
          </a:prstGeom>
          <a:solidFill>
            <a:srgbClr val="FFFFFF"/>
          </a:solidFill>
          <a:ln w="9525">
            <a:solidFill>
              <a:schemeClr val="bg2">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往、到达。</a:t>
            </a:r>
            <a:endPar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endParaRPr>
          </a:p>
        </p:txBody>
      </p:sp>
      <p:sp>
        <p:nvSpPr>
          <p:cNvPr id="20" name="线形标注 1 19"/>
          <p:cNvSpPr/>
          <p:nvPr/>
        </p:nvSpPr>
        <p:spPr>
          <a:xfrm>
            <a:off x="6478588" y="833438"/>
            <a:ext cx="1203325" cy="420688"/>
          </a:xfrm>
          <a:prstGeom prst="borderCallout1">
            <a:avLst>
              <a:gd name="adj1" fmla="val 63553"/>
              <a:gd name="adj2" fmla="val 1315"/>
              <a:gd name="adj3" fmla="val 53911"/>
              <a:gd name="adj4" fmla="val -22656"/>
            </a:avLst>
          </a:prstGeom>
          <a:solidFill>
            <a:srgbClr val="FFFFFF"/>
          </a:solidFill>
          <a:ln w="9525">
            <a:solidFill>
              <a:schemeClr val="bg2">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即扬州。</a:t>
            </a:r>
            <a:endPar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endParaRPr>
          </a:p>
        </p:txBody>
      </p:sp>
      <p:sp>
        <p:nvSpPr>
          <p:cNvPr id="21" name="线形标注 2 20"/>
          <p:cNvSpPr/>
          <p:nvPr/>
        </p:nvSpPr>
        <p:spPr>
          <a:xfrm>
            <a:off x="-34925" y="3175"/>
            <a:ext cx="2501900" cy="1863725"/>
          </a:xfrm>
          <a:prstGeom prst="borderCallout2">
            <a:avLst>
              <a:gd name="adj1" fmla="val 99053"/>
              <a:gd name="adj2" fmla="val 57768"/>
              <a:gd name="adj3" fmla="val 112179"/>
              <a:gd name="adj4" fmla="val 60172"/>
              <a:gd name="adj5" fmla="val 115730"/>
              <a:gd name="adj6" fmla="val 84051"/>
            </a:avLst>
          </a:prstGeom>
          <a:solidFill>
            <a:srgbClr val="FFFFFF"/>
          </a:solidFill>
          <a:ln w="9525">
            <a:solidFill>
              <a:schemeClr val="bg2">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老朋友，这里指孟浩然。其年龄比李白大，在诗坛上享有盛名。李白对他很敬佩，彼此感情深厚，因此称之为“故人”。</a:t>
            </a:r>
            <a:endPar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endParaRPr>
          </a:p>
        </p:txBody>
      </p:sp>
      <p:sp>
        <p:nvSpPr>
          <p:cNvPr id="22" name="线形标注 1 21"/>
          <p:cNvSpPr/>
          <p:nvPr/>
        </p:nvSpPr>
        <p:spPr>
          <a:xfrm>
            <a:off x="996950" y="2332038"/>
            <a:ext cx="858838" cy="422275"/>
          </a:xfrm>
          <a:prstGeom prst="borderCallout1">
            <a:avLst>
              <a:gd name="adj1" fmla="val 43131"/>
              <a:gd name="adj2" fmla="val 100818"/>
              <a:gd name="adj3" fmla="val 3646"/>
              <a:gd name="adj4" fmla="val 246414"/>
            </a:avLst>
          </a:prstGeom>
          <a:solidFill>
            <a:srgbClr val="FFFFFF"/>
          </a:solidFill>
          <a:ln w="9525">
            <a:solidFill>
              <a:schemeClr val="bg2">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辞别。</a:t>
            </a:r>
            <a:endParaRPr kumimoji="0" lang="zh-CN" altLang="en-US" sz="18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endParaRPr>
          </a:p>
        </p:txBody>
      </p:sp>
      <p:sp>
        <p:nvSpPr>
          <p:cNvPr id="23" name="线形标注 2 22"/>
          <p:cNvSpPr/>
          <p:nvPr/>
        </p:nvSpPr>
        <p:spPr>
          <a:xfrm>
            <a:off x="6777038" y="1065213"/>
            <a:ext cx="2324100" cy="962025"/>
          </a:xfrm>
          <a:prstGeom prst="borderCallout2">
            <a:avLst>
              <a:gd name="adj1" fmla="val 49961"/>
              <a:gd name="adj2" fmla="val -1773"/>
              <a:gd name="adj3" fmla="val 57283"/>
              <a:gd name="adj4" fmla="val -37027"/>
              <a:gd name="adj5" fmla="val 91855"/>
              <a:gd name="adj6" fmla="val -79029"/>
            </a:avLst>
          </a:prstGeom>
          <a:solidFill>
            <a:srgbClr val="FFFFFF"/>
          </a:solidFill>
          <a:ln w="9525">
            <a:solidFill>
              <a:schemeClr val="bg2">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形容柳絮如烟、鲜花似锦的春天景物，指艳丽的春景。</a:t>
            </a:r>
            <a:endPar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endParaRPr>
          </a:p>
        </p:txBody>
      </p:sp>
      <p:sp>
        <p:nvSpPr>
          <p:cNvPr id="24" name="线形标注 2 23"/>
          <p:cNvSpPr/>
          <p:nvPr/>
        </p:nvSpPr>
        <p:spPr>
          <a:xfrm>
            <a:off x="6978650" y="2303463"/>
            <a:ext cx="1920875" cy="407988"/>
          </a:xfrm>
          <a:prstGeom prst="borderCallout2">
            <a:avLst>
              <a:gd name="adj1" fmla="val 42851"/>
              <a:gd name="adj2" fmla="val 495"/>
              <a:gd name="adj3" fmla="val 53728"/>
              <a:gd name="adj4" fmla="val -16614"/>
              <a:gd name="adj5" fmla="val 6535"/>
              <a:gd name="adj6" fmla="val -50299"/>
            </a:avLst>
          </a:prstGeom>
          <a:solidFill>
            <a:srgbClr val="FFFFFF"/>
          </a:solidFill>
          <a:ln w="9525">
            <a:solidFill>
              <a:schemeClr val="bg2">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顺流向下而行。</a:t>
            </a:r>
            <a:endPar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endParaRPr>
          </a:p>
        </p:txBody>
      </p:sp>
      <p:sp>
        <p:nvSpPr>
          <p:cNvPr id="25" name="线形标注 2 24"/>
          <p:cNvSpPr/>
          <p:nvPr/>
        </p:nvSpPr>
        <p:spPr>
          <a:xfrm>
            <a:off x="58738" y="2992438"/>
            <a:ext cx="3592513" cy="758825"/>
          </a:xfrm>
          <a:prstGeom prst="borderCallout2">
            <a:avLst>
              <a:gd name="adj1" fmla="val 49961"/>
              <a:gd name="adj2" fmla="val 99540"/>
              <a:gd name="adj3" fmla="val 20527"/>
              <a:gd name="adj4" fmla="val 107433"/>
              <a:gd name="adj5" fmla="val -14274"/>
              <a:gd name="adj6" fmla="val 108511"/>
            </a:avLst>
          </a:prstGeom>
          <a:solidFill>
            <a:srgbClr val="FFFFFF"/>
          </a:solidFill>
          <a:ln w="9525">
            <a:solidFill>
              <a:schemeClr val="bg2">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消失在碧蓝的天际。尽：尽头，消失了。碧空：一作“碧山”。</a:t>
            </a:r>
            <a:endPar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endParaRPr>
          </a:p>
        </p:txBody>
      </p:sp>
      <p:sp>
        <p:nvSpPr>
          <p:cNvPr id="26" name="线形标注 1 25"/>
          <p:cNvSpPr/>
          <p:nvPr/>
        </p:nvSpPr>
        <p:spPr>
          <a:xfrm>
            <a:off x="4468813" y="3184525"/>
            <a:ext cx="1192213" cy="407988"/>
          </a:xfrm>
          <a:prstGeom prst="borderCallout1">
            <a:avLst>
              <a:gd name="adj1" fmla="val -6135"/>
              <a:gd name="adj2" fmla="val 41566"/>
              <a:gd name="adj3" fmla="val -58140"/>
              <a:gd name="adj4" fmla="val 31980"/>
            </a:avLst>
          </a:prstGeom>
          <a:solidFill>
            <a:srgbClr val="FFFFFF"/>
          </a:solidFill>
          <a:ln w="9525">
            <a:solidFill>
              <a:schemeClr val="bg2">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只看见。</a:t>
            </a:r>
            <a:endPar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endParaRPr>
          </a:p>
        </p:txBody>
      </p:sp>
      <p:sp>
        <p:nvSpPr>
          <p:cNvPr id="27" name="线形标注 1 26"/>
          <p:cNvSpPr/>
          <p:nvPr/>
        </p:nvSpPr>
        <p:spPr>
          <a:xfrm>
            <a:off x="5964238" y="3097213"/>
            <a:ext cx="2570163" cy="657225"/>
          </a:xfrm>
          <a:prstGeom prst="borderCallout1">
            <a:avLst>
              <a:gd name="adj1" fmla="val 4530"/>
              <a:gd name="adj2" fmla="val 27445"/>
              <a:gd name="adj3" fmla="val -29072"/>
              <a:gd name="adj4" fmla="val 14470"/>
            </a:avLst>
          </a:prstGeom>
          <a:solidFill>
            <a:srgbClr val="FFFFFF"/>
          </a:solidFill>
          <a:ln w="9525">
            <a:solidFill>
              <a:schemeClr val="bg2">
                <a:lumMod val="75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流向天边。天际：天边，天边的尽头</a:t>
            </a:r>
            <a:r>
              <a:rPr kumimoji="0" lang="en-US" altLang="zh-CN"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rPr>
              <a:t>.</a:t>
            </a:r>
            <a:endParaRPr kumimoji="0" lang="en-US" altLang="zh-CN" sz="2000" b="1" i="0" u="none" strike="noStrike" kern="1200" cap="none" spc="0" normalizeH="0" baseline="0" noProof="0" dirty="0">
              <a:ln>
                <a:noFill/>
              </a:ln>
              <a:solidFill>
                <a:srgbClr val="FF00FF"/>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9"/>
                                        </p:tgtEl>
                                      </p:cBhvr>
                                    </p:animEffect>
                                    <p:set>
                                      <p:cBhvr>
                                        <p:cTn id="33" dur="1" fill="hold">
                                          <p:stCondLst>
                                            <p:cond delay="499"/>
                                          </p:stCondLst>
                                        </p:cTn>
                                        <p:tgtEl>
                                          <p:spTgt spid="1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0"/>
                                        </p:tgtEl>
                                      </p:cBhvr>
                                    </p:animEffect>
                                    <p:set>
                                      <p:cBhvr>
                                        <p:cTn id="36" dur="1" fill="hold">
                                          <p:stCondLst>
                                            <p:cond delay="499"/>
                                          </p:stCondLst>
                                        </p:cTn>
                                        <p:tgtEl>
                                          <p:spTgt spid="20"/>
                                        </p:tgtEl>
                                        <p:attrNameLst>
                                          <p:attrName>style.visibility</p:attrName>
                                        </p:attrNameLst>
                                      </p:cBhvr>
                                      <p:to>
                                        <p:strVal val="hidden"/>
                                      </p:to>
                                    </p:se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left)">
                                      <p:cBhvr>
                                        <p:cTn id="7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animBg="1"/>
      <p:bldP spid="16" grpId="1" animBg="1"/>
      <p:bldP spid="18" grpId="0" animBg="1"/>
      <p:bldP spid="18" grpId="1" animBg="1"/>
      <p:bldP spid="19" grpId="0" animBg="1"/>
      <p:bldP spid="19" grpId="1" animBg="1"/>
      <p:bldP spid="20" grpId="0" animBg="1"/>
      <p:bldP spid="20" grpId="1" animBg="1"/>
      <p:bldP spid="21" grpId="0" animBg="1"/>
      <p:bldP spid="22" grpId="0" animBg="1"/>
      <p:bldP spid="23" grpId="0" animBg="1"/>
      <p:bldP spid="24" grpId="0" animBg="1"/>
      <p:bldP spid="25" grpId="0" animBg="1"/>
      <p:bldP spid="26" grpId="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596900" y="1319213"/>
            <a:ext cx="7807325" cy="3001963"/>
          </a:xfrm>
          <a:prstGeom prst="rect">
            <a:avLst/>
          </a:prstGeom>
        </p:spPr>
        <p:txBody>
          <a:bodyPr>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1. </a:t>
            </a:r>
            <a:r>
              <a:rPr kumimoji="0" lang="zh-CN"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通过“交流平台”的学习，学习借助具体事物表达情感的方法。</a:t>
            </a:r>
            <a:endParaRPr kumimoji="0" lang="zh-CN"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2. </a:t>
            </a:r>
            <a:r>
              <a:rPr kumimoji="0" lang="zh-CN"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通过“语段运用”的学习，积累好句，体会描写事物的方法。</a:t>
            </a:r>
            <a:endParaRPr kumimoji="0" lang="zh-CN"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262255" marR="0" lvl="0" indent="-262255" algn="l" defTabSz="457200" rtl="0" eaLnBrk="1" fontAlgn="base" latinLnBrk="0" hangingPunct="1">
              <a:lnSpc>
                <a:spcPct val="15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3. </a:t>
            </a:r>
            <a:r>
              <a:rPr kumimoji="0" lang="zh-CN"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能发现“开辟、姿态、温和”等词语一词多义的特点，并主动和同学交流。</a:t>
            </a:r>
            <a:endParaRPr kumimoji="0" lang="zh-CN"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4. </a:t>
            </a:r>
            <a:r>
              <a:rPr kumimoji="0" lang="zh-CN"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通过看图、感悟、体验、诵读，体会古诗，朗读并背诵古诗</a:t>
            </a:r>
            <a:endParaRPr kumimoji="0" lang="en-US" altLang="zh-CN"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zh-CN"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黄鹤楼送孟浩然之广陵</a:t>
            </a:r>
            <a:r>
              <a:rPr kumimoji="0" lang="en-US" altLang="zh-CN"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zh-CN"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，积累古诗。</a:t>
            </a:r>
            <a:endParaRPr kumimoji="0" lang="zh-CN" altLang="en-US" sz="21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9219" name="任意多边形 18"/>
          <p:cNvSpPr/>
          <p:nvPr/>
        </p:nvSpPr>
        <p:spPr>
          <a:xfrm>
            <a:off x="1019175" y="782638"/>
            <a:ext cx="1620838" cy="523875"/>
          </a:xfrm>
          <a:custGeom>
            <a:avLst/>
            <a:gdLst>
              <a:gd name="txL" fmla="*/ 0 w 258980"/>
              <a:gd name="txT" fmla="*/ 0 h 54733"/>
              <a:gd name="txR" fmla="*/ 258980 w 258980"/>
              <a:gd name="txB" fmla="*/ 54733 h 54733"/>
            </a:gdLst>
            <a:ahLst/>
            <a:cxnLst>
              <a:cxn ang="0">
                <a:pos x="0" y="0"/>
              </a:cxn>
              <a:cxn ang="0">
                <a:pos x="2147483647" y="0"/>
              </a:cxn>
              <a:cxn ang="0">
                <a:pos x="2147483647" y="2147483647"/>
              </a:cxn>
              <a:cxn ang="0">
                <a:pos x="0" y="2147483647"/>
              </a:cxn>
              <a:cxn ang="0">
                <a:pos x="0" y="0"/>
              </a:cxn>
            </a:cxnLst>
            <a:rect l="txL" t="txT" r="txR" b="txB"/>
            <a:pathLst>
              <a:path w="258980" h="54733">
                <a:moveTo>
                  <a:pt x="0" y="0"/>
                </a:moveTo>
                <a:lnTo>
                  <a:pt x="258980" y="0"/>
                </a:lnTo>
                <a:lnTo>
                  <a:pt x="258980" y="54733"/>
                </a:lnTo>
                <a:lnTo>
                  <a:pt x="0" y="54733"/>
                </a:lnTo>
                <a:lnTo>
                  <a:pt x="0" y="0"/>
                </a:lnTo>
                <a:close/>
              </a:path>
            </a:pathLst>
          </a:custGeom>
          <a:noFill/>
          <a:ln w="9525">
            <a:noFill/>
          </a:ln>
        </p:spPr>
        <p:txBody>
          <a:bodyPr wrap="none">
            <a:spAutoFit/>
          </a:bodyPr>
          <a:p>
            <a:r>
              <a:rPr lang="zh-CN" altLang="zh-CN" sz="2800" b="1" dirty="0">
                <a:latin typeface="微软雅黑" panose="020B0503020204020204" pitchFamily="34" charset="-122"/>
                <a:ea typeface="微软雅黑" panose="020B0503020204020204" pitchFamily="34" charset="-122"/>
              </a:rPr>
              <a:t>学习目标</a:t>
            </a:r>
            <a:endParaRPr lang="zh-CN" altLang="zh-CN" sz="2800" b="1" dirty="0">
              <a:latin typeface="微软雅黑" panose="020B0503020204020204" pitchFamily="34" charset="-122"/>
              <a:ea typeface="微软雅黑" panose="020B0503020204020204" pitchFamily="34" charset="-122"/>
            </a:endParaRPr>
          </a:p>
        </p:txBody>
      </p:sp>
      <p:sp>
        <p:nvSpPr>
          <p:cNvPr id="8" name="圆角矩形 7"/>
          <p:cNvSpPr/>
          <p:nvPr/>
        </p:nvSpPr>
        <p:spPr>
          <a:xfrm>
            <a:off x="515701" y="875634"/>
            <a:ext cx="443625" cy="371387"/>
          </a:xfrm>
          <a:prstGeom prst="roundRect">
            <a:avLst>
              <a:gd name="adj" fmla="val 10000"/>
            </a:avLst>
          </a:prstGeom>
          <a:blipFill>
            <a:blip r:embed="rId1" cstate="print"/>
            <a:srcRect/>
            <a:stretch>
              <a:fillRect l="-36000" r="-36000"/>
            </a:stretch>
          </a:blipFill>
        </p:spPr>
        <p:style>
          <a:lnRef idx="2">
            <a:schemeClr val="lt1">
              <a:hueOff val="0"/>
              <a:satOff val="0"/>
              <a:lumOff val="0"/>
              <a:alphaOff val="0"/>
            </a:schemeClr>
          </a:lnRef>
          <a:fillRef idx="1">
            <a:scrgbClr r="0" g="0" b="0"/>
          </a:fillRef>
          <a:effectRef idx="0">
            <a:schemeClr val="accent1">
              <a:tint val="50000"/>
              <a:alpha val="90000"/>
              <a:hueOff val="0"/>
              <a:satOff val="0"/>
              <a:lumOff val="0"/>
              <a:alphaOff val="0"/>
            </a:schemeClr>
          </a:effectRef>
          <a:fontRef idx="minor">
            <a:schemeClr val="lt1">
              <a:hueOff val="0"/>
              <a:satOff val="0"/>
              <a:lumOff val="0"/>
              <a:alphaOff val="0"/>
            </a:schemeClr>
          </a:fontRef>
        </p:style>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1" name="Rectangle 3"/>
          <p:cNvSpPr/>
          <p:nvPr/>
        </p:nvSpPr>
        <p:spPr>
          <a:xfrm>
            <a:off x="550863" y="681038"/>
            <a:ext cx="8040687" cy="4156075"/>
          </a:xfrm>
          <a:prstGeom prst="rect">
            <a:avLst/>
          </a:prstGeom>
          <a:noFill/>
          <a:ln w="9525">
            <a:noFill/>
          </a:ln>
        </p:spPr>
        <p:txBody>
          <a:bodyPr>
            <a:spAutoFit/>
          </a:bodyPr>
          <a:p>
            <a:pPr indent="533400">
              <a:lnSpc>
                <a:spcPct val="150000"/>
              </a:lnSpc>
            </a:pPr>
            <a:r>
              <a:rPr lang="zh-CN" altLang="zh-CN" sz="2200" b="1" dirty="0">
                <a:solidFill>
                  <a:srgbClr val="0066FF"/>
                </a:solidFill>
                <a:latin typeface="黑体" panose="02010600030101010101" pitchFamily="49" charset="-122"/>
                <a:ea typeface="黑体" panose="02010600030101010101" pitchFamily="49" charset="-122"/>
              </a:rPr>
              <a:t>赏析</a:t>
            </a:r>
            <a:r>
              <a:rPr lang="zh-CN" altLang="zh-CN" sz="2200" b="1" dirty="0">
                <a:solidFill>
                  <a:srgbClr val="0066FF"/>
                </a:solidFill>
                <a:latin typeface="楷体" panose="02010609060101010101" pitchFamily="49" charset="-122"/>
                <a:ea typeface="楷体" panose="02010609060101010101" pitchFamily="49" charset="-122"/>
              </a:rPr>
              <a:t>：</a:t>
            </a:r>
            <a:r>
              <a:rPr lang="zh-CN" altLang="en-US" sz="2200" b="1" dirty="0">
                <a:solidFill>
                  <a:srgbClr val="FF3300"/>
                </a:solidFill>
                <a:latin typeface="楷体" panose="02010609060101010101" pitchFamily="49" charset="-122"/>
                <a:ea typeface="楷体" panose="02010609060101010101" pitchFamily="49" charset="-122"/>
              </a:rPr>
              <a:t>这首送别诗有它特殊的感情色调。表现的是一种充满诗意的离别。之所以如此，是因为这是两位风流潇洒的诗人的离别，还因为这次离别跟一个繁华的时代、繁华的季节、繁华的地区相联系，在愉快的分手中还带着诗人李白的向往，这就使得这次离别有着无比的诗意。李白与孟浩然的交往，是在他刚出四川不久，正当年轻快意的时候，他眼里的世界，还几乎像黄金一般美好。比李白大十多岁的孟浩然，这时已经诗名满天下。他给李白的印象是陶醉在山水之间，自由而愉快。这次</a:t>
            </a:r>
            <a:endParaRPr lang="zh-CN" altLang="zh-CN" sz="2200" b="1" dirty="0">
              <a:solidFill>
                <a:srgbClr val="FF33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wipe(left)">
                                      <p:cBhvr>
                                        <p:cTn id="7" dur="5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1" name="Rectangle 3"/>
          <p:cNvSpPr/>
          <p:nvPr/>
        </p:nvSpPr>
        <p:spPr>
          <a:xfrm>
            <a:off x="322263" y="661988"/>
            <a:ext cx="8402637" cy="4156075"/>
          </a:xfrm>
          <a:prstGeom prst="rect">
            <a:avLst/>
          </a:prstGeom>
          <a:noFill/>
          <a:ln w="9525">
            <a:noFill/>
          </a:ln>
        </p:spPr>
        <p:txBody>
          <a:bodyPr>
            <a:spAutoFit/>
          </a:bodyPr>
          <a:p>
            <a:pPr>
              <a:lnSpc>
                <a:spcPct val="150000"/>
              </a:lnSpc>
            </a:pPr>
            <a:r>
              <a:rPr lang="zh-CN" altLang="en-US" sz="2200" b="1" dirty="0">
                <a:solidFill>
                  <a:srgbClr val="FF3300"/>
                </a:solidFill>
                <a:latin typeface="楷体" panose="02010609060101010101" pitchFamily="49" charset="-122"/>
                <a:ea typeface="楷体" panose="02010609060101010101" pitchFamily="49" charset="-122"/>
              </a:rPr>
              <a:t>离别正是开元盛世，太平而又繁荣，季节是烟花三月、春意最浓的时候，从黄鹤楼顺着长江而下，这一路都是繁花似锦。李白是那样一个浪漫、爱好游览的人，所以这次离别完全是在很浓郁的畅想曲和抒情诗的气氛里进行的。李白认为孟浩然这趟旅行快乐得很，他向往扬州地区，所以一边送别，一边心也就跟着飞翔，胸中有无穷的诗意随着江水荡漾。在一片美景之中送别友人，真是别有一番滋味在心头，美景令人悦目，但送别却令人伤怀，以景见情，含蓄深厚，有如弦外之音，达到使人神往，低徊遐想的艺术效果。</a:t>
            </a:r>
            <a:endParaRPr lang="zh-CN" altLang="zh-CN" sz="2200" b="1" dirty="0">
              <a:solidFill>
                <a:srgbClr val="FF33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wipe(left)">
                                      <p:cBhvr>
                                        <p:cTn id="7" dur="5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3"/>
          <p:cNvSpPr/>
          <p:nvPr/>
        </p:nvSpPr>
        <p:spPr>
          <a:xfrm>
            <a:off x="939800" y="1255713"/>
            <a:ext cx="4578350" cy="3324225"/>
          </a:xfrm>
          <a:prstGeom prst="rect">
            <a:avLst/>
          </a:prstGeom>
          <a:noFill/>
          <a:ln w="9525">
            <a:noFill/>
          </a:ln>
        </p:spPr>
        <p:txBody>
          <a:bodyPr anchor="ctr">
            <a:spAutoFit/>
          </a:bodyPr>
          <a:p>
            <a:pPr algn="ctr" eaLnBrk="0" hangingPunct="0">
              <a:lnSpc>
                <a:spcPct val="150000"/>
              </a:lnSpc>
            </a:pPr>
            <a:r>
              <a:rPr lang="zh-CN" altLang="en-US" sz="2400" b="1" dirty="0">
                <a:latin typeface="黑体" panose="02010600030101010101" pitchFamily="49" charset="-122"/>
                <a:ea typeface="黑体" panose="02010600030101010101" pitchFamily="49" charset="-122"/>
              </a:rPr>
              <a:t>送杜少府之任蜀州</a:t>
            </a:r>
            <a:endParaRPr lang="zh-CN" altLang="en-US" sz="2400" b="1" dirty="0">
              <a:latin typeface="黑体" panose="02010600030101010101" pitchFamily="49" charset="-122"/>
              <a:ea typeface="黑体" panose="02010600030101010101" pitchFamily="49" charset="-122"/>
            </a:endParaRPr>
          </a:p>
          <a:p>
            <a:pPr algn="ctr" eaLnBrk="0" hangingPunct="0">
              <a:lnSpc>
                <a:spcPct val="150000"/>
              </a:lnSpc>
            </a:pPr>
            <a:r>
              <a:rPr lang="en-US" altLang="zh-CN" sz="2000" b="1">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唐</a:t>
            </a:r>
            <a:r>
              <a:rPr lang="en-US" altLang="zh-CN" sz="2000" b="1">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王勃</a:t>
            </a:r>
            <a:endParaRPr lang="zh-CN" altLang="en-US" sz="2000" b="1" dirty="0">
              <a:latin typeface="仿宋" panose="02010609060101010101" pitchFamily="49" charset="-122"/>
              <a:ea typeface="仿宋" panose="02010609060101010101" pitchFamily="49" charset="-122"/>
            </a:endParaRPr>
          </a:p>
          <a:p>
            <a:pPr algn="ctr" eaLnBrk="0" hangingPunct="0">
              <a:lnSpc>
                <a:spcPct val="150000"/>
              </a:lnSpc>
            </a:pPr>
            <a:r>
              <a:rPr lang="zh-CN" altLang="en-US" sz="2400" b="1" dirty="0">
                <a:latin typeface="楷体" panose="02010609060101010101" pitchFamily="49" charset="-122"/>
                <a:ea typeface="楷体" panose="02010609060101010101" pitchFamily="49" charset="-122"/>
              </a:rPr>
              <a:t>城阙辅三秦，风烟望五津。</a:t>
            </a:r>
            <a:endParaRPr lang="zh-CN" altLang="en-US" sz="2400" b="1" dirty="0">
              <a:latin typeface="楷体" panose="02010609060101010101" pitchFamily="49" charset="-122"/>
              <a:ea typeface="楷体" panose="02010609060101010101" pitchFamily="49" charset="-122"/>
            </a:endParaRPr>
          </a:p>
          <a:p>
            <a:pPr algn="ctr" eaLnBrk="0" hangingPunct="0">
              <a:lnSpc>
                <a:spcPct val="150000"/>
              </a:lnSpc>
            </a:pPr>
            <a:r>
              <a:rPr lang="zh-CN" altLang="en-US" sz="2400" b="1" dirty="0">
                <a:latin typeface="楷体" panose="02010609060101010101" pitchFamily="49" charset="-122"/>
                <a:ea typeface="楷体" panose="02010609060101010101" pitchFamily="49" charset="-122"/>
              </a:rPr>
              <a:t>与君离别意，同是宦游人。</a:t>
            </a:r>
            <a:endParaRPr lang="zh-CN" altLang="en-US" sz="2400" b="1" dirty="0">
              <a:latin typeface="楷体" panose="02010609060101010101" pitchFamily="49" charset="-122"/>
              <a:ea typeface="楷体" panose="02010609060101010101" pitchFamily="49" charset="-122"/>
            </a:endParaRPr>
          </a:p>
          <a:p>
            <a:pPr algn="ctr" eaLnBrk="0" hangingPunct="0">
              <a:lnSpc>
                <a:spcPct val="150000"/>
              </a:lnSpc>
            </a:pPr>
            <a:r>
              <a:rPr lang="zh-CN" altLang="en-US" sz="2400" b="1" dirty="0">
                <a:latin typeface="楷体" panose="02010609060101010101" pitchFamily="49" charset="-122"/>
                <a:ea typeface="楷体" panose="02010609060101010101" pitchFamily="49" charset="-122"/>
              </a:rPr>
              <a:t>海内存知己，天涯若比邻。</a:t>
            </a:r>
            <a:endParaRPr lang="zh-CN" altLang="en-US" sz="2400" b="1" dirty="0">
              <a:latin typeface="楷体" panose="02010609060101010101" pitchFamily="49" charset="-122"/>
              <a:ea typeface="楷体" panose="02010609060101010101" pitchFamily="49" charset="-122"/>
            </a:endParaRPr>
          </a:p>
          <a:p>
            <a:pPr algn="ctr" eaLnBrk="0" hangingPunct="0">
              <a:lnSpc>
                <a:spcPct val="150000"/>
              </a:lnSpc>
            </a:pPr>
            <a:r>
              <a:rPr lang="zh-CN" altLang="en-US" sz="2400" b="1" dirty="0">
                <a:latin typeface="楷体" panose="02010609060101010101" pitchFamily="49" charset="-122"/>
                <a:ea typeface="楷体" panose="02010609060101010101" pitchFamily="49" charset="-122"/>
              </a:rPr>
              <a:t>无为在歧路，儿女共沾巾。</a:t>
            </a:r>
            <a:endParaRPr lang="zh-CN" altLang="en-US" sz="2400" b="1" dirty="0">
              <a:latin typeface="楷体" panose="02010609060101010101" pitchFamily="49" charset="-122"/>
              <a:ea typeface="楷体" panose="02010609060101010101" pitchFamily="49" charset="-122"/>
            </a:endParaRPr>
          </a:p>
        </p:txBody>
      </p:sp>
      <p:sp>
        <p:nvSpPr>
          <p:cNvPr id="7" name="矩形 1"/>
          <p:cNvSpPr/>
          <p:nvPr/>
        </p:nvSpPr>
        <p:spPr>
          <a:xfrm>
            <a:off x="565150" y="674688"/>
            <a:ext cx="1416050" cy="581025"/>
          </a:xfrm>
          <a:prstGeom prst="rect">
            <a:avLst/>
          </a:prstGeom>
          <a:noFill/>
          <a:ln w="9525">
            <a:noFill/>
          </a:ln>
        </p:spPr>
        <p:txBody>
          <a:bodyPr wrap="none">
            <a:spAutoFit/>
          </a:bodyPr>
          <a:p>
            <a:pPr eaLnBrk="0" hangingPunct="0">
              <a:lnSpc>
                <a:spcPct val="150000"/>
              </a:lnSpc>
            </a:pPr>
            <a:r>
              <a:rPr lang="zh-CN" altLang="en-US" sz="2400" b="1" dirty="0">
                <a:solidFill>
                  <a:srgbClr val="0066FF"/>
                </a:solidFill>
                <a:latin typeface="微软雅黑" panose="020B0503020204020204" pitchFamily="34" charset="-122"/>
                <a:ea typeface="微软雅黑" panose="020B0503020204020204" pitchFamily="34" charset="-122"/>
              </a:rPr>
              <a:t>延展阅读</a:t>
            </a:r>
            <a:endParaRPr lang="zh-CN" altLang="en-US" sz="2400" b="1" dirty="0">
              <a:solidFill>
                <a:srgbClr val="0066FF"/>
              </a:solidFill>
              <a:latin typeface="微软雅黑" panose="020B0503020204020204" pitchFamily="34" charset="-122"/>
              <a:ea typeface="微软雅黑" panose="020B0503020204020204" pitchFamily="34" charset="-122"/>
            </a:endParaRPr>
          </a:p>
        </p:txBody>
      </p:sp>
      <p:pic>
        <p:nvPicPr>
          <p:cNvPr id="25607" name="Picture 7" descr="http://cdnimg103.lizhi.fm/audio_cover/2015/07/13/21423445855057543_320x320.jpg"/>
          <p:cNvPicPr>
            <a:picLocks noChangeAspect="1" noChangeArrowheads="1"/>
          </p:cNvPicPr>
          <p:nvPr/>
        </p:nvPicPr>
        <p:blipFill>
          <a:blip r:embed="rId1"/>
          <a:srcRect/>
          <a:stretch>
            <a:fillRect/>
          </a:stretch>
        </p:blipFill>
        <p:spPr bwMode="auto">
          <a:xfrm>
            <a:off x="5376863" y="1512649"/>
            <a:ext cx="3048000" cy="304800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3010"/>
                                        </p:tgtEl>
                                        <p:attrNameLst>
                                          <p:attrName>style.visibility</p:attrName>
                                        </p:attrNameLst>
                                      </p:cBhvr>
                                      <p:to>
                                        <p:strVal val="visible"/>
                                      </p:to>
                                    </p:set>
                                    <p:animEffect transition="in" filter="slide(fromBottom)">
                                      <p:cBhvr>
                                        <p:cTn id="12" dur="500"/>
                                        <p:tgtEl>
                                          <p:spTgt spid="43010"/>
                                        </p:tgtEl>
                                      </p:cBhvr>
                                    </p:animEffect>
                                  </p:childTnLst>
                                </p:cTn>
                              </p:par>
                              <p:par>
                                <p:cTn id="13" presetID="12" presetClass="entr" presetSubtype="4" fill="hold" nodeType="withEffect">
                                  <p:stCondLst>
                                    <p:cond delay="0"/>
                                  </p:stCondLst>
                                  <p:childTnLst>
                                    <p:set>
                                      <p:cBhvr>
                                        <p:cTn id="14" dur="1" fill="hold">
                                          <p:stCondLst>
                                            <p:cond delay="0"/>
                                          </p:stCondLst>
                                        </p:cTn>
                                        <p:tgtEl>
                                          <p:spTgt spid="25607"/>
                                        </p:tgtEl>
                                        <p:attrNameLst>
                                          <p:attrName>style.visibility</p:attrName>
                                        </p:attrNameLst>
                                      </p:cBhvr>
                                      <p:to>
                                        <p:strVal val="visible"/>
                                      </p:to>
                                    </p:set>
                                    <p:animEffect transition="in" filter="slide(fromBottom)">
                                      <p:cBhvr>
                                        <p:cTn id="15"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3"/>
          <p:cNvSpPr>
            <a:spLocks noChangeArrowheads="1"/>
          </p:cNvSpPr>
          <p:nvPr/>
        </p:nvSpPr>
        <p:spPr bwMode="auto">
          <a:xfrm>
            <a:off x="500063" y="827088"/>
            <a:ext cx="4578350" cy="3878263"/>
          </a:xfrm>
          <a:prstGeom prst="rect">
            <a:avLst/>
          </a:prstGeom>
          <a:noFill/>
          <a:ln>
            <a:noFill/>
          </a:ln>
        </p:spPr>
        <p:txBody>
          <a:bodyPr anchor="ctr">
            <a:spAutoFit/>
          </a:bodyPr>
          <a:lstStyle/>
          <a:p>
            <a:pPr marL="0" marR="0" lvl="0" indent="0" algn="ctr" defTabSz="4572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rPr>
              <a:t>渭城曲</a:t>
            </a:r>
            <a:endParaRPr kumimoji="0" lang="zh-CN" altLang="en-US" sz="2800"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endParaRPr>
          </a:p>
          <a:p>
            <a:pPr marL="0" marR="0" lvl="0" indent="0" algn="ctr" defTabSz="457200" rtl="0" eaLnBrk="0" fontAlgn="base" latinLnBrk="0" hangingPunct="0">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a:t>
            </a: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唐</a:t>
            </a:r>
            <a:r>
              <a:rPr kumimoji="0" lang="en-US" altLang="zh-CN"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 </a:t>
            </a:r>
            <a:r>
              <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rPr>
              <a:t>王维</a:t>
            </a:r>
            <a:endParaRPr kumimoji="0" lang="zh-CN" altLang="en-US" sz="24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Times New Roman" panose="02020603050405020304" pitchFamily="18" charset="0"/>
            </a:endParaRPr>
          </a:p>
          <a:p>
            <a:pPr marL="0" marR="0" lvl="0" indent="0" algn="ctr" defTabSz="4572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rPr>
              <a:t> 渭城朝雨浥轻尘，</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0" algn="ctr" defTabSz="4572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rPr>
              <a:t> 客舍青青柳色新。</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0" algn="ctr" defTabSz="4572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rPr>
              <a:t> 劝君更尽一杯酒，</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endParaRPr>
          </a:p>
          <a:p>
            <a:pPr marL="0" marR="0" lvl="0" indent="0" algn="ctr" defTabSz="4572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rPr>
              <a:t> 西出阳关无故人。</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pic>
        <p:nvPicPr>
          <p:cNvPr id="47108" name="Picture 4" descr="http://pic18.photophoto.cn/20110304/0027011777541262_b.jpg"/>
          <p:cNvPicPr>
            <a:picLocks noChangeAspect="1" noChangeArrowheads="1"/>
          </p:cNvPicPr>
          <p:nvPr/>
        </p:nvPicPr>
        <p:blipFill>
          <a:blip r:embed="rId1"/>
          <a:srcRect/>
          <a:stretch>
            <a:fillRect/>
          </a:stretch>
        </p:blipFill>
        <p:spPr bwMode="auto">
          <a:xfrm>
            <a:off x="4612588" y="1481061"/>
            <a:ext cx="3712262" cy="2646438"/>
          </a:xfrm>
          <a:prstGeom prst="rect">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AutoShape 70"/>
          <p:cNvSpPr>
            <a:spLocks noChangeAspect="1" noTextEdit="1"/>
          </p:cNvSpPr>
          <p:nvPr/>
        </p:nvSpPr>
        <p:spPr>
          <a:xfrm>
            <a:off x="-3943350" y="534988"/>
            <a:ext cx="1895475" cy="1358900"/>
          </a:xfrm>
          <a:prstGeom prst="rect">
            <a:avLst/>
          </a:prstGeom>
          <a:noFill/>
          <a:ln w="9525">
            <a:noFill/>
          </a:ln>
        </p:spPr>
        <p:txBody>
          <a:bodyPr/>
          <a:p>
            <a:endParaRPr lang="zh-CN" altLang="en-US"/>
          </a:p>
        </p:txBody>
      </p:sp>
      <p:pic>
        <p:nvPicPr>
          <p:cNvPr id="10243" name="Picture 72"/>
          <p:cNvPicPr>
            <a:picLocks noChangeAspect="1"/>
          </p:cNvPicPr>
          <p:nvPr/>
        </p:nvPicPr>
        <p:blipFill>
          <a:blip r:embed="rId1"/>
          <a:stretch>
            <a:fillRect/>
          </a:stretch>
        </p:blipFill>
        <p:spPr>
          <a:xfrm>
            <a:off x="-3943350" y="534988"/>
            <a:ext cx="1897063" cy="1358900"/>
          </a:xfrm>
          <a:prstGeom prst="rect">
            <a:avLst/>
          </a:prstGeom>
          <a:noFill/>
          <a:ln w="9525">
            <a:noFill/>
          </a:ln>
        </p:spPr>
      </p:pic>
      <p:sp>
        <p:nvSpPr>
          <p:cNvPr id="8206" name="矩形 15"/>
          <p:cNvSpPr/>
          <p:nvPr/>
        </p:nvSpPr>
        <p:spPr>
          <a:xfrm>
            <a:off x="4102100" y="1343025"/>
            <a:ext cx="4724400" cy="3324225"/>
          </a:xfrm>
          <a:prstGeom prst="rect">
            <a:avLst/>
          </a:prstGeom>
          <a:noFill/>
          <a:ln w="9525">
            <a:noFill/>
          </a:ln>
        </p:spPr>
        <p:txBody>
          <a:bodyPr>
            <a:spAutoFit/>
          </a:bodyPr>
          <a:p>
            <a:pPr indent="360680">
              <a:lnSpc>
                <a:spcPct val="150000"/>
              </a:lnSpc>
              <a:spcAft>
                <a:spcPts val="600"/>
              </a:spcAft>
            </a:pPr>
            <a:r>
              <a:rPr lang="zh-CN" altLang="en-US" sz="2000" b="1" dirty="0">
                <a:solidFill>
                  <a:srgbClr val="FF3300"/>
                </a:solidFill>
                <a:latin typeface="Calibri" panose="020F0502020204030204" pitchFamily="34" charset="0"/>
              </a:rPr>
              <a:t>读了三个小朋友说的话，我们发现大家交流的是散文借景抒情的方法，运用它们，可以更好表达自己的感受。①借助事物，表达感情或引发思考；②比如</a:t>
            </a:r>
            <a:r>
              <a:rPr lang="en-US" altLang="zh-CN" sz="2000" b="1">
                <a:solidFill>
                  <a:srgbClr val="FF3300"/>
                </a:solidFill>
                <a:latin typeface="Calibri" panose="020F0502020204030204" pitchFamily="34" charset="0"/>
              </a:rPr>
              <a:t>《</a:t>
            </a:r>
            <a:r>
              <a:rPr lang="zh-CN" altLang="en-US" sz="2000" b="1" dirty="0">
                <a:solidFill>
                  <a:srgbClr val="FF3300"/>
                </a:solidFill>
                <a:latin typeface="Calibri" panose="020F0502020204030204" pitchFamily="34" charset="0"/>
              </a:rPr>
              <a:t>桂花雨</a:t>
            </a:r>
            <a:r>
              <a:rPr lang="en-US" altLang="zh-CN" sz="2000" b="1">
                <a:solidFill>
                  <a:srgbClr val="FF3300"/>
                </a:solidFill>
                <a:latin typeface="Calibri" panose="020F0502020204030204" pitchFamily="34" charset="0"/>
              </a:rPr>
              <a:t>》</a:t>
            </a:r>
            <a:r>
              <a:rPr lang="zh-CN" altLang="en-US" sz="2000" b="1" dirty="0">
                <a:solidFill>
                  <a:srgbClr val="FF3300"/>
                </a:solidFill>
                <a:latin typeface="Calibri" panose="020F0502020204030204" pitchFamily="34" charset="0"/>
              </a:rPr>
              <a:t>不仅带给她童年的快乐回忆，也寄托了思乡之情；③又如</a:t>
            </a:r>
            <a:r>
              <a:rPr lang="en-US" altLang="zh-CN" sz="2000" b="1">
                <a:solidFill>
                  <a:srgbClr val="FF3300"/>
                </a:solidFill>
                <a:latin typeface="Calibri" panose="020F0502020204030204" pitchFamily="34" charset="0"/>
              </a:rPr>
              <a:t>《</a:t>
            </a:r>
            <a:r>
              <a:rPr lang="zh-CN" altLang="en-US" sz="2000" b="1" dirty="0">
                <a:solidFill>
                  <a:srgbClr val="FF3300"/>
                </a:solidFill>
                <a:latin typeface="Calibri" panose="020F0502020204030204" pitchFamily="34" charset="0"/>
              </a:rPr>
              <a:t>落花生</a:t>
            </a:r>
            <a:r>
              <a:rPr lang="en-US" altLang="zh-CN" sz="2000" b="1">
                <a:solidFill>
                  <a:srgbClr val="FF3300"/>
                </a:solidFill>
                <a:latin typeface="Calibri" panose="020F0502020204030204" pitchFamily="34" charset="0"/>
              </a:rPr>
              <a:t>》</a:t>
            </a:r>
            <a:r>
              <a:rPr lang="zh-CN" altLang="en-US" sz="2000" b="1" dirty="0">
                <a:solidFill>
                  <a:srgbClr val="FF3300"/>
                </a:solidFill>
                <a:latin typeface="Calibri" panose="020F0502020204030204" pitchFamily="34" charset="0"/>
              </a:rPr>
              <a:t>是借助花生的特点，表明做人的道理。</a:t>
            </a:r>
            <a:endParaRPr lang="zh-CN" altLang="en-US" sz="2000" b="1" dirty="0">
              <a:solidFill>
                <a:srgbClr val="FF3300"/>
              </a:solidFill>
              <a:latin typeface="Calibri" panose="020F0502020204030204" pitchFamily="34" charset="0"/>
            </a:endParaRPr>
          </a:p>
        </p:txBody>
      </p:sp>
      <p:pic>
        <p:nvPicPr>
          <p:cNvPr id="10245" name="Picture 19"/>
          <p:cNvPicPr>
            <a:picLocks noChangeAspect="1"/>
          </p:cNvPicPr>
          <p:nvPr/>
        </p:nvPicPr>
        <p:blipFill>
          <a:blip r:embed="rId2"/>
          <a:stretch>
            <a:fillRect/>
          </a:stretch>
        </p:blipFill>
        <p:spPr>
          <a:xfrm>
            <a:off x="3041650" y="-254000"/>
            <a:ext cx="3060700" cy="1292225"/>
          </a:xfrm>
          <a:prstGeom prst="rect">
            <a:avLst/>
          </a:prstGeom>
          <a:noFill/>
          <a:ln w="9525">
            <a:noFill/>
          </a:ln>
        </p:spPr>
      </p:pic>
      <p:pic>
        <p:nvPicPr>
          <p:cNvPr id="34817" name="Picture 1" descr="C:\Users\Administrator\AppData\Roaming\Tencent\Users\541737432\QQ\WinTemp\RichOle\11V0EJNSR`J)[N}1JW5]F@H.png"/>
          <p:cNvPicPr>
            <a:picLocks noChangeAspect="1" noChangeArrowheads="1"/>
          </p:cNvPicPr>
          <p:nvPr/>
        </p:nvPicPr>
        <p:blipFill>
          <a:blip r:embed="rId3"/>
          <a:srcRect/>
          <a:stretch>
            <a:fillRect/>
          </a:stretch>
        </p:blipFill>
        <p:spPr bwMode="auto">
          <a:xfrm>
            <a:off x="329879" y="1546009"/>
            <a:ext cx="3724851" cy="2825491"/>
          </a:xfrm>
          <a:prstGeom prst="rect">
            <a:avLst/>
          </a:prstGeom>
          <a:ln>
            <a:noFill/>
          </a:ln>
          <a:effectLst>
            <a:softEdge rad="112500"/>
          </a:effectLst>
        </p:spPr>
      </p:pic>
      <p:sp>
        <p:nvSpPr>
          <p:cNvPr id="10247" name="TextBox 6"/>
          <p:cNvSpPr txBox="1"/>
          <p:nvPr/>
        </p:nvSpPr>
        <p:spPr>
          <a:xfrm>
            <a:off x="250825" y="869950"/>
            <a:ext cx="2986088" cy="460375"/>
          </a:xfrm>
          <a:prstGeom prst="rect">
            <a:avLst/>
          </a:prstGeom>
          <a:noFill/>
          <a:ln w="9525">
            <a:noFill/>
          </a:ln>
        </p:spPr>
        <p:txBody>
          <a:bodyPr>
            <a:spAutoFit/>
          </a:bodyPr>
          <a:p>
            <a:pPr marL="342900" indent="-342900">
              <a:buFont typeface="Wingdings" panose="05000000000000000000" pitchFamily="2" charset="2"/>
              <a:buChar char="u"/>
            </a:pPr>
            <a:r>
              <a:rPr lang="zh-CN" altLang="en-US" sz="2400" b="1" dirty="0">
                <a:solidFill>
                  <a:srgbClr val="3333FF"/>
                </a:solidFill>
                <a:latin typeface="微软雅黑" panose="020B0503020204020204" pitchFamily="34" charset="-122"/>
                <a:ea typeface="微软雅黑" panose="020B0503020204020204" pitchFamily="34" charset="-122"/>
              </a:rPr>
              <a:t>读一读，找规律。</a:t>
            </a:r>
            <a:endParaRPr lang="zh-CN" altLang="en-US" sz="2400" b="1" dirty="0">
              <a:solidFill>
                <a:srgbClr val="3333FF"/>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236913" y="703263"/>
            <a:ext cx="4095750" cy="517525"/>
            <a:chOff x="4141448" y="2534325"/>
            <a:chExt cx="2102133" cy="1010147"/>
          </a:xfrm>
        </p:grpSpPr>
        <p:sp>
          <p:nvSpPr>
            <p:cNvPr id="13" name="云形标注 12"/>
            <p:cNvSpPr/>
            <p:nvPr/>
          </p:nvSpPr>
          <p:spPr>
            <a:xfrm>
              <a:off x="4141448" y="2534325"/>
              <a:ext cx="2102133" cy="1010147"/>
            </a:xfrm>
            <a:prstGeom prst="cloudCallout">
              <a:avLst>
                <a:gd name="adj1" fmla="val -34454"/>
                <a:gd name="adj2" fmla="val 110764"/>
              </a:avLst>
            </a:prstGeom>
            <a:solidFill>
              <a:schemeClr val="accent1">
                <a:lumMod val="20000"/>
                <a:lumOff val="80000"/>
              </a:schemeClr>
            </a:solidFill>
            <a:ln>
              <a:solidFill>
                <a:schemeClr val="accent1">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schemeClr val="tx1"/>
                </a:solidFill>
                <a:effectLst/>
                <a:uLnTx/>
                <a:uFillTx/>
                <a:latin typeface="+mn-lt"/>
                <a:ea typeface="+mn-ea"/>
                <a:cs typeface="+mn-cs"/>
              </a:endParaRPr>
            </a:p>
          </p:txBody>
        </p:sp>
        <p:sp>
          <p:nvSpPr>
            <p:cNvPr id="10250" name="矩形 6"/>
            <p:cNvSpPr/>
            <p:nvPr/>
          </p:nvSpPr>
          <p:spPr>
            <a:xfrm>
              <a:off x="4320804" y="2688373"/>
              <a:ext cx="1759458" cy="720077"/>
            </a:xfrm>
            <a:prstGeom prst="rect">
              <a:avLst/>
            </a:prstGeom>
            <a:noFill/>
            <a:ln w="9525">
              <a:noFill/>
            </a:ln>
          </p:spPr>
          <p:txBody>
            <a:bodyPr>
              <a:spAutoFit/>
            </a:bodyPr>
            <a:p>
              <a:r>
                <a:rPr lang="zh-CN" altLang="en-US" b="1" dirty="0">
                  <a:solidFill>
                    <a:srgbClr val="000000"/>
                  </a:solidFill>
                  <a:latin typeface="微软雅黑" panose="020B0503020204020204" pitchFamily="34" charset="-122"/>
                  <a:ea typeface="微软雅黑" panose="020B0503020204020204" pitchFamily="34" charset="-122"/>
                </a:rPr>
                <a:t>读了小朋友的话，你收获了什么？</a:t>
              </a:r>
              <a:endParaRPr lang="zh-CN" altLang="en-US" b="1"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06">
                                            <p:txEl>
                                              <p:charRg st="0" end="120"/>
                                            </p:txEl>
                                          </p:spTgt>
                                        </p:tgtEl>
                                        <p:attrNameLst>
                                          <p:attrName>style.visibility</p:attrName>
                                        </p:attrNameLst>
                                      </p:cBhvr>
                                      <p:to>
                                        <p:strVal val="visible"/>
                                      </p:to>
                                    </p:set>
                                    <p:animEffect transition="in" filter="wipe(left)">
                                      <p:cBhvr>
                                        <p:cTn id="12" dur="500"/>
                                        <p:tgtEl>
                                          <p:spTgt spid="8206">
                                            <p:txEl>
                                              <p:charRg st="0" end="1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AutoShape 70"/>
          <p:cNvSpPr>
            <a:spLocks noChangeAspect="1" noTextEdit="1"/>
          </p:cNvSpPr>
          <p:nvPr/>
        </p:nvSpPr>
        <p:spPr>
          <a:xfrm>
            <a:off x="-3943350" y="534988"/>
            <a:ext cx="1895475" cy="1358900"/>
          </a:xfrm>
          <a:prstGeom prst="rect">
            <a:avLst/>
          </a:prstGeom>
          <a:noFill/>
          <a:ln w="9525">
            <a:noFill/>
          </a:ln>
        </p:spPr>
        <p:txBody>
          <a:bodyPr/>
          <a:p>
            <a:endParaRPr lang="zh-CN" altLang="en-US"/>
          </a:p>
        </p:txBody>
      </p:sp>
      <p:pic>
        <p:nvPicPr>
          <p:cNvPr id="11267" name="Picture 72"/>
          <p:cNvPicPr>
            <a:picLocks noChangeAspect="1"/>
          </p:cNvPicPr>
          <p:nvPr/>
        </p:nvPicPr>
        <p:blipFill>
          <a:blip r:embed="rId1"/>
          <a:stretch>
            <a:fillRect/>
          </a:stretch>
        </p:blipFill>
        <p:spPr>
          <a:xfrm>
            <a:off x="-3943350" y="534988"/>
            <a:ext cx="1897063" cy="1358900"/>
          </a:xfrm>
          <a:prstGeom prst="rect">
            <a:avLst/>
          </a:prstGeom>
          <a:noFill/>
          <a:ln w="9525">
            <a:noFill/>
          </a:ln>
        </p:spPr>
      </p:pic>
      <p:sp>
        <p:nvSpPr>
          <p:cNvPr id="11268" name="Rectangle 5"/>
          <p:cNvSpPr/>
          <p:nvPr/>
        </p:nvSpPr>
        <p:spPr>
          <a:xfrm>
            <a:off x="788988" y="2249488"/>
            <a:ext cx="7466012" cy="2060575"/>
          </a:xfrm>
          <a:prstGeom prst="rect">
            <a:avLst/>
          </a:prstGeom>
          <a:noFill/>
          <a:ln w="9525">
            <a:noFill/>
          </a:ln>
        </p:spPr>
        <p:txBody>
          <a:bodyPr anchor="ctr">
            <a:spAutoFit/>
          </a:bodyPr>
          <a:p>
            <a:pPr indent="533400" latinLnBrk="1">
              <a:lnSpc>
                <a:spcPct val="150000"/>
              </a:lnSpc>
            </a:pPr>
            <a:r>
              <a:rPr lang="zh-CN" altLang="en-US" sz="2200" b="1" dirty="0">
                <a:latin typeface="Times New Roman" panose="02020603050405020304" pitchFamily="18" charset="0"/>
                <a:ea typeface="楷体" panose="02010609060101010101" pitchFamily="49" charset="-122"/>
              </a:rPr>
              <a:t>你以为它真是盛酒的金盅吗？它会笑你呢。秋天来了，它对于自己的戏法好像忍俊不禁地破口大笑起来，露出一口皓齿，那样透明光嫩的皓齿，你在别的地方还看见过吗？</a:t>
            </a:r>
            <a:r>
              <a:rPr lang="en-US" altLang="zh-CN" sz="2200" b="1">
                <a:latin typeface="Times New Roman" panose="02020603050405020304" pitchFamily="18" charset="0"/>
                <a:ea typeface="楷体" panose="02010609060101010101" pitchFamily="49" charset="-122"/>
              </a:rPr>
              <a:t>(</a:t>
            </a:r>
            <a:r>
              <a:rPr lang="zh-CN" altLang="en-US" sz="2200" b="1" dirty="0">
                <a:latin typeface="Times New Roman" panose="02020603050405020304" pitchFamily="18" charset="0"/>
                <a:ea typeface="仿宋" panose="02010609060101010101" pitchFamily="49" charset="-122"/>
              </a:rPr>
              <a:t>郭沫若</a:t>
            </a:r>
            <a:r>
              <a:rPr lang="en-US" altLang="zh-CN" sz="2200" b="1">
                <a:latin typeface="Times New Roman" panose="02020603050405020304" pitchFamily="18" charset="0"/>
                <a:ea typeface="仿宋" panose="02010609060101010101" pitchFamily="49" charset="-122"/>
              </a:rPr>
              <a:t>《</a:t>
            </a:r>
            <a:r>
              <a:rPr lang="zh-CN" altLang="en-US" sz="2200" b="1" dirty="0">
                <a:latin typeface="Times New Roman" panose="02020603050405020304" pitchFamily="18" charset="0"/>
                <a:ea typeface="仿宋" panose="02010609060101010101" pitchFamily="49" charset="-122"/>
              </a:rPr>
              <a:t>石榴</a:t>
            </a:r>
            <a:r>
              <a:rPr lang="en-US" altLang="zh-CN" sz="2200" b="1">
                <a:latin typeface="Times New Roman" panose="02020603050405020304" pitchFamily="18" charset="0"/>
                <a:ea typeface="仿宋" panose="02010609060101010101" pitchFamily="49" charset="-122"/>
              </a:rPr>
              <a:t>》</a:t>
            </a:r>
            <a:r>
              <a:rPr lang="zh-CN" altLang="en-US" sz="2200" b="1" dirty="0">
                <a:latin typeface="Times New Roman" panose="02020603050405020304" pitchFamily="18" charset="0"/>
                <a:ea typeface="仿宋" panose="02010609060101010101" pitchFamily="49" charset="-122"/>
              </a:rPr>
              <a:t>节选</a:t>
            </a:r>
            <a:r>
              <a:rPr lang="en-US" altLang="zh-CN" sz="2200" b="1">
                <a:latin typeface="Times New Roman" panose="02020603050405020304" pitchFamily="18" charset="0"/>
                <a:ea typeface="楷体" panose="02010609060101010101" pitchFamily="49" charset="-122"/>
              </a:rPr>
              <a:t>)</a:t>
            </a:r>
            <a:endParaRPr lang="zh-CN" altLang="en-US" sz="2200" b="1" dirty="0">
              <a:latin typeface="Times New Roman" panose="02020603050405020304" pitchFamily="18" charset="0"/>
              <a:ea typeface="楷体" panose="02010609060101010101" pitchFamily="49" charset="-122"/>
            </a:endParaRPr>
          </a:p>
        </p:txBody>
      </p:sp>
      <p:sp>
        <p:nvSpPr>
          <p:cNvPr id="11269" name="矩形 1"/>
          <p:cNvSpPr/>
          <p:nvPr/>
        </p:nvSpPr>
        <p:spPr>
          <a:xfrm>
            <a:off x="304800" y="723900"/>
            <a:ext cx="3733800" cy="461963"/>
          </a:xfrm>
          <a:prstGeom prst="rect">
            <a:avLst/>
          </a:prstGeom>
          <a:noFill/>
          <a:ln w="9525">
            <a:noFill/>
          </a:ln>
        </p:spPr>
        <p:txBody>
          <a:bodyPr>
            <a:spAutoFit/>
          </a:bodyPr>
          <a:p>
            <a:pPr marL="342900" indent="-342900">
              <a:buFont typeface="Wingdings" panose="05000000000000000000" pitchFamily="2" charset="2"/>
              <a:buChar char="u"/>
            </a:pPr>
            <a:r>
              <a:rPr lang="zh-CN" altLang="en-US" sz="2400" b="1" dirty="0">
                <a:solidFill>
                  <a:srgbClr val="3333FF"/>
                </a:solidFill>
                <a:latin typeface="微软雅黑" panose="020B0503020204020204" pitchFamily="34" charset="-122"/>
                <a:ea typeface="微软雅黑" panose="020B0503020204020204" pitchFamily="34" charset="-122"/>
              </a:rPr>
              <a:t>练一练，学运用。</a:t>
            </a:r>
            <a:endParaRPr lang="zh-CN" altLang="en-US" sz="2400" b="1" dirty="0">
              <a:solidFill>
                <a:srgbClr val="3333FF"/>
              </a:solidFill>
              <a:latin typeface="微软雅黑" panose="020B0503020204020204" pitchFamily="34" charset="-122"/>
              <a:ea typeface="微软雅黑" panose="020B0503020204020204" pitchFamily="34" charset="-122"/>
            </a:endParaRPr>
          </a:p>
        </p:txBody>
      </p:sp>
      <p:sp>
        <p:nvSpPr>
          <p:cNvPr id="11270" name="矩形 2"/>
          <p:cNvSpPr/>
          <p:nvPr/>
        </p:nvSpPr>
        <p:spPr>
          <a:xfrm>
            <a:off x="731838" y="1184275"/>
            <a:ext cx="7662862" cy="1028700"/>
          </a:xfrm>
          <a:prstGeom prst="rect">
            <a:avLst/>
          </a:prstGeom>
          <a:noFill/>
          <a:ln w="9525">
            <a:noFill/>
          </a:ln>
        </p:spPr>
        <p:txBody>
          <a:bodyPr>
            <a:spAutoFit/>
          </a:bodyPr>
          <a:p>
            <a:pPr indent="533400" latinLnBrk="1">
              <a:lnSpc>
                <a:spcPct val="150000"/>
              </a:lnSpc>
            </a:pPr>
            <a:r>
              <a:rPr lang="zh-CN" altLang="en-US" sz="2200" b="1" dirty="0">
                <a:solidFill>
                  <a:srgbClr val="000000"/>
                </a:solidFill>
                <a:latin typeface="黑体" panose="02010600030101010101" pitchFamily="49" charset="-122"/>
                <a:ea typeface="黑体" panose="02010600030101010101" pitchFamily="49" charset="-122"/>
              </a:rPr>
              <a:t>读下面两段话，想想：作者写事物什么特点，表达什么感情？</a:t>
            </a:r>
            <a:endParaRPr lang="zh-CN" altLang="en-US" sz="2200" b="1" dirty="0">
              <a:solidFill>
                <a:srgbClr val="000000"/>
              </a:solidFill>
              <a:latin typeface="黑体" panose="02010600030101010101" pitchFamily="49" charset="-122"/>
              <a:ea typeface="黑体" panose="02010600030101010101" pitchFamily="49" charset="-122"/>
            </a:endParaRPr>
          </a:p>
        </p:txBody>
      </p:sp>
      <p:sp>
        <p:nvSpPr>
          <p:cNvPr id="13" name="矩形 28"/>
          <p:cNvSpPr>
            <a:spLocks noChangeArrowheads="1"/>
          </p:cNvSpPr>
          <p:nvPr/>
        </p:nvSpPr>
        <p:spPr bwMode="auto">
          <a:xfrm>
            <a:off x="4114800" y="3932238"/>
            <a:ext cx="3860800" cy="782638"/>
          </a:xfrm>
          <a:prstGeom prst="wedgeRoundRectCallout">
            <a:avLst>
              <a:gd name="adj1" fmla="val -57742"/>
              <a:gd name="adj2" fmla="val -50656"/>
              <a:gd name="adj3" fmla="val 16667"/>
            </a:avLst>
          </a:prstGeom>
          <a:solidFill>
            <a:schemeClr val="accent6">
              <a:lumMod val="20000"/>
              <a:lumOff val="80000"/>
            </a:schemeClr>
          </a:solidFill>
          <a:ln>
            <a:solidFill>
              <a:schemeClr val="accent6">
                <a:lumMod val="75000"/>
              </a:schemeClr>
            </a:solidFill>
          </a:ln>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Calibri" panose="020F0502020204030204" pitchFamily="34" charset="0"/>
                <a:ea typeface="宋体" panose="02010600030101010101" pitchFamily="2" charset="-122"/>
                <a:cs typeface="+mn-cs"/>
              </a:rPr>
              <a:t>秋天石榴成熟时的样子，表达了作者对石榴的喜爱之情。</a:t>
            </a:r>
            <a:endParaRPr kumimoji="0" lang="zh-CN" altLang="en-US" sz="2000" b="1" i="0" u="none" strike="noStrike" kern="1200" cap="none" spc="0" normalizeH="0" baseline="0" noProof="0" dirty="0">
              <a:ln>
                <a:noFill/>
              </a:ln>
              <a:solidFill>
                <a:srgbClr val="FF3300"/>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1"/>
          <p:cNvSpPr/>
          <p:nvPr/>
        </p:nvSpPr>
        <p:spPr>
          <a:xfrm>
            <a:off x="355600" y="650875"/>
            <a:ext cx="8407400" cy="3487738"/>
          </a:xfrm>
          <a:prstGeom prst="rect">
            <a:avLst/>
          </a:prstGeom>
          <a:noFill/>
          <a:ln w="9525">
            <a:noFill/>
          </a:ln>
        </p:spPr>
        <p:txBody>
          <a:bodyPr anchor="ctr">
            <a:spAutoFit/>
          </a:bodyPr>
          <a:p>
            <a:pPr indent="266700">
              <a:lnSpc>
                <a:spcPct val="140000"/>
              </a:lnSpc>
            </a:pPr>
            <a:r>
              <a:rPr lang="en-US" altLang="zh-CN" sz="2000" b="1">
                <a:latin typeface="Times New Roman" panose="02020603050405020304" pitchFamily="18" charset="0"/>
                <a:ea typeface="楷体" panose="02010609060101010101" pitchFamily="49" charset="-122"/>
              </a:rPr>
              <a:t>  </a:t>
            </a:r>
            <a:r>
              <a:rPr lang="zh-CN" altLang="en-US" sz="2000" b="1" dirty="0">
                <a:latin typeface="Times New Roman" panose="02020603050405020304" pitchFamily="18" charset="0"/>
                <a:ea typeface="楷体" panose="02010609060101010101" pitchFamily="49" charset="-122"/>
              </a:rPr>
              <a:t>我出生在东南亚的星岛，从小和外祖父生活在一起。外祖父年轻时读了不少经、史、诗、词，又能书善画，在星岛文坛颇负盛名。我很小的时候，外祖父常常抱着我，坐在梨花木大交椅上，一遍又一遍地教我读唐诗宋词。每当读到“独在异乡为异客，每逢佳节倍思亲”“春草明年绿，王孙归不归”“自在飞花轻似梦，无边丝雨细如愁”之类的句子，常会有一颗两颗冰凉的泪珠落在我的腮边、手背。这时候，我会拍着手笑起来：“外公哭了！外公哭了！”老人总是摇摇头，长长地叹一口气，说：“莺儿，你还小呢，不懂！”</a:t>
            </a:r>
            <a:r>
              <a:rPr lang="en-US" altLang="zh-CN" sz="2000" b="1">
                <a:latin typeface="Times New Roman" panose="02020603050405020304" pitchFamily="18" charset="0"/>
                <a:ea typeface="楷体" panose="02010609060101010101" pitchFamily="49" charset="-122"/>
              </a:rPr>
              <a:t>(</a:t>
            </a:r>
            <a:r>
              <a:rPr lang="zh-CN" altLang="zh-CN" sz="2000" b="1" dirty="0">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梅花魂</a:t>
            </a:r>
            <a:r>
              <a:rPr lang="zh-CN" altLang="zh-CN" sz="2000" b="1" dirty="0">
                <a:latin typeface="仿宋" panose="02010609060101010101" pitchFamily="49" charset="-122"/>
                <a:ea typeface="仿宋" panose="02010609060101010101" pitchFamily="49" charset="-122"/>
              </a:rPr>
              <a:t>》</a:t>
            </a:r>
            <a:r>
              <a:rPr lang="zh-CN" altLang="en-US" sz="2000" b="1" dirty="0">
                <a:latin typeface="仿宋" panose="02010609060101010101" pitchFamily="49" charset="-122"/>
                <a:ea typeface="仿宋" panose="02010609060101010101" pitchFamily="49" charset="-122"/>
              </a:rPr>
              <a:t>节选</a:t>
            </a:r>
            <a:r>
              <a:rPr lang="en-US" altLang="zh-CN" sz="2000" b="1">
                <a:latin typeface="Times New Roman" panose="02020603050405020304" pitchFamily="18" charset="0"/>
                <a:ea typeface="楷体" panose="02010609060101010101" pitchFamily="49" charset="-122"/>
              </a:rPr>
              <a:t>)</a:t>
            </a:r>
            <a:endParaRPr lang="zh-CN" altLang="zh-CN" sz="2000" b="1" dirty="0">
              <a:latin typeface="Times New Roman" panose="02020603050405020304" pitchFamily="18" charset="0"/>
              <a:ea typeface="楷体" panose="02010609060101010101" pitchFamily="49" charset="-122"/>
            </a:endParaRPr>
          </a:p>
        </p:txBody>
      </p:sp>
      <p:sp>
        <p:nvSpPr>
          <p:cNvPr id="5" name="矩形 28"/>
          <p:cNvSpPr>
            <a:spLocks noChangeArrowheads="1"/>
          </p:cNvSpPr>
          <p:nvPr/>
        </p:nvSpPr>
        <p:spPr bwMode="auto">
          <a:xfrm>
            <a:off x="3346450" y="4106863"/>
            <a:ext cx="4918075" cy="711200"/>
          </a:xfrm>
          <a:prstGeom prst="wedgeRoundRectCallout">
            <a:avLst>
              <a:gd name="adj1" fmla="val -57728"/>
              <a:gd name="adj2" fmla="val -54657"/>
              <a:gd name="adj3" fmla="val 16667"/>
            </a:avLst>
          </a:prstGeom>
          <a:solidFill>
            <a:schemeClr val="accent6">
              <a:lumMod val="20000"/>
              <a:lumOff val="80000"/>
            </a:schemeClr>
          </a:solidFill>
          <a:ln>
            <a:solidFill>
              <a:schemeClr val="accent6">
                <a:lumMod val="75000"/>
              </a:schemeClr>
            </a:solidFill>
          </a:ln>
        </p:spPr>
        <p:txBody>
          <a:bodyPr anchor="ct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Calibri" panose="020F0502020204030204" pitchFamily="34" charset="0"/>
                <a:ea typeface="宋体" panose="02010600030101010101" pitchFamily="2" charset="-122"/>
                <a:cs typeface="+mn-cs"/>
              </a:rPr>
              <a:t>外公带我读唐诗宋词的情景，表达了外祖父深深地思念祖国、思念故乡之情。</a:t>
            </a:r>
            <a:endParaRPr kumimoji="0" lang="zh-CN" altLang="en-US" sz="2000" b="1" i="0" u="none" strike="noStrike" kern="1200" cap="none" spc="0" normalizeH="0" baseline="0" noProof="0" dirty="0">
              <a:ln>
                <a:noFill/>
              </a:ln>
              <a:solidFill>
                <a:srgbClr val="FF3300"/>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AutoShape 70"/>
          <p:cNvSpPr>
            <a:spLocks noChangeAspect="1" noTextEdit="1"/>
          </p:cNvSpPr>
          <p:nvPr/>
        </p:nvSpPr>
        <p:spPr>
          <a:xfrm>
            <a:off x="-3943350" y="534988"/>
            <a:ext cx="1895475" cy="1358900"/>
          </a:xfrm>
          <a:prstGeom prst="rect">
            <a:avLst/>
          </a:prstGeom>
          <a:noFill/>
          <a:ln w="9525">
            <a:noFill/>
          </a:ln>
        </p:spPr>
        <p:txBody>
          <a:bodyPr/>
          <a:p>
            <a:endParaRPr lang="zh-CN" altLang="en-US"/>
          </a:p>
        </p:txBody>
      </p:sp>
      <p:pic>
        <p:nvPicPr>
          <p:cNvPr id="13315" name="Picture 72"/>
          <p:cNvPicPr>
            <a:picLocks noChangeAspect="1"/>
          </p:cNvPicPr>
          <p:nvPr/>
        </p:nvPicPr>
        <p:blipFill>
          <a:blip r:embed="rId1"/>
          <a:stretch>
            <a:fillRect/>
          </a:stretch>
        </p:blipFill>
        <p:spPr>
          <a:xfrm>
            <a:off x="-3943350" y="534988"/>
            <a:ext cx="1897063" cy="1358900"/>
          </a:xfrm>
          <a:prstGeom prst="rect">
            <a:avLst/>
          </a:prstGeom>
          <a:noFill/>
          <a:ln w="9525">
            <a:noFill/>
          </a:ln>
        </p:spPr>
      </p:pic>
      <p:sp>
        <p:nvSpPr>
          <p:cNvPr id="13316" name="Rectangle 5"/>
          <p:cNvSpPr/>
          <p:nvPr/>
        </p:nvSpPr>
        <p:spPr>
          <a:xfrm>
            <a:off x="468313" y="792163"/>
            <a:ext cx="3011487" cy="461962"/>
          </a:xfrm>
          <a:prstGeom prst="rect">
            <a:avLst/>
          </a:prstGeom>
          <a:noFill/>
          <a:ln w="9525">
            <a:noFill/>
          </a:ln>
        </p:spPr>
        <p:txBody>
          <a:bodyPr>
            <a:spAutoFit/>
          </a:bodyPr>
          <a:p>
            <a:pPr marL="342900" indent="-342900">
              <a:buFont typeface="Wingdings" panose="05000000000000000000" pitchFamily="2" charset="2"/>
              <a:buChar char="u"/>
            </a:pPr>
            <a:r>
              <a:rPr lang="zh-CN" altLang="en-US" sz="2400" b="1" dirty="0">
                <a:solidFill>
                  <a:srgbClr val="3333FF"/>
                </a:solidFill>
                <a:latin typeface="微软雅黑" panose="020B0503020204020204" pitchFamily="34" charset="-122"/>
                <a:ea typeface="微软雅黑" panose="020B0503020204020204" pitchFamily="34" charset="-122"/>
              </a:rPr>
              <a:t>我拓展，我积累。</a:t>
            </a:r>
            <a:endParaRPr lang="zh-CN" altLang="en-US" sz="2400" b="1" dirty="0">
              <a:solidFill>
                <a:srgbClr val="3333FF"/>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1947863" y="2470150"/>
            <a:ext cx="6523038" cy="2160588"/>
          </a:xfrm>
          <a:prstGeom prst="roundRect">
            <a:avLst>
              <a:gd name="adj" fmla="val 9615"/>
            </a:avLst>
          </a:prstGeom>
          <a:solidFill>
            <a:schemeClr val="accent6">
              <a:lumMod val="20000"/>
              <a:lumOff val="8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53340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mn-lt"/>
                <a:ea typeface="+mn-ea"/>
                <a:cs typeface="+mn-cs"/>
              </a:rPr>
              <a:t>我还发现散文都是写事物，但是抒发感情的方式不同：有的在写的过程中直接抒发自己的感情，比如</a:t>
            </a:r>
            <a:r>
              <a:rPr kumimoji="0" lang="en-US" altLang="zh-CN" sz="2000" b="1" i="0" u="none" strike="noStrike" kern="1200" cap="none" spc="0" normalizeH="0" baseline="0" noProof="0" dirty="0">
                <a:ln>
                  <a:noFill/>
                </a:ln>
                <a:solidFill>
                  <a:srgbClr val="FF3300"/>
                </a:solidFill>
                <a:effectLst/>
                <a:uLnTx/>
                <a:uFillTx/>
                <a:latin typeface="+mn-lt"/>
                <a:ea typeface="+mn-ea"/>
                <a:cs typeface="+mn-cs"/>
              </a:rPr>
              <a:t>《</a:t>
            </a:r>
            <a:r>
              <a:rPr kumimoji="0" lang="zh-CN" altLang="en-US" sz="2000" b="1" i="0" u="none" strike="noStrike" kern="1200" cap="none" spc="0" normalizeH="0" baseline="0" noProof="0" dirty="0">
                <a:ln>
                  <a:noFill/>
                </a:ln>
                <a:solidFill>
                  <a:srgbClr val="FF3300"/>
                </a:solidFill>
                <a:effectLst/>
                <a:uLnTx/>
                <a:uFillTx/>
                <a:latin typeface="+mn-lt"/>
                <a:ea typeface="+mn-ea"/>
                <a:cs typeface="+mn-cs"/>
              </a:rPr>
              <a:t>白鹭</a:t>
            </a:r>
            <a:r>
              <a:rPr kumimoji="0" lang="en-US" altLang="zh-CN" sz="2000" b="1" i="0" u="none" strike="noStrike" kern="1200" cap="none" spc="0" normalizeH="0" baseline="0" noProof="0" dirty="0">
                <a:ln>
                  <a:noFill/>
                </a:ln>
                <a:solidFill>
                  <a:srgbClr val="FF3300"/>
                </a:solidFill>
                <a:effectLst/>
                <a:uLnTx/>
                <a:uFillTx/>
                <a:latin typeface="+mn-lt"/>
                <a:ea typeface="+mn-ea"/>
                <a:cs typeface="+mn-cs"/>
              </a:rPr>
              <a:t>》</a:t>
            </a:r>
            <a:r>
              <a:rPr kumimoji="0" lang="zh-CN" altLang="en-US" sz="2000" b="1" i="0" u="none" strike="noStrike" kern="1200" cap="none" spc="0" normalizeH="0" baseline="0" noProof="0" dirty="0">
                <a:ln>
                  <a:noFill/>
                </a:ln>
                <a:solidFill>
                  <a:srgbClr val="FF3300"/>
                </a:solidFill>
                <a:effectLst/>
                <a:uLnTx/>
                <a:uFillTx/>
                <a:latin typeface="+mn-lt"/>
                <a:ea typeface="+mn-ea"/>
                <a:cs typeface="+mn-cs"/>
              </a:rPr>
              <a:t>开篇就说“白鹭是一首精巧的诗”；有的课文是通过几件事情来写事物，将感情蕴含在字里行间，比如</a:t>
            </a:r>
            <a:r>
              <a:rPr kumimoji="0" lang="en-US" altLang="zh-CN" sz="2000" b="1" i="0" u="none" strike="noStrike" kern="1200" cap="none" spc="0" normalizeH="0" baseline="0" noProof="0" dirty="0">
                <a:ln>
                  <a:noFill/>
                </a:ln>
                <a:solidFill>
                  <a:srgbClr val="FF3300"/>
                </a:solidFill>
                <a:effectLst/>
                <a:uLnTx/>
                <a:uFillTx/>
                <a:latin typeface="+mn-lt"/>
                <a:ea typeface="+mn-ea"/>
                <a:cs typeface="+mn-cs"/>
              </a:rPr>
              <a:t>《</a:t>
            </a:r>
            <a:r>
              <a:rPr kumimoji="0" lang="zh-CN" altLang="en-US" sz="2000" b="1" i="0" u="none" strike="noStrike" kern="1200" cap="none" spc="0" normalizeH="0" baseline="0" noProof="0" dirty="0">
                <a:ln>
                  <a:noFill/>
                </a:ln>
                <a:solidFill>
                  <a:srgbClr val="FF3300"/>
                </a:solidFill>
                <a:effectLst/>
                <a:uLnTx/>
                <a:uFillTx/>
                <a:latin typeface="+mn-lt"/>
                <a:ea typeface="+mn-ea"/>
                <a:cs typeface="+mn-cs"/>
              </a:rPr>
              <a:t>桂花雨</a:t>
            </a:r>
            <a:r>
              <a:rPr kumimoji="0" lang="en-US" altLang="zh-CN" sz="2000" b="1" i="0" u="none" strike="noStrike" kern="1200" cap="none" spc="0" normalizeH="0" baseline="0" noProof="0" dirty="0">
                <a:ln>
                  <a:noFill/>
                </a:ln>
                <a:solidFill>
                  <a:srgbClr val="FF3300"/>
                </a:solidFill>
                <a:effectLst/>
                <a:uLnTx/>
                <a:uFillTx/>
                <a:latin typeface="+mn-lt"/>
                <a:ea typeface="+mn-ea"/>
                <a:cs typeface="+mn-cs"/>
              </a:rPr>
              <a:t>》</a:t>
            </a:r>
            <a:r>
              <a:rPr kumimoji="0" lang="zh-CN" altLang="en-US" sz="2000" b="1" i="0" u="none" strike="noStrike" kern="1200" cap="none" spc="0" normalizeH="0" baseline="0" noProof="0" dirty="0">
                <a:ln>
                  <a:noFill/>
                </a:ln>
                <a:solidFill>
                  <a:srgbClr val="FF3300"/>
                </a:solidFill>
                <a:effectLst/>
                <a:uLnTx/>
                <a:uFillTx/>
                <a:latin typeface="+mn-lt"/>
                <a:ea typeface="+mn-ea"/>
                <a:cs typeface="+mn-cs"/>
              </a:rPr>
              <a:t>；有的是写相处中变化，最后直接点出自己的思考，比如</a:t>
            </a:r>
            <a:r>
              <a:rPr kumimoji="0" lang="en-US" altLang="zh-CN" sz="2000" b="1" i="0" u="none" strike="noStrike" kern="1200" cap="none" spc="0" normalizeH="0" baseline="0" noProof="0" dirty="0">
                <a:ln>
                  <a:noFill/>
                </a:ln>
                <a:solidFill>
                  <a:srgbClr val="FF3300"/>
                </a:solidFill>
                <a:effectLst/>
                <a:uLnTx/>
                <a:uFillTx/>
                <a:latin typeface="+mn-lt"/>
                <a:ea typeface="+mn-ea"/>
                <a:cs typeface="+mn-cs"/>
              </a:rPr>
              <a:t>《</a:t>
            </a:r>
            <a:r>
              <a:rPr kumimoji="0" lang="zh-CN" altLang="en-US" sz="2000" b="1" i="0" u="none" strike="noStrike" kern="1200" cap="none" spc="0" normalizeH="0" baseline="0" noProof="0" dirty="0">
                <a:ln>
                  <a:noFill/>
                </a:ln>
                <a:solidFill>
                  <a:srgbClr val="FF3300"/>
                </a:solidFill>
                <a:effectLst/>
                <a:uLnTx/>
                <a:uFillTx/>
                <a:latin typeface="+mn-lt"/>
                <a:ea typeface="+mn-ea"/>
                <a:cs typeface="+mn-cs"/>
              </a:rPr>
              <a:t>珍珠鸟</a:t>
            </a:r>
            <a:r>
              <a:rPr kumimoji="0" lang="en-US" altLang="zh-CN" sz="2000" b="1" i="0" u="none" strike="noStrike" kern="1200" cap="none" spc="0" normalizeH="0" baseline="0" noProof="0" dirty="0">
                <a:ln>
                  <a:noFill/>
                </a:ln>
                <a:solidFill>
                  <a:srgbClr val="FF3300"/>
                </a:solidFill>
                <a:effectLst/>
                <a:uLnTx/>
                <a:uFillTx/>
                <a:latin typeface="+mn-lt"/>
                <a:ea typeface="+mn-ea"/>
                <a:cs typeface="+mn-cs"/>
              </a:rPr>
              <a:t>》</a:t>
            </a:r>
            <a:r>
              <a:rPr kumimoji="0" lang="zh-CN" altLang="en-US" sz="2000" b="1" i="0" u="none" strike="noStrike" kern="1200" cap="none" spc="0" normalizeH="0" baseline="0" noProof="0" dirty="0">
                <a:ln>
                  <a:noFill/>
                </a:ln>
                <a:solidFill>
                  <a:srgbClr val="FF3300"/>
                </a:solidFill>
                <a:effectLst/>
                <a:uLnTx/>
                <a:uFillTx/>
                <a:latin typeface="+mn-lt"/>
                <a:ea typeface="+mn-ea"/>
                <a:cs typeface="+mn-cs"/>
              </a:rPr>
              <a:t>。</a:t>
            </a:r>
            <a:endParaRPr kumimoji="0" lang="zh-CN" altLang="en-US" sz="2000" b="1" i="0" u="none" strike="noStrike" kern="1200" cap="none" spc="0" normalizeH="0" baseline="0" noProof="0" dirty="0">
              <a:ln>
                <a:noFill/>
              </a:ln>
              <a:solidFill>
                <a:srgbClr val="FF3300"/>
              </a:solidFill>
              <a:effectLst/>
              <a:uLnTx/>
              <a:uFillTx/>
              <a:latin typeface="+mn-lt"/>
              <a:ea typeface="+mn-ea"/>
              <a:cs typeface="+mn-cs"/>
            </a:endParaRPr>
          </a:p>
        </p:txBody>
      </p:sp>
      <p:sp>
        <p:nvSpPr>
          <p:cNvPr id="13" name="圆角矩形标注 12"/>
          <p:cNvSpPr/>
          <p:nvPr/>
        </p:nvSpPr>
        <p:spPr>
          <a:xfrm>
            <a:off x="2079625" y="1495425"/>
            <a:ext cx="4089400" cy="493713"/>
          </a:xfrm>
          <a:prstGeom prst="wedgeRoundRectCallout">
            <a:avLst>
              <a:gd name="adj1" fmla="val -55381"/>
              <a:gd name="adj2" fmla="val 52411"/>
              <a:gd name="adj3" fmla="val 16667"/>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rPr>
              <a:t>小朋友，你还有什么发现？</a:t>
            </a:r>
            <a:endParaRPr kumimoji="0" lang="zh-CN" altLang="en-US" sz="2400" b="1" i="0" u="none"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p:txBody>
      </p:sp>
      <p:pic>
        <p:nvPicPr>
          <p:cNvPr id="13319" name="Picture 12"/>
          <p:cNvPicPr>
            <a:picLocks noChangeAspect="1"/>
          </p:cNvPicPr>
          <p:nvPr/>
        </p:nvPicPr>
        <p:blipFill>
          <a:blip r:embed="rId2">
            <a:clrChange>
              <a:clrFrom>
                <a:srgbClr val="FFFFFF"/>
              </a:clrFrom>
              <a:clrTo>
                <a:srgbClr val="FFFFFF">
                  <a:alpha val="0"/>
                </a:srgbClr>
              </a:clrTo>
            </a:clrChange>
          </a:blip>
          <a:stretch>
            <a:fillRect/>
          </a:stretch>
        </p:blipFill>
        <p:spPr>
          <a:xfrm>
            <a:off x="800100" y="3409950"/>
            <a:ext cx="957263" cy="1089025"/>
          </a:xfrm>
          <a:prstGeom prst="rect">
            <a:avLst/>
          </a:prstGeom>
          <a:noFill/>
          <a:ln w="9525">
            <a:noFill/>
          </a:ln>
        </p:spPr>
      </p:pic>
      <p:pic>
        <p:nvPicPr>
          <p:cNvPr id="13320" name="Picture 13" descr="C:\Users\Administrator\Desktop\17e1884f61f242d2a7c5ee365a480b19.png"/>
          <p:cNvPicPr>
            <a:picLocks noChangeAspect="1"/>
          </p:cNvPicPr>
          <p:nvPr/>
        </p:nvPicPr>
        <p:blipFill>
          <a:blip r:embed="rId3"/>
          <a:stretch>
            <a:fillRect/>
          </a:stretch>
        </p:blipFill>
        <p:spPr>
          <a:xfrm>
            <a:off x="501650" y="1579563"/>
            <a:ext cx="1397000" cy="14160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457200" y="669925"/>
            <a:ext cx="8242300" cy="4133850"/>
          </a:xfrm>
          <a:prstGeom prst="roundRect">
            <a:avLst>
              <a:gd name="adj" fmla="val 2537"/>
            </a:avLst>
          </a:prstGeom>
          <a:solidFill>
            <a:schemeClr val="accent6">
              <a:lumMod val="20000"/>
              <a:lumOff val="8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66FF"/>
                </a:solidFill>
                <a:effectLst/>
                <a:uLnTx/>
                <a:uFillTx/>
                <a:latin typeface="Times New Roman" panose="02020603050405020304" pitchFamily="18" charset="0"/>
                <a:ea typeface="+mn-ea"/>
                <a:cs typeface="Times New Roman" panose="02020603050405020304" pitchFamily="18" charset="0"/>
              </a:rPr>
              <a:t>例如：</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窗台上，常常飞来一只小海鸥，浑身雪一样的羽毛，翼尖一抹灰黑，一对光闪闪的小眼睛，偏着脑袋瞧人，那神情又机灵又乖巧。它经常在窗台上跳跃、歇</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sz="2000" b="1" i="0" u="none" strike="noStrike" kern="1200" cap="none" spc="0" normalizeH="0" baseline="0" noProof="0" dirty="0" err="1">
                <a:ln>
                  <a:noFill/>
                </a:ln>
                <a:solidFill>
                  <a:schemeClr val="tx1"/>
                </a:solidFill>
                <a:effectLst/>
                <a:uLnTx/>
                <a:uFillTx/>
                <a:latin typeface="方正姚体" panose="02010601030101010101" pitchFamily="2" charset="-122"/>
                <a:ea typeface="方正姚体" panose="02010601030101010101" pitchFamily="2" charset="-122"/>
                <a:cs typeface="Times New Roman" panose="02020603050405020304" pitchFamily="18" charset="0"/>
              </a:rPr>
              <a:t>xiē</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脚。有这个活跃的小生命在窗前，是令人高兴的，仿佛</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sz="2000" b="1" i="0" u="none" strike="noStrike" kern="1200" cap="none" spc="0" normalizeH="0" baseline="0" noProof="0" dirty="0" err="1">
                <a:ln>
                  <a:noFill/>
                </a:ln>
                <a:solidFill>
                  <a:schemeClr val="tx1"/>
                </a:solidFill>
                <a:effectLst/>
                <a:uLnTx/>
                <a:uFillTx/>
                <a:latin typeface="方正姚体" panose="02010601030101010101" pitchFamily="2" charset="-122"/>
                <a:ea typeface="方正姚体" panose="02010601030101010101" pitchFamily="2" charset="-122"/>
                <a:cs typeface="Times New Roman" panose="02020603050405020304" pitchFamily="18" charset="0"/>
              </a:rPr>
              <a:t>fǎng</a:t>
            </a:r>
            <a:r>
              <a:rPr kumimoji="0" lang="en-US" altLang="zh-CN" sz="2000" b="1" i="0" u="none" strike="noStrike" kern="1200" cap="none" spc="0" normalizeH="0" baseline="0" noProof="0" dirty="0">
                <a:ln>
                  <a:noFill/>
                </a:ln>
                <a:solidFill>
                  <a:schemeClr val="tx1"/>
                </a:solidFill>
                <a:effectLst/>
                <a:uLnTx/>
                <a:uFillTx/>
                <a:latin typeface="方正姚体" panose="02010601030101010101" pitchFamily="2" charset="-122"/>
                <a:ea typeface="方正姚体" panose="02010601030101010101" pitchFamily="2" charset="-122"/>
                <a:cs typeface="Times New Roman" panose="02020603050405020304" pitchFamily="18" charset="0"/>
              </a:rPr>
              <a:t> </a:t>
            </a:r>
            <a:r>
              <a:rPr kumimoji="0" lang="en-US" altLang="zh-CN" sz="2000" b="1" i="0" u="none" strike="noStrike" kern="1200" cap="none" spc="0" normalizeH="0" baseline="0" noProof="0" dirty="0" err="1">
                <a:ln>
                  <a:noFill/>
                </a:ln>
                <a:solidFill>
                  <a:schemeClr val="tx1"/>
                </a:solidFill>
                <a:effectLst/>
                <a:uLnTx/>
                <a:uFillTx/>
                <a:latin typeface="方正姚体" panose="02010601030101010101" pitchFamily="2" charset="-122"/>
                <a:ea typeface="方正姚体" panose="02010601030101010101" pitchFamily="2" charset="-122"/>
                <a:cs typeface="Times New Roman" panose="02020603050405020304" pitchFamily="18" charset="0"/>
              </a:rPr>
              <a:t>fú</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触摸到了生命的欢愉</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sz="2000" b="1" i="0" u="none" strike="noStrike" kern="1200" cap="none" spc="0" normalizeH="0" baseline="0" noProof="0" dirty="0" err="1">
                <a:ln>
                  <a:noFill/>
                </a:ln>
                <a:solidFill>
                  <a:schemeClr val="tx1"/>
                </a:solidFill>
                <a:effectLst/>
                <a:uLnTx/>
                <a:uFillTx/>
                <a:latin typeface="方正姚体" panose="02010601030101010101" pitchFamily="2" charset="-122"/>
                <a:ea typeface="方正姚体" panose="02010601030101010101" pitchFamily="2" charset="-122"/>
                <a:cs typeface="Times New Roman" panose="02020603050405020304" pitchFamily="18" charset="0"/>
              </a:rPr>
              <a:t>yú</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。友人非常喜欢它，我也是。</a:t>
            </a:r>
            <a:endPar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a:p>
            <a:pPr marL="0" marR="0" lvl="0" indent="0" algn="r"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飞吧 海鸥</a:t>
            </a:r>
            <a:r>
              <a:rPr kumimoji="0" lang="en-US" altLang="zh-CN"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endPar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zh-CN" altLang="en-US" sz="2000" b="1" i="0" u="none" strike="noStrike" kern="1200" cap="none" spc="0" normalizeH="0" baseline="0" noProof="0" dirty="0">
                <a:ln>
                  <a:noFill/>
                </a:ln>
                <a:solidFill>
                  <a:srgbClr val="FF3300"/>
                </a:solidFill>
                <a:effectLst/>
                <a:uLnTx/>
                <a:uFillTx/>
                <a:latin typeface="Times New Roman" panose="02020603050405020304" pitchFamily="18" charset="0"/>
                <a:ea typeface="+mn-ea"/>
                <a:cs typeface="Times New Roman" panose="02020603050405020304" pitchFamily="18" charset="0"/>
              </a:rPr>
              <a:t>这段话将友人和我对小海鸥的喜爱之情融入外形特点及活动规律描写中，比如“偏着脑袋瞧人，那神情又机灵又乖巧。”“活跃的小生命  令人高兴的  触摸到了生命的欢愉”这些描写是作者的喜爱之情自然流于笔端的体现。</a:t>
            </a:r>
            <a:endParaRPr kumimoji="0" lang="zh-CN" altLang="en-US" sz="1600" b="1" i="0" u="none" strike="noStrike" kern="1200" cap="none" spc="0" normalizeH="0" baseline="0" noProof="0" dirty="0">
              <a:ln>
                <a:noFill/>
              </a:ln>
              <a:solidFill>
                <a:srgbClr val="FF33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AutoShape 70"/>
          <p:cNvSpPr>
            <a:spLocks noChangeAspect="1" noTextEdit="1"/>
          </p:cNvSpPr>
          <p:nvPr/>
        </p:nvSpPr>
        <p:spPr>
          <a:xfrm>
            <a:off x="-3943350" y="534988"/>
            <a:ext cx="1895475" cy="1358900"/>
          </a:xfrm>
          <a:prstGeom prst="rect">
            <a:avLst/>
          </a:prstGeom>
          <a:noFill/>
          <a:ln w="9525">
            <a:noFill/>
          </a:ln>
        </p:spPr>
        <p:txBody>
          <a:bodyPr/>
          <a:p>
            <a:endParaRPr lang="zh-CN" altLang="en-US"/>
          </a:p>
        </p:txBody>
      </p:sp>
      <p:sp>
        <p:nvSpPr>
          <p:cNvPr id="15363" name="TextBox 9"/>
          <p:cNvSpPr txBox="1"/>
          <p:nvPr/>
        </p:nvSpPr>
        <p:spPr>
          <a:xfrm>
            <a:off x="433388" y="1227138"/>
            <a:ext cx="8362950" cy="768350"/>
          </a:xfrm>
          <a:prstGeom prst="rect">
            <a:avLst/>
          </a:prstGeom>
          <a:noFill/>
          <a:ln w="9525">
            <a:noFill/>
          </a:ln>
        </p:spPr>
        <p:txBody>
          <a:bodyPr>
            <a:spAutoFit/>
          </a:bodyPr>
          <a:p>
            <a:pPr marL="342900" indent="-342900">
              <a:lnSpc>
                <a:spcPct val="110000"/>
              </a:lnSpc>
              <a:buClr>
                <a:srgbClr val="FF3300"/>
              </a:buClr>
              <a:buFont typeface="Wingdings" panose="05000000000000000000" pitchFamily="2" charset="2"/>
              <a:buChar char="u"/>
            </a:pPr>
            <a:r>
              <a:rPr lang="zh-CN" altLang="en-US" sz="2000" b="1" dirty="0">
                <a:latin typeface="Times New Roman" panose="02020603050405020304" pitchFamily="18" charset="0"/>
                <a:ea typeface="楷体" panose="02010609060101010101" pitchFamily="49" charset="-122"/>
              </a:rPr>
              <a:t>它的果实埋在地里，部像桃子、石榴、苹果那样，把鲜红嫩绿的果实高高地挂在枝头上，使人一见就生爱慕之心。</a:t>
            </a:r>
            <a:endParaRPr lang="zh-CN" altLang="en-US" sz="2000" b="1" dirty="0">
              <a:latin typeface="Times New Roman" panose="02020603050405020304" pitchFamily="18" charset="0"/>
              <a:ea typeface="楷体" panose="02010609060101010101" pitchFamily="49" charset="-122"/>
            </a:endParaRPr>
          </a:p>
        </p:txBody>
      </p:sp>
      <p:pic>
        <p:nvPicPr>
          <p:cNvPr id="15364" name="Picture 13"/>
          <p:cNvPicPr>
            <a:picLocks noChangeAspect="1"/>
          </p:cNvPicPr>
          <p:nvPr/>
        </p:nvPicPr>
        <p:blipFill>
          <a:blip r:embed="rId1"/>
          <a:stretch>
            <a:fillRect/>
          </a:stretch>
        </p:blipFill>
        <p:spPr>
          <a:xfrm>
            <a:off x="2755900" y="-271462"/>
            <a:ext cx="3633788" cy="1292225"/>
          </a:xfrm>
          <a:prstGeom prst="rect">
            <a:avLst/>
          </a:prstGeom>
          <a:noFill/>
          <a:ln w="9525">
            <a:noFill/>
          </a:ln>
        </p:spPr>
      </p:pic>
      <p:sp>
        <p:nvSpPr>
          <p:cNvPr id="14" name="圆角矩形标注 13"/>
          <p:cNvSpPr/>
          <p:nvPr/>
        </p:nvSpPr>
        <p:spPr>
          <a:xfrm>
            <a:off x="755650" y="3819525"/>
            <a:ext cx="3395663" cy="766763"/>
          </a:xfrm>
          <a:prstGeom prst="wedgeRoundRectCallout">
            <a:avLst>
              <a:gd name="adj1" fmla="val -7507"/>
              <a:gd name="adj2" fmla="val -82461"/>
              <a:gd name="adj3" fmla="val 16667"/>
            </a:avLst>
          </a:prstGeom>
          <a:solidFill>
            <a:schemeClr val="accent1">
              <a:lumMod val="20000"/>
              <a:lumOff val="80000"/>
            </a:schemeClr>
          </a:solidFill>
          <a:ln>
            <a:solidFill>
              <a:schemeClr val="tx2">
                <a:lumMod val="20000"/>
                <a:lumOff val="80000"/>
              </a:schemeClr>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Times New Roman" panose="02020603050405020304" pitchFamily="18" charset="0"/>
              </a:rPr>
              <a:t>读一读，它们在描写事物的方法上有什么相似之处？</a:t>
            </a:r>
            <a:endParaRPr kumimoji="0" lang="zh-CN" altLang="en-US" sz="2000" b="1" i="0" u="none"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Times New Roman" panose="02020603050405020304" pitchFamily="18" charset="0"/>
            </a:endParaRPr>
          </a:p>
        </p:txBody>
      </p:sp>
      <p:sp>
        <p:nvSpPr>
          <p:cNvPr id="16" name="矩形 15"/>
          <p:cNvSpPr>
            <a:spLocks noChangeArrowheads="1"/>
          </p:cNvSpPr>
          <p:nvPr/>
        </p:nvSpPr>
        <p:spPr bwMode="auto">
          <a:xfrm>
            <a:off x="4323887" y="4013111"/>
            <a:ext cx="43121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3300"/>
                </a:solidFill>
                <a:effectLst/>
                <a:uLnTx/>
                <a:uFillTx/>
                <a:latin typeface="Calibri" panose="020F0502020204030204" pitchFamily="34" charset="0"/>
                <a:ea typeface="宋体" panose="02010600030101010101" pitchFamily="2" charset="-122"/>
                <a:cs typeface="+mn-cs"/>
              </a:rPr>
              <a:t>它们都运用了</a:t>
            </a:r>
            <a:r>
              <a:rPr kumimoji="0" lang="zh-CN" altLang="en-US" sz="2400" b="1" i="0" u="none" strike="noStrike" kern="1200" cap="none" spc="0" normalizeH="0" baseline="0" noProof="0" dirty="0">
                <a:ln>
                  <a:noFill/>
                </a:ln>
                <a:solidFill>
                  <a:srgbClr val="FF3300"/>
                </a:solidFill>
                <a:effectLst>
                  <a:glow rad="101600">
                    <a:srgbClr val="FFFF00">
                      <a:alpha val="60000"/>
                    </a:srgbClr>
                  </a:glow>
                </a:effectLst>
                <a:uLnTx/>
                <a:uFillTx/>
                <a:latin typeface="Calibri" panose="020F0502020204030204" pitchFamily="34" charset="0"/>
                <a:ea typeface="宋体" panose="02010600030101010101" pitchFamily="2" charset="-122"/>
                <a:cs typeface="+mn-cs"/>
              </a:rPr>
              <a:t>对比</a:t>
            </a:r>
            <a:r>
              <a:rPr kumimoji="0" lang="zh-CN" altLang="en-US" sz="2400" b="1" i="0" u="none" strike="noStrike" kern="1200" cap="none" spc="0" normalizeH="0" baseline="0" noProof="0" dirty="0">
                <a:ln>
                  <a:noFill/>
                </a:ln>
                <a:solidFill>
                  <a:srgbClr val="FF3300"/>
                </a:solidFill>
                <a:effectLst/>
                <a:uLnTx/>
                <a:uFillTx/>
                <a:latin typeface="Calibri" panose="020F0502020204030204" pitchFamily="34" charset="0"/>
                <a:ea typeface="宋体" panose="02010600030101010101" pitchFamily="2" charset="-122"/>
                <a:cs typeface="+mn-cs"/>
              </a:rPr>
              <a:t>的写作手法。</a:t>
            </a:r>
            <a:endParaRPr kumimoji="0" lang="zh-CN" altLang="en-US" sz="2400" b="1" i="0" u="none" strike="noStrike" kern="1200" cap="none" spc="0" normalizeH="0" baseline="0" noProof="0" dirty="0">
              <a:ln>
                <a:noFill/>
              </a:ln>
              <a:solidFill>
                <a:srgbClr val="FF3300"/>
              </a:solidFill>
              <a:effectLst/>
              <a:uLnTx/>
              <a:uFillTx/>
              <a:latin typeface="Calibri" panose="020F0502020204030204" pitchFamily="34" charset="0"/>
              <a:ea typeface="宋体" panose="02010600030101010101" pitchFamily="2" charset="-122"/>
              <a:cs typeface="+mn-cs"/>
            </a:endParaRPr>
          </a:p>
        </p:txBody>
      </p:sp>
      <p:sp>
        <p:nvSpPr>
          <p:cNvPr id="15367" name="TextBox 9"/>
          <p:cNvSpPr txBox="1"/>
          <p:nvPr/>
        </p:nvSpPr>
        <p:spPr>
          <a:xfrm>
            <a:off x="433388" y="2043113"/>
            <a:ext cx="8362950" cy="768350"/>
          </a:xfrm>
          <a:prstGeom prst="rect">
            <a:avLst/>
          </a:prstGeom>
          <a:noFill/>
          <a:ln w="9525">
            <a:noFill/>
          </a:ln>
        </p:spPr>
        <p:txBody>
          <a:bodyPr>
            <a:spAutoFit/>
          </a:bodyPr>
          <a:p>
            <a:pPr marL="342900" indent="-342900">
              <a:lnSpc>
                <a:spcPct val="110000"/>
              </a:lnSpc>
              <a:buClr>
                <a:srgbClr val="FF3300"/>
              </a:buClr>
              <a:buFont typeface="Wingdings" panose="05000000000000000000" pitchFamily="2" charset="2"/>
              <a:buChar char="u"/>
            </a:pPr>
            <a:r>
              <a:rPr lang="en-US" altLang="zh-CN" sz="2000" b="1">
                <a:latin typeface="Times New Roman" panose="02020603050405020304" pitchFamily="18" charset="0"/>
                <a:ea typeface="楷体" panose="02010609060101010101" pitchFamily="49" charset="-122"/>
              </a:rPr>
              <a:t>(</a:t>
            </a:r>
            <a:r>
              <a:rPr lang="zh-CN" altLang="en-US" sz="2000" b="1" dirty="0">
                <a:latin typeface="Times New Roman" panose="02020603050405020304" pitchFamily="18" charset="0"/>
                <a:ea typeface="楷体" panose="02010609060101010101" pitchFamily="49" charset="-122"/>
              </a:rPr>
              <a:t>白鹭</a:t>
            </a:r>
            <a:r>
              <a:rPr lang="en-US" altLang="zh-CN" sz="2000" b="1">
                <a:latin typeface="Times New Roman" panose="02020603050405020304" pitchFamily="18" charset="0"/>
                <a:ea typeface="楷体" panose="02010609060101010101" pitchFamily="49" charset="-122"/>
              </a:rPr>
              <a:t>)</a:t>
            </a:r>
            <a:r>
              <a:rPr lang="zh-CN" altLang="en-US" sz="2000" b="1" dirty="0">
                <a:latin typeface="Times New Roman" panose="02020603050405020304" pitchFamily="18" charset="0"/>
                <a:ea typeface="楷体" panose="02010609060101010101" pitchFamily="49" charset="-122"/>
              </a:rPr>
              <a:t>色素的配合，身段的大小，一切都很适宜，白鹤太大而嫌生硬，即使如粉红的朱鹭或灰色的苍鹭，也觉得大了一些，而且太不寻常了。</a:t>
            </a:r>
            <a:endParaRPr lang="zh-CN" altLang="en-US" sz="2000" b="1" dirty="0">
              <a:latin typeface="Times New Roman" panose="02020603050405020304" pitchFamily="18" charset="0"/>
              <a:ea typeface="楷体" panose="02010609060101010101" pitchFamily="49" charset="-122"/>
            </a:endParaRPr>
          </a:p>
        </p:txBody>
      </p:sp>
      <p:sp>
        <p:nvSpPr>
          <p:cNvPr id="15368" name="TextBox 9"/>
          <p:cNvSpPr txBox="1"/>
          <p:nvPr/>
        </p:nvSpPr>
        <p:spPr>
          <a:xfrm>
            <a:off x="433388" y="2832100"/>
            <a:ext cx="8362950" cy="769938"/>
          </a:xfrm>
          <a:prstGeom prst="rect">
            <a:avLst/>
          </a:prstGeom>
          <a:noFill/>
          <a:ln w="9525">
            <a:noFill/>
          </a:ln>
        </p:spPr>
        <p:txBody>
          <a:bodyPr>
            <a:spAutoFit/>
          </a:bodyPr>
          <a:p>
            <a:pPr marL="342900" indent="-342900">
              <a:lnSpc>
                <a:spcPct val="110000"/>
              </a:lnSpc>
              <a:buClr>
                <a:srgbClr val="FF3300"/>
              </a:buClr>
              <a:buFont typeface="Wingdings" panose="05000000000000000000" pitchFamily="2" charset="2"/>
              <a:buChar char="u"/>
            </a:pPr>
            <a:r>
              <a:rPr lang="zh-CN" altLang="en-US" sz="2000" b="1" dirty="0">
                <a:latin typeface="Times New Roman" panose="02020603050405020304" pitchFamily="18" charset="0"/>
                <a:ea typeface="楷体" panose="02010609060101010101" pitchFamily="49" charset="-122"/>
              </a:rPr>
              <a:t>青、红的瓜，碧绿的藤和叶，构成了一道别有风趣的装饰，比那高楼门前蹲着一对石狮子或是竖着两根大旗杆，可爱多了。</a:t>
            </a:r>
            <a:endParaRPr lang="zh-CN" altLang="en-US" sz="2000" b="1" dirty="0">
              <a:latin typeface="Times New Roman" panose="02020603050405020304" pitchFamily="18" charset="0"/>
              <a:ea typeface="楷体" panose="02010609060101010101" pitchFamily="49" charset="-122"/>
            </a:endParaRPr>
          </a:p>
        </p:txBody>
      </p:sp>
      <p:grpSp>
        <p:nvGrpSpPr>
          <p:cNvPr id="15369" name="组合 14"/>
          <p:cNvGrpSpPr/>
          <p:nvPr/>
        </p:nvGrpSpPr>
        <p:grpSpPr>
          <a:xfrm>
            <a:off x="436563" y="723900"/>
            <a:ext cx="7659687" cy="415925"/>
            <a:chOff x="856777" y="942802"/>
            <a:chExt cx="7659707" cy="417758"/>
          </a:xfrm>
        </p:grpSpPr>
        <p:sp>
          <p:nvSpPr>
            <p:cNvPr id="15370" name="矩形 1"/>
            <p:cNvSpPr/>
            <p:nvPr/>
          </p:nvSpPr>
          <p:spPr>
            <a:xfrm>
              <a:off x="1249645" y="943468"/>
              <a:ext cx="7266839" cy="400615"/>
            </a:xfrm>
            <a:prstGeom prst="rect">
              <a:avLst/>
            </a:prstGeom>
            <a:noFill/>
            <a:ln w="9525">
              <a:noFill/>
            </a:ln>
          </p:spPr>
          <p:txBody>
            <a:bodyPr>
              <a:spAutoFit/>
            </a:bodyPr>
            <a:p>
              <a:r>
                <a:rPr lang="zh-CN" altLang="en-US" sz="2000" b="1" dirty="0">
                  <a:latin typeface="黑体" panose="02010600030101010101" pitchFamily="49" charset="-122"/>
                  <a:ea typeface="黑体" panose="02010600030101010101" pitchFamily="49" charset="-122"/>
                </a:rPr>
                <a:t>读下面的句子，体会它们在描写事物的方法上有什么相似之处。</a:t>
              </a:r>
              <a:endParaRPr lang="zh-CN" altLang="en-US" sz="2000" b="1" dirty="0">
                <a:latin typeface="黑体" panose="02010600030101010101" pitchFamily="49" charset="-122"/>
                <a:ea typeface="黑体" panose="02010600030101010101" pitchFamily="49" charset="-122"/>
              </a:endParaRPr>
            </a:p>
          </p:txBody>
        </p:sp>
        <p:pic>
          <p:nvPicPr>
            <p:cNvPr id="15371" name="Picture 12"/>
            <p:cNvPicPr>
              <a:picLocks noChangeAspect="1"/>
            </p:cNvPicPr>
            <p:nvPr/>
          </p:nvPicPr>
          <p:blipFill>
            <a:blip r:embed="rId2">
              <a:clrChange>
                <a:clrFrom>
                  <a:srgbClr val="FFFFFF"/>
                </a:clrFrom>
                <a:clrTo>
                  <a:srgbClr val="FFFFFF">
                    <a:alpha val="0"/>
                  </a:srgbClr>
                </a:clrTo>
              </a:clrChange>
            </a:blip>
            <a:stretch>
              <a:fillRect/>
            </a:stretch>
          </p:blipFill>
          <p:spPr>
            <a:xfrm>
              <a:off x="856777" y="942802"/>
              <a:ext cx="403252" cy="417758"/>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AutoShape 70"/>
          <p:cNvSpPr>
            <a:spLocks noChangeAspect="1" noTextEdit="1"/>
          </p:cNvSpPr>
          <p:nvPr/>
        </p:nvSpPr>
        <p:spPr>
          <a:xfrm>
            <a:off x="-3943350" y="534988"/>
            <a:ext cx="1895475" cy="1358900"/>
          </a:xfrm>
          <a:prstGeom prst="rect">
            <a:avLst/>
          </a:prstGeom>
          <a:noFill/>
          <a:ln w="9525">
            <a:noFill/>
          </a:ln>
        </p:spPr>
        <p:txBody>
          <a:bodyPr/>
          <a:p>
            <a:endParaRPr lang="zh-CN" altLang="en-US"/>
          </a:p>
        </p:txBody>
      </p:sp>
      <p:sp>
        <p:nvSpPr>
          <p:cNvPr id="21" name="矩形 20"/>
          <p:cNvSpPr/>
          <p:nvPr/>
        </p:nvSpPr>
        <p:spPr>
          <a:xfrm>
            <a:off x="725488" y="1419225"/>
            <a:ext cx="7648575" cy="620713"/>
          </a:xfrm>
          <a:prstGeom prst="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rPr>
              <a:t>拿花生将果实深埋在土里与“桃子、石榴、苹果”把果实挂在枝头比较，突出花生的朴实无华；</a:t>
            </a:r>
            <a:endPar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endParaRPr>
          </a:p>
        </p:txBody>
      </p:sp>
      <p:sp>
        <p:nvSpPr>
          <p:cNvPr id="22" name="矩形 21"/>
          <p:cNvSpPr/>
          <p:nvPr/>
        </p:nvSpPr>
        <p:spPr>
          <a:xfrm>
            <a:off x="725488" y="2790825"/>
            <a:ext cx="7648575" cy="428625"/>
          </a:xfrm>
          <a:prstGeom prst="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rPr>
              <a:t>将白鹭与朱鹭、苍鹭比较身段的大小，突出白鹭身段的适宜；</a:t>
            </a:r>
            <a:endPar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endParaRPr>
          </a:p>
        </p:txBody>
      </p:sp>
      <p:sp>
        <p:nvSpPr>
          <p:cNvPr id="23" name="矩形 22"/>
          <p:cNvSpPr/>
          <p:nvPr/>
        </p:nvSpPr>
        <p:spPr>
          <a:xfrm>
            <a:off x="725488" y="4052888"/>
            <a:ext cx="7648575" cy="681038"/>
          </a:xfrm>
          <a:prstGeom prst="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rPr>
              <a:t>拿“青、红的瓜，碧绿的藤和叶的装饰”与“高楼门前蹲着一对石狮子或者竖着两根大旗杆”比较，显出作者的喜好。</a:t>
            </a:r>
            <a:endParaRPr kumimoji="0" lang="zh-CN" altLang="en-US" sz="2000" b="1" i="0" u="none" strike="noStrike" kern="1200" cap="none" spc="0" normalizeH="0" baseline="0" noProof="0" dirty="0">
              <a:ln>
                <a:noFill/>
              </a:ln>
              <a:solidFill>
                <a:srgbClr val="FF3300"/>
              </a:solidFill>
              <a:effectLst/>
              <a:uLnTx/>
              <a:uFillTx/>
              <a:latin typeface="仿宋" panose="02010609060101010101" pitchFamily="49" charset="-122"/>
              <a:ea typeface="仿宋" panose="02010609060101010101" pitchFamily="49" charset="-122"/>
              <a:cs typeface="+mn-cs"/>
            </a:endParaRPr>
          </a:p>
        </p:txBody>
      </p:sp>
      <p:sp>
        <p:nvSpPr>
          <p:cNvPr id="16390" name="TextBox 9"/>
          <p:cNvSpPr txBox="1"/>
          <p:nvPr/>
        </p:nvSpPr>
        <p:spPr>
          <a:xfrm>
            <a:off x="287338" y="674688"/>
            <a:ext cx="8362950" cy="769937"/>
          </a:xfrm>
          <a:prstGeom prst="rect">
            <a:avLst/>
          </a:prstGeom>
          <a:noFill/>
          <a:ln w="9525">
            <a:noFill/>
          </a:ln>
        </p:spPr>
        <p:txBody>
          <a:bodyPr>
            <a:spAutoFit/>
          </a:bodyPr>
          <a:p>
            <a:pPr marL="342900" indent="-342900">
              <a:lnSpc>
                <a:spcPct val="110000"/>
              </a:lnSpc>
              <a:buClr>
                <a:srgbClr val="FF3300"/>
              </a:buClr>
              <a:buFont typeface="Wingdings" panose="05000000000000000000" pitchFamily="2" charset="2"/>
              <a:buChar char="u"/>
            </a:pPr>
            <a:r>
              <a:rPr lang="zh-CN" altLang="en-US" sz="2000" b="1" dirty="0">
                <a:latin typeface="Times New Roman" panose="02020603050405020304" pitchFamily="18" charset="0"/>
                <a:ea typeface="楷体" panose="02010609060101010101" pitchFamily="49" charset="-122"/>
              </a:rPr>
              <a:t>它的果实埋在地里，部像桃子、石榴、苹果那样，把鲜红嫩绿的果实高高地挂在枝头上，使人一见就生爱慕之心。</a:t>
            </a:r>
            <a:endParaRPr lang="zh-CN" altLang="en-US" sz="2000" b="1" dirty="0">
              <a:latin typeface="Times New Roman" panose="02020603050405020304" pitchFamily="18" charset="0"/>
              <a:ea typeface="楷体" panose="02010609060101010101" pitchFamily="49" charset="-122"/>
            </a:endParaRPr>
          </a:p>
        </p:txBody>
      </p:sp>
      <p:sp>
        <p:nvSpPr>
          <p:cNvPr id="16391" name="TextBox 9"/>
          <p:cNvSpPr txBox="1"/>
          <p:nvPr/>
        </p:nvSpPr>
        <p:spPr>
          <a:xfrm>
            <a:off x="287338" y="2043113"/>
            <a:ext cx="8362950" cy="768350"/>
          </a:xfrm>
          <a:prstGeom prst="rect">
            <a:avLst/>
          </a:prstGeom>
          <a:noFill/>
          <a:ln w="9525">
            <a:noFill/>
          </a:ln>
        </p:spPr>
        <p:txBody>
          <a:bodyPr>
            <a:spAutoFit/>
          </a:bodyPr>
          <a:p>
            <a:pPr marL="342900" indent="-342900">
              <a:lnSpc>
                <a:spcPct val="110000"/>
              </a:lnSpc>
              <a:buClr>
                <a:srgbClr val="FF3300"/>
              </a:buClr>
              <a:buFont typeface="Wingdings" panose="05000000000000000000" pitchFamily="2" charset="2"/>
              <a:buChar char="u"/>
            </a:pPr>
            <a:r>
              <a:rPr lang="en-US" altLang="zh-CN" sz="2000" b="1">
                <a:latin typeface="Times New Roman" panose="02020603050405020304" pitchFamily="18" charset="0"/>
                <a:ea typeface="楷体" panose="02010609060101010101" pitchFamily="49" charset="-122"/>
              </a:rPr>
              <a:t>(</a:t>
            </a:r>
            <a:r>
              <a:rPr lang="zh-CN" altLang="en-US" sz="2000" b="1" dirty="0">
                <a:latin typeface="Times New Roman" panose="02020603050405020304" pitchFamily="18" charset="0"/>
                <a:ea typeface="楷体" panose="02010609060101010101" pitchFamily="49" charset="-122"/>
              </a:rPr>
              <a:t>白鹭</a:t>
            </a:r>
            <a:r>
              <a:rPr lang="en-US" altLang="zh-CN" sz="2000" b="1">
                <a:latin typeface="Times New Roman" panose="02020603050405020304" pitchFamily="18" charset="0"/>
                <a:ea typeface="楷体" panose="02010609060101010101" pitchFamily="49" charset="-122"/>
              </a:rPr>
              <a:t>)</a:t>
            </a:r>
            <a:r>
              <a:rPr lang="zh-CN" altLang="en-US" sz="2000" b="1" dirty="0">
                <a:latin typeface="Times New Roman" panose="02020603050405020304" pitchFamily="18" charset="0"/>
                <a:ea typeface="楷体" panose="02010609060101010101" pitchFamily="49" charset="-122"/>
              </a:rPr>
              <a:t>色素的配合，身段的大小，一切都很适宜，白鹤太大而嫌生硬，即使如粉红的朱鹭或灰色的苍鹭，也觉得大了一些，而且太不寻常了。</a:t>
            </a:r>
            <a:endParaRPr lang="zh-CN" altLang="en-US" sz="2000" b="1" dirty="0">
              <a:latin typeface="Times New Roman" panose="02020603050405020304" pitchFamily="18" charset="0"/>
              <a:ea typeface="楷体" panose="02010609060101010101" pitchFamily="49" charset="-122"/>
            </a:endParaRPr>
          </a:p>
        </p:txBody>
      </p:sp>
      <p:sp>
        <p:nvSpPr>
          <p:cNvPr id="16392" name="TextBox 9"/>
          <p:cNvSpPr txBox="1"/>
          <p:nvPr/>
        </p:nvSpPr>
        <p:spPr>
          <a:xfrm>
            <a:off x="287338" y="3268663"/>
            <a:ext cx="8362950" cy="768350"/>
          </a:xfrm>
          <a:prstGeom prst="rect">
            <a:avLst/>
          </a:prstGeom>
          <a:noFill/>
          <a:ln w="9525">
            <a:noFill/>
          </a:ln>
        </p:spPr>
        <p:txBody>
          <a:bodyPr>
            <a:spAutoFit/>
          </a:bodyPr>
          <a:p>
            <a:pPr marL="342900" indent="-342900">
              <a:lnSpc>
                <a:spcPct val="110000"/>
              </a:lnSpc>
              <a:buClr>
                <a:srgbClr val="FF3300"/>
              </a:buClr>
              <a:buFont typeface="Wingdings" panose="05000000000000000000" pitchFamily="2" charset="2"/>
              <a:buChar char="u"/>
            </a:pPr>
            <a:r>
              <a:rPr lang="zh-CN" altLang="en-US" sz="2000" b="1" dirty="0">
                <a:latin typeface="Times New Roman" panose="02020603050405020304" pitchFamily="18" charset="0"/>
                <a:ea typeface="楷体" panose="02010609060101010101" pitchFamily="49" charset="-122"/>
              </a:rPr>
              <a:t>青、红的瓜，碧绿的藤和叶，构成了一道别有风趣的装饰，比那高楼门前蹲着一对石狮子或是竖着两根大旗杆，可爱多了。</a:t>
            </a:r>
            <a:endParaRPr lang="zh-CN" altLang="en-US" sz="2000" b="1" dirty="0">
              <a:latin typeface="Times New Roman" panose="02020603050405020304" pitchFamily="18"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ox(i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ox(in)">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4353</Words>
  <Application>WPS 演示</Application>
  <PresentationFormat>自定义</PresentationFormat>
  <Paragraphs>194</Paragraphs>
  <Slides>23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Arial</vt:lpstr>
      <vt:lpstr>宋体</vt:lpstr>
      <vt:lpstr>Wingdings</vt:lpstr>
      <vt:lpstr>Calibri</vt:lpstr>
      <vt:lpstr>Arial</vt:lpstr>
      <vt:lpstr>Times New Roman</vt:lpstr>
      <vt:lpstr>微软雅黑</vt:lpstr>
      <vt:lpstr>楷体</vt:lpstr>
      <vt:lpstr>仿宋</vt:lpstr>
      <vt:lpstr>黑体</vt:lpstr>
      <vt:lpstr>方正姚体</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关注公众号：小学备课网 获得更多免费资料喔</Company>
  <LinksUpToDate>false</LinksUpToDate>
  <SharedDoc>false</SharedDoc>
  <HyperlinksChanged>false</HyperlinksChanged>
  <AppVersion>14.0000</AppVersion>
  <Manager>关注公众号：小学备课网 获得更多免费资料喔</Manager>
  <HyperlinkBase>关注公众号：小学备课网 获得更多免费资料喔</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关注公众号：小学备课网 获得更多免费资料喔</dc:title>
  <dc:creator>关注公众号：小学备课网 获得更多免费资料喔</dc:creator>
  <cp:keywords>关注公众号：小学备课网 获得更多免费资料喔</cp:keywords>
  <dc:description>关注公众号：小学备课网 获得更多免费资料喔</dc:description>
  <dc:subject>关注公众号：小学备课网 获得更多免费资料喔</dc:subject>
  <cp:category>关注公众号：小学备课网 获得更多免费资料喔</cp:category>
  <cp:lastModifiedBy>帅锅锅</cp:lastModifiedBy>
  <cp:revision>629</cp:revision>
  <dcterms:created xsi:type="dcterms:W3CDTF">2015-12-30T08:03:00Z</dcterms:created>
  <dcterms:modified xsi:type="dcterms:W3CDTF">2019-07-26T02:43:42Z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