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99" r:id="rId3"/>
    <p:sldId id="278" r:id="rId4"/>
    <p:sldId id="257" r:id="rId5"/>
    <p:sldId id="258" r:id="rId6"/>
    <p:sldId id="321" r:id="rId7"/>
    <p:sldId id="336" r:id="rId8"/>
    <p:sldId id="322" r:id="rId9"/>
    <p:sldId id="342" r:id="rId10"/>
    <p:sldId id="320" r:id="rId11"/>
    <p:sldId id="343" r:id="rId12"/>
    <p:sldId id="337" r:id="rId13"/>
    <p:sldId id="330" r:id="rId14"/>
    <p:sldId id="338" r:id="rId15"/>
    <p:sldId id="272" r:id="rId16"/>
    <p:sldId id="305" r:id="rId18"/>
    <p:sldId id="259" r:id="rId19"/>
    <p:sldId id="262" r:id="rId20"/>
    <p:sldId id="312" r:id="rId21"/>
    <p:sldId id="264" r:id="rId22"/>
    <p:sldId id="324" r:id="rId23"/>
    <p:sldId id="290" r:id="rId24"/>
    <p:sldId id="291" r:id="rId25"/>
    <p:sldId id="340" r:id="rId26"/>
    <p:sldId id="315" r:id="rId27"/>
    <p:sldId id="300" r:id="rId28"/>
  </p:sldIdLst>
  <p:sldSz cx="1219009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090" autoAdjust="0"/>
    <p:restoredTop sz="94660"/>
  </p:normalViewPr>
  <p:slideViewPr>
    <p:cSldViewPr>
      <p:cViewPr>
        <p:scale>
          <a:sx n="100" d="100"/>
          <a:sy n="100" d="100"/>
        </p:scale>
        <p:origin x="-78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Administrator\Desktop\创新图片\6fb5e7a152016a901ea58f0bec5c8d0e_cb4bc56bdc1afd7c691e9c3b1d7f5607.jpg"/>
          <p:cNvPicPr>
            <a:picLocks noChangeAspect="1" noChangeArrowheads="1"/>
          </p:cNvPicPr>
          <p:nvPr/>
        </p:nvPicPr>
        <p:blipFill rotWithShape="1"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66" t="4049"/>
          <a:stretch>
            <a:fillRect/>
          </a:stretch>
        </p:blipFill>
        <p:spPr bwMode="auto">
          <a:xfrm>
            <a:off x="7362825" y="0"/>
            <a:ext cx="4831704" cy="3573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416052" y="2359199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第二单元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回肠荡气的抒情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16052" y="2792939"/>
            <a:ext cx="82957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陈情表</a:t>
            </a:r>
            <a:endParaRPr lang="en-US" altLang="zh-CN" sz="4400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3736" y="33240"/>
            <a:ext cx="963002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门衰祚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薄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日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西山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厚古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今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外无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期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功强近之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亲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会天大雨，道不通，度已失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今夜半，方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期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我决斗某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所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良剑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期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乎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断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臣洗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马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黎明即起，洒扫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庭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除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攘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奸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凶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5" y="683171"/>
            <a:ext cx="1296144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薄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0663" y="2916939"/>
            <a:ext cx="1296144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期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79229" y="33240"/>
            <a:ext cx="71627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浅薄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迫近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轻视，看不起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                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穿一周年孝服的人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en-US" altLang="zh-CN" sz="2800" kern="100" dirty="0">
              <a:solidFill>
                <a:srgbClr val="3333FF"/>
              </a:solidFill>
              <a:latin typeface="Symbol" panose="05050102010706020507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                                    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一定的期限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                            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约定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    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希望，要求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授予官职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                    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台阶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除掉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0663" y="5168237"/>
            <a:ext cx="1296144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除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1270978" y="306876"/>
            <a:ext cx="196666" cy="1548000"/>
          </a:xfrm>
          <a:prstGeom prst="leftBrace">
            <a:avLst>
              <a:gd name="adj1" fmla="val 318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左大括号 17"/>
          <p:cNvSpPr/>
          <p:nvPr/>
        </p:nvSpPr>
        <p:spPr>
          <a:xfrm>
            <a:off x="1270978" y="2238772"/>
            <a:ext cx="196666" cy="2160000"/>
          </a:xfrm>
          <a:prstGeom prst="leftBrace">
            <a:avLst>
              <a:gd name="adj1" fmla="val 318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左大括号 18"/>
          <p:cNvSpPr/>
          <p:nvPr/>
        </p:nvSpPr>
        <p:spPr>
          <a:xfrm>
            <a:off x="1270978" y="4789147"/>
            <a:ext cx="196666" cy="1548000"/>
          </a:xfrm>
          <a:prstGeom prst="leftBrace">
            <a:avLst>
              <a:gd name="adj1" fmla="val 318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35099"/>
            <a:ext cx="11376000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文言虚词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3736" y="688042"/>
            <a:ext cx="1049411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臣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险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衅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以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微贱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臣具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闻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谨拜表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以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闻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伏惟圣朝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孝治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天下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臣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供养无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主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于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星火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是臣尽节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于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陛下之日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长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外无期功强近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亲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臣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进退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5" y="2104281"/>
            <a:ext cx="1296144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98279" y="678517"/>
            <a:ext cx="792088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连词，因为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介词，凭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身份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    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介词，用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    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连词，表目的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                    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介词，用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        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连词，因为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介词，比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                        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介词，对，向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                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助词，的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助词，用在主谓之间，取消句子独立性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1270978" y="933103"/>
            <a:ext cx="196666" cy="3132000"/>
          </a:xfrm>
          <a:prstGeom prst="leftBrace">
            <a:avLst>
              <a:gd name="adj1" fmla="val 318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6575" y="4391007"/>
            <a:ext cx="1296144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于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5" y="5518752"/>
            <a:ext cx="1296144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1270978" y="4374709"/>
            <a:ext cx="196666" cy="864000"/>
          </a:xfrm>
          <a:prstGeom prst="leftBrace">
            <a:avLst>
              <a:gd name="adj1" fmla="val 318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1270978" y="5523289"/>
            <a:ext cx="196666" cy="864000"/>
          </a:xfrm>
          <a:prstGeom prst="leftBrace">
            <a:avLst>
              <a:gd name="adj1" fmla="val 318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35099"/>
            <a:ext cx="11376000" cy="6424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词类活用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是以区区不能废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臣具以表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闻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且臣少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仕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伪朝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臣欲奉诏奔驰，则刘病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笃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夙遭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闵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历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郎署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猥以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微贱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⑧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沐浴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清化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臣不胜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犬马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怖惧之情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⑩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凡在故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老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76339" y="582588"/>
            <a:ext cx="7388249" cy="5884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6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形容词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作动词，远离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6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使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动用法，使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闻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6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名词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作动词，做官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6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名词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作状语，一天天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6000"/>
              </a:lnSpc>
              <a:tabLst>
                <a:tab pos="2070735" algn="l"/>
              </a:tabLst>
            </a:pP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形容词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作名词，忧患不幸的事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6000"/>
              </a:lnSpc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名词作动词，任职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6000"/>
              </a:lnSpc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形容词作名词，卑微低贱的人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6000"/>
              </a:lnSpc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形容词作名词，清明的教化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6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名词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作状语，像犬马一样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6000"/>
              </a:lnSpc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形容词作名词，年老之人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35099"/>
            <a:ext cx="11376000" cy="4534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(6)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文言句式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非臣陨首所能上报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今臣亡国贱俘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臣之辛苦，非独蜀之人士及二州牧伯所见明知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急于星火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是臣尽节于陛下之日长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而刘夙婴疾病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66814" y="639738"/>
            <a:ext cx="75608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判断句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判断句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                                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判断句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介宾后置句</a:t>
            </a:r>
            <a:endParaRPr lang="zh-CN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介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宾后置句</a:t>
            </a:r>
            <a:endParaRPr lang="zh-CN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被动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句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332656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品读感悟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526" y="332656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827187"/>
            <a:ext cx="11376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一、整体感知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通读课文，概括每段的主要内容。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第一段：自诉家境困顿多舛，祖孙更相为命之状。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第二段：明写感激朝廷之情，实诉屡不奉诏苦衷。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第三段：喻之以孝道之大义，明降臣之不矜名节。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四段</a:t>
            </a:r>
            <a:r>
              <a:rPr lang="zh-CN" altLang="en-US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解决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忠孝两全矛盾，提出愿乞终养请求。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6466" y="16040"/>
            <a:ext cx="11593288" cy="651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二、细读析文本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本文是谁陈的情？　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 smtClean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解析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李密曾出仕蜀汉担任尚书郎，屡次出使东吴，很有才辩。晋武帝征为太子洗马，李密以祖母年老多病，辞不应征。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李密。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本文在向谁陈情？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 smtClean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解析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晋武帝司马炎靠野蛮杀戮废魏称帝，为人阴险多疑。建国初年，为笼络人心，对蜀汉士族采取怀柔政策，征召蜀汉旧臣到洛阳任职。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晋武帝。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本文在陈什么情？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向君王上书陈述祖母刘氏年老多病，无人侍奉，暂不能应征，请求辞官终养祖母的衷情。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44708" y="6658148"/>
            <a:ext cx="115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736" y="630213"/>
            <a:ext cx="11376000" cy="59952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作者简介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李密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(224—287)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，一名虔，字令伯，西晋武阳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今四川彭山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人。少时师事著名学者谯周，以学问文章著名于世。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背景展示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李</a:t>
            </a:r>
            <a:r>
              <a:rPr lang="zh-CN" altLang="zh-CN" sz="2800" kern="100" spc="-90" dirty="0">
                <a:latin typeface="Times New Roman" panose="02020603050405020304"/>
                <a:ea typeface="华文细黑"/>
                <a:cs typeface="Times New Roman" panose="02020603050405020304"/>
              </a:rPr>
              <a:t>密自幼丧父，母改嫁，赖祖母刘氏抚养成人。李密侍奉祖母甚孝，故以</a:t>
            </a:r>
            <a:r>
              <a:rPr lang="en-US" altLang="zh-CN" sz="2800" kern="100" spc="-9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spc="-90" dirty="0">
                <a:latin typeface="Times New Roman" panose="02020603050405020304"/>
                <a:ea typeface="华文细黑"/>
                <a:cs typeface="Times New Roman" panose="02020603050405020304"/>
              </a:rPr>
              <a:t>孝</a:t>
            </a:r>
            <a:r>
              <a:rPr lang="en-US" altLang="zh-CN" sz="2800" kern="100" spc="-9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spc="-90" dirty="0">
                <a:latin typeface="Times New Roman" panose="02020603050405020304"/>
                <a:ea typeface="华文细黑"/>
                <a:cs typeface="Times New Roman" panose="02020603050405020304"/>
              </a:rPr>
              <a:t>名于乡里。李密为人刚正，颇有文名，年轻时曾仕蜀汉，表现出相当高的外交才能。晋武帝为稳定局势，打起了</a:t>
            </a:r>
            <a:r>
              <a:rPr lang="en-US" altLang="zh-CN" sz="2800" kern="100" spc="-9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spc="-90" dirty="0">
                <a:latin typeface="Times New Roman" panose="02020603050405020304"/>
                <a:ea typeface="华文细黑"/>
                <a:cs typeface="Times New Roman" panose="02020603050405020304"/>
              </a:rPr>
              <a:t>以孝治天下</a:t>
            </a:r>
            <a:r>
              <a:rPr lang="en-US" altLang="zh-CN" sz="2800" kern="100" spc="-9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spc="-90" dirty="0">
                <a:latin typeface="Times New Roman" panose="02020603050405020304"/>
                <a:ea typeface="华文细黑"/>
                <a:cs typeface="Times New Roman" panose="02020603050405020304"/>
              </a:rPr>
              <a:t>的旗号。为此李密曾被地方推荐为</a:t>
            </a:r>
            <a:r>
              <a:rPr lang="en-US" altLang="zh-CN" sz="2800" kern="100" spc="-9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spc="-90" dirty="0">
                <a:latin typeface="Times New Roman" panose="02020603050405020304"/>
                <a:ea typeface="华文细黑"/>
                <a:cs typeface="Times New Roman" panose="02020603050405020304"/>
              </a:rPr>
              <a:t>孝廉</a:t>
            </a:r>
            <a:r>
              <a:rPr lang="en-US" altLang="zh-CN" sz="2800" kern="100" spc="-9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spc="-9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spc="-9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spc="-90" dirty="0">
                <a:latin typeface="Times New Roman" panose="02020603050405020304"/>
                <a:ea typeface="华文细黑"/>
                <a:cs typeface="Times New Roman" panose="02020603050405020304"/>
              </a:rPr>
              <a:t>秀才</a:t>
            </a:r>
            <a:r>
              <a:rPr lang="en-US" altLang="zh-CN" sz="2800" kern="100" spc="-9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spc="-90" dirty="0">
                <a:latin typeface="Times New Roman" panose="02020603050405020304"/>
                <a:ea typeface="华文细黑"/>
                <a:cs typeface="Times New Roman" panose="02020603050405020304"/>
              </a:rPr>
              <a:t>，但他因侍奉祖母而未去应召。后来晋武帝征召他为太子洗马，催逼甚紧，于是写下了《陈情表》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这篇表文，再次以祖母年高无人奉养为理由婉言辞谢。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736" y="97582"/>
            <a:ext cx="2375102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互动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互学　交流深化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45614" y="1169742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交流释疑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9125" y="630213"/>
            <a:ext cx="2376264" cy="1200329"/>
            <a:chOff x="8628686" y="5243102"/>
            <a:chExt cx="2943506" cy="1640186"/>
          </a:xfrm>
        </p:grpSpPr>
        <p:sp>
          <p:nvSpPr>
            <p:cNvPr id="17" name="TextBox 16"/>
            <p:cNvSpPr txBox="1"/>
            <p:nvPr/>
          </p:nvSpPr>
          <p:spPr>
            <a:xfrm>
              <a:off x="8628686" y="5243102"/>
              <a:ext cx="407810" cy="16401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1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DFPYeaSong-B5" pitchFamily="18" charset="-120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8832590" y="6620634"/>
              <a:ext cx="2739602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20" name="矩形 19"/>
          <p:cNvSpPr/>
          <p:nvPr/>
        </p:nvSpPr>
        <p:spPr>
          <a:xfrm>
            <a:off x="398211" y="1715335"/>
            <a:ext cx="1138983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在陈请终养祖母这个要求时，李密碰到了什么困难？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臣欲奉诏奔驰，则刘病日笃；欲苟顺私情，则告诉不许：臣之进退，实为狼狈。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作者处在一种忠孝两难的矛盾境地里。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0" grpId="0" uiExpan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62558" y="35099"/>
            <a:ext cx="11665296" cy="6507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祖母情深似海，圣上恩重如山。在这样一个二难的境地里，李密是被动的，言辞稍有不慎，不仅达不到陈请的目的，还有可能招来杀身之祸。那么李密是如何化解矛盾，打动皇帝的？</a:t>
            </a:r>
            <a:r>
              <a:rPr lang="en-US" altLang="zh-CN" sz="24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找出课文原句</a:t>
            </a:r>
            <a:r>
              <a:rPr lang="en-US" altLang="zh-CN" sz="24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4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诉说苦难的身世。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臣以险衅，夙遭闵凶。生孩六月，慈父见背；行年四岁，舅夺母志。祖母刘悯臣孤弱，躬亲抚养。臣少多疾病，九岁不行，零丁孤苦，至于成立。既无伯叔，终鲜兄弟，门衰祚薄，晚有儿息。外无期功强近之亲，内无应门五尺之僮，茕茕孑立，形影相吊。</a:t>
            </a:r>
            <a:r>
              <a:rPr lang="en-US" altLang="zh-CN" sz="24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en-US" altLang="zh-CN" sz="2400" kern="100" dirty="0" smtClean="0">
              <a:solidFill>
                <a:srgbClr val="3333FF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  <a:p>
            <a:pPr algn="just">
              <a:lnSpc>
                <a:spcPct val="12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体现祖孙两代相依为命的人间至情。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刘夙婴疾病，常在床蓐，臣侍汤药，未曾废离。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刘日薄西山，气息奄奄，人命危浅，朝不虑夕。臣无祖母，无以至今日；祖母无臣，无以终余年。母、孙二人，更相为命，是以区区不能废远。</a:t>
            </a:r>
            <a:r>
              <a:rPr lang="en-US" altLang="zh-CN" sz="24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en-US" altLang="zh-CN" sz="2400" kern="100" dirty="0" smtClean="0">
              <a:solidFill>
                <a:srgbClr val="3333FF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  <a:p>
            <a:pPr algn="just">
              <a:lnSpc>
                <a:spcPct val="12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如实告白自己忠孝不能两全的狼狈境地，并说明自己辞官奉亲正式遵从皇帝推崇的孝道。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伏惟圣朝以孝治天下，凡在故老，犹蒙矜育，况臣孤苦，特为尤甚。</a:t>
            </a:r>
            <a:r>
              <a:rPr lang="en-US" altLang="zh-CN" sz="24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en-US" altLang="zh-CN" sz="2400" kern="100" dirty="0" smtClean="0">
              <a:solidFill>
                <a:srgbClr val="3333FF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  <a:p>
            <a:pPr algn="just">
              <a:lnSpc>
                <a:spcPct val="12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力避名节嫌疑，表达出自己对朝廷的优厚待遇的铭刻在心和感恩戴德的心情。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今臣亡国贱俘，至微至陋，过蒙拔擢，宠命优渥，岂敢盘桓，有所希冀。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4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0" grpId="0" uiExpand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61931" y="440137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深度研读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00658" y="-99392"/>
            <a:ext cx="2428257" cy="1200329"/>
            <a:chOff x="8756059" y="5243102"/>
            <a:chExt cx="3007912" cy="1640186"/>
          </a:xfrm>
        </p:grpSpPr>
        <p:sp>
          <p:nvSpPr>
            <p:cNvPr id="17" name="TextBox 16"/>
            <p:cNvSpPr txBox="1"/>
            <p:nvPr/>
          </p:nvSpPr>
          <p:spPr>
            <a:xfrm>
              <a:off x="8756059" y="5243102"/>
              <a:ext cx="407810" cy="16401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2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DFPYeaSong-B5" pitchFamily="18" charset="-12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820790" y="6620634"/>
              <a:ext cx="2943181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2" name="圆角矩形 1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7813" y="952153"/>
            <a:ext cx="11573076" cy="5526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5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作者是怎样以</a:t>
            </a:r>
            <a:r>
              <a:rPr lang="en-US" altLang="zh-CN" sz="25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情</a:t>
            </a:r>
            <a:r>
              <a:rPr lang="en-US" altLang="zh-CN" sz="25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为贯穿全文的主干，以</a:t>
            </a:r>
            <a:r>
              <a:rPr lang="en-US" altLang="zh-CN" sz="25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孝</a:t>
            </a:r>
            <a:r>
              <a:rPr lang="en-US" altLang="zh-CN" sz="25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为核心，将诉情与陈理交融一体的？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5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5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文章第一段先陈述家庭的不幸，然后表明祖孙相依为命，写得凄切动情。第二段先以</a:t>
            </a:r>
            <a:r>
              <a:rPr lang="en-US" altLang="zh-CN" sz="25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5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逮奉圣朝，沐浴清化</a:t>
            </a:r>
            <a:r>
              <a:rPr lang="en-US" altLang="zh-CN" sz="25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5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表达自己对晋武帝的感激之情，然后写朝廷对自己优礼有加，而自己却由于祖母供养无主，不能奉诏的两难处境，为下文留下悬念。第三段针对上文留下的孝顺祖母和回报国恩之间的两难选择，先言以孝治天下是治国纲领，言外之意则是孝养祖母虽为徇私情，却也不仅合情亦合理合法，为下文</a:t>
            </a:r>
            <a:r>
              <a:rPr lang="en-US" altLang="zh-CN" sz="25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5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愿乞终养</a:t>
            </a:r>
            <a:r>
              <a:rPr lang="en-US" altLang="zh-CN" sz="25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5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给出了理论依据。第四段明确提出陈情的目的是</a:t>
            </a:r>
            <a:r>
              <a:rPr lang="en-US" altLang="zh-CN" sz="25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5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愿乞终养</a:t>
            </a:r>
            <a:r>
              <a:rPr lang="en-US" altLang="zh-CN" sz="25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5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，先尽孝后尽忠，最后表达自己对朝廷</a:t>
            </a:r>
            <a:r>
              <a:rPr lang="en-US" altLang="zh-CN" sz="25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5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生当陨首，死当结草</a:t>
            </a:r>
            <a:r>
              <a:rPr lang="en-US" altLang="zh-CN" sz="25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5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的忠心。李密的婉转陈情，终于唤起了晋武帝的同情心，达到了</a:t>
            </a:r>
            <a:r>
              <a:rPr lang="en-US" altLang="zh-CN" sz="25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5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辞不就职</a:t>
            </a:r>
            <a:r>
              <a:rPr lang="en-US" altLang="zh-CN" sz="25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5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的目的，表现了高超的以情征服人的说理技巧。</a:t>
            </a:r>
            <a:endParaRPr lang="zh-CN" altLang="zh-CN" sz="2500" kern="100" spc="-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5" grpId="0" uiExpan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22015" y="299542"/>
            <a:ext cx="11160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ct val="150000"/>
              </a:lnSpc>
              <a:spcBef>
                <a:spcPct val="0"/>
              </a:spcBef>
              <a:tabLst>
                <a:tab pos="2070735" algn="l"/>
              </a:tabLst>
            </a:pPr>
            <a:r>
              <a:rPr lang="zh-CN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目标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endParaRPr lang="zh-CN" altLang="zh-CN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掌握文中出现的重要的实词、虚词、特殊句式。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鉴赏本文陈情于事的写法。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深入体会文章凄切婉转的陈情技巧。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11308" y="110237"/>
            <a:ext cx="1154453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在写《陈情表》之前，李密已多次婉拒晋武帝的征召。李密为什么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辞不就职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呢？请认真揣摩文章，并参考有关背景材料说说你的观点。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大致有这样三个原因：第一，李密确实有一个供养祖母刘氏的问题，像文章中说的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祖母无臣，无以终余年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；第二，李密是蜀汉旧臣，自然有怀旧的思想，况且他还认为汉主刘禅是一个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可次齐桓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的人物，对于晋灭蜀汉是有一点不服气的；第三，古人讲做官如履薄冰，又因司马氏阴险多疑，前朝的臣子改事新朝难免有戒心，出于历史的教训，李密不能没有后顾之忧。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40624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0" grpId="0" uiExpand="1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1608" y="563538"/>
            <a:ext cx="11618499" cy="5972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孝心无价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ctr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毕淑敏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zh-CN" altLang="zh-CN" sz="2600" kern="100" spc="-110" dirty="0">
                <a:latin typeface="Times New Roman" panose="02020603050405020304"/>
                <a:ea typeface="华文细黑"/>
                <a:cs typeface="Times New Roman" panose="02020603050405020304"/>
              </a:rPr>
              <a:t>不喜欢一个苦孩子求学的故事。家庭十分困难，父亲逝去，弟妹嗷嗷待哺，可他大学毕业后，还要坚持读研究生，母亲只有去卖血</a:t>
            </a:r>
            <a:r>
              <a:rPr lang="en-US" altLang="zh-CN" sz="2600" kern="100" spc="-11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600" kern="100" spc="-110" dirty="0">
                <a:latin typeface="Times New Roman" panose="02020603050405020304"/>
                <a:ea typeface="华文细黑"/>
                <a:cs typeface="Times New Roman" panose="02020603050405020304"/>
              </a:rPr>
              <a:t>我以为那是一个自私的学子。求学的路很漫长，一生一世的事业，何必太在意几年蹉跎？况且这时间的分分秒秒都苦涩无比，需用母亲的鲜血灌溉！一个连母亲都无法挚爱的人，还能指望他会爱谁？把自己的利益放在至高无上位置的人，怎能成为为人类奉献的大师？</a:t>
            </a:r>
            <a:endParaRPr lang="zh-CN" altLang="zh-CN" sz="2600" kern="100" spc="-11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文章第一段首先否定两种人，一是求学的苦孩，一是离家的游子。前者不顾家庭的困难，还要坚持读研究生，以致母亲不得不去卖血；后者在父母重病在床、行将就木的时候，斩断父母最后的期冀，断然离家。由此引发出行孝这一平常而又深刻的话题。</a:t>
            </a:r>
            <a:endParaRPr lang="zh-CN" altLang="zh-CN" sz="26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文苑</a:t>
            </a: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氧吧　生成素养</a:t>
            </a:r>
            <a:endParaRPr lang="zh-CN" altLang="en-US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3263" y="35099"/>
            <a:ext cx="11484000" cy="6617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也不喜欢父母重病在床，断然离去的游子，无论你有多少理由。地球离了谁都照样转动，不必将个人的力量夸大到不可思议的程度。在一位老人行将就木的时候，将他对人世间最后期冀的希望斩断，以绝望之心在寂寞中远行，那是对生命的大不敬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相信每个赤诚忠厚的孩子，都曾在心底向父母许下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孝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宏愿，相信来日方长，相信水到渠成，相信自己必有功成名就衣锦还乡的那一天，可以从容尽孝。可惜人们忘了，忘了时间的残酷，忘了人生的短暂，忘了世上有永远无法报答的恩情，忘了生命本身有不堪一击的脆弱。父母走了，带着对我们深深的挂念。父母走了，遗留给我们永无偿还的心情。你就永远无以言孝。有一些事情，当我们年轻的时候，无法懂得。当我们懂得的时候，已不再年轻。世上有些东西可以弥补，有些东西永无弥补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7416" y="32186"/>
            <a:ext cx="11618500" cy="6513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 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孝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是稍纵即逝的眷恋，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孝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是无法重现的幸福。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孝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是一失足成千古恨的往事，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孝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生命与生命交接处的链条，一旦断裂，永无连接。赶快为你的父母尽一份孝心。也许是一处豪宅，也许是一片砖瓦。也许是大洋彼岸的一只鸿雁，也许是近在咫尺的一个口信。也许是一顶纯黑的博士帽，也许是作业簿上的一个红五分。也许是一桌山珍海味，也许是一个野果一朵小花。也许是花团锦簇的盛世华衣，也许是一双洁净的旧鞋。也许是数亿万计的金钱，也许只是含着体温的一枚硬币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但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孝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的天平上，它们等值。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四段运用了排比、反复的修辞手法，排比表达了作者劝勉人们尽孝的强烈的感情，反复强调了尽孝并不是什么难以做到的事情。句子中将尽孝的不同形式加以对举，告诉人们爱的意义在内容，只要尽自己的所能去做了，建豪宅和献砖瓦的价值是相等的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只是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，天下的儿女们，一定要抓紧啊！趁我们父母健在的光阴。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736" y="721271"/>
            <a:ext cx="11376000" cy="45340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本文是著名作家毕淑敏的一篇散文作品。作者在文章开始举了两个关于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孝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的例子：一个是求学的苦孩子，一个是离家的游子。作者并不认可他们的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孝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，由此引发出行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孝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这一平常而又深刻的话题。作者相信天下每一个赤诚忠厚的孩子，都曾在心底向父母许下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孝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的宏愿，但作者更向我们揭示了一个残酷的现实：时间的流逝，将会带走行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孝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的机会。因为人生是短暂的，父母可能在我们想行孝之时已离开人世，所以告诫天下的儿女们，孝顺父母要抓紧。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7736" y="198165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Administrator\Desktop\创新图片\6fb5e7a152016a901ea58f0bec5c8d0e_cb4bc56bdc1afd7c691e9c3b1d7f5607.jpg"/>
          <p:cNvPicPr>
            <a:picLocks noChangeAspect="1" noChangeArrowheads="1"/>
          </p:cNvPicPr>
          <p:nvPr/>
        </p:nvPicPr>
        <p:blipFill rotWithShape="1"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66" t="4049"/>
          <a:stretch>
            <a:fillRect/>
          </a:stretch>
        </p:blipFill>
        <p:spPr bwMode="auto">
          <a:xfrm>
            <a:off x="7362825" y="0"/>
            <a:ext cx="4831704" cy="3573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>
            <a:hlinkClick r:id="rId1" action="ppaction://hlinksldjump"/>
          </p:cNvPr>
          <p:cNvSpPr txBox="1"/>
          <p:nvPr/>
        </p:nvSpPr>
        <p:spPr>
          <a:xfrm>
            <a:off x="4119930" y="2056065"/>
            <a:ext cx="4573314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自知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自疑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自学在前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>
            <a:hlinkClick r:id="rId2" action="ppaction://hlinksldjump"/>
          </p:cNvPr>
          <p:cNvSpPr txBox="1"/>
          <p:nvPr/>
        </p:nvSpPr>
        <p:spPr>
          <a:xfrm>
            <a:off x="4118639" y="3174285"/>
            <a:ext cx="457410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互动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互学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交流深化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>
            <a:hlinkClick r:id="rId3" action="ppaction://hlinksldjump"/>
          </p:cNvPr>
          <p:cNvSpPr txBox="1"/>
          <p:nvPr/>
        </p:nvSpPr>
        <p:spPr>
          <a:xfrm>
            <a:off x="4119930" y="4297838"/>
            <a:ext cx="4577089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文苑氧吧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生成素养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989206" y="2693023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991346" y="3817493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991346" y="4941962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4170040" y="2079545"/>
            <a:ext cx="31683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(7)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茕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茕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(8)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孑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立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(9)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床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蓐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(10)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洗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马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(11)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猥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(12)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首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574" y="1447010"/>
            <a:ext cx="324036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读准字音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险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衅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夙遭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闵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凶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悯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终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鲜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祚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薄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(6)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僮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自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知自疑　自学在前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927770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语言积累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2526" y="927770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63358" y="2079545"/>
            <a:ext cx="33843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(13)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慢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笃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(15)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育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(16)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拔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擢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(17)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优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渥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(18)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盘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桓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98426" y="2098948"/>
            <a:ext cx="22765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</a:t>
            </a:r>
            <a:r>
              <a:rPr lang="en-US" altLang="zh-CN" sz="2800" kern="100" dirty="0" err="1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xìn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kern="100" dirty="0" err="1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mǐn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mǐn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</a:t>
            </a:r>
            <a:r>
              <a:rPr lang="en-US" altLang="zh-CN" sz="2800" kern="100" dirty="0" err="1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xiǎn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</a:t>
            </a:r>
            <a:r>
              <a:rPr lang="en-US" altLang="zh-CN" sz="2800" kern="100" dirty="0" err="1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zuò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tónɡ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21585" y="2079545"/>
            <a:ext cx="19442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kern="100" dirty="0" err="1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qiónɡ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kern="100" dirty="0" err="1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jié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kern="100" dirty="0" err="1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rù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</a:t>
            </a:r>
            <a:r>
              <a:rPr lang="en-US" altLang="zh-CN" sz="2800" kern="100" dirty="0" err="1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xiǎn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wěi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</a:t>
            </a:r>
            <a:r>
              <a:rPr lang="en-US" altLang="zh-CN" sz="2800" kern="100" dirty="0" err="1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yǔn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90967" y="2086184"/>
            <a:ext cx="21007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bū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dǔ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jīn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zhuó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wò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huán</a:t>
            </a:r>
            <a:endParaRPr lang="zh-CN" altLang="en-US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35099"/>
            <a:ext cx="11376000" cy="6473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理解词义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通假字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夙遭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闵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零丁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孤苦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常在床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蓐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四十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有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四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古今异义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九岁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不行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30126" y="1278285"/>
            <a:ext cx="874154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，指可忧患的事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多指疾病死丧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伶仃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，孤独的样子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，垫子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又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en-US" altLang="zh-CN" sz="2800" kern="100" dirty="0">
              <a:solidFill>
                <a:srgbClr val="3333FF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不能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走路。这里是说柔弱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不可以；不被允许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8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35099"/>
            <a:ext cx="1144927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举臣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秀才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零丁孤苦，至于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成立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非臣陨首所能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上报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5324" y="639738"/>
            <a:ext cx="1104048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优秀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人才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明清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两代生员的通称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成人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自立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 a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组织、机构等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筹备成功，开始存在；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b.(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理论、意见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有根据，站得住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报答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向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上级报告；刊登在报纸上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8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1608" y="35099"/>
            <a:ext cx="11593288" cy="661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欲苟顺私情，则</a:t>
            </a:r>
            <a:r>
              <a:rPr lang="zh-CN" altLang="zh-CN" sz="26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告诉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不许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臣之</a:t>
            </a:r>
            <a:r>
              <a:rPr lang="zh-CN" altLang="zh-CN" sz="26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辛苦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臣欲奉诏</a:t>
            </a:r>
            <a:r>
              <a:rPr lang="zh-CN" altLang="zh-CN" sz="26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奔驰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⑧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拜臣</a:t>
            </a:r>
            <a:r>
              <a:rPr lang="zh-CN" altLang="zh-CN" sz="26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郎中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3628" y="537577"/>
            <a:ext cx="7665632" cy="6033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申诉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苦衷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说给人，使人知道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endParaRPr lang="en-US" altLang="zh-CN" sz="26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辛酸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悲苦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身心劳苦；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客套话，用于求人做事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endParaRPr lang="en-US" altLang="zh-CN" sz="26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奔走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效劳，这里指赴京就职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车、马等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很快地跑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>
              <a:lnSpc>
                <a:spcPct val="135000"/>
              </a:lnSpc>
            </a:pPr>
            <a:endParaRPr lang="en-US" altLang="zh-CN" sz="26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>
              <a:lnSpc>
                <a:spcPct val="135000"/>
              </a:lnSpc>
            </a:pP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尚书省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的属官</a:t>
            </a:r>
            <a:endParaRPr lang="zh-CN" altLang="zh-CN" sz="26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中医医生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8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1608" y="35099"/>
            <a:ext cx="11593288" cy="651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⑨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是以</a:t>
            </a:r>
            <a:r>
              <a:rPr lang="zh-CN" altLang="zh-CN" sz="26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区区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不能废远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⑩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岂敢</a:t>
            </a:r>
            <a:r>
              <a:rPr lang="zh-CN" altLang="zh-CN" sz="26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盘桓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⑪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除臣</a:t>
            </a:r>
            <a:r>
              <a:rPr lang="zh-CN" altLang="zh-CN" sz="26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洗马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⑫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臣之进退，实为</a:t>
            </a:r>
            <a:r>
              <a:rPr lang="zh-CN" altLang="zh-CN" sz="26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狼狈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4103" y="537577"/>
            <a:ext cx="7665632" cy="6033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拳拳。形容自己的私情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数量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少；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人或事物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不重要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endParaRPr lang="en-US" altLang="zh-CN" sz="26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犹疑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不决的样子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逗留；徘徊。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回环旋绕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endParaRPr lang="en-US" altLang="zh-CN" sz="26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太子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洗马，太子的侍从官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清洗马匹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endParaRPr lang="en-US" altLang="zh-CN" sz="26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形容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进退两难的情状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形容困苦或受窘的样子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8" grpId="0" uiExpan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35099"/>
            <a:ext cx="11376000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一词多义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3736" y="688042"/>
            <a:ext cx="963002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舅夺母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志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听臣微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志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便扶向路，处处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志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之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寻向所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志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内无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门五尺之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僮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以子之矛，攻子之盾，何如？其人弗能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应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夙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婴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疾病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举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婴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，欲投之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河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犹蒙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育</a:t>
            </a:r>
            <a:endParaRPr lang="zh-CN" altLang="zh-CN" sz="280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不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名节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5" y="1505354"/>
            <a:ext cx="1296144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志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0663" y="3267454"/>
            <a:ext cx="1296144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应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92946" y="678517"/>
            <a:ext cx="71627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志向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愿望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                    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做标记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标志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                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照应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                                                            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回答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缠绕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            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婴孩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怜惜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自夸</a:t>
            </a:r>
            <a:r>
              <a:rPr lang="en-US" altLang="zh-CN" sz="2800" kern="100" dirty="0">
                <a:solidFill>
                  <a:srgbClr val="3333FF"/>
                </a:solidFill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0663" y="4393679"/>
            <a:ext cx="1296144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婴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1270978" y="933103"/>
            <a:ext cx="196666" cy="1980000"/>
          </a:xfrm>
          <a:prstGeom prst="leftBrace">
            <a:avLst>
              <a:gd name="adj1" fmla="val 318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1270978" y="4380058"/>
            <a:ext cx="196666" cy="864000"/>
          </a:xfrm>
          <a:prstGeom prst="leftBrace">
            <a:avLst>
              <a:gd name="adj1" fmla="val 318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>
            <a:off x="1270978" y="5536282"/>
            <a:ext cx="196666" cy="864000"/>
          </a:xfrm>
          <a:prstGeom prst="leftBrace">
            <a:avLst>
              <a:gd name="adj1" fmla="val 318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0663" y="5562185"/>
            <a:ext cx="1296144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矜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1270978" y="3222501"/>
            <a:ext cx="196666" cy="864000"/>
          </a:xfrm>
          <a:prstGeom prst="leftBrace">
            <a:avLst>
              <a:gd name="adj1" fmla="val 318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6134</Words>
  <Application>WPS 演示</Application>
  <PresentationFormat>自定义</PresentationFormat>
  <Paragraphs>399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Times New Roman</vt:lpstr>
      <vt:lpstr>Times New Roman</vt:lpstr>
      <vt:lpstr>华文细黑</vt:lpstr>
      <vt:lpstr>Courier New</vt:lpstr>
      <vt:lpstr>华文细黑</vt:lpstr>
      <vt:lpstr>黑体</vt:lpstr>
      <vt:lpstr>MS Mincho</vt:lpstr>
      <vt:lpstr>Symbol</vt:lpstr>
      <vt:lpstr>Arial Unicode MS</vt:lpstr>
      <vt:lpstr>Calibri</vt:lpstr>
      <vt:lpstr>Broadway</vt:lpstr>
      <vt:lpstr>DFPYeaSong-B5</vt:lpstr>
      <vt:lpstr>Segoe Print</vt:lpstr>
      <vt:lpstr>MingLiU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壹點KeTang</cp:lastModifiedBy>
  <cp:revision>506</cp:revision>
  <dcterms:created xsi:type="dcterms:W3CDTF">2016-03-28T08:27:00Z</dcterms:created>
  <dcterms:modified xsi:type="dcterms:W3CDTF">2018-02-13T15:04:15Z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