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09" r:id="rId3"/>
    <p:sldId id="473" r:id="rId4"/>
    <p:sldId id="483" r:id="rId5"/>
    <p:sldId id="467" r:id="rId6"/>
    <p:sldId id="687" r:id="rId7"/>
    <p:sldId id="664" r:id="rId8"/>
    <p:sldId id="688" r:id="rId9"/>
    <p:sldId id="689" r:id="rId10"/>
    <p:sldId id="718" r:id="rId11"/>
    <p:sldId id="763" r:id="rId12"/>
    <p:sldId id="764" r:id="rId13"/>
    <p:sldId id="524" r:id="rId14"/>
    <p:sldId id="741" r:id="rId15"/>
    <p:sldId id="742" r:id="rId16"/>
    <p:sldId id="525" r:id="rId17"/>
    <p:sldId id="523" r:id="rId18"/>
    <p:sldId id="529" r:id="rId19"/>
    <p:sldId id="642" r:id="rId20"/>
    <p:sldId id="761" r:id="rId21"/>
    <p:sldId id="530" r:id="rId22"/>
    <p:sldId id="538" r:id="rId23"/>
    <p:sldId id="692" r:id="rId24"/>
    <p:sldId id="721" r:id="rId25"/>
    <p:sldId id="693" r:id="rId26"/>
    <p:sldId id="722" r:id="rId27"/>
    <p:sldId id="723" r:id="rId28"/>
    <p:sldId id="762" r:id="rId29"/>
    <p:sldId id="460" r:id="rId30"/>
    <p:sldId id="474" r:id="rId31"/>
    <p:sldId id="476" r:id="rId32"/>
    <p:sldId id="724" r:id="rId33"/>
    <p:sldId id="459" r:id="rId34"/>
    <p:sldId id="480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8" d="100"/>
          <a:sy n="88" d="100"/>
        </p:scale>
        <p:origin x="198" y="90"/>
      </p:cViewPr>
      <p:guideLst>
        <p:guide orient="horz" pos="2263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92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5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9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2875702" y="1540647"/>
            <a:ext cx="7156571" cy="11432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8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en-US" altLang="zh-CN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五石之瓠</a:t>
            </a:r>
            <a:r>
              <a:rPr lang="en-US" altLang="zh-CN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7" y="2737113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4265">
                <a:solidFill>
                  <a:prstClr val="white"/>
                </a:solidFill>
                <a:latin typeface="黑体" pitchFamily="49" charset="-122"/>
                <a:ea typeface="黑体" panose="02010609060101010101" pitchFamily="49" charset="-122"/>
              </a:rPr>
              <a:t>高二年级 语文</a:t>
            </a:r>
            <a:endParaRPr lang="en-US" altLang="zh-CN" sz="4265">
              <a:solidFill>
                <a:prstClr val="white">
                  <a:lumMod val="95000"/>
                </a:prstClr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zh-CN" sz="3200">
                <a:solidFill>
                  <a:schemeClr val="bg1"/>
                </a:solidFill>
                <a:sym typeface="+mn-ea"/>
              </a:rPr>
              <a:t>2.注意字词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  <a:sym typeface="+mn-ea"/>
            </a:endParaRPr>
          </a:p>
          <a:p>
            <a:pPr lvl="0" algn="just"/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  <a:sym typeface="+mn-ea"/>
            </a:endParaRPr>
          </a:p>
          <a:p>
            <a:pPr lvl="0" algn="just"/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贻（yí）：赠送。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呺（xiāo）然：内中空虚而宽大的样子。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掊（pǒu）：击破。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龟（jūn）：通作“皲”，皮肤冻裂。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just"/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洴澼（píng）：漂洗。</a:t>
            </a:r>
            <a:endParaRPr lang="zh-CN" altLang="en-US" sz="3200"/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24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疏通翻译</a:t>
            </a:r>
            <a:endParaRPr lang="zh-CN" altLang="zh-CN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/>
            <a:endParaRPr lang="zh-CN" altLang="zh-CN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例如：</a:t>
            </a:r>
          </a:p>
          <a:p>
            <a:pPr lvl="0" algn="just"/>
            <a:r>
              <a:rPr lang="zh-CN" altLang="en-US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</a:t>
            </a:r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夫子固拙于用大矣——注意“固 ”“拙 ”的翻译。译文：你实在是不善于使用大东西啊！</a:t>
            </a:r>
          </a:p>
          <a:p>
            <a:pPr lvl="0" algn="just"/>
            <a:r>
              <a:rPr lang="zh-CN" altLang="en-US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世世以洴澼絖为事——注意“以 ”“事”翻译。译文：世世代代把</a:t>
            </a:r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漂</a:t>
            </a:r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洗丝絮作为职业。</a:t>
            </a: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24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31820" y="1637665"/>
            <a:ext cx="6118860" cy="259651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ffectLst/>
                <a:latin typeface="黑体" pitchFamily="49" charset="-122"/>
                <a:ea typeface="黑体" panose="02010609060101010101" pitchFamily="49" charset="-122"/>
              </a:rPr>
              <a:t>（二）感知内容</a:t>
            </a:r>
            <a:r>
              <a:rPr lang="en-US" altLang="zh-CN" sz="3200" b="1">
                <a:solidFill>
                  <a:srgbClr val="FFFFFF"/>
                </a:solidFill>
                <a:effectLst/>
                <a:latin typeface="黑体" pitchFamily="49" charset="-122"/>
                <a:ea typeface="黑体" panose="02010609060101010101" pitchFamily="49" charset="-122"/>
              </a:rPr>
              <a:t> </a:t>
            </a:r>
            <a:endParaRPr lang="zh-CN" altLang="zh-CN" sz="3200">
              <a:solidFill>
                <a:srgbClr val="FF0000"/>
              </a:solidFill>
            </a:endParaRPr>
          </a:p>
          <a:p>
            <a:pPr algn="l"/>
            <a:endParaRPr lang="en-US" altLang="zh-CN" sz="3200" b="1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algn="l"/>
            <a:endParaRPr lang="en-US" altLang="zh-CN" sz="320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概括：故事内容</a:t>
            </a:r>
            <a:endParaRPr lang="en-US" altLang="zh-CN" sz="320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l"/>
            <a:endParaRPr lang="en-US" altLang="zh-CN" sz="320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35225" y="2080260"/>
            <a:ext cx="7390130" cy="161163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320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2.思考：</a:t>
            </a:r>
            <a:r>
              <a:rPr lang="zh-CN" altLang="en-US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寓言</a:t>
            </a:r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故事</a:t>
            </a:r>
            <a:r>
              <a:rPr lang="zh-CN" altLang="en-US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阐明的</a:t>
            </a:r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道理</a:t>
            </a:r>
          </a:p>
          <a:p>
            <a:pPr algn="l"/>
            <a:endParaRPr lang="en-US" altLang="zh-CN" sz="320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99410" y="2326640"/>
            <a:ext cx="6517005" cy="111950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分析</a:t>
            </a:r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通过对话分析文中惠子和庄子的</a:t>
            </a:r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人物</a:t>
            </a:r>
            <a:r>
              <a:rPr lang="en-US" altLang="zh-CN" sz="320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形象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31795" y="1632903"/>
            <a:ext cx="8420100" cy="161163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三）探究质疑</a:t>
            </a:r>
          </a:p>
          <a:p>
            <a:r>
              <a:rPr lang="en-US" altLang="zh-CN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</a:t>
            </a:r>
          </a:p>
          <a:p>
            <a:r>
              <a:rPr lang="en-US" altLang="zh-CN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质疑</a:t>
            </a:r>
            <a:r>
              <a:rPr lang="en-US" altLang="zh-CN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：惠子果真不懂“</a:t>
            </a:r>
            <a:r>
              <a:rPr lang="zh-CN" altLang="en-US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大</a:t>
            </a:r>
            <a:r>
              <a:rPr lang="en-US" altLang="zh-CN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瓠”的用途吗？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64360" y="775018"/>
            <a:ext cx="9171305" cy="555117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l"/>
            <a:endParaRPr lang="en-US" altLang="zh-CN" sz="3200" b="1">
              <a:solidFill>
                <a:schemeClr val="accent4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惠子（约公元前390年-公元前317年），名施，华夏族，战国中期宋国（今河南商丘）人，著名的政治家、哲学家，是名家学派的开山鼻祖和主要代表人物。</a:t>
            </a: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《庄子·天下》说："惠施多方，其书五车。"是说他知识渊博，书也很多。             </a:t>
            </a: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《庄子》保存了惠施的"历物十事"，即分析物理的10个命题。</a:t>
            </a: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10610" y="1312863"/>
            <a:ext cx="6724015" cy="308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庄子和惠子</a:t>
            </a:r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</a:t>
            </a:r>
          </a:p>
          <a:p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（1）庄惠之交</a:t>
            </a: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（2）庄惠之别</a:t>
            </a:r>
          </a:p>
          <a:p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庄惠之</a:t>
            </a:r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辩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84960" y="41910"/>
            <a:ext cx="9170670" cy="567436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</a:t>
            </a:r>
          </a:p>
          <a:p>
            <a:endParaRPr lang="en-US" altLang="zh-CN" sz="24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24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“楚国郢人捏白士，鼻尖上溅到一滴如蝇翼般大的污泥，他请匠石替他削掉。匠石挥动斧头，呼呼作响，随手劈下去，把那小滴的泥点完全削除，而鼻子没有受到丝毫损伤，郢人站着面不改色。宋元君听说这件事，把匠石找来说：‘替我试试看。’匠石说：‘我以前能削，但是我的对手早已经死了！’自从先生去世，我没有对手了，我没有谈论的对象了！”（《徐无鬼》）</a:t>
            </a:r>
          </a:p>
          <a:p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10610" y="1312863"/>
            <a:ext cx="6724015" cy="308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庄子和惠子</a:t>
            </a:r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</a:t>
            </a:r>
          </a:p>
          <a:p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（1）庄惠之交</a:t>
            </a:r>
          </a:p>
          <a:p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（2）庄惠之别</a:t>
            </a:r>
          </a:p>
          <a:p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庄惠之</a:t>
            </a:r>
            <a:r>
              <a:rPr lang="zh-CN" altLang="en-US" sz="3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辩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631315" y="1619250"/>
            <a:ext cx="8592185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《庄子》中有很多脍炙人口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err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流传千古的名句。</a:t>
            </a:r>
          </a:p>
          <a:p>
            <a:r>
              <a:rPr lang="en-US" altLang="zh-CN" sz="3200" err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   如“人生天地之间，若白驹之过隙，忽然而已。”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err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《庄子·外篇·知北游》)“君子之交淡若水，小人之交甘若醴。”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err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《庄子·外篇·山木》)</a:t>
            </a:r>
          </a:p>
          <a:p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    今天，我们就来欣赏选自《庄子》的《五石之瓠》。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73300" y="-244475"/>
            <a:ext cx="7588885" cy="850582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32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文章《庄子与惠子游于濠梁之上》</a:t>
            </a:r>
          </a:p>
          <a:p>
            <a:endParaRPr lang="en-US" altLang="zh-CN" sz="32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   庄子与惠子游于濠梁之上。</a:t>
            </a:r>
            <a:r>
              <a:rPr lang="en-US" altLang="zh-CN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庄子曰:"鲦鱼出游从容，是鱼之乐也。"惠子曰:"子非鱼，安知鱼之乐?"庄子曰:"子非我，安知我不知鱼之乐?"惠子曰:"我非子，固不知子矣;子固非鱼也，子之不知鱼之乐，全矣!"庄子曰:"请循其本。子曰'汝安知鱼乐'云者，既已知吾知之而问我。我知之濠上也。"  </a:t>
            </a:r>
          </a:p>
          <a:p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72640" y="1359218"/>
            <a:ext cx="8107045" cy="308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24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                 </a:t>
            </a:r>
            <a:r>
              <a:rPr lang="zh-CN" altLang="en-US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庄子        惠子            </a:t>
            </a:r>
          </a:p>
          <a:p>
            <a:endParaRPr lang="zh-CN" altLang="en-US" sz="3200">
              <a:solidFill>
                <a:schemeClr val="bg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3200">
              <a:solidFill>
                <a:schemeClr val="bg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3200">
              <a:solidFill>
                <a:schemeClr val="bg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3200">
              <a:solidFill>
                <a:schemeClr val="bg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20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   身份不同     性格不同      学说不同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12950" y="445135"/>
            <a:ext cx="7614285" cy="530542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zh-CN" sz="24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</a:p>
          <a:p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《逍遥游》（节选）</a:t>
            </a:r>
          </a:p>
          <a:p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北冥有鱼，其名为鲲。鲲之大，不知其几千里也。化而为鸟，其名为鹏。鹏之背，不知其几千里也。怒而飞，其翼若垂天之云。是鸟也 ，海运则将徙于南冥。南冥者，天池也。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  <a:endParaRPr lang="en-US" altLang="zh-CN" sz="3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12950" y="753110"/>
            <a:ext cx="7614285" cy="46894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zh-CN" sz="24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　  《齐谐》者，志怪者也。《谐》之言曰：“鹏之徙于南冥也，水击三千里，抟扶摇而上者九万里，去以六月息者也。”野马也，尘埃也 ，生物之以息相吹也。天之苍苍，其正色邪？其远而无所至极邪？其视下也，亦若是则已矣。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3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73275" y="574993"/>
            <a:ext cx="8350885" cy="382778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　   </a:t>
            </a:r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且夫水之积也不厚，则其负大舟也无力。覆杯水于坳堂之上，则芥为之舟。置杯焉则胶，水浅而舟大也。风之积也不厚，则其负大翼也无力。故九万里则风斯在下矣，而后乃今培风；背负青天而莫之夭阏者，而后乃今将图南。</a:t>
            </a:r>
          </a:p>
          <a:p>
            <a:endParaRPr lang="en-US" altLang="zh-CN" sz="3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81605" y="500698"/>
            <a:ext cx="7244080" cy="431990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　   </a:t>
            </a:r>
            <a:r>
              <a:rPr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蜩与学鸠笑之曰：“我决起而飞，抢榆枋而止，时则不至，而控于地而已矣，奚以之九万里而南为？”适莽苍者，三餐而反，腹犹果然；适百里者，宿舂粮；适千里者，三月聚粮。之二虫又何知！</a:t>
            </a:r>
            <a:b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r>
              <a:rPr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　　</a:t>
            </a:r>
            <a:endParaRPr lang="en-US" altLang="zh-CN" sz="3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61540" y="500698"/>
            <a:ext cx="8296275" cy="431990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　</a:t>
            </a:r>
            <a:r>
              <a:rPr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　</a:t>
            </a:r>
            <a:r>
              <a:rPr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小知不及大知，小年不及大年。奚以知其然也？朝菌不知晦朔，蟪蛄不知春秋，此小年也。楚之南有冥灵者，以五百岁为春，五百岁为秋；上古有大椿者，以八千岁为春，八千岁为秋，此大年也。而彭祖乃今以久特闻，众人匹之，不亦悲乎！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3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38070" y="1631950"/>
            <a:ext cx="7863840" cy="185801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</a:t>
            </a:r>
            <a:r>
              <a:rPr lang="en-US" altLang="zh-CN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庄子</a:t>
            </a:r>
            <a:r>
              <a:rPr lang="en-US" altLang="zh-CN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引用“不龟手之药”，惠子   引用“大瓠之种”有</a:t>
            </a:r>
            <a:r>
              <a:rPr lang="zh-CN" altLang="en-US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</a:t>
            </a:r>
            <a:r>
              <a:rPr lang="en-US" altLang="zh-CN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寓意</a:t>
            </a:r>
            <a:r>
              <a:rPr lang="zh-CN" altLang="en-US" sz="3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46605" y="1292860"/>
            <a:ext cx="9133205" cy="364299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l"/>
            <a:r>
              <a:rPr lang="zh-CN" altLang="en-US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反馈与评价</a:t>
            </a:r>
            <a:endParaRPr lang="en-US" altLang="zh-CN" sz="24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1.下列词语中，画线字的解释不正确的一项是（ ）</a:t>
            </a:r>
          </a:p>
          <a:p>
            <a:pPr algn="l"/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A.我</a:t>
            </a:r>
            <a:r>
              <a:rPr lang="en-US" sz="3200" u="sng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树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而实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五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石      树：种植</a:t>
            </a:r>
          </a:p>
          <a:p>
            <a:pPr algn="l"/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B.世世以洴澼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絖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</a:t>
            </a:r>
            <a:r>
              <a:rPr lang="en-US" sz="3200" u="sng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事：事情</a:t>
            </a:r>
          </a:p>
          <a:p>
            <a:pPr algn="l"/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C.夫子</a:t>
            </a:r>
            <a:r>
              <a:rPr lang="en-US" sz="3200" u="sng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固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拙于用大矣      固：确实</a:t>
            </a:r>
          </a:p>
          <a:p>
            <a:pPr algn="l"/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D.裂地而</a:t>
            </a:r>
            <a:r>
              <a:rPr lang="en-US" sz="3200" u="sng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封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            封：使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受封赏</a:t>
            </a:r>
          </a:p>
          <a:p>
            <a:pPr algn="l"/>
            <a:endParaRPr lang="en-US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80995" y="1404620"/>
            <a:ext cx="6313170" cy="27813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 </a:t>
            </a:r>
            <a:r>
              <a:rPr lang="zh-CN" altLang="en-US" sz="3600">
                <a:solidFill>
                  <a:srgbClr val="FFFF00"/>
                </a:solidFill>
              </a:rPr>
              <a:t>反馈与评价</a:t>
            </a:r>
            <a:endParaRPr lang="en-US" altLang="zh-CN" sz="3600">
              <a:solidFill>
                <a:srgbClr val="FFFF00"/>
              </a:solidFill>
            </a:endParaRPr>
          </a:p>
          <a:p>
            <a:endParaRPr lang="en-US" sz="2400"/>
          </a:p>
          <a:p>
            <a:r>
              <a:rPr lang="en-US" altLang="zh-CN" sz="2400">
                <a:solidFill>
                  <a:schemeClr val="bg1"/>
                </a:solidFill>
              </a:rPr>
              <a:t> </a:t>
            </a:r>
            <a:r>
              <a:rPr lang="en-US" altLang="zh-CN" sz="3200">
                <a:solidFill>
                  <a:schemeClr val="bg1"/>
                </a:solidFill>
              </a:rPr>
              <a:t>2.</a:t>
            </a:r>
            <a:r>
              <a:rPr lang="zh-CN" altLang="en-US" sz="3200">
                <a:solidFill>
                  <a:schemeClr val="bg1"/>
                </a:solidFill>
              </a:rPr>
              <a:t>本章节的寓言阐述了哪些生活哲理？</a:t>
            </a:r>
            <a:endParaRPr lang="en-US" altLang="zh-CN" sz="3200">
              <a:solidFill>
                <a:schemeClr val="bg1"/>
              </a:solidFill>
            </a:endParaRPr>
          </a:p>
          <a:p>
            <a:endParaRPr lang="en-US" altLang="zh-CN" sz="2400">
              <a:solidFill>
                <a:schemeClr val="bg1"/>
              </a:solidFill>
            </a:endParaRPr>
          </a:p>
          <a:p>
            <a:endParaRPr lang="en-US" altLang="zh-CN" sz="24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69487" y="1497478"/>
            <a:ext cx="8940800" cy="26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学习目标</a:t>
            </a:r>
            <a:endParaRPr lang="en-US" altLang="zh-CN" sz="24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      1.诵读并疏通文言文知识</a:t>
            </a:r>
          </a:p>
          <a:p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      2.初步理解庄子的思想      </a:t>
            </a:r>
          </a:p>
          <a:p>
            <a:r>
              <a:rPr lang="zh-CN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      3.理解寓言的寓意</a:t>
            </a:r>
            <a:endParaRPr lang="en-US" altLang="zh-CN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24125" y="1391285"/>
            <a:ext cx="7395210" cy="561276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答案参考</a:t>
            </a:r>
            <a:endParaRPr lang="zh-CN" altLang="en-US" sz="24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同样的东西用在不同的地方,其效果大不一样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要用善于发现的眼睛探索事物最大的价值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sz="24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             </a:t>
            </a:r>
          </a:p>
          <a:p>
            <a:endParaRPr lang="en-US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zh-CN" altLang="zh-CN" sz="24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48560" y="868045"/>
            <a:ext cx="7936230" cy="401256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l"/>
            <a:r>
              <a:rPr lang="zh-CN" altLang="en-US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课堂总结</a:t>
            </a:r>
            <a:endParaRPr lang="en-US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24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本节课我们了解了庄子的基本学说，以及他善用寓言的写作风格。鲁迅评庄子的散文特点说：“著书十万余言，大抵寓言，人物土地，皆空无事实，而其文汪洋辟阖，仪态万方，晚周诸子之作，莫能先也。”</a:t>
            </a:r>
            <a:endParaRPr lang="zh-CN" altLang="zh-CN" sz="3200">
              <a:solidFill>
                <a:schemeClr val="bg2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48560" y="1606868"/>
            <a:ext cx="7936230" cy="253492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l"/>
            <a:r>
              <a:rPr lang="zh-CN" altLang="en-US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课后作业</a:t>
            </a:r>
            <a:endParaRPr lang="en-US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24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zh-CN" sz="24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文章的结尾耐人寻味，“夫子犹有蓬之心也夫</a:t>
            </a:r>
            <a:r>
              <a:rPr lang="en-US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，你觉得</a:t>
            </a:r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惠子会有什么表现呢？</a:t>
            </a:r>
          </a:p>
          <a:p>
            <a:r>
              <a:rPr lang="zh-CN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  请同学们用白话文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续写，</a:t>
            </a:r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400</a:t>
            </a:r>
            <a:r>
              <a:rPr lang="zh-CN" altLang="en-US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字左右。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93222" y="2807554"/>
            <a:ext cx="9296401" cy="105791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just"/>
            <a:r>
              <a:rPr lang="en-US" altLang="zh-CN" sz="32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60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000">
                <a:solidFill>
                  <a:schemeClr val="bg2"/>
                </a:solidFill>
                <a:latin typeface="黑体" pitchFamily="49" charset="-122"/>
                <a:ea typeface="黑体" panose="02010609060101010101" pitchFamily="49" charset="-122"/>
              </a:rPr>
              <a:t>谢谢！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91900" y="11633200"/>
            <a:ext cx="3175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4646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知识要点：</a:t>
            </a:r>
          </a:p>
          <a:p>
            <a:pPr lvl="0"/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作者简介</a:t>
            </a: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庄子（约前369——前286），我国战国中期思想家。名周，字子休，宋国人。在诸子百家中，他继承并发展了老子的思想，成为战国中期道家学派的代表人物，世有“老庄”之称。</a:t>
            </a:r>
          </a:p>
          <a:p>
            <a:pPr lvl="0" algn="l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667510" y="1486535"/>
            <a:ext cx="890968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《庄子》</a:t>
            </a:r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简介</a:t>
            </a:r>
            <a:endParaRPr lang="zh-CN" altLang="zh-CN" sz="32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《庄子》也称《南华经》《南华真经》，计52篇，今存33篇，其中内篇7，外篇15，杂篇11。一般认定内篇为庄子自撰，其余则出自庄子门人及后学之手。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4584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《逍遥游》</a:t>
            </a:r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简介</a:t>
            </a: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  《逍遥游》</a:t>
            </a:r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在思想上和艺术上都可作为《庄子》的代表。</a:t>
            </a: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主题是追求一种绝对自由的人生观。全文想象丰富，构思新颖，雄奇怪诞，汪洋恣肆。</a:t>
            </a: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24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446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rPr>
              <a:t>学习活动</a:t>
            </a:r>
            <a:r>
              <a:rPr lang="zh-CN" altLang="zh-CN" sz="3600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：</a:t>
            </a:r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（一）诵读文本 ，疏通大意</a:t>
            </a:r>
            <a:endParaRPr lang="zh-CN" altLang="zh-CN" sz="32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1.教师诵读</a:t>
            </a: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      《</a:t>
            </a:r>
            <a:r>
              <a:rPr lang="en-US" altLang="zh-CN" sz="3200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五石之瓠</a:t>
            </a:r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》《庄子》</a:t>
            </a: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惠子谓庄子曰:“魏王贻我大瓠之种，我树之成而实五石。以盛水浆，其坚不能自举也。剖之以为瓢，则瓠落无所容。非不呺然大也，吾为其无用而掊之。”</a:t>
            </a:r>
          </a:p>
          <a:p>
            <a:pPr lvl="0" algn="l"/>
            <a:r>
              <a:rPr lang="zh-CN" altLang="zh-CN" sz="24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5569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   庄子曰：“夫子固拙于用大矣。宋人有善为不龟手之药者，世世以洴澼絖为事。客闻之，请买其方百金。聚族而谋之曰：‘我世世为洴澼絖，不过数金。今一朝而鬻技百金，请与之。’ </a:t>
            </a:r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24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401808" y="1154130"/>
            <a:ext cx="9175387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zh-CN" sz="36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32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    客得之，以说吴王。越有难，吴王使之将。冬，与越人水战，大败越人，裂地而封之。能不龟手一也，或以封，或不免于洴澼絖，则所用之异也。今子有五石之瓠，何不虑以为大樽而浮乎江湖，而忧其瓠落无所容？则夫子犹有蓬之心也夫！”</a:t>
            </a:r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/>
            <a:endParaRPr lang="zh-CN" altLang="zh-CN" sz="32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endParaRPr lang="zh-CN" altLang="zh-CN" sz="2400">
              <a:solidFill>
                <a:srgbClr val="FFFF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lvl="0" algn="l"/>
            <a:r>
              <a:rPr lang="zh-CN" altLang="zh-CN" sz="240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94</Paragraphs>
  <Slides>33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34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2020-11-24T17:50:51.434</cp:lastPrinted>
  <dcterms:created xsi:type="dcterms:W3CDTF">2020-11-24T17:50:51Z</dcterms:created>
  <dcterms:modified xsi:type="dcterms:W3CDTF">2020-11-24T09:50:51Z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