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3" r:id="rId2"/>
    <p:sldId id="264" r:id="rId3"/>
    <p:sldId id="361" r:id="rId4"/>
    <p:sldId id="358" r:id="rId5"/>
    <p:sldId id="359" r:id="rId6"/>
    <p:sldId id="265" r:id="rId7"/>
    <p:sldId id="278" r:id="rId8"/>
    <p:sldId id="344" r:id="rId9"/>
    <p:sldId id="362" r:id="rId10"/>
    <p:sldId id="363" r:id="rId11"/>
    <p:sldId id="364" r:id="rId12"/>
    <p:sldId id="275" r:id="rId13"/>
    <p:sldId id="365" r:id="rId14"/>
    <p:sldId id="366" r:id="rId15"/>
    <p:sldId id="367" r:id="rId16"/>
    <p:sldId id="368" r:id="rId17"/>
    <p:sldId id="369" r:id="rId18"/>
    <p:sldId id="285" r:id="rId19"/>
    <p:sldId id="370" r:id="rId20"/>
    <p:sldId id="286" r:id="rId21"/>
    <p:sldId id="360" r:id="rId22"/>
    <p:sldId id="371" r:id="rId23"/>
    <p:sldId id="270" r:id="rId24"/>
    <p:sldId id="372" r:id="rId25"/>
    <p:sldId id="373" r:id="rId26"/>
    <p:sldId id="374" r:id="rId27"/>
    <p:sldId id="375" r:id="rId28"/>
    <p:sldId id="277"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732"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2015-11-05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image" Target="../media/image6.png"/><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2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slide" Target="../slides/slide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2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latin typeface="+mn-lt"/>
                  <a:ea typeface="+mn-ea"/>
                </a:rPr>
                <a:t>INZHIDAOXUE</a:t>
              </a:r>
              <a:endParaRPr lang="zh-CN" altLang="en-US" sz="10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4" cy="584775"/>
            <a:chOff x="29482" y="2927145"/>
            <a:chExt cx="1463620" cy="487312"/>
          </a:xfrm>
        </p:grpSpPr>
        <p:sp>
          <p:nvSpPr>
            <p:cNvPr id="38" name="TextBox 37"/>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26838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1000" dirty="0" smtClean="0">
                    <a:solidFill>
                      <a:schemeClr val="bg1"/>
                    </a:solidFill>
                    <a:latin typeface="+mn-lt"/>
                    <a:ea typeface="+mn-ea"/>
                  </a:rPr>
                  <a:t>INZHIDAOXUE</a:t>
                </a:r>
                <a:endParaRPr lang="zh-CN" altLang="en-US" sz="10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4" cy="584775"/>
            <a:chOff x="29482" y="2927145"/>
            <a:chExt cx="1463620" cy="487312"/>
          </a:xfrm>
        </p:grpSpPr>
        <p:sp>
          <p:nvSpPr>
            <p:cNvPr id="40" name="TextBox 39"/>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42870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UXIETUOZHAN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读写拓展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87624" cy="584775"/>
              <a:chOff x="29482" y="2927145"/>
              <a:chExt cx="1463620" cy="487312"/>
            </a:xfrm>
          </p:grpSpPr>
          <p:sp>
            <p:nvSpPr>
              <p:cNvPr id="39" name="TextBox 38"/>
              <p:cNvSpPr txBox="1"/>
              <p:nvPr userDrawn="1"/>
            </p:nvSpPr>
            <p:spPr>
              <a:xfrm>
                <a:off x="29482" y="2927145"/>
                <a:ext cx="142870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UXIETUOZHAN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268387" cy="487312"/>
            </a:xfrm>
            <a:prstGeom prst="rect">
              <a:avLst/>
            </a:prstGeom>
            <a:noFill/>
          </p:spPr>
          <p:txBody>
            <a:bodyPr wrap="none" rtlCol="0">
              <a:spAutoFit/>
            </a:bodyPr>
            <a:lstStyle/>
            <a:p>
              <a:pPr marL="0" algn="l" defTabSz="914400" rtl="0" eaLnBrk="1" latinLnBrk="0" hangingPunct="1"/>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kern="1200" dirty="0" smtClean="0">
                  <a:solidFill>
                    <a:srgbClr val="333333"/>
                  </a:solidFill>
                  <a:latin typeface="+mn-lt"/>
                  <a:ea typeface="+mn-ea"/>
                  <a:cs typeface="+mn-cs"/>
                </a:rPr>
                <a:t>INZHIDAOXUE</a:t>
              </a:r>
              <a:endParaRPr lang="zh-CN" altLang="en-US" sz="1000" kern="1200" dirty="0">
                <a:solidFill>
                  <a:srgbClr val="333333"/>
                </a:solidFill>
                <a:latin typeface="+mn-lt"/>
                <a:ea typeface="+mn-ea"/>
                <a:cs typeface="+mn-cs"/>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2"/>
            <a:ext cx="1187624" cy="584775"/>
            <a:chOff x="29482" y="2927144"/>
            <a:chExt cx="1463620" cy="487312"/>
          </a:xfrm>
        </p:grpSpPr>
        <p:sp>
          <p:nvSpPr>
            <p:cNvPr id="39" name="TextBox 38"/>
            <p:cNvSpPr txBox="1"/>
            <p:nvPr userDrawn="1"/>
          </p:nvSpPr>
          <p:spPr>
            <a:xfrm>
              <a:off x="29482" y="2927144"/>
              <a:ext cx="1428704" cy="487312"/>
            </a:xfrm>
            <a:prstGeom prst="rect">
              <a:avLst/>
            </a:prstGeom>
            <a:noFill/>
          </p:spPr>
          <p:txBody>
            <a:bodyPr wrap="none" rtlCol="0">
              <a:spAutoFit/>
            </a:bodyPr>
            <a:lstStyle/>
            <a:p>
              <a:r>
                <a:rPr lang="en-US" altLang="zh-CN" sz="3200" kern="1200" baseline="0" dirty="0" smtClean="0">
                  <a:solidFill>
                    <a:srgbClr val="333333"/>
                  </a:solidFill>
                  <a:latin typeface="黑体" panose="02010600030101010101" pitchFamily="2" charset="-122"/>
                  <a:ea typeface="黑体" panose="02010600030101010101" pitchFamily="2" charset="-122"/>
                  <a:cs typeface="+mn-cs"/>
                </a:rPr>
                <a:t>D</a:t>
              </a:r>
              <a:r>
                <a:rPr lang="en-US" altLang="zh-CN" sz="1000" kern="1200" dirty="0" smtClean="0">
                  <a:solidFill>
                    <a:srgbClr val="333333"/>
                  </a:solidFill>
                  <a:latin typeface="+mn-lt"/>
                  <a:ea typeface="+mn-ea"/>
                  <a:cs typeface="+mn-cs"/>
                </a:rPr>
                <a:t>UXIETUOZHAN</a:t>
              </a:r>
              <a:endParaRPr lang="zh-CN" altLang="en-US" sz="1000" kern="1200" dirty="0">
                <a:solidFill>
                  <a:srgbClr val="333333"/>
                </a:solidFill>
                <a:latin typeface="+mn-lt"/>
                <a:ea typeface="+mn-ea"/>
                <a:cs typeface="+mn-cs"/>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kern="1200" dirty="0" smtClean="0">
                  <a:solidFill>
                    <a:srgbClr val="333333"/>
                  </a:solidFill>
                  <a:latin typeface="黑体" panose="02010600030101010101" pitchFamily="2" charset="-122"/>
                  <a:ea typeface="黑体" panose="02010600030101010101" pitchFamily="2" charset="-122"/>
                  <a:cs typeface="+mn-cs"/>
                </a:rPr>
                <a:t>读写拓展</a:t>
              </a:r>
              <a:endParaRPr lang="zh-CN" altLang="en-US" sz="1400" kern="1200" dirty="0">
                <a:solidFill>
                  <a:srgbClr val="333333"/>
                </a:solidFill>
                <a:latin typeface="黑体" panose="02010600030101010101" pitchFamily="2" charset="-122"/>
                <a:ea typeface="黑体" panose="02010600030101010101" pitchFamily="2" charset="-122"/>
                <a:cs typeface="+mn-cs"/>
              </a:endParaRPr>
            </a:p>
          </p:txBody>
        </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12</a:t>
            </a:r>
            <a:r>
              <a:rPr lang="zh-CN" altLang="zh-CN" sz="1400" dirty="0" smtClean="0"/>
              <a:t>　动物游戏之谜</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2.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3.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2.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2.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5.emf"/></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2.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6.emf"/></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第四单元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350836"/>
            <a:ext cx="8128000" cy="542885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聒噪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声音杂乱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吵闹。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得意洋洋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现在一般写作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得意扬扬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。形容十分得意的样子。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汲取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吸取。汲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从下往上打水。</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自得其乐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自己能从中得到乐趣。</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ea typeface="方正宋黑_GBK"/>
                <a:cs typeface="Times New Roman" panose="02020603050405020304" pitchFamily="18" charset="0"/>
              </a:rPr>
              <a:t>捉摸</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琢磨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捉摸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侧重于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猜测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预料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多用于对某人脾性或言行用意的猜测、把握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有时也用于对某种情况的猜测、预料。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琢磨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则是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反复思考、仔细考虑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多用于对某一具体问题采取何种对策或做法的考虑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有时也指对文章中词句含义的思索、体味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还可以用于人。但同样是以人为对象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捉摸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重在对人的脾性、用意的猜测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琢磨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是根据某人的言行举止进行仔细深入的考虑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从而对此人做出评判。</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2668860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4"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NEU-BZ-S92"/>
                <a:ea typeface="方正宋黑_GBK"/>
                <a:cs typeface="Times New Roman" panose="02020603050405020304" pitchFamily="18" charset="0"/>
              </a:rPr>
              <a:t>比比皆是</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触目皆是</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俯拾即是</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三个成语都用来形容多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但侧重点不同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比比皆是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到处都是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形容很多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触目皆是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眼睛看到的都是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形容多而易见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俯拾即是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的意思是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只要弯下身子便能够捡到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形容多而易得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多指地上的某一类东西、要找的某一类例证、文章中的错别字等很多。</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NEU-BZ-S92"/>
                <a:ea typeface="方正宋黑_GBK"/>
                <a:cs typeface="Times New Roman" panose="02020603050405020304" pitchFamily="18" charset="0"/>
              </a:rPr>
              <a:t>各执己见</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ea typeface="方正宋黑_GBK"/>
                <a:cs typeface="Times New Roman" panose="02020603050405020304" pitchFamily="18" charset="0"/>
              </a:rPr>
              <a:t>各抒己见</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辨析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各执己见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各自坚持自己的意见或见解。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各抒己见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各自发表自己的意见或见解。前者侧重在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坚持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后者侧重在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上。</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8686391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44886"/>
            <a:ext cx="8128000" cy="5216813"/>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目标一</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筛选信息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了解说明的内容和顺序</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文章开头列举了哪些动物游戏的事例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请简要加以概括。</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叶猴跳荡嬉闹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渡鸦滑雪而下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露脊鲸举起尾鳍游水。</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课文把这些动物的游戏分成了三种类型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请根据动物游戏的类型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填写下表。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单独游戏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特征是无需伙伴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单独进行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自由自在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如马驹扬蹄蹦跳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猴类翻滚、荡秋千。</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战斗游戏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特征是社会行为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极有分寸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配合默契。</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操纵游戏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特征是表现出动物支配环境的能力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如北极熊玩棍或石块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野象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草球。</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57955472"/>
              </p:ext>
            </p:extLst>
          </p:nvPr>
        </p:nvGraphicFramePr>
        <p:xfrm>
          <a:off x="508000" y="3215355"/>
          <a:ext cx="8128000" cy="2395657"/>
        </p:xfrm>
        <a:graphic>
          <a:graphicData uri="http://schemas.openxmlformats.org/presentationml/2006/ole">
            <mc:AlternateContent xmlns:mc="http://schemas.openxmlformats.org/markup-compatibility/2006">
              <mc:Choice xmlns:v="urn:schemas-microsoft-com:vml" Requires="v">
                <p:oleObj spid="_x0000_s6148" name="文档" r:id="rId8" imgW="3894589" imgH="1148068" progId="Word.Document.12">
                  <p:embed/>
                </p:oleObj>
              </mc:Choice>
              <mc:Fallback>
                <p:oleObj name="文档" r:id="rId8" imgW="3894589" imgH="1148068" progId="Word.Document.12">
                  <p:embed/>
                  <p:pic>
                    <p:nvPicPr>
                      <p:cNvPr id="0" name=""/>
                      <p:cNvPicPr/>
                      <p:nvPr/>
                    </p:nvPicPr>
                    <p:blipFill>
                      <a:blip r:embed="rId9"/>
                      <a:stretch>
                        <a:fillRect/>
                      </a:stretch>
                    </p:blipFill>
                    <p:spPr>
                      <a:xfrm>
                        <a:off x="508000" y="3215355"/>
                        <a:ext cx="8128000" cy="2395657"/>
                      </a:xfrm>
                      <a:prstGeom prst="rect">
                        <a:avLst/>
                      </a:prstGeom>
                    </p:spPr>
                  </p:pic>
                </p:oleObj>
              </mc:Fallback>
            </mc:AlternateContent>
          </a:graphicData>
        </a:graphic>
      </p:graphicFrame>
      <p:sp>
        <p:nvSpPr>
          <p:cNvPr id="8" name="矩形 7"/>
          <p:cNvSpPr/>
          <p:nvPr/>
        </p:nvSpPr>
        <p:spPr>
          <a:xfrm>
            <a:off x="193441" y="2344567"/>
            <a:ext cx="8646661" cy="4648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5250972"/>
            <a:ext cx="8646661" cy="11875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2391"/>
            <a:ext cx="8128000" cy="507831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关于动物的游戏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课文列出了四种假说。请根据课文内容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填写下面的表格。</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演习说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黑猩猩嚼烂树叶汲水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演习未来生活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熟悉生活技能。</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自娱说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河马玩浮叶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渡鸦滑雪梯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调剂和补偿生活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使其保持生理、心理平衡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自我安抚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自我保护。</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黑猩猩玩棍子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动物捉迷藏和追逐游戏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适应和利用环境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学习技能。</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锻炼说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羱羊奔跑跳跃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北极熊的各种游戏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锻炼身体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提升生存能力。</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87558667"/>
              </p:ext>
            </p:extLst>
          </p:nvPr>
        </p:nvGraphicFramePr>
        <p:xfrm>
          <a:off x="508000" y="1982148"/>
          <a:ext cx="8128000" cy="2909248"/>
        </p:xfrm>
        <a:graphic>
          <a:graphicData uri="http://schemas.openxmlformats.org/presentationml/2006/ole">
            <mc:AlternateContent xmlns:mc="http://schemas.openxmlformats.org/markup-compatibility/2006">
              <mc:Choice xmlns:v="urn:schemas-microsoft-com:vml" Requires="v">
                <p:oleObj spid="_x0000_s7172" name="文档" r:id="rId8" imgW="3894589" imgH="1393259" progId="Word.Document.12">
                  <p:embed/>
                </p:oleObj>
              </mc:Choice>
              <mc:Fallback>
                <p:oleObj name="文档" r:id="rId8" imgW="3894589" imgH="1393259" progId="Word.Document.12">
                  <p:embed/>
                  <p:pic>
                    <p:nvPicPr>
                      <p:cNvPr id="0" name=""/>
                      <p:cNvPicPr/>
                      <p:nvPr/>
                    </p:nvPicPr>
                    <p:blipFill>
                      <a:blip r:embed="rId9"/>
                      <a:stretch>
                        <a:fillRect/>
                      </a:stretch>
                    </p:blipFill>
                    <p:spPr>
                      <a:xfrm>
                        <a:off x="508000" y="1982148"/>
                        <a:ext cx="8128000" cy="2909248"/>
                      </a:xfrm>
                      <a:prstGeom prst="rect">
                        <a:avLst/>
                      </a:prstGeom>
                    </p:spPr>
                  </p:pic>
                </p:oleObj>
              </mc:Fallback>
            </mc:AlternateContent>
          </a:graphicData>
        </a:graphic>
      </p:graphicFrame>
      <p:sp>
        <p:nvSpPr>
          <p:cNvPr id="8" name="矩形 7"/>
          <p:cNvSpPr/>
          <p:nvPr/>
        </p:nvSpPr>
        <p:spPr>
          <a:xfrm>
            <a:off x="193441" y="4583176"/>
            <a:ext cx="8646661" cy="17479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851909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249737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统观课文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从文章的内容看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可分为几个部分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写出每部分是如何切分的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并简要概括每部分的内容。</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1-4</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动物的各种游戏行为。</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5-8</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动物游戏的多种类型。</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9-14</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游戏原因的各种假说。</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第四部分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15</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游戏之谜有待深入研究。</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356992"/>
            <a:ext cx="8646661" cy="18882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45577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47487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目标二</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体会说明的手法和语言</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文章开头三段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作者生动形象地写了三个动物游戏的实例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这样开头有什么作用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文章开头借助形象的描写把抽象、枯燥的知识说得具体生动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既增加了文章的可读性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引起了读者的阅读兴趣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又表达了作者对游戏中动物的智慧的惊叹和喜爱之情。</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科普文的语言既要求准确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又力求生动。下面的句子均出自课文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请简要赏析加点词语的妙用。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在北极地区的冰雪陡坡上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一群北极渡鸦发出欢快的聒噪声。</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聒噪声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嘈杂刺耳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客观描写了北极鸦的叫声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欢快的聒噪声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用了拟人手法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表现了北极鸦游戏时的欢乐情景。</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770042"/>
            <a:ext cx="8646661" cy="12459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5284031"/>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99549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262068"/>
            <a:ext cx="8128000" cy="55797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战斗游戏时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动物亲密地厮打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看似战斗激烈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其实极有分寸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它们配合默契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绝不会引起伤害。</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厮打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表现动物战斗游戏的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和动物行为的特点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亲密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又表现出这种游戏中动物间配合的默契。</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游戏行为使得动物从小就能熟悉未来生活中要掌握的各种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技能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例如追逐、躲藏、搏斗等等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熟悉未来动物社会中将要结成的各种关系。</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动物成年后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一般要脱离父母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自寻伙伴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语义上有细微差别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表现了动物行为的目的性。</a:t>
            </a:r>
            <a:endParaRPr lang="zh-CN" altLang="zh-CN" sz="1600"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2400" i="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知识窗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科普文的语言力避平板、枯燥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常常采用口语化的语言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使用比喻、拟人等修辞手法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生动活泼、情趣盎然地介绍科学知识。赏析科普文的语言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首先要辨明手法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看是否使用了比喻、拟人等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其次是抓住特点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看这些词句揭示了事物的什么特点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最后指明表达效果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如深入浅出、生动形象等。</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2117778"/>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3441" y="3789847"/>
            <a:ext cx="8646661" cy="82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327" y="4617092"/>
            <a:ext cx="8338999" cy="21242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89235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问题导思</a:t>
            </a:r>
          </a:p>
        </p:txBody>
      </p:sp>
      <p:sp>
        <p:nvSpPr>
          <p:cNvPr id="7" name="矩形 6">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2497377"/>
            <a:ext cx="8128000" cy="211724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假说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指科学研究上对客观事物认定的说明。假说一旦根据事实提出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经过实践证明是正确的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就成为了理论。文中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假说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一词贯串始终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你作何理解</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科学家们虽然对动物的游戏提出了各自的观点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也找出了一些能支持自己观点的依据</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但鉴于科学的结论需要时间的考验和实践的支持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科学也是不断发展的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书中的各种观点作者都冠以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假说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这更体现了科学家们严谨的治学精神。</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93441" y="3385456"/>
            <a:ext cx="8646661" cy="20322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87686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2" name="矩形 1"/>
          <p:cNvSpPr>
            <a:spLocks noChangeAspect="1"/>
          </p:cNvSpPr>
          <p:nvPr/>
        </p:nvSpPr>
        <p:spPr>
          <a:xfrm>
            <a:off x="508000" y="1351654"/>
            <a:ext cx="8128000" cy="1286250"/>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文章标题为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动物游戏之谜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动物游戏的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在哪里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科学家在提出动物游戏的四种假说后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为什么没有给出确定的结论</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21488057"/>
              </p:ext>
            </p:extLst>
          </p:nvPr>
        </p:nvGraphicFramePr>
        <p:xfrm>
          <a:off x="508000" y="2615140"/>
          <a:ext cx="8128000" cy="4537556"/>
        </p:xfrm>
        <a:graphic>
          <a:graphicData uri="http://schemas.openxmlformats.org/presentationml/2006/ole">
            <mc:AlternateContent xmlns:mc="http://schemas.openxmlformats.org/markup-compatibility/2006">
              <mc:Choice xmlns:v="urn:schemas-microsoft-com:vml" Requires="v">
                <p:oleObj spid="_x0000_s8196" name="文档" r:id="rId8" imgW="3910425" imgH="2182195" progId="Word.Document.12">
                  <p:embed/>
                </p:oleObj>
              </mc:Choice>
              <mc:Fallback>
                <p:oleObj name="文档" r:id="rId8" imgW="3910425" imgH="2182195" progId="Word.Document.12">
                  <p:embed/>
                  <p:pic>
                    <p:nvPicPr>
                      <p:cNvPr id="0" name=""/>
                      <p:cNvPicPr/>
                      <p:nvPr/>
                    </p:nvPicPr>
                    <p:blipFill>
                      <a:blip r:embed="rId9"/>
                      <a:stretch>
                        <a:fillRect/>
                      </a:stretch>
                    </p:blipFill>
                    <p:spPr>
                      <a:xfrm>
                        <a:off x="508000" y="2615140"/>
                        <a:ext cx="8128000" cy="4537556"/>
                      </a:xfrm>
                      <a:prstGeom prst="rect">
                        <a:avLst/>
                      </a:prstGeom>
                    </p:spPr>
                  </p:pic>
                </p:oleObj>
              </mc:Fallback>
            </mc:AlternateContent>
          </a:graphicData>
        </a:graphic>
      </p:graphicFrame>
      <p:sp>
        <p:nvSpPr>
          <p:cNvPr id="9" name="矩形 8"/>
          <p:cNvSpPr/>
          <p:nvPr/>
        </p:nvSpPr>
        <p:spPr>
          <a:xfrm>
            <a:off x="204327" y="2191931"/>
            <a:ext cx="8338999" cy="4627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11" name="矩形 10">
            <a:hlinkClick r:id="rId5"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sp>
        <p:nvSpPr>
          <p:cNvPr id="3" name="矩形 2"/>
          <p:cNvSpPr>
            <a:spLocks noChangeAspect="1"/>
          </p:cNvSpPr>
          <p:nvPr/>
        </p:nvSpPr>
        <p:spPr>
          <a:xfrm>
            <a:off x="508000" y="1672567"/>
            <a:ext cx="8128000" cy="376686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作为一篇介绍动物游戏的科普文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本文有哪些人文内涵</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傲慢地生活在地球上的人类曾认为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只有人类才是有智慧的生命体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而其他动物不过是受制于条件反射、具有生理反应的简单生命。只有人类才会思考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才会有超出生理反应以外的各种行为。现在动物学家注意到动物具有游戏的天性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虽然还没有确定的答案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但是承认动物在游戏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承认动物具有一定的智力潜能、创造性和多样的交流方式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承认动物也是具有智慧的生命体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这本身就是认识上的进步。这种进步带来的影响是巨大而深远的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在生命伦理和生态环境等多领域具有重要意义。人类将因此重新定义动物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重新审视和动物的关系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进而重新认识自己。</a:t>
            </a:r>
            <a:endParaRPr lang="zh-CN" altLang="zh-CN" sz="1600" dirty="0">
              <a:solidFill>
                <a:srgbClr val="000000"/>
              </a:solidFill>
              <a:effectLst/>
              <a:latin typeface="NEU-BZ-S92"/>
              <a:ea typeface="方正书宋_GBK"/>
              <a:cs typeface="Times New Roman" panose="02020603050405020304" pitchFamily="18" charset="0"/>
            </a:endParaRPr>
          </a:p>
        </p:txBody>
      </p:sp>
      <p:sp>
        <p:nvSpPr>
          <p:cNvPr id="7" name="矩形 6"/>
          <p:cNvSpPr/>
          <p:nvPr/>
        </p:nvSpPr>
        <p:spPr>
          <a:xfrm>
            <a:off x="193441" y="2135941"/>
            <a:ext cx="8646661" cy="38133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37125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02586" y="861328"/>
            <a:ext cx="1338828" cy="507831"/>
          </a:xfrm>
          <a:prstGeom prst="rect">
            <a:avLst/>
          </a:prstGeom>
        </p:spPr>
        <p:txBody>
          <a:bodyPr wrap="none">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科普文</a:t>
            </a:r>
            <a:r>
              <a:rPr lang="zh-CN" altLang="zh-CN"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阅读</a:t>
            </a:r>
            <a:endParaRPr lang="zh-CN" altLang="zh-CN" sz="9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07516295"/>
              </p:ext>
            </p:extLst>
          </p:nvPr>
        </p:nvGraphicFramePr>
        <p:xfrm>
          <a:off x="508000" y="1484784"/>
          <a:ext cx="8128000" cy="4851952"/>
        </p:xfrm>
        <a:graphic>
          <a:graphicData uri="http://schemas.openxmlformats.org/presentationml/2006/ole">
            <mc:AlternateContent xmlns:mc="http://schemas.openxmlformats.org/markup-compatibility/2006">
              <mc:Choice xmlns:v="urn:schemas-microsoft-com:vml" Requires="v">
                <p:oleObj spid="_x0000_s1031" name="文档" r:id="rId4" imgW="3946416" imgH="2355270" progId="Word.Document.12">
                  <p:embed/>
                </p:oleObj>
              </mc:Choice>
              <mc:Fallback>
                <p:oleObj name="文档" r:id="rId4" imgW="3946416" imgH="2355270" progId="Word.Document.12">
                  <p:embed/>
                  <p:pic>
                    <p:nvPicPr>
                      <p:cNvPr id="0" name=""/>
                      <p:cNvPicPr/>
                      <p:nvPr/>
                    </p:nvPicPr>
                    <p:blipFill>
                      <a:blip r:embed="rId5"/>
                      <a:stretch>
                        <a:fillRect/>
                      </a:stretch>
                    </p:blipFill>
                    <p:spPr>
                      <a:xfrm>
                        <a:off x="508000" y="1484784"/>
                        <a:ext cx="8128000" cy="4851952"/>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文脉图解</a:t>
            </a:r>
          </a:p>
        </p:txBody>
      </p:sp>
      <p:sp>
        <p:nvSpPr>
          <p:cNvPr id="10" name="矩形 9">
            <a:hlinkClick r:id="rId6" action="ppaction://hlinksldjump"/>
          </p:cNvPr>
          <p:cNvSpPr/>
          <p:nvPr/>
        </p:nvSpPr>
        <p:spPr>
          <a:xfrm>
            <a:off x="3343252"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技法鉴赏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91970578"/>
              </p:ext>
            </p:extLst>
          </p:nvPr>
        </p:nvGraphicFramePr>
        <p:xfrm>
          <a:off x="508000" y="1712093"/>
          <a:ext cx="8128000" cy="4237187"/>
        </p:xfrm>
        <a:graphic>
          <a:graphicData uri="http://schemas.openxmlformats.org/presentationml/2006/ole">
            <mc:AlternateContent xmlns:mc="http://schemas.openxmlformats.org/markup-compatibility/2006">
              <mc:Choice xmlns:v="urn:schemas-microsoft-com:vml" Requires="v">
                <p:oleObj spid="_x0000_s9220" name="文档" r:id="rId8" imgW="3837004" imgH="1999744" progId="Word.Document.12">
                  <p:embed/>
                </p:oleObj>
              </mc:Choice>
              <mc:Fallback>
                <p:oleObj name="文档" r:id="rId8" imgW="3837004" imgH="1999744" progId="Word.Document.12">
                  <p:embed/>
                  <p:pic>
                    <p:nvPicPr>
                      <p:cNvPr id="0" name=""/>
                      <p:cNvPicPr/>
                      <p:nvPr/>
                    </p:nvPicPr>
                    <p:blipFill>
                      <a:blip r:embed="rId9"/>
                      <a:stretch>
                        <a:fillRect/>
                      </a:stretch>
                    </p:blipFill>
                    <p:spPr>
                      <a:xfrm>
                        <a:off x="508000" y="1712093"/>
                        <a:ext cx="8128000" cy="4237187"/>
                      </a:xfrm>
                      <a:prstGeom prst="rect">
                        <a:avLst/>
                      </a:prstGeom>
                    </p:spPr>
                  </p:pic>
                </p:oleObj>
              </mc:Fallback>
            </mc:AlternateContent>
          </a:graphicData>
        </a:graphic>
      </p:graphicFrame>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6" name="矩形 5"/>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科普文以合理的顺序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简洁、平易的语言把所要说明的内容清清楚楚地传达给读者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使深奥的知识明白、易懂。《动物游戏之谜》这篇文章按照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这一顺序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由表象到本质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由易到难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逐层深入地来安排结构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使文章显得条理井然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清晰有序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符合人们的认知规律。</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学以致用</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仔细观察你最熟悉的一种动物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比如一只小猫、一条小狗或是其他小动物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用生动的语言描述它游戏的行为并简要探究这种游戏背后的秘密。力求按照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特征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原因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的顺序说明。字数在</a:t>
            </a:r>
            <a:r>
              <a:rPr lang="en-US" altLang="zh-CN" dirty="0">
                <a:solidFill>
                  <a:srgbClr val="000000"/>
                </a:solidFill>
                <a:latin typeface="Times New Roman" panose="02020603050405020304" pitchFamily="18" charset="0"/>
                <a:cs typeface="Times New Roman" panose="02020603050405020304" pitchFamily="18" charset="0"/>
              </a:rPr>
              <a:t>200</a:t>
            </a:r>
            <a:r>
              <a:rPr lang="zh-CN" altLang="zh-CN" dirty="0">
                <a:solidFill>
                  <a:srgbClr val="000000"/>
                </a:solidFill>
                <a:latin typeface="Times New Roman" panose="02020603050405020304" pitchFamily="18" charset="0"/>
                <a:cs typeface="Times New Roman" panose="02020603050405020304" pitchFamily="18" charset="0"/>
              </a:rPr>
              <a:t>左右。</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5037059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问题导思</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文脉图解</a:t>
            </a:r>
          </a:p>
        </p:txBody>
      </p:sp>
      <p:sp>
        <p:nvSpPr>
          <p:cNvPr id="5" name="矩形 4">
            <a:hlinkClick r:id="rId5" action="ppaction://hlinksldjump"/>
          </p:cNvPr>
          <p:cNvSpPr/>
          <p:nvPr/>
        </p:nvSpPr>
        <p:spPr>
          <a:xfrm>
            <a:off x="3343252"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技法鉴赏</a:t>
            </a:r>
          </a:p>
        </p:txBody>
      </p:sp>
      <p:sp>
        <p:nvSpPr>
          <p:cNvPr id="7" name="矩形 6"/>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花园墙根处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一只花猫眯着眼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懒洋洋地在睡觉。忽然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它好像听到了什么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两只耳朵陡然竖起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猫眼圆睁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身子由平躺也慢慢变成趴卧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最后奋然一跃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向两米之外的一个鬼鬼祟祟找食吃的小老鼠扑去。猫为什么对老鼠如此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仇恨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德国海德堡大学生物学教授穆勒博士经过多年探索</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终于解开了这一长期困扰世界动物学界的谜团。穆勒认为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牛黄酸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的物质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能提高哺乳动物的夜间视觉能力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猫不能在体内合成牛黄酸</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老鼠体内却有一种特殊物质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能自行合成牛黄酸。所以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猫只有不断捕食老鼠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才能弥补体内牛黄酸的不足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以保持和提高自身的夜视能力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正常地生存下去。</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871307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NEU-BZ-S92"/>
                <a:ea typeface="方正宋黑_GBK"/>
                <a:cs typeface="Times New Roman" panose="02020603050405020304" pitchFamily="18" charset="0"/>
              </a:rPr>
              <a:t>一只惊天动地的虫子</a:t>
            </a:r>
            <a:endParaRPr lang="zh-CN" altLang="zh-CN" sz="1600" dirty="0">
              <a:solidFill>
                <a:srgbClr val="000000"/>
              </a:solidFill>
              <a:latin typeface="NEU-BZ-S92"/>
              <a:ea typeface="方正书宋_GBK"/>
              <a:cs typeface="Times New Roman" panose="02020603050405020304" pitchFamily="18" charset="0"/>
            </a:endParaRPr>
          </a:p>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迟子建</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我对虫子是不陌生的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小时候在菜园和森林中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见过形形色色的虫子。绿色的软绵绵的喜欢吊在杨树上的毛毛虫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爱在菜园中飞来飞去的有着漂亮的壳的花大姐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以及在树缝中养尊处优的肥美白色虫子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都曾带给我许多乐趣。我曾用树枝挑着绿色的毛毛虫去吓唬比我年幼的小孩子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曾在菜园中捉了花大姐将它放到透明的玻璃杯中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看它金红色夹杂着黑色线条的光亮的外衣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曾经抠过树缝中的虫子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将它投到火里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品尝它的滋味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想着啄木鸟喜欢吃的东西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一定甘美异常。至于在路上和田间则无所顾忌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想踩死一只就踩死一只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仿佛虫子是大自然中最低贱的生灵</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践踏它们是天经地义的。</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我不拿虫子恶作剧了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这并不是因为对它们有特别的怜惜之情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而是由于逐渐地把它们给淡忘了。这时候我注意的是飞鸟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是流云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是高耸入云的百年老树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是湖泊中的野雁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是森林的白雪地上奔逃的兔子。虫子就像尘埃一样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被这些事物给深深地掩埋了。</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然而去年春节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我却被一只虫子给深深地震撼了。这一年来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我从没有忘记过它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它就像一盏灯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在我心情最灰暗的时刻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送来一缕明媚的光。如今我写着以上的文字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想要描述它时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又仿佛看见了它那矫健的身影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虽然它那么小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又仿佛听见了它摔下来时那山呼海啸般的声音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虽然根本就没有什么声音出现。</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去年在故乡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正月初一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我从弟弟家过完除夕回到自己的家。推开家门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见陈设还是过去的陈设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杜鹃依然像往年一样怒放着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而窗外的雪山和草滩也一如既往地沐浴着冬日清冷的阳光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这物是人非的场景让我觉得分外苍凉。我孤独地站在屋子的窗前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久久不肯离开。我想让目光与那些流云做伴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因为它们行踪飘忽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时有时无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与我迷离的心态正吻合。</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55813175"/>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441233"/>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后来是一个电话让我把目光又转向室内。接完电话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我给供奉在厅堂的菩萨上了三炷香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然后席地而坐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闻着檀香的幽香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茫然地看着光亮的乳黄色的地板。地板干干净净的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看不到杂物和灰尘。突然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我的视线中出现了一个小黑点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开始我以为那是我穿的黑毛衣散落的绒球碎屑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这小黑点渐渐地朝佛龛这侧移动着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我意识到它可能是只虫子。</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它果然是一只虫子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我不知它从哪里来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它比蚂蚁还要小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通体的黑色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形似乌龟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有很多细密的触角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背上有个锅盖形状的黑壳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漆黑漆黑的。它爬起来姿态万千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一会横着走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一会竖着走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好像这地板是它的舞台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它在上面跳着多姿多彩的舞。当它快行到佛龛的时候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它停住了脚步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似乎是闻到了奇异的香气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显得格外好奇。它这一停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仿佛是一个指挥着千军万马的将军在酝酿着什么重大决策。果然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它再次前行时就不那么恣意妄为了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它一往无前地朝着佛龛进军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转眼之间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已经是兵临城下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巍然站在了佛龛与地板的交界上。我以为它就此收兵了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谁料它只是在交界处略微停了停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就朝高高的佛龛爬去。</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6553429"/>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2324"/>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在平面图上爬行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它是那么得心应手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而朝着呈直角的佛龛爬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它的整个身子悬在空中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而且佛龛油着光亮的油漆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不利于攀登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它刚一上去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就栽了个跟斗。它最初的那一跌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让我暗暗笑了一声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想着它尝到苦头后一定会掉转身子离开。然而它摆正身子后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又一次向着佛龛攀登。这回它比上次爬得高些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所以跌下时就比第一次要重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它在地板上四脚朝天地挣扎了一番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才使自己翻过身来。我以为它会接受教训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掉头而去了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谁料它重整旗鼓后选择的还是攀登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佛龛上的香燃烧了近一半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在它的香气下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一只无名的黑壳虫一次一次地继续着它认定的旅程。它不屈不挠地爬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又循环往复地摔下来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可是它不惧疼痛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依然为了它的目标而奋斗着。有一回</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它已经爬了两尺来高了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可最终还是摔了下来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它在地板上打滚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好久也翻不过身来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它的触角乱抖着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像被狂风吹拂的野草。我便伸出一根手指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轻轻地帮它翻过身来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并且把它推到离佛龛远些的地方。它看上去很愤怒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因为它被推到新地方后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是一路疾行又朝佛龛处走来。</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29184017"/>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10" name="矩形 9">
            <a:hlinkClick r:id="rId3"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素材开发</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这次我出现了幻觉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我分明听到了千军万马奔腾的声音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听到了嘹亮的号角</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我看见了一个伟大的战士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一个身子小小却背负着伟大梦想的英雄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它又朝佛龛爬去。也许是体力耗尽的缘故</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它爬得没有先前高了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很快又摔了下来。我不敢再看这只虫子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比之它的顽强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我觉得惭愧。当它踉踉跄跄地又朝佛龛爬去的时候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我离开了厅堂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我想上天对我不薄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让我在一瞬间看到了最壮丽的史诗。</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几天之后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我在佛龛下的角落里发现了一只死去的虫子。它是黑亮的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看上去很瘦小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我不知它是不是我看到的那只虫子。它的触角残破不堪</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但它的背上的黑壳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却依然那么明亮。在单调贫乏的白色天光下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这闪烁的黑色就是光明</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品读提示</a:t>
            </a:r>
            <a:r>
              <a:rPr lang="zh-CN" altLang="zh-CN" dirty="0">
                <a:solidFill>
                  <a:srgbClr val="000000"/>
                </a:solidFill>
                <a:latin typeface="Times New Roman" panose="02020603050405020304" pitchFamily="18" charset="0"/>
                <a:cs typeface="Times New Roman" panose="02020603050405020304" pitchFamily="18" charset="0"/>
              </a:rPr>
              <a:t>这是一篇寓意深刻的散文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文章讲述了一只小虫不屈不挠地攀爬佛龛以至最终力竭而死的故事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生动地诠释了人应该具有的顽强精神和为既定的目标奋斗不息的勇气。文章描写细腻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叙述生动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能给人以深深的启迪。</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44416799"/>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美文阅读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素材开发</a:t>
            </a:r>
          </a:p>
        </p:txBody>
      </p:sp>
      <p:sp>
        <p:nvSpPr>
          <p:cNvPr id="2" name="矩形 1"/>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ea typeface="NEU-BZ-S9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在《动物游戏之谜》一文中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我们可以发现它们是多么活泼有趣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猴子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走钢丝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坐滑梯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鲸鱼学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它们会单独游戏、战斗游戏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还会操纵游戏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野象能模仿人类踢球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黑猩猩会嚼烂树叶汲取树洞中的水解渴等等。动物与人类同属于地球母亲的骄子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它们虽然与人类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但它们的的确确是一个个可爱的生命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它们有喜怒哀乐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也有生老病死。它们与我们人类一样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也时刻为自己的安全和生命担忧。从这个角度看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我们不应该因人类的一己之私来惊扰它们</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我们更不能因自己的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口腹之需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来杀害它们。</a:t>
            </a:r>
            <a:endParaRPr lang="zh-CN" altLang="zh-CN" sz="1600"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运用</a:t>
            </a:r>
            <a:r>
              <a:rPr lang="zh-CN" altLang="zh-CN" dirty="0" smtClean="0">
                <a:solidFill>
                  <a:srgbClr val="000000"/>
                </a:solidFill>
                <a:latin typeface="Times New Roman" panose="02020603050405020304" pitchFamily="18" charset="0"/>
                <a:ea typeface="方正韵动中黑简体"/>
                <a:cs typeface="Times New Roman" panose="02020603050405020304" pitchFamily="18" charset="0"/>
              </a:rPr>
              <a:t>方向</a:t>
            </a:r>
            <a:endParaRPr lang="en-US" altLang="zh-CN" dirty="0" smtClean="0">
              <a:solidFill>
                <a:srgbClr val="00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000000"/>
                </a:solidFill>
                <a:latin typeface="Times New Roman" panose="02020603050405020304" pitchFamily="18" charset="0"/>
                <a:cs typeface="Times New Roman" panose="02020603050405020304" pitchFamily="18" charset="0"/>
              </a:rPr>
              <a:t>这</a:t>
            </a:r>
            <a:r>
              <a:rPr lang="zh-CN" altLang="zh-CN" dirty="0">
                <a:solidFill>
                  <a:srgbClr val="000000"/>
                </a:solidFill>
                <a:latin typeface="Times New Roman" panose="02020603050405020304" pitchFamily="18" charset="0"/>
                <a:cs typeface="Times New Roman" panose="02020603050405020304" pitchFamily="18" charset="0"/>
              </a:rPr>
              <a:t>则材料可以用在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关爱动物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善待生命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人文情怀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297049"/>
            <a:ext cx="8128000" cy="4517903"/>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学法提示</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学习科普文章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首先要认真细致地通读文本。这类文章往往介绍科学知识或科技成就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语言严密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信息密集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有时还可能存在一些科技术语或者名词概念。通读的目的就是大致了解文章写了什么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怎样写的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有什么特点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事物之间有什么联系。</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对科普文章的学习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还要明确文章的要点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学会从文本中筛选整合信息。有些科普文中的科技信息相对集中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只要将有关段落加以组合就可以了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有些文章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科技信息犹如满天星斗点缀在文中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这就要分散摘录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然后根据要求加以整合。</a:t>
            </a:r>
            <a:endParaRPr lang="zh-CN" altLang="zh-CN" sz="1600"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科普文章与我们平时常见的说明文有许多相似的地方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常用一些说明方法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有一定的说明顺序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每段文字都围绕一个中心进行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有中心句、观点句、过渡句等。在阅读文本时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这些都是我们要留心的地方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可以采用边读边标识的方式进行。</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97924757"/>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zh-CN" altLang="zh-CN" dirty="0"/>
              <a:t>　动物游戏之谜</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23349712"/>
              </p:ext>
            </p:extLst>
          </p:nvPr>
        </p:nvGraphicFramePr>
        <p:xfrm>
          <a:off x="508000" y="1492540"/>
          <a:ext cx="8128000" cy="4126921"/>
        </p:xfrm>
        <a:graphic>
          <a:graphicData uri="http://schemas.openxmlformats.org/presentationml/2006/ole">
            <mc:AlternateContent xmlns:mc="http://schemas.openxmlformats.org/markup-compatibility/2006">
              <mc:Choice xmlns:v="urn:schemas-microsoft-com:vml" Requires="v">
                <p:oleObj spid="_x0000_s2054" name="文档" r:id="rId4" imgW="3998963" imgH="2030033" progId="Word.Document.12">
                  <p:embed/>
                </p:oleObj>
              </mc:Choice>
              <mc:Fallback>
                <p:oleObj name="文档" r:id="rId4" imgW="3998963" imgH="2030033" progId="Word.Document.12">
                  <p:embed/>
                  <p:pic>
                    <p:nvPicPr>
                      <p:cNvPr id="0" name=""/>
                      <p:cNvPicPr/>
                      <p:nvPr/>
                    </p:nvPicPr>
                    <p:blipFill>
                      <a:blip r:embed="rId5"/>
                      <a:stretch>
                        <a:fillRect/>
                      </a:stretch>
                    </p:blipFill>
                    <p:spPr>
                      <a:xfrm>
                        <a:off x="508000" y="1492540"/>
                        <a:ext cx="8128000" cy="4126921"/>
                      </a:xfrm>
                      <a:prstGeom prst="rect">
                        <a:avLst/>
                      </a:prstGeom>
                    </p:spPr>
                  </p:pic>
                </p:oleObj>
              </mc:Fallback>
            </mc:AlternateContent>
          </a:graphicData>
        </a:graphic>
      </p:graphicFrame>
    </p:spTree>
    <p:extLst>
      <p:ext uri="{BB962C8B-B14F-4D97-AF65-F5344CB8AC3E}">
        <p14:creationId xmlns:p14="http://schemas.microsoft.com/office/powerpoint/2010/main" val="772075606"/>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96294"/>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本文是一篇介绍动物游戏的科普文章。近</a:t>
            </a:r>
            <a:r>
              <a:rPr lang="en-US" altLang="zh-CN" dirty="0">
                <a:solidFill>
                  <a:srgbClr val="000000"/>
                </a:solidFill>
                <a:latin typeface="Times New Roman" panose="02020603050405020304" pitchFamily="18" charset="0"/>
                <a:cs typeface="Times New Roman" panose="02020603050405020304" pitchFamily="18" charset="0"/>
              </a:rPr>
              <a:t>30</a:t>
            </a:r>
            <a:r>
              <a:rPr lang="zh-CN" altLang="zh-CN" dirty="0">
                <a:solidFill>
                  <a:srgbClr val="000000"/>
                </a:solidFill>
                <a:latin typeface="Times New Roman" panose="02020603050405020304" pitchFamily="18" charset="0"/>
                <a:cs typeface="Times New Roman" panose="02020603050405020304" pitchFamily="18" charset="0"/>
              </a:rPr>
              <a:t>年来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科学家们对动物的游戏行为进行了仔细的观察和深入的研究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发现了很多有趣的现象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并提出了各自的看法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一些科学家认为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动物玩游戏是对其未来生活的排练或演习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有利于它们从小熟悉未来生活中必须掌握的各种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技能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以及熟悉它们未来动物社会中将结成的各种关系。还有一些科学家认为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游戏行为是动物的天性表现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正像捕食、繁殖等行为一样。也就是说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动物有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自我娱乐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的天性。越是进化程度高、智力发达的动物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自我娱乐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的天性越强。游戏正是这种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自我娱乐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天性的集中表现。文章摆出了研究者的种种结论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既能让我们扩大视野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增长见识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明白科学探索的永无止境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也能让我们懂得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地球不是人类独有的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动物一样是地球的主人。</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04544816"/>
              </p:ext>
            </p:extLst>
          </p:nvPr>
        </p:nvGraphicFramePr>
        <p:xfrm>
          <a:off x="508000" y="1484784"/>
          <a:ext cx="8128000" cy="1311510"/>
        </p:xfrm>
        <a:graphic>
          <a:graphicData uri="http://schemas.openxmlformats.org/presentationml/2006/ole">
            <mc:AlternateContent xmlns:mc="http://schemas.openxmlformats.org/markup-compatibility/2006">
              <mc:Choice xmlns:v="urn:schemas-microsoft-com:vml" Requires="v">
                <p:oleObj spid="_x0000_s3078" name="文档" r:id="rId7" imgW="3837004" imgH="619466" progId="Word.Document.12">
                  <p:embed/>
                </p:oleObj>
              </mc:Choice>
              <mc:Fallback>
                <p:oleObj name="文档" r:id="rId7" imgW="3837004" imgH="619466" progId="Word.Document.12">
                  <p:embed/>
                  <p:pic>
                    <p:nvPicPr>
                      <p:cNvPr id="0" name=""/>
                      <p:cNvPicPr/>
                      <p:nvPr/>
                    </p:nvPicPr>
                    <p:blipFill>
                      <a:blip r:embed="rId8"/>
                      <a:stretch>
                        <a:fillRect/>
                      </a:stretch>
                    </p:blipFill>
                    <p:spPr>
                      <a:xfrm>
                        <a:off x="508000" y="1484784"/>
                        <a:ext cx="8128000" cy="1311510"/>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3" action="ppaction://hlinksldjump"/>
          </p:cNvPr>
          <p:cNvSpPr/>
          <p:nvPr/>
        </p:nvSpPr>
        <p:spPr>
          <a:xfrm>
            <a:off x="1426157"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相关链接</a:t>
            </a:r>
          </a:p>
        </p:txBody>
      </p:sp>
      <p:sp>
        <p:nvSpPr>
          <p:cNvPr id="14" name="矩形 13">
            <a:hlinkClick r:id="rId4" action="ppaction://hlinksldjump"/>
          </p:cNvPr>
          <p:cNvSpPr/>
          <p:nvPr/>
        </p:nvSpPr>
        <p:spPr>
          <a:xfrm>
            <a:off x="2384770"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0624"/>
            <a:ext cx="8128000" cy="87075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科普文是以通俗的语言介绍某种科学知识或现象的文章。科普文的内容具有科学性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表达具有条理性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语言通俗易懂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生动活泼。</a:t>
            </a:r>
            <a:endParaRPr lang="zh-CN" altLang="zh-CN" sz="16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2" name="矩形 1"/>
          <p:cNvSpPr>
            <a:spLocks noChangeAspect="1"/>
          </p:cNvSpPr>
          <p:nvPr/>
        </p:nvSpPr>
        <p:spPr>
          <a:xfrm>
            <a:off x="508000" y="1495670"/>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21854811"/>
              </p:ext>
            </p:extLst>
          </p:nvPr>
        </p:nvGraphicFramePr>
        <p:xfrm>
          <a:off x="508000" y="2119286"/>
          <a:ext cx="8128000" cy="4334050"/>
        </p:xfrm>
        <a:graphic>
          <a:graphicData uri="http://schemas.openxmlformats.org/presentationml/2006/ole">
            <mc:AlternateContent xmlns:mc="http://schemas.openxmlformats.org/markup-compatibility/2006">
              <mc:Choice xmlns:v="urn:schemas-microsoft-com:vml" Requires="v">
                <p:oleObj spid="_x0000_s4101" name="文档" r:id="rId7" imgW="3894229" imgH="2075825" progId="Word.Document.12">
                  <p:embed/>
                </p:oleObj>
              </mc:Choice>
              <mc:Fallback>
                <p:oleObj name="文档" r:id="rId7" imgW="3894229" imgH="2075825" progId="Word.Document.12">
                  <p:embed/>
                  <p:pic>
                    <p:nvPicPr>
                      <p:cNvPr id="0" name=""/>
                      <p:cNvPicPr/>
                      <p:nvPr/>
                    </p:nvPicPr>
                    <p:blipFill>
                      <a:blip r:embed="rId8"/>
                      <a:stretch>
                        <a:fillRect/>
                      </a:stretch>
                    </p:blipFill>
                    <p:spPr>
                      <a:xfrm>
                        <a:off x="508000" y="2119286"/>
                        <a:ext cx="8128000" cy="4334050"/>
                      </a:xfrm>
                      <a:prstGeom prst="rect">
                        <a:avLst/>
                      </a:prstGeom>
                    </p:spPr>
                  </p:pic>
                </p:oleObj>
              </mc:Fallback>
            </mc:AlternateContent>
          </a:graphicData>
        </a:graphic>
      </p:graphicFrame>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背景助读</a:t>
            </a:r>
          </a:p>
        </p:txBody>
      </p:sp>
      <p:sp>
        <p:nvSpPr>
          <p:cNvPr id="13" name="矩形 12">
            <a:hlinkClick r:id="rId4" action="ppaction://hlinksldjump"/>
          </p:cNvPr>
          <p:cNvSpPr/>
          <p:nvPr/>
        </p:nvSpPr>
        <p:spPr>
          <a:xfrm>
            <a:off x="1426157" y="1009531"/>
            <a:ext cx="92487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2384770" y="1009531"/>
            <a:ext cx="92487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知识梳理</a:t>
            </a:r>
          </a:p>
        </p:txBody>
      </p:sp>
      <p:sp>
        <p:nvSpPr>
          <p:cNvPr id="3" name="矩形 2"/>
          <p:cNvSpPr>
            <a:spLocks noChangeAspect="1"/>
          </p:cNvSpPr>
          <p:nvPr/>
        </p:nvSpPr>
        <p:spPr>
          <a:xfrm>
            <a:off x="508000" y="2155300"/>
            <a:ext cx="8128000" cy="2801400"/>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sz="16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84257308"/>
              </p:ext>
            </p:extLst>
          </p:nvPr>
        </p:nvGraphicFramePr>
        <p:xfrm>
          <a:off x="508000" y="2838394"/>
          <a:ext cx="8128000" cy="2534822"/>
        </p:xfrm>
        <a:graphic>
          <a:graphicData uri="http://schemas.openxmlformats.org/presentationml/2006/ole">
            <mc:AlternateContent xmlns:mc="http://schemas.openxmlformats.org/markup-compatibility/2006">
              <mc:Choice xmlns:v="urn:schemas-microsoft-com:vml" Requires="v">
                <p:oleObj spid="_x0000_s5125" name="文档" r:id="rId7" imgW="3894229" imgH="1214774" progId="Word.Document.12">
                  <p:embed/>
                </p:oleObj>
              </mc:Choice>
              <mc:Fallback>
                <p:oleObj name="文档" r:id="rId7" imgW="3894229" imgH="1214774" progId="Word.Document.12">
                  <p:embed/>
                  <p:pic>
                    <p:nvPicPr>
                      <p:cNvPr id="0" name=""/>
                      <p:cNvPicPr/>
                      <p:nvPr/>
                    </p:nvPicPr>
                    <p:blipFill>
                      <a:blip r:embed="rId8"/>
                      <a:stretch>
                        <a:fillRect/>
                      </a:stretch>
                    </p:blipFill>
                    <p:spPr>
                      <a:xfrm>
                        <a:off x="508000" y="2838394"/>
                        <a:ext cx="8128000" cy="2534822"/>
                      </a:xfrm>
                      <a:prstGeom prst="rect">
                        <a:avLst/>
                      </a:prstGeom>
                    </p:spPr>
                  </p:pic>
                </p:oleObj>
              </mc:Fallback>
            </mc:AlternateContent>
          </a:graphicData>
        </a:graphic>
      </p:graphicFrame>
    </p:spTree>
    <p:extLst>
      <p:ext uri="{BB962C8B-B14F-4D97-AF65-F5344CB8AC3E}">
        <p14:creationId xmlns:p14="http://schemas.microsoft.com/office/powerpoint/2010/main" val="28113689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268</TotalTime>
  <Words>3575</Words>
  <Application>Microsoft Office PowerPoint</Application>
  <PresentationFormat>全屏显示(4:3)</PresentationFormat>
  <Paragraphs>155</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第四单元</vt:lpstr>
      <vt:lpstr>PowerPoint 演示文稿</vt:lpstr>
      <vt:lpstr>PowerPoint 演示文稿</vt:lpstr>
      <vt:lpstr>12　动物游戏之谜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Skykey</cp:lastModifiedBy>
  <cp:revision>73</cp:revision>
  <dcterms:created xsi:type="dcterms:W3CDTF">2014-04-23T05:53:17Z</dcterms:created>
  <dcterms:modified xsi:type="dcterms:W3CDTF">2015-11-05T08:53:56Z</dcterms:modified>
</cp:coreProperties>
</file>