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62" r:id="rId1"/>
    <p:sldMasterId id="2147483674" r:id="rId2"/>
  </p:sldMasterIdLst>
  <p:notesMasterIdLst>
    <p:notesMasterId r:id="rId17"/>
  </p:notesMasterIdLst>
  <p:sldIdLst>
    <p:sldId id="462" r:id="rId3"/>
    <p:sldId id="1115" r:id="rId4"/>
    <p:sldId id="1116" r:id="rId5"/>
    <p:sldId id="1119" r:id="rId6"/>
    <p:sldId id="1117" r:id="rId7"/>
    <p:sldId id="1088" r:id="rId8"/>
    <p:sldId id="1091" r:id="rId9"/>
    <p:sldId id="1092" r:id="rId10"/>
    <p:sldId id="1090" r:id="rId11"/>
    <p:sldId id="1120" r:id="rId12"/>
    <p:sldId id="1121" r:id="rId13"/>
    <p:sldId id="1122" r:id="rId14"/>
    <p:sldId id="1097" r:id="rId15"/>
    <p:sldId id="1098" r:id="rId1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黑体" panose="02010609060101010101" pitchFamily="49" charset="-122"/>
      <p:regular r:id="rId22"/>
    </p:embeddedFont>
    <p:embeddedFont>
      <p:font typeface="楷体" panose="02010609060101010101" pitchFamily="49" charset="-122"/>
      <p:regular r:id="rId23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1">
          <p15:clr>
            <a:srgbClr val="A4A3A4"/>
          </p15:clr>
        </p15:guide>
        <p15:guide id="2" pos="3868">
          <p15:clr>
            <a:srgbClr val="A4A3A4"/>
          </p15:clr>
        </p15:guide>
        <p15:guide id="3" orient="horz" pos="1591">
          <p15:clr>
            <a:srgbClr val="A4A3A4"/>
          </p15:clr>
        </p15:guide>
        <p15:guide id="4" pos="290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211813"/>
    <a:srgbClr val="53B948"/>
    <a:srgbClr val="D2F5B9"/>
    <a:srgbClr val="0B5FD1"/>
    <a:srgbClr val="29A6DE"/>
    <a:srgbClr val="98D267"/>
    <a:srgbClr val="D1F5B8"/>
    <a:srgbClr val="ECAAC3"/>
    <a:srgbClr val="CBF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3705" autoAdjust="0"/>
  </p:normalViewPr>
  <p:slideViewPr>
    <p:cSldViewPr>
      <p:cViewPr varScale="1">
        <p:scale>
          <a:sx n="113" d="100"/>
          <a:sy n="113" d="100"/>
        </p:scale>
        <p:origin x="348" y="90"/>
      </p:cViewPr>
      <p:guideLst>
        <p:guide orient="horz" pos="2121"/>
        <p:guide pos="3868"/>
        <p:guide orient="horz" pos="1591"/>
        <p:guide pos="290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1.fntdata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4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6.fntdata"/><Relationship Id="rId10" Type="http://schemas.openxmlformats.org/officeDocument/2006/relationships/slide" Target="slides/slide8.xml"/><Relationship Id="rId19" Type="http://schemas.openxmlformats.org/officeDocument/2006/relationships/font" Target="fonts/font2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5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935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221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185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1851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1851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1851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185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1851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1851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1851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1851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1851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1851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1851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185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4" y="205979"/>
            <a:ext cx="2056477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9" y="205979"/>
            <a:ext cx="6058689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3046101"/>
      </p:ext>
    </p:extLst>
  </p:cSld>
  <p:clrMapOvr>
    <a:masterClrMapping/>
  </p:clrMapOvr>
  <p:transition spd="slow" advTm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889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10198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3452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17443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68672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61276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450424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6213824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46550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91679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57067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55192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10322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8643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71624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24899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6056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4" y="3305176"/>
            <a:ext cx="7772221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4" y="2180035"/>
            <a:ext cx="7772221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33388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73671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84023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701370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2660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4" y="3305176"/>
            <a:ext cx="7772221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4" y="2180035"/>
            <a:ext cx="7772221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9" y="1151335"/>
            <a:ext cx="404031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9" y="1631156"/>
            <a:ext cx="404031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4" y="1151335"/>
            <a:ext cx="404150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4" y="1631156"/>
            <a:ext cx="404150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2" y="204788"/>
            <a:ext cx="5112019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6"/>
            <a:ext cx="30079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0"/>
            <a:ext cx="5487114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3"/>
            <a:ext cx="5487114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4" y="205979"/>
            <a:ext cx="2056477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9" y="205979"/>
            <a:ext cx="6058689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9" y="1151335"/>
            <a:ext cx="404031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9" y="1631156"/>
            <a:ext cx="404031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4" y="1151335"/>
            <a:ext cx="404150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4" y="1631156"/>
            <a:ext cx="404150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2" y="204788"/>
            <a:ext cx="5112019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6"/>
            <a:ext cx="30079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0"/>
            <a:ext cx="5487114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3"/>
            <a:ext cx="5487114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50">
          <a:fgClr>
            <a:srgbClr val="CBF1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0" y="1200151"/>
            <a:ext cx="8229481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59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CBEE1-2FDF-4E67-B289-6F0CB0ED4004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07" y="4767263"/>
            <a:ext cx="2894787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2863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22C2E-CAB4-4932-B1DA-131F1D28A51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4098" name="Picture 2" descr="E:\王景然\崭新每一天\一头耕牛，每天更新\18秋项目\课件修订\小版本课件\背景_副本_副本.png"/>
          <p:cNvPicPr>
            <a:picLocks noChangeAspect="1" noChangeArrowheads="1"/>
          </p:cNvPicPr>
          <p:nvPr userDrawn="1"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121" y="-4843"/>
            <a:ext cx="9217121" cy="519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790" r:id="rId12"/>
    <p:sldLayoutId id="2147483766" r:id="rId13"/>
    <p:sldLayoutId id="2147483767" r:id="rId14"/>
    <p:sldLayoutId id="2147483768" r:id="rId15"/>
    <p:sldLayoutId id="2147483769" r:id="rId16"/>
    <p:sldLayoutId id="2147483771" r:id="rId17"/>
    <p:sldLayoutId id="2147483772" r:id="rId18"/>
    <p:sldLayoutId id="2147483774" r:id="rId19"/>
    <p:sldLayoutId id="2147483775" r:id="rId20"/>
    <p:sldLayoutId id="2147483776" r:id="rId21"/>
    <p:sldLayoutId id="2147483777" r:id="rId22"/>
    <p:sldLayoutId id="2147483778" r:id="rId23"/>
    <p:sldLayoutId id="2147483779" r:id="rId24"/>
    <p:sldLayoutId id="2147483780" r:id="rId25"/>
    <p:sldLayoutId id="2147483781" r:id="rId26"/>
    <p:sldLayoutId id="2147483782" r:id="rId27"/>
    <p:sldLayoutId id="2147483783" r:id="rId28"/>
    <p:sldLayoutId id="2147483784" r:id="rId29"/>
    <p:sldLayoutId id="2147483785" r:id="rId30"/>
    <p:sldLayoutId id="2147483786" r:id="rId31"/>
    <p:sldLayoutId id="2147483787" r:id="rId32"/>
    <p:sldLayoutId id="2147483788" r:id="rId33"/>
    <p:sldLayoutId id="2147483789" r:id="rId34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50">
          <a:fgClr>
            <a:srgbClr val="CBF1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0" y="1200151"/>
            <a:ext cx="8229481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59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14346E-DEDF-498A-AF7D-A9D39D4BEE6B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07" y="4767263"/>
            <a:ext cx="2894787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2863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AC913-6F29-404C-9ADF-29251873EBE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050" name="Picture 2" descr="E:\王景然\崭新每一天\一头耕牛，每天更新\18秋项目\课件修订\小版本课件\背景_副本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32"/>
            <a:ext cx="9144000" cy="515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王景然\崭新每一天\一头耕牛，每天更新\18秋项目\课件修订\小版本课件\背景_副本_副本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4843"/>
            <a:ext cx="9143999" cy="515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5004048" y="2482744"/>
            <a:ext cx="3831818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ln w="0"/>
                <a:solidFill>
                  <a:srgbClr val="F9B96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人教版小学语文三年级下册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50099" y="1092777"/>
            <a:ext cx="5143396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语文园地六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-104788" y="1724978"/>
            <a:ext cx="9456222" cy="3508058"/>
            <a:chOff x="-83327" y="3860800"/>
            <a:chExt cx="12438221" cy="3362891"/>
          </a:xfrm>
        </p:grpSpPr>
        <p:pic>
          <p:nvPicPr>
            <p:cNvPr id="4" name="그림 6" descr="배경바닥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349"/>
            <a:stretch>
              <a:fillRect/>
            </a:stretch>
          </p:blipFill>
          <p:spPr bwMode="auto">
            <a:xfrm>
              <a:off x="162894" y="5739379"/>
              <a:ext cx="12192000" cy="1484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그림 8" descr="새싹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401"/>
            <a:stretch>
              <a:fillRect/>
            </a:stretch>
          </p:blipFill>
          <p:spPr bwMode="auto">
            <a:xfrm>
              <a:off x="-83327" y="5739595"/>
              <a:ext cx="12192000" cy="141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그림 9" descr="작은나무가지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26" t="59450" r="73625" b="4851"/>
            <a:stretch>
              <a:fillRect/>
            </a:stretch>
          </p:blipFill>
          <p:spPr bwMode="auto">
            <a:xfrm>
              <a:off x="527050" y="4076700"/>
              <a:ext cx="2687638" cy="2447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그림 10" descr="하트1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01" t="69949" r="71262" b="13251"/>
            <a:stretch>
              <a:fillRect/>
            </a:stretch>
          </p:blipFill>
          <p:spPr bwMode="auto">
            <a:xfrm>
              <a:off x="719138" y="4797425"/>
              <a:ext cx="2784475" cy="1152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그림 11" descr="하트2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99" t="56300" r="76775" b="18500"/>
            <a:stretch>
              <a:fillRect/>
            </a:stretch>
          </p:blipFill>
          <p:spPr bwMode="auto">
            <a:xfrm>
              <a:off x="1487488" y="3860800"/>
              <a:ext cx="1344612" cy="1728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그림 12" descr="하트3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601" r="70474" b="13251"/>
            <a:stretch>
              <a:fillRect/>
            </a:stretch>
          </p:blipFill>
          <p:spPr bwMode="auto">
            <a:xfrm>
              <a:off x="0" y="4292600"/>
              <a:ext cx="3600450" cy="1657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그림 13" descr="하트4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26" t="56300" r="83862" b="22701"/>
            <a:stretch>
              <a:fillRect/>
            </a:stretch>
          </p:blipFill>
          <p:spPr bwMode="auto">
            <a:xfrm>
              <a:off x="527050" y="3860800"/>
              <a:ext cx="1441450" cy="1439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55696" y="1055110"/>
            <a:ext cx="6427551" cy="1026114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0014" y="573528"/>
            <a:ext cx="3969958" cy="1242138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我很喜欢苹果的味道。</a:t>
            </a:r>
            <a:endParaRPr lang="en-US" altLang="zh-CN" sz="27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7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这本书越看越有味道。</a:t>
            </a:r>
          </a:p>
        </p:txBody>
      </p:sp>
      <p:sp>
        <p:nvSpPr>
          <p:cNvPr id="11" name="横卷形 10"/>
          <p:cNvSpPr/>
          <p:nvPr/>
        </p:nvSpPr>
        <p:spPr>
          <a:xfrm>
            <a:off x="610519" y="2355726"/>
            <a:ext cx="7993929" cy="1630667"/>
          </a:xfrm>
          <a:prstGeom prst="horizontalScroll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在第一句话中“味道”的意思是“舌头接触苹果时所得到的感觉。”，第二句话中“味道”的意思是“比喻在台上表演的感受、情趣、意味。”</a:t>
            </a: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4104" y="652141"/>
            <a:ext cx="729176" cy="1084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600" dirty="0">
                <a:solidFill>
                  <a:srgbClr val="FF0000"/>
                </a:solidFill>
              </a:rPr>
              <a:t>·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4104" y="1055110"/>
            <a:ext cx="729176" cy="1084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600" dirty="0">
                <a:solidFill>
                  <a:srgbClr val="FF0000"/>
                </a:solidFill>
              </a:rPr>
              <a:t>·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953534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62873" y="3802119"/>
            <a:ext cx="9269032" cy="1340659"/>
            <a:chOff x="0" y="5373688"/>
            <a:chExt cx="12192000" cy="1484312"/>
          </a:xfrm>
        </p:grpSpPr>
        <p:pic>
          <p:nvPicPr>
            <p:cNvPr id="6" name="그림 6" descr="배경바닥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349"/>
            <a:stretch>
              <a:fillRect/>
            </a:stretch>
          </p:blipFill>
          <p:spPr bwMode="auto">
            <a:xfrm>
              <a:off x="0" y="5373688"/>
              <a:ext cx="12192000" cy="1484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그림 8" descr="새싹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401"/>
            <a:stretch>
              <a:fillRect/>
            </a:stretch>
          </p:blipFill>
          <p:spPr bwMode="auto">
            <a:xfrm>
              <a:off x="0" y="5445125"/>
              <a:ext cx="12192000" cy="141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组合 2"/>
          <p:cNvGrpSpPr>
            <a:grpSpLocks/>
          </p:cNvGrpSpPr>
          <p:nvPr/>
        </p:nvGrpSpPr>
        <p:grpSpPr bwMode="auto">
          <a:xfrm>
            <a:off x="235032" y="296877"/>
            <a:ext cx="8369416" cy="978729"/>
            <a:chOff x="650924" y="1176998"/>
            <a:chExt cx="7927286" cy="1303271"/>
          </a:xfrm>
        </p:grpSpPr>
        <p:sp>
          <p:nvSpPr>
            <p:cNvPr id="11" name="TextBox 1"/>
            <p:cNvSpPr txBox="1">
              <a:spLocks noChangeArrowheads="1"/>
            </p:cNvSpPr>
            <p:nvPr/>
          </p:nvSpPr>
          <p:spPr bwMode="auto">
            <a:xfrm>
              <a:off x="1249281" y="1176998"/>
              <a:ext cx="7328929" cy="1303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>
                  <a:latin typeface="黑体" pitchFamily="49" charset="-122"/>
                  <a:ea typeface="黑体" pitchFamily="49" charset="-122"/>
                </a:rPr>
                <a:t>下面的例句是围绕一个意思来写的。读一读，再选一个开头照样子写一写。</a:t>
              </a:r>
              <a:endParaRPr lang="en-US" altLang="zh-CN" sz="2400" b="1" dirty="0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12" name="图片 4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924" y="1419622"/>
              <a:ext cx="385486" cy="388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圆角矩形 12"/>
          <p:cNvSpPr/>
          <p:nvPr/>
        </p:nvSpPr>
        <p:spPr>
          <a:xfrm>
            <a:off x="1385231" y="1275606"/>
            <a:ext cx="5806401" cy="97210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    我的表弟小沙天生胆小，他怕鬼，怕喝中药，怕做噩梦，还怕剃头。</a:t>
            </a:r>
          </a:p>
        </p:txBody>
      </p:sp>
      <p:sp>
        <p:nvSpPr>
          <p:cNvPr id="14" name="横卷形 13"/>
          <p:cNvSpPr/>
          <p:nvPr/>
        </p:nvSpPr>
        <p:spPr>
          <a:xfrm>
            <a:off x="560106" y="3291830"/>
            <a:ext cx="7993929" cy="1630667"/>
          </a:xfrm>
          <a:prstGeom prst="horizontalScroll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zh-CN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第一段话围绕“我的表弟小沙天生胆小。”写的；第二段话是围绕“他们高兴极了”写的。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1403648" y="2427734"/>
            <a:ext cx="5806401" cy="97210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    他们高兴极了，唱了一首又一首的歌，还围在一起条鱼。</a:t>
            </a:r>
          </a:p>
        </p:txBody>
      </p:sp>
    </p:spTree>
    <p:extLst>
      <p:ext uri="{BB962C8B-B14F-4D97-AF65-F5344CB8AC3E}">
        <p14:creationId xmlns:p14="http://schemas.microsoft.com/office/powerpoint/2010/main" val="4007967370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791087" y="411510"/>
            <a:ext cx="6879638" cy="131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◇小丽多才多艺</a:t>
            </a:r>
            <a:r>
              <a:rPr lang="en-US" altLang="zh-CN" sz="2700" b="1" dirty="0">
                <a:latin typeface="楷体" pitchFamily="49" charset="-122"/>
                <a:ea typeface="楷体" pitchFamily="49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◇雨下得真大</a:t>
            </a:r>
            <a:r>
              <a:rPr lang="en-US" altLang="zh-CN" sz="2700" b="1" dirty="0">
                <a:latin typeface="楷体" pitchFamily="49" charset="-122"/>
                <a:ea typeface="楷体" pitchFamily="49" charset="-122"/>
              </a:rPr>
              <a:t>……</a:t>
            </a: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546190" y="1727254"/>
            <a:ext cx="7369433" cy="90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7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示例：</a:t>
            </a:r>
            <a:r>
              <a:rPr lang="zh-CN" altLang="en-US" sz="2700" dirty="0">
                <a:latin typeface="楷体" pitchFamily="49" charset="-122"/>
                <a:ea typeface="楷体" pitchFamily="49" charset="-122"/>
              </a:rPr>
              <a:t>小丽多才多艺，她唱的歌婉转动听，钢琴弹的行云流水，跳舞更是让人连连称赞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548289" y="2773466"/>
            <a:ext cx="7859228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7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示例：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雨下得真大。哇！雨点一串又一串“劈哩啪啦”从天而降，打在地上溅起了一朵一朵美丽的水花。不一会儿汇到一起变成了潺潺流淌的</a:t>
            </a:r>
            <a:r>
              <a:rPr lang="en-US" altLang="zh-CN" sz="2700" dirty="0" err="1">
                <a:latin typeface="楷体" pitchFamily="49" charset="-122"/>
                <a:ea typeface="楷体" pitchFamily="49" charset="-122"/>
              </a:rPr>
              <a:t>小河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，急速地漂向远方。</a:t>
            </a:r>
          </a:p>
        </p:txBody>
      </p:sp>
    </p:spTree>
    <p:extLst>
      <p:ext uri="{BB962C8B-B14F-4D97-AF65-F5344CB8AC3E}">
        <p14:creationId xmlns:p14="http://schemas.microsoft.com/office/powerpoint/2010/main" val="1237056904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09" y="548159"/>
            <a:ext cx="1903327" cy="43941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186438" y="1005576"/>
            <a:ext cx="7166473" cy="318548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◎</a:t>
            </a:r>
            <a:r>
              <a:rPr lang="zh-CN" altLang="zh-CN" sz="2700" b="1" dirty="0">
                <a:latin typeface="楷体" pitchFamily="49" charset="-122"/>
                <a:ea typeface="楷体" pitchFamily="49" charset="-122"/>
              </a:rPr>
              <a:t>见善则迁，有过则改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。  </a:t>
            </a:r>
            <a:r>
              <a:rPr lang="en-US" altLang="zh-CN" sz="2700" b="1" dirty="0">
                <a:latin typeface="楷体" pitchFamily="49" charset="-122"/>
                <a:ea typeface="楷体" pitchFamily="49" charset="-122"/>
              </a:rPr>
              <a:t>——《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周易</a:t>
            </a:r>
            <a:r>
              <a:rPr lang="en-US" altLang="zh-CN" sz="2700" b="1" dirty="0">
                <a:latin typeface="楷体" pitchFamily="49" charset="-122"/>
                <a:ea typeface="楷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7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◎</a:t>
            </a:r>
            <a:r>
              <a:rPr lang="zh-CN" altLang="zh-CN" sz="2700" b="1" dirty="0">
                <a:latin typeface="楷体" pitchFamily="49" charset="-122"/>
                <a:ea typeface="楷体" pitchFamily="49" charset="-122"/>
              </a:rPr>
              <a:t>过而不改，是谓过矣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。  </a:t>
            </a:r>
            <a:r>
              <a:rPr lang="en-US" altLang="zh-CN" sz="2700" b="1" dirty="0">
                <a:latin typeface="楷体" pitchFamily="49" charset="-122"/>
                <a:ea typeface="楷体" pitchFamily="49" charset="-122"/>
              </a:rPr>
              <a:t>——《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700" b="1" dirty="0">
                <a:latin typeface="楷体" pitchFamily="49" charset="-122"/>
                <a:ea typeface="楷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7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◎</a:t>
            </a:r>
            <a:r>
              <a:rPr lang="zh-CN" altLang="zh-CN" sz="2700" b="1" dirty="0">
                <a:latin typeface="楷体" pitchFamily="49" charset="-122"/>
                <a:ea typeface="楷体" pitchFamily="49" charset="-122"/>
              </a:rPr>
              <a:t>人谁无过？过而能改，善莫大焉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7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700" b="1" dirty="0">
                <a:latin typeface="楷体" pitchFamily="49" charset="-122"/>
                <a:ea typeface="楷体" pitchFamily="49" charset="-122"/>
              </a:rPr>
              <a:t>                        ——《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左传</a:t>
            </a:r>
            <a:r>
              <a:rPr lang="en-US" altLang="zh-CN" sz="2700" b="1" dirty="0">
                <a:latin typeface="楷体" pitchFamily="49" charset="-122"/>
                <a:ea typeface="楷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7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◎</a:t>
            </a:r>
            <a:r>
              <a:rPr lang="zh-CN" altLang="zh-CN" sz="2700" b="1" dirty="0">
                <a:latin typeface="楷体" pitchFamily="49" charset="-122"/>
                <a:ea typeface="楷体" pitchFamily="49" charset="-122"/>
              </a:rPr>
              <a:t>改过不吝，从善如流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。  </a:t>
            </a:r>
            <a:r>
              <a:rPr lang="en-US" altLang="zh-CN" sz="2700" b="1" dirty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苏轼</a:t>
            </a:r>
            <a:endParaRPr lang="zh-CN" altLang="zh-CN" sz="27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39244" y="4183631"/>
            <a:ext cx="5725381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</a:rPr>
              <a:t>关于有错就改的名言！</a:t>
            </a:r>
          </a:p>
        </p:txBody>
      </p:sp>
    </p:spTree>
    <p:extLst>
      <p:ext uri="{BB962C8B-B14F-4D97-AF65-F5344CB8AC3E}">
        <p14:creationId xmlns:p14="http://schemas.microsoft.com/office/powerpoint/2010/main" val="627453184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2996" y="601948"/>
            <a:ext cx="7975428" cy="405803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见善则迁，有过则改：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见到美好的人和事就努力学习，有了错误就马上改正。 </a:t>
            </a:r>
          </a:p>
          <a:p>
            <a:pPr>
              <a:lnSpc>
                <a:spcPct val="120000"/>
              </a:lnSpc>
            </a:pPr>
            <a:r>
              <a:rPr lang="zh-CN" altLang="zh-CN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过而不改，是谓过矣：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有过错却不加以改正，这才是真正的过错，意指劝导人改过。</a:t>
            </a:r>
          </a:p>
          <a:p>
            <a:pPr>
              <a:lnSpc>
                <a:spcPct val="120000"/>
              </a:lnSpc>
            </a:pPr>
            <a:r>
              <a:rPr lang="zh-CN" altLang="zh-CN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人谁无过？过而能改，善莫大焉：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谁能不犯错误呢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犯了错误而能改正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没有比这更好的事情了。</a:t>
            </a:r>
          </a:p>
          <a:p>
            <a:pPr>
              <a:lnSpc>
                <a:spcPct val="120000"/>
              </a:lnSpc>
            </a:pPr>
            <a:r>
              <a:rPr lang="zh-CN" altLang="zh-CN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改过不吝，从善如流：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改正过错不要吝惜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, 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听从正确的意见要像水从高处流到低处 一样迅速自然。</a:t>
            </a:r>
          </a:p>
        </p:txBody>
      </p:sp>
    </p:spTree>
    <p:extLst>
      <p:ext uri="{BB962C8B-B14F-4D97-AF65-F5344CB8AC3E}">
        <p14:creationId xmlns:p14="http://schemas.microsoft.com/office/powerpoint/2010/main" val="1116365514"/>
      </p:ext>
    </p:extLst>
  </p:cSld>
  <p:clrMapOvr>
    <a:masterClrMapping/>
  </p:clrMapOvr>
  <p:transition spd="slow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5308" y="430818"/>
            <a:ext cx="1674404" cy="48474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latin typeface="宋体" pitchFamily="2" charset="-122"/>
                <a:ea typeface="宋体" pitchFamily="2" charset="-122"/>
              </a:rPr>
              <a:t>交流平台</a:t>
            </a:r>
          </a:p>
        </p:txBody>
      </p:sp>
      <p:sp>
        <p:nvSpPr>
          <p:cNvPr id="4" name="矩形 3"/>
          <p:cNvSpPr/>
          <p:nvPr/>
        </p:nvSpPr>
        <p:spPr>
          <a:xfrm>
            <a:off x="1331218" y="1386876"/>
            <a:ext cx="6427551" cy="1026114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8159" y="1421515"/>
            <a:ext cx="6913668" cy="124213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dirty="0">
                <a:latin typeface="楷体" pitchFamily="49" charset="-122"/>
                <a:ea typeface="楷体" pitchFamily="49" charset="-122"/>
              </a:rPr>
              <a:t>    我发现，理解难懂的句子和理解难懂的词语，方法比较近似。</a:t>
            </a:r>
          </a:p>
        </p:txBody>
      </p:sp>
      <p:sp>
        <p:nvSpPr>
          <p:cNvPr id="10" name="云形标注 9"/>
          <p:cNvSpPr/>
          <p:nvPr/>
        </p:nvSpPr>
        <p:spPr>
          <a:xfrm>
            <a:off x="3977856" y="381301"/>
            <a:ext cx="3186769" cy="843558"/>
          </a:xfrm>
          <a:prstGeom prst="cloudCallou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b="1" dirty="0">
                <a:latin typeface="楷体" pitchFamily="49" charset="-122"/>
                <a:ea typeface="楷体" pitchFamily="49" charset="-122"/>
              </a:rPr>
              <a:t>理解词语的方法有哪些？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575036" y="3233567"/>
            <a:ext cx="7615837" cy="162018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理解词语的方法：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联系上下文，在语境中理解。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结合生活实际或经验理解。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可以查查字典、词典，或者上网查查资料，还可以向别人请教。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0202782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95735" y="1581640"/>
            <a:ext cx="6427551" cy="1026114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2676" y="1616279"/>
            <a:ext cx="6913668" cy="124213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dirty="0">
                <a:latin typeface="楷体" pitchFamily="49" charset="-122"/>
                <a:ea typeface="楷体" pitchFamily="49" charset="-122"/>
              </a:rPr>
              <a:t>    结合生活经验，我理解了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700" dirty="0">
                <a:latin typeface="楷体" pitchFamily="49" charset="-122"/>
                <a:ea typeface="楷体" pitchFamily="49" charset="-122"/>
              </a:rPr>
              <a:t>剃头大师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700" dirty="0">
                <a:latin typeface="楷体" pitchFamily="49" charset="-122"/>
                <a:ea typeface="楷体" pitchFamily="49" charset="-122"/>
              </a:rPr>
              <a:t>里“这一会儿痛一会儿痒的，跟受刑一样”这句话，因为我也有这样的经历。</a:t>
            </a:r>
          </a:p>
        </p:txBody>
      </p:sp>
      <p:sp>
        <p:nvSpPr>
          <p:cNvPr id="10" name="云形标注 9"/>
          <p:cNvSpPr/>
          <p:nvPr/>
        </p:nvSpPr>
        <p:spPr>
          <a:xfrm>
            <a:off x="2538034" y="576065"/>
            <a:ext cx="5428310" cy="843558"/>
          </a:xfrm>
          <a:prstGeom prst="cloudCallou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b="1" dirty="0">
                <a:latin typeface="楷体" pitchFamily="49" charset="-122"/>
                <a:ea typeface="楷体" pitchFamily="49" charset="-122"/>
              </a:rPr>
              <a:t>读了这段话，你认为理解难懂的句子用到了什么办法？</a:t>
            </a:r>
          </a:p>
        </p:txBody>
      </p:sp>
      <p:sp>
        <p:nvSpPr>
          <p:cNvPr id="2" name="横卷形 1"/>
          <p:cNvSpPr/>
          <p:nvPr/>
        </p:nvSpPr>
        <p:spPr>
          <a:xfrm>
            <a:off x="539552" y="3417844"/>
            <a:ext cx="7993929" cy="1242138"/>
          </a:xfrm>
          <a:prstGeom prst="horizontalScroll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理解难懂句子，运用“结合生活经验”的方法。可以联系自己曾经演出的经验，谈谈和“我”相同的感受。</a:t>
            </a:r>
          </a:p>
        </p:txBody>
      </p:sp>
    </p:spTree>
    <p:extLst>
      <p:ext uri="{BB962C8B-B14F-4D97-AF65-F5344CB8AC3E}">
        <p14:creationId xmlns:p14="http://schemas.microsoft.com/office/powerpoint/2010/main" val="2785516264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23727" y="1481143"/>
            <a:ext cx="6427551" cy="1026114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0668" y="1515782"/>
            <a:ext cx="6913668" cy="124213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dirty="0">
                <a:latin typeface="楷体" pitchFamily="49" charset="-122"/>
                <a:ea typeface="楷体" pitchFamily="49" charset="-122"/>
              </a:rPr>
              <a:t>    联系上下文，我知道了“只见松林里一个个斗笠像蘑菇一样”，原来是在写小孩子们的样子。</a:t>
            </a:r>
          </a:p>
        </p:txBody>
      </p:sp>
      <p:sp>
        <p:nvSpPr>
          <p:cNvPr id="10" name="云形标注 9"/>
          <p:cNvSpPr/>
          <p:nvPr/>
        </p:nvSpPr>
        <p:spPr>
          <a:xfrm>
            <a:off x="2898131" y="475568"/>
            <a:ext cx="4996205" cy="843558"/>
          </a:xfrm>
          <a:prstGeom prst="cloudCallou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b="1" dirty="0">
                <a:latin typeface="楷体" pitchFamily="49" charset="-122"/>
                <a:ea typeface="楷体" pitchFamily="49" charset="-122"/>
              </a:rPr>
              <a:t>读了这段话，你认为理解难懂的句子用到什么办法？</a:t>
            </a:r>
          </a:p>
        </p:txBody>
      </p:sp>
      <p:sp>
        <p:nvSpPr>
          <p:cNvPr id="2" name="横卷形 1"/>
          <p:cNvSpPr/>
          <p:nvPr/>
        </p:nvSpPr>
        <p:spPr>
          <a:xfrm>
            <a:off x="467544" y="3317347"/>
            <a:ext cx="7993929" cy="1630667"/>
          </a:xfrm>
          <a:prstGeom prst="horizontalScroll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运用联系上文“是谁一声欢叫，把雨珠抖落”，是写小孩子采到蘑菇高兴地叫起来，因此，这里的“斗笠”是指“小孩子们”。</a:t>
            </a:r>
          </a:p>
        </p:txBody>
      </p:sp>
    </p:spTree>
    <p:extLst>
      <p:ext uri="{BB962C8B-B14F-4D97-AF65-F5344CB8AC3E}">
        <p14:creationId xmlns:p14="http://schemas.microsoft.com/office/powerpoint/2010/main" val="1633627293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31218" y="771550"/>
            <a:ext cx="6427551" cy="1026114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8159" y="806189"/>
            <a:ext cx="6913668" cy="124213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理解难懂的句子，还</a:t>
            </a:r>
            <a:r>
              <a:rPr lang="zh-CN" altLang="zh-CN" sz="27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可以查</a:t>
            </a:r>
            <a:r>
              <a:rPr lang="zh-CN" altLang="en-US" sz="27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查</a:t>
            </a:r>
            <a:r>
              <a:rPr lang="zh-CN" altLang="zh-CN" sz="27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资料，</a:t>
            </a:r>
            <a:r>
              <a:rPr lang="zh-CN" altLang="en-US" sz="27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或者</a:t>
            </a:r>
            <a:r>
              <a:rPr lang="zh-CN" altLang="zh-CN" sz="27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向别人请教。</a:t>
            </a:r>
            <a:endParaRPr lang="zh-CN" altLang="en-US" sz="27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横卷形 10"/>
          <p:cNvSpPr/>
          <p:nvPr/>
        </p:nvSpPr>
        <p:spPr>
          <a:xfrm>
            <a:off x="575035" y="2607754"/>
            <a:ext cx="7993929" cy="1630667"/>
          </a:xfrm>
          <a:prstGeom prst="horizontalScroll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理解难懂的句子和理解难懂的词语一样，可以运用“联系上下文、结合生活经验、查找资料、询问他人”等方法。</a:t>
            </a:r>
          </a:p>
        </p:txBody>
      </p:sp>
    </p:spTree>
    <p:extLst>
      <p:ext uri="{BB962C8B-B14F-4D97-AF65-F5344CB8AC3E}">
        <p14:creationId xmlns:p14="http://schemas.microsoft.com/office/powerpoint/2010/main" val="2785516264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41" y="519093"/>
            <a:ext cx="2846371" cy="540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2"/>
          <p:cNvGrpSpPr>
            <a:grpSpLocks/>
          </p:cNvGrpSpPr>
          <p:nvPr/>
        </p:nvGrpSpPr>
        <p:grpSpPr bwMode="auto">
          <a:xfrm>
            <a:off x="426245" y="1263274"/>
            <a:ext cx="6954067" cy="646331"/>
            <a:chOff x="650924" y="1176998"/>
            <a:chExt cx="7927286" cy="860651"/>
          </a:xfrm>
        </p:grpSpPr>
        <p:sp>
          <p:nvSpPr>
            <p:cNvPr id="11" name="TextBox 1"/>
            <p:cNvSpPr txBox="1">
              <a:spLocks noChangeArrowheads="1"/>
            </p:cNvSpPr>
            <p:nvPr/>
          </p:nvSpPr>
          <p:spPr bwMode="auto">
            <a:xfrm>
              <a:off x="1249281" y="1176998"/>
              <a:ext cx="7328929" cy="860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000" b="1" dirty="0">
                  <a:latin typeface="黑体" pitchFamily="49" charset="-122"/>
                  <a:ea typeface="黑体" pitchFamily="49" charset="-122"/>
                </a:rPr>
                <a:t>读一读，说说你看到的画面。</a:t>
              </a:r>
              <a:endParaRPr lang="en-US" altLang="zh-CN" sz="3000" b="1" dirty="0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12" name="图片 4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924" y="1419622"/>
              <a:ext cx="385486" cy="388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527363" y="2166268"/>
            <a:ext cx="5647907" cy="126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旭日   岛屿   海滨   沙滩</a:t>
            </a:r>
            <a:endParaRPr lang="en-US" altLang="zh-CN" sz="3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瞭望   巡航   缆绳   铁锚  </a:t>
            </a:r>
          </a:p>
        </p:txBody>
      </p:sp>
    </p:spTree>
    <p:extLst>
      <p:ext uri="{BB962C8B-B14F-4D97-AF65-F5344CB8AC3E}">
        <p14:creationId xmlns:p14="http://schemas.microsoft.com/office/powerpoint/2010/main" val="3214287703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648" y="1779662"/>
            <a:ext cx="6539291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xù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yǔ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liào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xún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lǎn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máo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2310578"/>
            <a:ext cx="6840760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500" b="1" dirty="0">
                <a:latin typeface="楷体" pitchFamily="49" charset="-122"/>
                <a:ea typeface="楷体" pitchFamily="49" charset="-122"/>
              </a:rPr>
              <a:t>旭  屿  瞭  巡  缆  锚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05294" y="771550"/>
            <a:ext cx="1121491" cy="438582"/>
            <a:chOff x="505294" y="1510576"/>
            <a:chExt cx="1121491" cy="438582"/>
          </a:xfrm>
        </p:grpSpPr>
        <p:sp>
          <p:nvSpPr>
            <p:cNvPr id="13" name="TextBox 11"/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2A2F03EF-E7C5-FF40-8568-AFF71E4A9B53}"/>
                </a:ext>
              </a:extLst>
            </p:cNvPr>
            <p:cNvSpPr/>
            <p:nvPr/>
          </p:nvSpPr>
          <p:spPr>
            <a:xfrm>
              <a:off x="1524285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6F7597D8-AB42-7042-AFB7-FCDFDE72FA70}"/>
                </a:ext>
              </a:extLst>
            </p:cNvPr>
            <p:cNvSpPr/>
            <p:nvPr/>
          </p:nvSpPr>
          <p:spPr>
            <a:xfrm>
              <a:off x="525663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12686508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521022" y="771550"/>
            <a:ext cx="7859228" cy="287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3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示例：</a:t>
            </a:r>
            <a:r>
              <a:rPr lang="zh-CN" altLang="zh-CN" sz="3000" dirty="0">
                <a:latin typeface="楷体" pitchFamily="49" charset="-122"/>
                <a:ea typeface="楷体" pitchFamily="49" charset="-122"/>
              </a:rPr>
              <a:t>旭日东升，海滨哨所，海防战士们已经早早起床，他们有的站在一艘军舰上向四周瞭望，有的在附近岛屿上四处巡逻。沙滩上，美丽的贝壳静静地躺着，和缆绳、铁锚相望，他们一起说着悄悄话。</a:t>
            </a:r>
            <a:endParaRPr lang="zh-CN" altLang="en-US" sz="30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0521242"/>
      </p:ext>
    </p:extLst>
  </p:cSld>
  <p:clrMapOvr>
    <a:masterClrMapping/>
  </p:clrMapOvr>
  <p:transition spd="slow" advTm="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3"/>
          <p:cNvGrpSpPr>
            <a:grpSpLocks/>
          </p:cNvGrpSpPr>
          <p:nvPr/>
        </p:nvGrpSpPr>
        <p:grpSpPr bwMode="auto">
          <a:xfrm>
            <a:off x="534422" y="1204735"/>
            <a:ext cx="7691935" cy="535531"/>
            <a:chOff x="664771" y="1111250"/>
            <a:chExt cx="10255099" cy="714041"/>
          </a:xfrm>
        </p:grpSpPr>
        <p:sp>
          <p:nvSpPr>
            <p:cNvPr id="17" name="TextBox 1"/>
            <p:cNvSpPr txBox="1">
              <a:spLocks noChangeArrowheads="1"/>
            </p:cNvSpPr>
            <p:nvPr/>
          </p:nvSpPr>
          <p:spPr bwMode="auto">
            <a:xfrm>
              <a:off x="1060626" y="1111250"/>
              <a:ext cx="9859244" cy="714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>
                  <a:latin typeface="黑体" pitchFamily="49" charset="-122"/>
                  <a:ea typeface="黑体" pitchFamily="49" charset="-122"/>
                </a:rPr>
                <a:t>读一读，体会加点词语意思的不同。</a:t>
              </a:r>
              <a:endParaRPr lang="en-US" altLang="zh-CN" sz="2400" b="1" dirty="0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771" y="1214801"/>
              <a:ext cx="450845" cy="45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TextBox 18"/>
          <p:cNvSpPr txBox="1"/>
          <p:nvPr/>
        </p:nvSpPr>
        <p:spPr>
          <a:xfrm>
            <a:off x="178415" y="512778"/>
            <a:ext cx="1890456" cy="48474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latin typeface="宋体" pitchFamily="2" charset="-122"/>
                <a:ea typeface="宋体" pitchFamily="2" charset="-122"/>
              </a:rPr>
              <a:t>词句段运用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123643" y="1862927"/>
            <a:ext cx="5806401" cy="972108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果园里的梨熟了。</a:t>
            </a:r>
            <a:endParaRPr lang="en-US" altLang="zh-CN" sz="24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平时很熟的曲子，今天却总是弹不准。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39164" y="1791021"/>
            <a:ext cx="729176" cy="1084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600" dirty="0">
                <a:solidFill>
                  <a:srgbClr val="FF0000"/>
                </a:solidFill>
              </a:rPr>
              <a:t>·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94854" y="2186963"/>
            <a:ext cx="729176" cy="1084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600" dirty="0">
                <a:solidFill>
                  <a:srgbClr val="FF0000"/>
                </a:solidFill>
              </a:rPr>
              <a:t>·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  <p:sp>
        <p:nvSpPr>
          <p:cNvPr id="21" name="横卷形 20"/>
          <p:cNvSpPr/>
          <p:nvPr/>
        </p:nvSpPr>
        <p:spPr>
          <a:xfrm>
            <a:off x="610519" y="3213077"/>
            <a:ext cx="7993929" cy="1662929"/>
          </a:xfrm>
          <a:prstGeom prst="horizontalScroll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在第一句话中“熟”的意思是“成熟，梨的果实长成”，第二句话中“熟”的意思是“因常接触弹琴，而知道得清楚。”</a:t>
            </a:r>
          </a:p>
        </p:txBody>
      </p:sp>
    </p:spTree>
    <p:extLst>
      <p:ext uri="{BB962C8B-B14F-4D97-AF65-F5344CB8AC3E}">
        <p14:creationId xmlns:p14="http://schemas.microsoft.com/office/powerpoint/2010/main" val="2785835345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876</Words>
  <Application>Microsoft Office PowerPoint</Application>
  <PresentationFormat>全屏显示(16:9)</PresentationFormat>
  <Paragraphs>67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楷体</vt:lpstr>
      <vt:lpstr>黑体</vt:lpstr>
      <vt:lpstr>宋体</vt:lpstr>
      <vt:lpstr>Arial</vt:lpstr>
      <vt:lpstr>Calibri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330</cp:revision>
  <dcterms:created xsi:type="dcterms:W3CDTF">2017-03-17T02:28:00Z</dcterms:created>
  <dcterms:modified xsi:type="dcterms:W3CDTF">2018-12-11T02:33:30Z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