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50" r:id="rId3"/>
    <p:sldId id="949" r:id="rId4"/>
    <p:sldId id="979" r:id="rId5"/>
    <p:sldId id="826" r:id="rId6"/>
    <p:sldId id="952" r:id="rId8"/>
    <p:sldId id="953" r:id="rId9"/>
    <p:sldId id="981" r:id="rId10"/>
    <p:sldId id="844" r:id="rId11"/>
    <p:sldId id="978" r:id="rId12"/>
    <p:sldId id="865" r:id="rId13"/>
    <p:sldId id="871" r:id="rId14"/>
    <p:sldId id="942" r:id="rId15"/>
    <p:sldId id="994" r:id="rId16"/>
    <p:sldId id="988" r:id="rId17"/>
    <p:sldId id="989" r:id="rId18"/>
    <p:sldId id="944" r:id="rId19"/>
    <p:sldId id="984" r:id="rId20"/>
    <p:sldId id="990" r:id="rId21"/>
    <p:sldId id="991" r:id="rId22"/>
    <p:sldId id="992" r:id="rId23"/>
    <p:sldId id="993" r:id="rId24"/>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66" d="100"/>
          <a:sy n="66" d="100"/>
        </p:scale>
        <p:origin x="-1542" y="-103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16.xml"/><Relationship Id="rId1" Type="http://schemas.openxmlformats.org/officeDocument/2006/relationships/slide" Target="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png"/><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slide" Target="slide7.xml"/><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slide" Target="slide7.xml"/><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slide" Target="slide7.xml"/><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7.xml"/><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541fac89f529cda1f59f8d69f5b2e244.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3907" t="6726" b="2236"/>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a:latin typeface="Times New Roman" panose="02020603050405020304"/>
                <a:ea typeface="微软雅黑" panose="020B0503020204020204" pitchFamily="34" charset="-122"/>
              </a:rPr>
              <a:t>专题三　精准掌握压缩语段题的要点</a:t>
            </a:r>
            <a:endParaRPr lang="zh-CN" altLang="zh-CN" sz="4000" kern="100">
              <a:latin typeface="Times New Roman" panose="02020603050405020304"/>
              <a:ea typeface="微软雅黑" panose="020B0503020204020204" pitchFamily="34" charset="-122"/>
            </a:endParaRP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第一章</a:t>
            </a:r>
            <a:r>
              <a:rPr lang="zh-CN" altLang="en-US" sz="240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语言文字运用</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72815"/>
            <a:ext cx="11531892"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C00000"/>
                </a:solidFill>
                <a:latin typeface="Times New Roman" panose="02020603050405020304"/>
                <a:ea typeface="微软雅黑" panose="020B0503020204020204" pitchFamily="34" charset="-122"/>
                <a:cs typeface="Times New Roman" panose="02020603050405020304"/>
              </a:rPr>
              <a:t>一、对语段要精细阅读</a:t>
            </a:r>
            <a:endParaRPr lang="zh-CN" altLang="zh-CN" sz="2800" b="1" kern="10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语段的压缩问题，实质上还是一个阅读问题，是通过阅读获得核心信息的筛选与提取。因此，对所给语段的精细阅读至关重要。精细阅读的要求是：</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b="1" kern="100">
                <a:latin typeface="Times New Roman" panose="02020603050405020304"/>
                <a:ea typeface="华文细黑"/>
                <a:cs typeface="Courier New"/>
              </a:rPr>
              <a:t>1.</a:t>
            </a:r>
            <a:r>
              <a:rPr lang="zh-CN" altLang="zh-CN" sz="2800" b="1" kern="100">
                <a:latin typeface="Times New Roman" panose="02020603050405020304"/>
                <a:ea typeface="华文细黑"/>
                <a:cs typeface="Times New Roman" panose="02020603050405020304"/>
              </a:rPr>
              <a:t>概览。</a:t>
            </a:r>
            <a:r>
              <a:rPr lang="zh-CN" altLang="zh-CN" sz="2800" kern="100">
                <a:latin typeface="Times New Roman" panose="02020603050405020304"/>
                <a:ea typeface="华文细黑"/>
                <a:cs typeface="Times New Roman" panose="02020603050405020304"/>
              </a:rPr>
              <a:t>整体感知语段，判断语段类别</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是说明类、记叙类还是议论类语段</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，明确语段对象、事件、中心等。</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b="1" kern="100">
                <a:latin typeface="Times New Roman" panose="02020603050405020304"/>
                <a:ea typeface="华文细黑"/>
                <a:cs typeface="Courier New"/>
              </a:rPr>
              <a:t>2.</a:t>
            </a:r>
            <a:r>
              <a:rPr lang="zh-CN" altLang="zh-CN" sz="2800" b="1" kern="100">
                <a:latin typeface="Times New Roman" panose="02020603050405020304"/>
                <a:ea typeface="华文细黑"/>
                <a:cs typeface="Times New Roman" panose="02020603050405020304"/>
              </a:rPr>
              <a:t>分层。</a:t>
            </a:r>
            <a:r>
              <a:rPr lang="zh-CN" altLang="zh-CN" sz="2800" kern="100">
                <a:latin typeface="Times New Roman" panose="02020603050405020304"/>
                <a:ea typeface="华文细黑"/>
                <a:cs typeface="Times New Roman" panose="02020603050405020304"/>
              </a:rPr>
              <a:t>先标出句数，划出若干层次，标出每层重要词语，归纳层意，组合句子。</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b="1" kern="100" smtClean="0">
                <a:latin typeface="Times New Roman" panose="02020603050405020304"/>
                <a:ea typeface="华文细黑"/>
                <a:cs typeface="Courier New"/>
              </a:rPr>
              <a:t>3.</a:t>
            </a:r>
            <a:r>
              <a:rPr lang="zh-CN" altLang="zh-CN" sz="2800" b="1" kern="100" smtClean="0">
                <a:latin typeface="Times New Roman" panose="02020603050405020304"/>
                <a:ea typeface="华文细黑"/>
                <a:cs typeface="Times New Roman" panose="02020603050405020304"/>
              </a:rPr>
              <a:t>辨别。</a:t>
            </a:r>
            <a:r>
              <a:rPr lang="zh-CN" altLang="zh-CN" sz="2800" kern="100" smtClean="0">
                <a:latin typeface="Times New Roman" panose="02020603050405020304"/>
                <a:ea typeface="华文细黑"/>
                <a:cs typeface="Times New Roman" panose="02020603050405020304"/>
              </a:rPr>
              <a:t>分清主次信息，凸显评价性信息，舍弃重复性、示例性、解释性信息。</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440" y="881203"/>
            <a:ext cx="11236155"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C00000"/>
                </a:solidFill>
                <a:latin typeface="Times New Roman" panose="02020603050405020304"/>
                <a:ea typeface="微软雅黑" panose="020B0503020204020204" pitchFamily="34" charset="-122"/>
                <a:cs typeface="Times New Roman" panose="02020603050405020304"/>
              </a:rPr>
              <a:t>二、精准掌握主要题型的答题要点</a:t>
            </a:r>
            <a:endParaRPr lang="zh-CN" altLang="zh-CN" sz="2800" b="1" kern="10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一</a:t>
            </a: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新闻类压缩题</a:t>
            </a:r>
            <a:endParaRPr lang="zh-CN" altLang="zh-CN" sz="2800" b="1"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1.</a:t>
            </a:r>
            <a:r>
              <a:rPr lang="zh-CN" altLang="zh-CN" sz="2800" kern="100">
                <a:latin typeface="Times New Roman" panose="02020603050405020304"/>
                <a:ea typeface="华文细黑"/>
                <a:cs typeface="Times New Roman" panose="02020603050405020304"/>
              </a:rPr>
              <a:t>梳理新闻，提取新闻要素，侧重于弄清：新闻报道了什么事件？原因是什么？相关背景如何？事件中的突出细节是什么？事件造成的后果是什么？透过事件的表面，我们发现了什么问题？</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直指核心，即检索核心信息，梳理核心事件，删除冗余成分，辨清有效信息。</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0265" y="1016381"/>
            <a:ext cx="11385581"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请筛选、整合下面文字中的主要信息，概括新闻要点。要求：语言简明，不超过</a:t>
            </a:r>
            <a:r>
              <a:rPr lang="en-US" altLang="zh-CN" sz="2800" kern="100" dirty="0">
                <a:latin typeface="Times New Roman" panose="02020603050405020304"/>
                <a:ea typeface="华文细黑"/>
                <a:cs typeface="Courier New"/>
              </a:rPr>
              <a:t>25</a:t>
            </a:r>
            <a:r>
              <a:rPr lang="zh-CN" altLang="zh-CN" sz="2800" kern="100" dirty="0">
                <a:latin typeface="Times New Roman" panose="02020603050405020304"/>
                <a:ea typeface="华文细黑"/>
                <a:cs typeface="Times New Roman" panose="02020603050405020304"/>
              </a:rPr>
              <a:t>个字。</a:t>
            </a:r>
            <a:endParaRPr lang="zh-CN" altLang="zh-CN" sz="2800" kern="100" dirty="0">
              <a:latin typeface="宋体" panose="02010600030101010101" pitchFamily="2" charset="-122"/>
              <a:cs typeface="Courier New"/>
            </a:endParaRPr>
          </a:p>
          <a:p>
            <a:pPr indent="720090" algn="just">
              <a:lnSpc>
                <a:spcPct val="150000"/>
              </a:lnSpc>
            </a:pPr>
            <a:r>
              <a:rPr lang="zh-CN" altLang="zh-CN" sz="2800" kern="100" spc="-150" dirty="0">
                <a:latin typeface="Times New Roman" panose="02020603050405020304"/>
                <a:ea typeface="华文细黑"/>
                <a:cs typeface="Times New Roman" panose="02020603050405020304"/>
              </a:rPr>
              <a:t>北京时间</a:t>
            </a:r>
            <a:r>
              <a:rPr lang="en-US" altLang="zh-CN" sz="2800" kern="100" spc="-150" dirty="0">
                <a:latin typeface="Times New Roman" panose="02020603050405020304"/>
                <a:ea typeface="华文细黑"/>
              </a:rPr>
              <a:t>11</a:t>
            </a:r>
            <a:r>
              <a:rPr lang="zh-CN" altLang="zh-CN" sz="2800" kern="100" spc="-150" dirty="0">
                <a:latin typeface="Times New Roman" panose="02020603050405020304"/>
                <a:ea typeface="华文细黑"/>
                <a:cs typeface="Times New Roman" panose="02020603050405020304"/>
              </a:rPr>
              <a:t>月</a:t>
            </a:r>
            <a:r>
              <a:rPr lang="en-US" altLang="zh-CN" sz="2800" kern="100" spc="-150" dirty="0">
                <a:latin typeface="Times New Roman" panose="02020603050405020304"/>
                <a:ea typeface="华文细黑"/>
              </a:rPr>
              <a:t>30</a:t>
            </a:r>
            <a:r>
              <a:rPr lang="zh-CN" altLang="zh-CN" sz="2800" kern="100" spc="-150" dirty="0">
                <a:latin typeface="Times New Roman" panose="02020603050405020304"/>
                <a:ea typeface="华文细黑"/>
                <a:cs typeface="Times New Roman" panose="02020603050405020304"/>
              </a:rPr>
              <a:t>日晚，联合国安理会一致通过</a:t>
            </a:r>
            <a:r>
              <a:rPr lang="en-US" altLang="zh-CN" sz="2800" kern="100" spc="-150" dirty="0">
                <a:latin typeface="Times New Roman" panose="02020603050405020304"/>
                <a:ea typeface="华文细黑"/>
              </a:rPr>
              <a:t>2321</a:t>
            </a:r>
            <a:r>
              <a:rPr lang="zh-CN" altLang="zh-CN" sz="2800" kern="100" spc="-150" dirty="0">
                <a:latin typeface="Times New Roman" panose="02020603050405020304"/>
                <a:ea typeface="华文细黑"/>
                <a:cs typeface="Times New Roman" panose="02020603050405020304"/>
              </a:rPr>
              <a:t>号决议，强烈谴责朝鲜违反联合国安理会有关决议，无视国际社会的要求，多次进行核试验。决议再次要求朝鲜遵守安理会有关决议，放弃核计划，恢复六方会谈。中国在表决中投了赞成票。中国常驻联合国代表刘结一在表决后发言说，今年</a:t>
            </a:r>
            <a:r>
              <a:rPr lang="en-US" altLang="zh-CN" sz="2800" kern="100" spc="-150" dirty="0">
                <a:latin typeface="Times New Roman" panose="02020603050405020304"/>
                <a:ea typeface="华文细黑"/>
              </a:rPr>
              <a:t>9</a:t>
            </a:r>
            <a:r>
              <a:rPr lang="zh-CN" altLang="zh-CN" sz="2800" kern="100" spc="-150" dirty="0">
                <a:latin typeface="Times New Roman" panose="02020603050405020304"/>
                <a:ea typeface="华文细黑"/>
                <a:cs typeface="Times New Roman" panose="02020603050405020304"/>
              </a:rPr>
              <a:t>月</a:t>
            </a:r>
            <a:r>
              <a:rPr lang="en-US" altLang="zh-CN" sz="2800" kern="100" spc="-150" dirty="0">
                <a:latin typeface="Times New Roman" panose="02020603050405020304"/>
                <a:ea typeface="华文细黑"/>
              </a:rPr>
              <a:t>9</a:t>
            </a:r>
            <a:r>
              <a:rPr lang="zh-CN" altLang="zh-CN" sz="2800" kern="100" spc="-150" dirty="0">
                <a:latin typeface="Times New Roman" panose="02020603050405020304"/>
                <a:ea typeface="华文细黑"/>
                <a:cs typeface="Times New Roman" panose="02020603050405020304"/>
              </a:rPr>
              <a:t>日，朝鲜不顾国际社会的反对执意进行核试验，中国对此坚决反对。中方将坚持半岛无核化方针，反对半岛生乱生战，反对在半岛部署萨德导弹系统</a:t>
            </a:r>
            <a:r>
              <a:rPr lang="zh-CN" altLang="zh-CN" sz="2800" kern="100" spc="-150" dirty="0" smtClean="0">
                <a:latin typeface="Times New Roman" panose="02020603050405020304"/>
                <a:ea typeface="华文细黑"/>
                <a:cs typeface="Times New Roman" panose="02020603050405020304"/>
              </a:rPr>
              <a:t>。</a:t>
            </a:r>
            <a:endParaRPr lang="en-US" altLang="zh-CN" sz="2800" kern="100" spc="-150" dirty="0" smtClean="0">
              <a:latin typeface="Times New Roman" panose="02020603050405020304"/>
              <a:ea typeface="华文细黑"/>
              <a:cs typeface="Times New Roman" panose="02020603050405020304"/>
            </a:endParaRPr>
          </a:p>
        </p:txBody>
      </p:sp>
      <p:sp>
        <p:nvSpPr>
          <p:cNvPr id="3" name="五边形 2"/>
          <p:cNvSpPr/>
          <p:nvPr/>
        </p:nvSpPr>
        <p:spPr>
          <a:xfrm>
            <a:off x="0" y="16120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15701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9922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653532"/>
            <a:ext cx="11385581" cy="1338099"/>
          </a:xfrm>
          <a:prstGeom prst="rect">
            <a:avLst/>
          </a:prstGeom>
        </p:spPr>
        <p:txBody>
          <a:bodyPr wrap="square" lIns="121898" tIns="60948" rIns="121898" bIns="60948">
            <a:spAutoFit/>
          </a:bodyPr>
          <a:lstStyle/>
          <a:p>
            <a:pPr algn="just">
              <a:lnSpc>
                <a:spcPct val="150000"/>
              </a:lnSpc>
              <a:spcAft>
                <a:spcPts val="0"/>
              </a:spcAft>
            </a:pPr>
            <a:r>
              <a:rPr lang="zh-CN" altLang="zh-CN" sz="2800" kern="100" spc="-150" dirty="0" smtClean="0">
                <a:latin typeface="Times New Roman" panose="02020603050405020304"/>
                <a:ea typeface="华文细黑"/>
                <a:cs typeface="Times New Roman" panose="02020603050405020304"/>
              </a:rPr>
              <a:t>今天的决议无意对朝鲜民生和正常贸易活动产生不利影响。目前半岛局势十分敏感严峻，有关各方应保持冷静，恢复六方会谈，政治解决有关危机。</a:t>
            </a:r>
            <a:endParaRPr lang="en-US" altLang="zh-CN" sz="2800" kern="100" spc="-150" dirty="0" smtClean="0">
              <a:latin typeface="Times New Roman" panose="02020603050405020304"/>
              <a:ea typeface="华文细黑"/>
              <a:cs typeface="Times New Roman" panose="02020603050405020304"/>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406574" y="2310916"/>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联合国安理会通过决议谴责朝鲜，中国投赞成票</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2800" kern="100" dirty="0">
              <a:solidFill>
                <a:srgbClr val="C0000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440" y="512325"/>
            <a:ext cx="11236155"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latin typeface="Times New Roman" panose="02020603050405020304"/>
                <a:ea typeface="华文细黑"/>
                <a:cs typeface="Courier New"/>
              </a:rPr>
              <a:t>(</a:t>
            </a:r>
            <a:r>
              <a:rPr lang="zh-CN" altLang="zh-CN" sz="2800" b="1" kern="100" dirty="0" smtClean="0">
                <a:latin typeface="Times New Roman" panose="02020603050405020304"/>
                <a:ea typeface="华文细黑"/>
                <a:cs typeface="Times New Roman" panose="02020603050405020304"/>
              </a:rPr>
              <a:t>二</a:t>
            </a:r>
            <a:r>
              <a:rPr lang="en-US" altLang="zh-CN" sz="2800" b="1" kern="100" dirty="0" smtClean="0">
                <a:latin typeface="Times New Roman" panose="02020603050405020304"/>
                <a:ea typeface="华文细黑"/>
                <a:cs typeface="Courier New"/>
              </a:rPr>
              <a:t>)</a:t>
            </a:r>
            <a:r>
              <a:rPr lang="zh-CN" altLang="zh-CN" sz="2800" b="1" kern="100" dirty="0" smtClean="0">
                <a:latin typeface="Times New Roman" panose="02020603050405020304"/>
                <a:ea typeface="华文细黑"/>
                <a:cs typeface="Times New Roman" panose="02020603050405020304"/>
              </a:rPr>
              <a:t>概括内容要点</a:t>
            </a:r>
            <a:endParaRPr lang="zh-CN" altLang="zh-CN" sz="2800" b="1" kern="100" dirty="0" smtClean="0">
              <a:latin typeface="宋体" panose="02010600030101010101" pitchFamily="2" charset="-122"/>
              <a:cs typeface="Courier New"/>
            </a:endParaRPr>
          </a:p>
          <a:p>
            <a:pPr algn="just">
              <a:lnSpc>
                <a:spcPct val="150000"/>
              </a:lnSpc>
              <a:spcAft>
                <a:spcPts val="0"/>
              </a:spcAft>
            </a:pPr>
            <a:r>
              <a:rPr lang="en-US" altLang="zh-CN" sz="2800" kern="100" dirty="0" smtClean="0">
                <a:latin typeface="Times New Roman" panose="02020603050405020304"/>
                <a:ea typeface="华文细黑"/>
                <a:cs typeface="Courier New"/>
              </a:rPr>
              <a:t>1</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根据不同的语段类型，使用不同的压缩方法</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说明性语段</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层次切分法：划分层次，提炼各层次的要点，然后将要点相加即可。</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dirty="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议论性语段</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关键语句突破法：寻找中心句，或者起概括作用的关键句，再进行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翻新改造</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即可。</a:t>
            </a:r>
            <a:endParaRPr lang="zh-CN" altLang="zh-CN" sz="2800" kern="100" dirty="0">
              <a:latin typeface="宋体" panose="02010600030101010101" pitchFamily="2" charset="-122"/>
              <a:cs typeface="Courier New"/>
            </a:endParaRPr>
          </a:p>
          <a:p>
            <a:pPr algn="just">
              <a:lnSpc>
                <a:spcPct val="150000"/>
              </a:lnSpc>
              <a:spcAft>
                <a:spcPts val="0"/>
              </a:spcAft>
            </a:pPr>
            <a:r>
              <a:rPr lang="en-US" altLang="zh-CN" sz="2800" kern="100" spc="-100" dirty="0">
                <a:latin typeface="Times New Roman" panose="02020603050405020304"/>
                <a:ea typeface="华文细黑"/>
                <a:cs typeface="Courier New"/>
              </a:rPr>
              <a:t>(3)</a:t>
            </a:r>
            <a:r>
              <a:rPr lang="zh-CN" altLang="zh-CN" sz="2800" kern="100" spc="-100" dirty="0">
                <a:latin typeface="Times New Roman" panose="02020603050405020304"/>
                <a:ea typeface="华文细黑"/>
                <a:cs typeface="Times New Roman" panose="02020603050405020304"/>
              </a:rPr>
              <a:t>记叙类语段</a:t>
            </a:r>
            <a:r>
              <a:rPr lang="en-US" altLang="zh-CN" sz="2800" kern="100" spc="-100" dirty="0">
                <a:latin typeface="Times New Roman" panose="02020603050405020304"/>
                <a:ea typeface="华文细黑"/>
                <a:cs typeface="Courier New"/>
              </a:rPr>
              <a:t>——</a:t>
            </a:r>
            <a:r>
              <a:rPr lang="zh-CN" altLang="zh-CN" sz="2800" kern="100" spc="-100" dirty="0">
                <a:latin typeface="Times New Roman" panose="02020603050405020304"/>
                <a:ea typeface="华文细黑"/>
                <a:cs typeface="Times New Roman" panose="02020603050405020304"/>
              </a:rPr>
              <a:t>舍偏取正法：舍去枝叶信息，提取主干信息，即记叙的一种现象、事实，包括时间，地点，人物，事件</a:t>
            </a:r>
            <a:r>
              <a:rPr lang="en-US" altLang="zh-CN" sz="2800" kern="100" spc="-100" dirty="0">
                <a:latin typeface="Times New Roman" panose="02020603050405020304"/>
                <a:ea typeface="华文细黑"/>
                <a:cs typeface="Courier New"/>
              </a:rPr>
              <a:t>(</a:t>
            </a:r>
            <a:r>
              <a:rPr lang="zh-CN" altLang="zh-CN" sz="2800" kern="100" spc="-100" dirty="0">
                <a:latin typeface="Times New Roman" panose="02020603050405020304"/>
                <a:ea typeface="华文细黑"/>
                <a:cs typeface="Times New Roman" panose="02020603050405020304"/>
              </a:rPr>
              <a:t>起因、经过、结果</a:t>
            </a:r>
            <a:r>
              <a:rPr lang="en-US" altLang="zh-CN" sz="2800" kern="100" spc="-100" dirty="0">
                <a:latin typeface="Times New Roman" panose="02020603050405020304"/>
                <a:ea typeface="华文细黑"/>
                <a:cs typeface="Courier New"/>
              </a:rPr>
              <a:t>)</a:t>
            </a:r>
            <a:r>
              <a:rPr lang="zh-CN" altLang="zh-CN" sz="2800" kern="100" spc="-100" dirty="0">
                <a:latin typeface="Times New Roman" panose="02020603050405020304"/>
                <a:ea typeface="华文细黑"/>
                <a:cs typeface="Times New Roman" panose="02020603050405020304"/>
              </a:rPr>
              <a:t>。</a:t>
            </a:r>
            <a:endParaRPr lang="zh-CN" altLang="zh-CN" sz="2800" kern="100" spc="-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440" y="1701602"/>
            <a:ext cx="11236155" cy="2625823"/>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关注定向压缩</a:t>
            </a:r>
            <a:endParaRPr lang="zh-CN" altLang="zh-CN" sz="2800" kern="100">
              <a:latin typeface="宋体" panose="02010600030101010101" pitchFamily="2" charset="-122"/>
              <a:cs typeface="Courier New"/>
            </a:endParaRPr>
          </a:p>
          <a:p>
            <a:pPr algn="just">
              <a:lnSpc>
                <a:spcPct val="150000"/>
              </a:lnSpc>
            </a:pPr>
            <a:r>
              <a:rPr lang="zh-CN" altLang="zh-CN" sz="2800" kern="100">
                <a:latin typeface="Times New Roman" panose="02020603050405020304"/>
                <a:ea typeface="华文细黑"/>
                <a:cs typeface="Times New Roman" panose="02020603050405020304"/>
              </a:rPr>
              <a:t>有的题目，并非要求语段要点，而是给出要求，按要求压缩。对此，要紧扣要求，提取与要求有关的主要信息。这样压缩的要点与原段的要点没有必然联系。</a:t>
            </a:r>
            <a:endParaRPr lang="zh-CN" altLang="zh-CN" sz="2800" kern="100" spc="-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487626"/>
            <a:ext cx="11385581" cy="6088630"/>
          </a:xfrm>
          <a:prstGeom prst="rect">
            <a:avLst/>
          </a:prstGeom>
        </p:spPr>
        <p:txBody>
          <a:bodyPr wrap="square" lIns="121898" tIns="60948" rIns="121898" bIns="60948">
            <a:spAutoFit/>
          </a:bodyPr>
          <a:lstStyle/>
          <a:p>
            <a:pPr algn="just">
              <a:lnSpc>
                <a:spcPct val="14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用一句话概括下面这段文字的核心观点，不超过</a:t>
            </a:r>
            <a:r>
              <a:rPr lang="en-US" altLang="zh-CN" sz="2800" kern="100">
                <a:latin typeface="Times New Roman" panose="02020603050405020304"/>
                <a:ea typeface="华文细黑"/>
                <a:cs typeface="Courier New"/>
              </a:rPr>
              <a:t>25</a:t>
            </a:r>
            <a:r>
              <a:rPr lang="zh-CN" altLang="zh-CN" sz="2800" kern="100">
                <a:latin typeface="Times New Roman" panose="02020603050405020304"/>
                <a:ea typeface="华文细黑"/>
                <a:cs typeface="Times New Roman" panose="02020603050405020304"/>
              </a:rPr>
              <a:t>个字。</a:t>
            </a:r>
            <a:endParaRPr lang="zh-CN" altLang="zh-CN" sz="2800" kern="100">
              <a:latin typeface="宋体" panose="02010600030101010101" pitchFamily="2" charset="-122"/>
              <a:cs typeface="Courier New"/>
            </a:endParaRPr>
          </a:p>
          <a:p>
            <a:pPr indent="720090" algn="just">
              <a:lnSpc>
                <a:spcPct val="140000"/>
              </a:lnSpc>
              <a:spcAft>
                <a:spcPts val="0"/>
              </a:spcAft>
            </a:pPr>
            <a:r>
              <a:rPr lang="zh-CN" altLang="zh-CN" sz="2800" kern="100">
                <a:latin typeface="Times New Roman" panose="02020603050405020304"/>
                <a:ea typeface="华文细黑"/>
                <a:cs typeface="Times New Roman" panose="02020603050405020304"/>
              </a:rPr>
              <a:t>一种社会所最可怕的不是民众浮浅顽劣，因为民众通常都是浮浅顽劣的。它所最可怕的是没有在浮浅卑劣的环境中而能不浮浅不卑劣的人。比方英国民众就是很沉滞顽劣的，然而在这种沉滞顽劣的社会中，偶尔跳出一两个个性坚强的人，如雪莱、卡莱尔、罗素等，其特立独行的胆与识，非其他民族所可多得。这是英国人力量所在的地方。据生物学家说，物竞天择的结果不能产生新种，要产生新种，须经突变。所谓</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突变</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，是指不像同种的新裔。社会也是如此，它能否生长滋大，就看它有无突变式的分子；换句话说，就看十字街头的人群中有没有几个大汉。</a:t>
            </a:r>
            <a:endParaRPr lang="zh-CN" altLang="zh-CN" sz="2800" kern="100">
              <a:latin typeface="宋体" panose="02010600030101010101" pitchFamily="2" charset="-122"/>
              <a:cs typeface="Courier New"/>
            </a:endParaRPr>
          </a:p>
          <a:p>
            <a:pPr algn="just">
              <a:lnSpc>
                <a:spcPct val="140000"/>
              </a:lnSpc>
            </a:pPr>
            <a:r>
              <a:rPr lang="zh-CN" altLang="zh-CN" sz="2800" kern="100">
                <a:latin typeface="Times New Roman" panose="02020603050405020304"/>
                <a:ea typeface="华文细黑"/>
                <a:cs typeface="Times New Roman" panose="02020603050405020304"/>
              </a:rPr>
              <a:t>核心观点</a:t>
            </a:r>
            <a:r>
              <a:rPr lang="zh-CN" altLang="zh-CN" sz="2800" kern="100" smtClean="0">
                <a:latin typeface="Times New Roman" panose="02020603050405020304"/>
                <a:ea typeface="华文细黑"/>
                <a:cs typeface="Times New Roman" panose="02020603050405020304"/>
              </a:rPr>
              <a:t>是：</a:t>
            </a:r>
            <a:r>
              <a:rPr lang="en-US" altLang="zh-CN" sz="2800" kern="100" smtClean="0">
                <a:latin typeface="Times New Roman" panose="02020603050405020304"/>
                <a:ea typeface="华文细黑"/>
              </a:rPr>
              <a:t>__________________________________________</a:t>
            </a:r>
            <a:endParaRPr lang="en-US" altLang="zh-CN" sz="2800" kern="100" dirty="0" smtClean="0">
              <a:latin typeface="Times New Roman" panose="02020603050405020304"/>
              <a:ea typeface="华文细黑"/>
              <a:cs typeface="Times New Roman" panose="02020603050405020304"/>
            </a:endParaRPr>
          </a:p>
        </p:txBody>
      </p:sp>
      <p:sp>
        <p:nvSpPr>
          <p:cNvPr id="7" name="五边形 6"/>
          <p:cNvSpPr/>
          <p:nvPr/>
        </p:nvSpPr>
        <p:spPr>
          <a:xfrm>
            <a:off x="0" y="16120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燕尾形 7"/>
          <p:cNvSpPr/>
          <p:nvPr/>
        </p:nvSpPr>
        <p:spPr>
          <a:xfrm>
            <a:off x="334566" y="15701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35149" y="9922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10" name="矩形 9"/>
          <p:cNvSpPr/>
          <p:nvPr/>
        </p:nvSpPr>
        <p:spPr>
          <a:xfrm>
            <a:off x="2564589" y="5899274"/>
            <a:ext cx="7069550" cy="553974"/>
          </a:xfrm>
          <a:prstGeom prst="rect">
            <a:avLst/>
          </a:prstGeom>
        </p:spPr>
        <p:txBody>
          <a:bodyPr wrap="square" lIns="121898" tIns="60948" rIns="121898" bIns="60948">
            <a:spAutoFit/>
          </a:bodyPr>
          <a:lstStyle/>
          <a:p>
            <a:pPr algn="just">
              <a:spcAft>
                <a:spcPts val="0"/>
              </a:spcAft>
            </a:pPr>
            <a:r>
              <a:rPr lang="zh-CN" altLang="zh-CN" sz="2800" kern="100" smtClean="0">
                <a:solidFill>
                  <a:srgbClr val="C00000"/>
                </a:solidFill>
                <a:latin typeface="Times New Roman" panose="02020603050405020304"/>
                <a:ea typeface="华文细黑"/>
                <a:cs typeface="Times New Roman" panose="02020603050405020304"/>
              </a:rPr>
              <a:t>社会</a:t>
            </a:r>
            <a:r>
              <a:rPr lang="zh-CN" altLang="zh-CN" sz="2800" kern="100">
                <a:solidFill>
                  <a:srgbClr val="C00000"/>
                </a:solidFill>
                <a:latin typeface="Times New Roman" panose="02020603050405020304"/>
                <a:ea typeface="华文细黑"/>
                <a:cs typeface="Times New Roman" panose="02020603050405020304"/>
              </a:rPr>
              <a:t>提升依靠胆识非凡、人格卓越的少数人。</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11" name="Rectangle 21">
            <a:hlinkClick r:id="rId1" action="ppaction://hlinksldjump"/>
          </p:cNvPr>
          <p:cNvSpPr>
            <a:spLocks noChangeArrowheads="1"/>
          </p:cNvSpPr>
          <p:nvPr/>
        </p:nvSpPr>
        <p:spPr bwMode="auto">
          <a:xfrm>
            <a:off x="5699206"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2" name="Rectangle 21">
            <a:hlinkClick r:id="rId2" action="ppaction://hlinksldjump"/>
          </p:cNvPr>
          <p:cNvSpPr>
            <a:spLocks noChangeArrowheads="1"/>
          </p:cNvSpPr>
          <p:nvPr/>
        </p:nvSpPr>
        <p:spPr bwMode="auto">
          <a:xfrm>
            <a:off x="5155016"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98598"/>
            <a:ext cx="11385581"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smtClean="0">
                <a:latin typeface="Times New Roman" panose="02020603050405020304"/>
                <a:ea typeface="华文细黑"/>
                <a:cs typeface="Courier New"/>
              </a:rPr>
              <a:t>3.</a:t>
            </a:r>
            <a:r>
              <a:rPr lang="zh-CN" altLang="zh-CN" sz="2800" kern="100" smtClean="0">
                <a:latin typeface="Times New Roman" panose="02020603050405020304"/>
                <a:ea typeface="华文细黑"/>
                <a:cs typeface="Times New Roman" panose="02020603050405020304"/>
              </a:rPr>
              <a:t>根据下面的材料，概括出</a:t>
            </a:r>
            <a:r>
              <a:rPr lang="en-US" altLang="zh-CN" sz="2800" kern="100" smtClean="0">
                <a:latin typeface="宋体" panose="02010600030101010101" pitchFamily="2" charset="-122"/>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创客</a:t>
            </a:r>
            <a:r>
              <a:rPr lang="en-US" altLang="zh-CN" sz="2800" kern="100" smtClean="0">
                <a:latin typeface="宋体" panose="02010600030101010101" pitchFamily="2" charset="-122"/>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的三个特点。</a:t>
            </a:r>
            <a:r>
              <a:rPr lang="en-US" altLang="zh-CN" sz="2800" kern="100" smtClean="0">
                <a:latin typeface="Times New Roman" panose="02020603050405020304"/>
                <a:ea typeface="华文细黑"/>
                <a:cs typeface="Courier New"/>
              </a:rPr>
              <a:t>(</a:t>
            </a:r>
            <a:r>
              <a:rPr lang="zh-CN" altLang="zh-CN" sz="2800" kern="100" smtClean="0">
                <a:latin typeface="Times New Roman" panose="02020603050405020304"/>
                <a:ea typeface="华文细黑"/>
                <a:cs typeface="Times New Roman" panose="02020603050405020304"/>
              </a:rPr>
              <a:t>各不超过</a:t>
            </a:r>
            <a:r>
              <a:rPr lang="en-US" altLang="zh-CN" sz="2800" kern="100" smtClean="0">
                <a:latin typeface="Times New Roman" panose="02020603050405020304"/>
                <a:ea typeface="华文细黑"/>
                <a:cs typeface="Courier New"/>
              </a:rPr>
              <a:t>6</a:t>
            </a:r>
            <a:r>
              <a:rPr lang="zh-CN" altLang="zh-CN" sz="2800" kern="100" smtClean="0">
                <a:latin typeface="Times New Roman" panose="02020603050405020304"/>
                <a:ea typeface="华文细黑"/>
                <a:cs typeface="Times New Roman" panose="02020603050405020304"/>
              </a:rPr>
              <a:t>个字</a:t>
            </a:r>
            <a:r>
              <a:rPr lang="en-US" altLang="zh-CN" sz="2800" kern="100" smtClean="0">
                <a:latin typeface="Times New Roman" panose="02020603050405020304"/>
                <a:ea typeface="华文细黑"/>
                <a:cs typeface="Courier New"/>
              </a:rPr>
              <a:t>)    </a:t>
            </a:r>
            <a:endParaRPr lang="zh-CN" altLang="zh-CN" sz="2800" kern="100" smtClean="0">
              <a:latin typeface="宋体" panose="02010600030101010101" pitchFamily="2" charset="-122"/>
              <a:cs typeface="Courier New"/>
            </a:endParaRPr>
          </a:p>
          <a:p>
            <a:pPr indent="720090" algn="just">
              <a:lnSpc>
                <a:spcPct val="140000"/>
              </a:lnSpc>
              <a:spcAft>
                <a:spcPts val="0"/>
              </a:spcAft>
            </a:pPr>
            <a:r>
              <a:rPr lang="en-US" altLang="zh-CN" sz="2800" kern="100" smtClean="0">
                <a:latin typeface="宋体" panose="02010600030101010101" pitchFamily="2" charset="-122"/>
                <a:ea typeface="华文细黑"/>
                <a:cs typeface="Times New Roman" panose="02020603050405020304"/>
              </a:rPr>
              <a:t>①“</a:t>
            </a:r>
            <a:r>
              <a:rPr lang="zh-CN" altLang="zh-CN" sz="2800" kern="100" smtClean="0">
                <a:latin typeface="Times New Roman" panose="02020603050405020304"/>
                <a:ea typeface="华文细黑"/>
                <a:cs typeface="Times New Roman" panose="02020603050405020304"/>
              </a:rPr>
              <a:t>创客</a:t>
            </a:r>
            <a:r>
              <a:rPr lang="en-US" altLang="zh-CN" sz="2800" kern="100" smtClean="0">
                <a:latin typeface="宋体" panose="02010600030101010101" pitchFamily="2" charset="-122"/>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是一群陶醉于自己的奇思妙想，又执着地要将每个</a:t>
            </a:r>
            <a:r>
              <a:rPr lang="en-US" altLang="zh-CN" sz="2800" kern="100" smtClean="0">
                <a:latin typeface="宋体" panose="02010600030101010101" pitchFamily="2" charset="-122"/>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灵光一闪</a:t>
            </a:r>
            <a:r>
              <a:rPr lang="en-US" altLang="zh-CN" sz="2800" kern="100" smtClean="0">
                <a:latin typeface="宋体" panose="02010600030101010101" pitchFamily="2" charset="-122"/>
                <a:ea typeface="华文细黑"/>
                <a:cs typeface="Times New Roman" panose="02020603050405020304"/>
              </a:rPr>
              <a:t>”</a:t>
            </a:r>
            <a:r>
              <a:rPr lang="zh-CN" altLang="zh-CN" sz="2800" kern="100" smtClean="0">
                <a:latin typeface="Times New Roman" panose="02020603050405020304"/>
                <a:ea typeface="华文细黑"/>
                <a:cs typeface="Times New Roman" panose="02020603050405020304"/>
              </a:rPr>
              <a:t>变成现实的人。对于这些充满激情和活力的年轻人，什么都能缺，就是梦想不能缺。</a:t>
            </a:r>
            <a:r>
              <a:rPr lang="en-US" altLang="zh-CN" sz="2800" kern="100" smtClean="0">
                <a:latin typeface="Times New Roman" panose="02020603050405020304"/>
                <a:ea typeface="华文细黑"/>
                <a:cs typeface="Courier New"/>
              </a:rPr>
              <a:t>(</a:t>
            </a:r>
            <a:r>
              <a:rPr lang="zh-CN" altLang="zh-CN" sz="2800" kern="100" smtClean="0">
                <a:latin typeface="Times New Roman" panose="02020603050405020304"/>
                <a:ea typeface="华文细黑"/>
                <a:cs typeface="Times New Roman" panose="02020603050405020304"/>
              </a:rPr>
              <a:t>《光明日报》</a:t>
            </a:r>
            <a:r>
              <a:rPr lang="en-US" altLang="zh-CN" sz="2800" kern="100" smtClean="0">
                <a:latin typeface="Times New Roman" panose="02020603050405020304"/>
                <a:ea typeface="华文细黑"/>
                <a:cs typeface="Courier New"/>
              </a:rPr>
              <a:t>2014</a:t>
            </a:r>
            <a:r>
              <a:rPr lang="zh-CN" altLang="zh-CN" sz="2800" kern="100" smtClean="0">
                <a:latin typeface="Times New Roman" panose="02020603050405020304"/>
                <a:ea typeface="华文细黑"/>
                <a:cs typeface="Times New Roman" panose="02020603050405020304"/>
              </a:rPr>
              <a:t>年</a:t>
            </a:r>
            <a:r>
              <a:rPr lang="en-US" altLang="zh-CN" sz="2800" kern="100" smtClean="0">
                <a:latin typeface="Times New Roman" panose="02020603050405020304"/>
                <a:ea typeface="华文细黑"/>
                <a:cs typeface="Courier New"/>
              </a:rPr>
              <a:t>5</a:t>
            </a:r>
            <a:r>
              <a:rPr lang="zh-CN" altLang="zh-CN" sz="2800" kern="100" smtClean="0">
                <a:latin typeface="Times New Roman" panose="02020603050405020304"/>
                <a:ea typeface="华文细黑"/>
                <a:cs typeface="Times New Roman" panose="02020603050405020304"/>
              </a:rPr>
              <a:t>月</a:t>
            </a:r>
            <a:r>
              <a:rPr lang="en-US" altLang="zh-CN" sz="2800" kern="100" smtClean="0">
                <a:latin typeface="Times New Roman" panose="02020603050405020304"/>
                <a:ea typeface="华文细黑"/>
                <a:cs typeface="Courier New"/>
              </a:rPr>
              <a:t>3</a:t>
            </a:r>
            <a:r>
              <a:rPr lang="zh-CN" altLang="zh-CN" sz="2800" kern="100" smtClean="0">
                <a:latin typeface="Times New Roman" panose="02020603050405020304"/>
                <a:ea typeface="华文细黑"/>
                <a:cs typeface="Times New Roman" panose="02020603050405020304"/>
              </a:rPr>
              <a:t>日</a:t>
            </a:r>
            <a:r>
              <a:rPr lang="en-US" altLang="zh-CN" sz="2800" kern="100" smtClean="0">
                <a:latin typeface="Times New Roman" panose="02020603050405020304"/>
                <a:ea typeface="华文细黑"/>
                <a:cs typeface="Courier New"/>
              </a:rPr>
              <a:t>)</a:t>
            </a:r>
            <a:endParaRPr lang="zh-CN" altLang="zh-CN" sz="2800" kern="100" smtClean="0">
              <a:latin typeface="宋体" panose="02010600030101010101" pitchFamily="2" charset="-122"/>
              <a:cs typeface="Courier New"/>
            </a:endParaRPr>
          </a:p>
          <a:p>
            <a:pPr indent="720090" algn="just">
              <a:lnSpc>
                <a:spcPct val="140000"/>
              </a:lnSpc>
              <a:spcAft>
                <a:spcPts val="0"/>
              </a:spcAft>
            </a:pPr>
            <a:r>
              <a:rPr lang="en-US" altLang="zh-CN" sz="2800" kern="100" smtClean="0">
                <a:latin typeface="宋体" panose="02010600030101010101" pitchFamily="2" charset="-122"/>
                <a:ea typeface="华文细黑"/>
                <a:cs typeface="Times New Roman" panose="02020603050405020304"/>
              </a:rPr>
              <a:t>②</a:t>
            </a:r>
            <a:r>
              <a:rPr lang="zh-CN" altLang="zh-CN" sz="2800" kern="100" smtClean="0">
                <a:latin typeface="Times New Roman" panose="02020603050405020304"/>
                <a:ea typeface="华文细黑"/>
                <a:cs typeface="Times New Roman" panose="02020603050405020304"/>
              </a:rPr>
              <a:t>市领导与年轻的创客亲切交流，了解他们的创新创造成果，鼓励他们大胆创新、实现梦想。</a:t>
            </a:r>
            <a:r>
              <a:rPr lang="en-US" altLang="zh-CN" sz="2800" kern="100" smtClean="0">
                <a:latin typeface="Times New Roman" panose="02020603050405020304"/>
                <a:ea typeface="华文细黑"/>
                <a:cs typeface="Courier New"/>
              </a:rPr>
              <a:t>(</a:t>
            </a:r>
            <a:r>
              <a:rPr lang="zh-CN" altLang="zh-CN" sz="2800" kern="100" smtClean="0">
                <a:latin typeface="Times New Roman" panose="02020603050405020304"/>
                <a:ea typeface="华文细黑"/>
                <a:cs typeface="Times New Roman" panose="02020603050405020304"/>
              </a:rPr>
              <a:t>《解放日报》</a:t>
            </a:r>
            <a:r>
              <a:rPr lang="en-US" altLang="zh-CN" sz="2800" kern="100" smtClean="0">
                <a:latin typeface="Times New Roman" panose="02020603050405020304"/>
                <a:ea typeface="华文细黑"/>
                <a:cs typeface="Courier New"/>
              </a:rPr>
              <a:t>2015</a:t>
            </a:r>
            <a:r>
              <a:rPr lang="zh-CN" altLang="zh-CN" sz="2800" kern="100" smtClean="0">
                <a:latin typeface="Times New Roman" panose="02020603050405020304"/>
                <a:ea typeface="华文细黑"/>
                <a:cs typeface="Times New Roman" panose="02020603050405020304"/>
              </a:rPr>
              <a:t>年</a:t>
            </a:r>
            <a:r>
              <a:rPr lang="en-US" altLang="zh-CN" sz="2800" kern="100" smtClean="0">
                <a:latin typeface="Times New Roman" panose="02020603050405020304"/>
                <a:ea typeface="华文细黑"/>
                <a:cs typeface="Courier New"/>
              </a:rPr>
              <a:t>4</a:t>
            </a:r>
            <a:r>
              <a:rPr lang="zh-CN" altLang="zh-CN" sz="2800" kern="100" smtClean="0">
                <a:latin typeface="Times New Roman" panose="02020603050405020304"/>
                <a:ea typeface="华文细黑"/>
                <a:cs typeface="Times New Roman" panose="02020603050405020304"/>
              </a:rPr>
              <a:t>月</a:t>
            </a:r>
            <a:r>
              <a:rPr lang="en-US" altLang="zh-CN" sz="2800" kern="100" smtClean="0">
                <a:latin typeface="Times New Roman" panose="02020603050405020304"/>
                <a:ea typeface="华文细黑"/>
                <a:cs typeface="Courier New"/>
              </a:rPr>
              <a:t>26</a:t>
            </a:r>
            <a:r>
              <a:rPr lang="zh-CN" altLang="zh-CN" sz="2800" kern="100" smtClean="0">
                <a:latin typeface="Times New Roman" panose="02020603050405020304"/>
                <a:ea typeface="华文细黑"/>
                <a:cs typeface="Times New Roman" panose="02020603050405020304"/>
              </a:rPr>
              <a:t>日</a:t>
            </a:r>
            <a:r>
              <a:rPr lang="en-US" altLang="zh-CN" sz="2800" kern="100" smtClean="0">
                <a:latin typeface="Times New Roman" panose="02020603050405020304"/>
                <a:ea typeface="华文细黑"/>
                <a:cs typeface="Courier New"/>
              </a:rPr>
              <a:t>)</a:t>
            </a:r>
            <a:endParaRPr lang="zh-CN" altLang="zh-CN" sz="2800" kern="100" smtClean="0">
              <a:latin typeface="宋体" panose="02010600030101010101" pitchFamily="2" charset="-122"/>
              <a:cs typeface="Courier New"/>
            </a:endParaRPr>
          </a:p>
          <a:p>
            <a:pPr indent="720090" algn="just">
              <a:lnSpc>
                <a:spcPct val="140000"/>
              </a:lnSpc>
              <a:spcAft>
                <a:spcPts val="0"/>
              </a:spcAft>
            </a:pPr>
            <a:r>
              <a:rPr lang="en-US" altLang="zh-CN" sz="2800" kern="100" spc="-200" smtClean="0">
                <a:latin typeface="宋体" panose="02010600030101010101" pitchFamily="2" charset="-122"/>
                <a:ea typeface="华文细黑"/>
                <a:cs typeface="Times New Roman" panose="02020603050405020304"/>
              </a:rPr>
              <a:t>③</a:t>
            </a:r>
            <a:r>
              <a:rPr lang="zh-CN" altLang="zh-CN" sz="2800" kern="100" spc="-200" smtClean="0">
                <a:latin typeface="Times New Roman" panose="02020603050405020304"/>
                <a:ea typeface="华文细黑"/>
                <a:cs typeface="Times New Roman" panose="02020603050405020304"/>
              </a:rPr>
              <a:t>美国思想家爱默生有一句名言：</a:t>
            </a:r>
            <a:r>
              <a:rPr lang="en-US" altLang="zh-CN" sz="2800" kern="100" spc="-200" smtClean="0">
                <a:latin typeface="宋体" panose="02010600030101010101" pitchFamily="2" charset="-122"/>
                <a:ea typeface="华文细黑"/>
                <a:cs typeface="Times New Roman" panose="02020603050405020304"/>
              </a:rPr>
              <a:t>“</a:t>
            </a:r>
            <a:r>
              <a:rPr lang="zh-CN" altLang="zh-CN" sz="2800" kern="100" spc="-200" smtClean="0">
                <a:latin typeface="Times New Roman" panose="02020603050405020304"/>
                <a:ea typeface="华文细黑"/>
                <a:cs typeface="Times New Roman" panose="02020603050405020304"/>
              </a:rPr>
              <a:t>文化开启了对美的感知。</a:t>
            </a:r>
            <a:r>
              <a:rPr lang="en-US" altLang="zh-CN" sz="2800" kern="100" spc="-200" smtClean="0">
                <a:latin typeface="宋体" panose="02010600030101010101" pitchFamily="2" charset="-122"/>
                <a:ea typeface="华文细黑"/>
                <a:cs typeface="Times New Roman" panose="02020603050405020304"/>
              </a:rPr>
              <a:t>”</a:t>
            </a:r>
            <a:r>
              <a:rPr lang="zh-CN" altLang="zh-CN" sz="2800" kern="100" spc="-200" smtClean="0">
                <a:latin typeface="Times New Roman" panose="02020603050405020304"/>
                <a:ea typeface="华文细黑"/>
                <a:cs typeface="Times New Roman" panose="02020603050405020304"/>
              </a:rPr>
              <a:t>这句话在创客文化中依然得到了应验。创客们对他们眼中的</a:t>
            </a:r>
            <a:r>
              <a:rPr lang="en-US" altLang="zh-CN" sz="2800" kern="100" spc="-200" smtClean="0">
                <a:latin typeface="宋体" panose="02010600030101010101" pitchFamily="2" charset="-122"/>
                <a:ea typeface="华文细黑"/>
                <a:cs typeface="Times New Roman" panose="02020603050405020304"/>
              </a:rPr>
              <a:t>“</a:t>
            </a:r>
            <a:r>
              <a:rPr lang="zh-CN" altLang="zh-CN" sz="2800" kern="100" spc="-200" smtClean="0">
                <a:latin typeface="Times New Roman" panose="02020603050405020304"/>
                <a:ea typeface="华文细黑"/>
                <a:cs typeface="Times New Roman" panose="02020603050405020304"/>
              </a:rPr>
              <a:t>美</a:t>
            </a:r>
            <a:r>
              <a:rPr lang="en-US" altLang="zh-CN" sz="2800" kern="100" spc="-200" smtClean="0">
                <a:latin typeface="宋体" panose="02010600030101010101" pitchFamily="2" charset="-122"/>
                <a:ea typeface="华文细黑"/>
                <a:cs typeface="Times New Roman" panose="02020603050405020304"/>
              </a:rPr>
              <a:t>”</a:t>
            </a:r>
            <a:r>
              <a:rPr lang="en-US" altLang="zh-CN" sz="2800" kern="100" spc="-200" smtClean="0">
                <a:latin typeface="Times New Roman" panose="02020603050405020304"/>
                <a:ea typeface="华文细黑"/>
                <a:cs typeface="Courier New"/>
              </a:rPr>
              <a:t>——</a:t>
            </a:r>
            <a:r>
              <a:rPr lang="zh-CN" altLang="zh-CN" sz="2800" kern="100" spc="-200" smtClean="0">
                <a:latin typeface="Times New Roman" panose="02020603050405020304"/>
                <a:ea typeface="华文细黑"/>
                <a:cs typeface="Times New Roman" panose="02020603050405020304"/>
              </a:rPr>
              <a:t>市场空白之处、无人涉足之地</a:t>
            </a:r>
            <a:r>
              <a:rPr lang="en-US" altLang="zh-CN" sz="2800" kern="100" spc="-200" smtClean="0">
                <a:latin typeface="Times New Roman" panose="02020603050405020304"/>
                <a:ea typeface="华文细黑"/>
                <a:cs typeface="Courier New"/>
              </a:rPr>
              <a:t>——</a:t>
            </a:r>
            <a:r>
              <a:rPr lang="zh-CN" altLang="zh-CN" sz="2800" kern="100" spc="-200" smtClean="0">
                <a:latin typeface="Times New Roman" panose="02020603050405020304"/>
                <a:ea typeface="华文细黑"/>
                <a:cs typeface="Times New Roman" panose="02020603050405020304"/>
              </a:rPr>
              <a:t>格外地敏感。</a:t>
            </a:r>
            <a:r>
              <a:rPr lang="en-US" altLang="zh-CN" sz="2800" kern="100" smtClean="0">
                <a:latin typeface="Times New Roman" panose="02020603050405020304"/>
                <a:ea typeface="华文细黑"/>
                <a:cs typeface="Courier New"/>
              </a:rPr>
              <a:t>(</a:t>
            </a:r>
            <a:r>
              <a:rPr lang="zh-CN" altLang="zh-CN" sz="2800" kern="100" smtClean="0">
                <a:latin typeface="Times New Roman" panose="02020603050405020304"/>
                <a:ea typeface="华文细黑"/>
                <a:cs typeface="Times New Roman" panose="02020603050405020304"/>
              </a:rPr>
              <a:t>《人民日报</a:t>
            </a:r>
            <a:r>
              <a:rPr lang="en-US" altLang="zh-CN" sz="2800" kern="100" smtClean="0">
                <a:latin typeface="Times New Roman" panose="02020603050405020304"/>
                <a:ea typeface="华文细黑"/>
                <a:cs typeface="Courier New"/>
              </a:rPr>
              <a:t>·</a:t>
            </a:r>
            <a:r>
              <a:rPr lang="zh-CN" altLang="zh-CN" sz="2800" kern="100" smtClean="0">
                <a:latin typeface="Times New Roman" panose="02020603050405020304"/>
                <a:ea typeface="华文细黑"/>
                <a:cs typeface="Times New Roman" panose="02020603050405020304"/>
              </a:rPr>
              <a:t>海外版》</a:t>
            </a:r>
            <a:r>
              <a:rPr lang="en-US" altLang="zh-CN" sz="2800" kern="100" smtClean="0">
                <a:latin typeface="Times New Roman" panose="02020603050405020304"/>
                <a:ea typeface="华文细黑"/>
                <a:cs typeface="Courier New"/>
              </a:rPr>
              <a:t>2016</a:t>
            </a:r>
            <a:r>
              <a:rPr lang="zh-CN" altLang="zh-CN" sz="2800" kern="100" smtClean="0">
                <a:latin typeface="Times New Roman" panose="02020603050405020304"/>
                <a:ea typeface="华文细黑"/>
                <a:cs typeface="Times New Roman" panose="02020603050405020304"/>
              </a:rPr>
              <a:t>年</a:t>
            </a:r>
            <a:r>
              <a:rPr lang="en-US" altLang="zh-CN" sz="2800" kern="100" smtClean="0">
                <a:latin typeface="Times New Roman" panose="02020603050405020304"/>
                <a:ea typeface="华文细黑"/>
                <a:cs typeface="Courier New"/>
              </a:rPr>
              <a:t>3</a:t>
            </a:r>
            <a:r>
              <a:rPr lang="zh-CN" altLang="zh-CN" sz="2800" kern="100" smtClean="0">
                <a:latin typeface="Times New Roman" panose="02020603050405020304"/>
                <a:ea typeface="华文细黑"/>
                <a:cs typeface="Times New Roman" panose="02020603050405020304"/>
              </a:rPr>
              <a:t>月</a:t>
            </a:r>
            <a:r>
              <a:rPr lang="en-US" altLang="zh-CN" sz="2800" kern="100" smtClean="0">
                <a:latin typeface="Times New Roman" panose="02020603050405020304"/>
                <a:ea typeface="华文细黑"/>
                <a:cs typeface="Courier New"/>
              </a:rPr>
              <a:t>24</a:t>
            </a:r>
            <a:r>
              <a:rPr lang="zh-CN" altLang="zh-CN" sz="2800" kern="100" smtClean="0">
                <a:latin typeface="Times New Roman" panose="02020603050405020304"/>
                <a:ea typeface="华文细黑"/>
                <a:cs typeface="Times New Roman" panose="02020603050405020304"/>
              </a:rPr>
              <a:t>日</a:t>
            </a:r>
            <a:r>
              <a:rPr lang="en-US" altLang="zh-CN" sz="2800" kern="100" smtClean="0">
                <a:latin typeface="Times New Roman" panose="02020603050405020304"/>
                <a:ea typeface="华文细黑"/>
                <a:cs typeface="Courier New"/>
              </a:rPr>
              <a:t>)</a:t>
            </a:r>
            <a:endParaRPr lang="en-US" altLang="zh-CN" sz="2800" kern="100" smtClean="0">
              <a:latin typeface="Times New Roman" panose="02020603050405020304"/>
              <a:ea typeface="华文细黑"/>
              <a:cs typeface="Courier New"/>
            </a:endParaRPr>
          </a:p>
          <a:p>
            <a:pPr algn="just">
              <a:lnSpc>
                <a:spcPct val="140000"/>
              </a:lnSpc>
              <a:spcAft>
                <a:spcPts val="0"/>
              </a:spcAft>
            </a:pPr>
            <a:r>
              <a:rPr lang="en-US" altLang="zh-CN" sz="2800" kern="100" smtClean="0">
                <a:latin typeface="宋体" panose="02010600030101010101" pitchFamily="2" charset="-122"/>
                <a:ea typeface="华文细黑"/>
                <a:cs typeface="Times New Roman" panose="02020603050405020304"/>
              </a:rPr>
              <a:t>①</a:t>
            </a:r>
            <a:r>
              <a:rPr lang="en-US" altLang="zh-CN" sz="2800" kern="100" smtClean="0">
                <a:latin typeface="Times New Roman" panose="02020603050405020304"/>
                <a:ea typeface="华文细黑"/>
                <a:cs typeface="Courier New"/>
              </a:rPr>
              <a:t>__________</a:t>
            </a:r>
            <a:r>
              <a:rPr lang="zh-CN" altLang="zh-CN" sz="2800" kern="100" smtClean="0">
                <a:latin typeface="Times New Roman" panose="02020603050405020304"/>
                <a:ea typeface="华文细黑"/>
                <a:cs typeface="Times New Roman" panose="02020603050405020304"/>
              </a:rPr>
              <a:t>　　　　</a:t>
            </a:r>
            <a:r>
              <a:rPr lang="en-US" altLang="zh-CN" sz="2800" kern="100" smtClean="0">
                <a:latin typeface="宋体" panose="02010600030101010101" pitchFamily="2" charset="-122"/>
                <a:ea typeface="华文细黑"/>
                <a:cs typeface="Times New Roman" panose="02020603050405020304"/>
              </a:rPr>
              <a:t>②</a:t>
            </a:r>
            <a:r>
              <a:rPr lang="en-US" altLang="zh-CN" sz="2800" kern="100" smtClean="0">
                <a:latin typeface="Times New Roman" panose="02020603050405020304"/>
                <a:ea typeface="华文细黑"/>
                <a:cs typeface="Courier New"/>
              </a:rPr>
              <a:t>_________</a:t>
            </a:r>
            <a:endParaRPr lang="zh-CN" altLang="zh-CN" sz="2800" kern="100" smtClean="0">
              <a:latin typeface="宋体" panose="02010600030101010101" pitchFamily="2" charset="-122"/>
              <a:cs typeface="Courier New"/>
            </a:endParaRPr>
          </a:p>
          <a:p>
            <a:pPr>
              <a:lnSpc>
                <a:spcPct val="140000"/>
              </a:lnSpc>
            </a:pPr>
            <a:r>
              <a:rPr lang="en-US" altLang="zh-CN" sz="2800" kern="100" smtClean="0">
                <a:latin typeface="宋体" panose="02010600030101010101" pitchFamily="2" charset="-122"/>
                <a:ea typeface="华文细黑"/>
                <a:cs typeface="Times New Roman" panose="02020603050405020304"/>
              </a:rPr>
              <a:t>③</a:t>
            </a:r>
            <a:r>
              <a:rPr lang="en-US" altLang="zh-CN" sz="2800" kern="100" smtClean="0">
                <a:latin typeface="Times New Roman" panose="02020603050405020304"/>
                <a:ea typeface="华文细黑"/>
              </a:rPr>
              <a:t>______________________________</a:t>
            </a:r>
            <a:endParaRPr lang="zh-CN" altLang="zh-CN" sz="2800" kern="100">
              <a:effectLst/>
              <a:latin typeface="宋体" panose="02010600030101010101" pitchFamily="2" charset="-122"/>
              <a:cs typeface="Courier New"/>
            </a:endParaRPr>
          </a:p>
        </p:txBody>
      </p:sp>
      <p:sp>
        <p:nvSpPr>
          <p:cNvPr id="4" name="矩形 3"/>
          <p:cNvSpPr/>
          <p:nvPr/>
        </p:nvSpPr>
        <p:spPr>
          <a:xfrm>
            <a:off x="802809" y="5362090"/>
            <a:ext cx="1980029" cy="523220"/>
          </a:xfrm>
          <a:prstGeom prst="rect">
            <a:avLst/>
          </a:prstGeom>
        </p:spPr>
        <p:txBody>
          <a:bodyPr wrap="none">
            <a:spAutoFit/>
          </a:bodyPr>
          <a:lstStyle/>
          <a:p>
            <a:r>
              <a:rPr lang="zh-CN" altLang="zh-CN" sz="2800" kern="100">
                <a:solidFill>
                  <a:srgbClr val="C00000"/>
                </a:solidFill>
                <a:latin typeface="Times New Roman" panose="02020603050405020304"/>
                <a:ea typeface="华文细黑"/>
                <a:cs typeface="Times New Roman" panose="02020603050405020304"/>
              </a:rPr>
              <a:t>年轻有激情</a:t>
            </a:r>
            <a:endParaRPr lang="zh-CN" altLang="en-US" sz="2800">
              <a:solidFill>
                <a:srgbClr val="C00000"/>
              </a:solidFill>
            </a:endParaRPr>
          </a:p>
        </p:txBody>
      </p:sp>
      <p:sp>
        <p:nvSpPr>
          <p:cNvPr id="8" name="矩形 7"/>
          <p:cNvSpPr/>
          <p:nvPr/>
        </p:nvSpPr>
        <p:spPr>
          <a:xfrm>
            <a:off x="4439022" y="5335668"/>
            <a:ext cx="1620957" cy="523220"/>
          </a:xfrm>
          <a:prstGeom prst="rect">
            <a:avLst/>
          </a:prstGeom>
        </p:spPr>
        <p:txBody>
          <a:bodyPr wrap="none">
            <a:spAutoFit/>
          </a:bodyPr>
          <a:lstStyle/>
          <a:p>
            <a:r>
              <a:rPr lang="zh-CN" altLang="zh-CN" sz="2800" kern="100">
                <a:solidFill>
                  <a:srgbClr val="C00000"/>
                </a:solidFill>
                <a:latin typeface="Times New Roman" panose="02020603050405020304"/>
                <a:ea typeface="华文细黑"/>
                <a:cs typeface="Times New Roman" panose="02020603050405020304"/>
              </a:rPr>
              <a:t>怀揣梦想</a:t>
            </a:r>
            <a:endParaRPr lang="zh-CN" altLang="en-US" sz="2800" kern="100">
              <a:solidFill>
                <a:srgbClr val="C00000"/>
              </a:solidFill>
              <a:latin typeface="Times New Roman" panose="02020603050405020304"/>
              <a:ea typeface="华文细黑"/>
              <a:cs typeface="Times New Roman" panose="02020603050405020304"/>
            </a:endParaRPr>
          </a:p>
        </p:txBody>
      </p:sp>
      <p:sp>
        <p:nvSpPr>
          <p:cNvPr id="9" name="矩形 8"/>
          <p:cNvSpPr/>
          <p:nvPr/>
        </p:nvSpPr>
        <p:spPr>
          <a:xfrm>
            <a:off x="787088" y="5932052"/>
            <a:ext cx="5452134" cy="523220"/>
          </a:xfrm>
          <a:prstGeom prst="rect">
            <a:avLst/>
          </a:prstGeom>
        </p:spPr>
        <p:txBody>
          <a:bodyPr wrap="none">
            <a:spAutoFit/>
          </a:bodyPr>
          <a:lstStyle/>
          <a:p>
            <a:r>
              <a:rPr lang="zh-CN" altLang="zh-CN" sz="2800" kern="100">
                <a:solidFill>
                  <a:srgbClr val="C00000"/>
                </a:solidFill>
                <a:latin typeface="Times New Roman" panose="02020603050405020304"/>
                <a:ea typeface="华文细黑"/>
                <a:cs typeface="Times New Roman" panose="02020603050405020304"/>
              </a:rPr>
              <a:t>自主创新创业</a:t>
            </a:r>
            <a:r>
              <a:rPr lang="en-US" altLang="zh-CN" sz="2800" kern="100">
                <a:solidFill>
                  <a:srgbClr val="C00000"/>
                </a:solidFill>
                <a:latin typeface="Times New Roman" panose="02020603050405020304"/>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或：善于寻找商机</a:t>
            </a:r>
            <a:r>
              <a:rPr lang="en-US" altLang="zh-CN" sz="2800" kern="100">
                <a:solidFill>
                  <a:srgbClr val="C00000"/>
                </a:solidFill>
                <a:latin typeface="Times New Roman" panose="02020603050405020304"/>
                <a:ea typeface="华文细黑"/>
                <a:cs typeface="Times New Roman" panose="02020603050405020304"/>
              </a:rPr>
              <a:t>)</a:t>
            </a:r>
            <a:endParaRPr lang="zh-CN" altLang="en-US" sz="2800" kern="100">
              <a:solidFill>
                <a:srgbClr val="C00000"/>
              </a:solidFill>
              <a:latin typeface="Times New Roman" panose="02020603050405020304"/>
              <a:ea typeface="华文细黑"/>
              <a:cs typeface="Times New Roman" panose="02020603050405020304"/>
            </a:endParaRPr>
          </a:p>
        </p:txBody>
      </p:sp>
      <p:sp>
        <p:nvSpPr>
          <p:cNvPr id="7" name="Rectangle 21">
            <a:hlinkClick r:id="rId1" action="ppaction://hlinksldjump"/>
          </p:cNvPr>
          <p:cNvSpPr>
            <a:spLocks noChangeArrowheads="1"/>
          </p:cNvSpPr>
          <p:nvPr/>
        </p:nvSpPr>
        <p:spPr bwMode="auto">
          <a:xfrm>
            <a:off x="5699206"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2" action="ppaction://hlinksldjump"/>
          </p:cNvPr>
          <p:cNvSpPr>
            <a:spLocks noChangeArrowheads="1"/>
          </p:cNvSpPr>
          <p:nvPr/>
        </p:nvSpPr>
        <p:spPr bwMode="auto">
          <a:xfrm>
            <a:off x="5155016"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8" grpId="0"/>
      <p:bldP spid="8"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22904"/>
            <a:ext cx="11385581" cy="5211146"/>
          </a:xfrm>
          <a:prstGeom prst="rect">
            <a:avLst/>
          </a:prstGeom>
        </p:spPr>
        <p:txBody>
          <a:bodyPr wrap="square" lIns="121898" tIns="60948" rIns="121898" bIns="60948">
            <a:spAutoFit/>
          </a:bodyPr>
          <a:lstStyle/>
          <a:p>
            <a:pPr algn="just">
              <a:lnSpc>
                <a:spcPct val="150000"/>
              </a:lnSpc>
              <a:spcAft>
                <a:spcPts val="0"/>
              </a:spcAft>
            </a:pP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三</a:t>
            </a: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提取关键词</a:t>
            </a:r>
            <a:endParaRPr lang="zh-CN" altLang="zh-CN" sz="2800" b="1" kern="100">
              <a:latin typeface="宋体" panose="02010600030101010101" pitchFamily="2" charset="-122"/>
              <a:cs typeface="Courier New"/>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提取关键词，就是要善于提取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核心信息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。其解题方法有二：</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(1)</a:t>
            </a:r>
            <a:r>
              <a:rPr lang="zh-CN" altLang="zh-CN" sz="2800" kern="100">
                <a:latin typeface="Times New Roman" panose="02020603050405020304"/>
                <a:ea typeface="华文细黑"/>
                <a:cs typeface="Times New Roman" panose="02020603050405020304"/>
              </a:rPr>
              <a:t>先概括再提取：先概括语段内容，再进行提取，抓住主要信息就能找出关键词。</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三步解题法：第一步，明确陈述的对象或主要事件或议论的中心观点；第二步，明确与主概念相对应的谓语动词或总结性的词语；第三步，选定后，可将几个词语稍稍连缀，如能大体表达出文段的主要内容，即可敲定。</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06574" y="613640"/>
            <a:ext cx="11385581" cy="5552265"/>
          </a:xfrm>
          <a:prstGeom prst="rect">
            <a:avLst/>
          </a:prstGeom>
        </p:spPr>
        <p:txBody>
          <a:bodyPr wrap="square" lIns="121898" tIns="60948" rIns="121898" bIns="60948">
            <a:spAutoFit/>
          </a:bodyPr>
          <a:lstStyle/>
          <a:p>
            <a:pPr algn="just">
              <a:lnSpc>
                <a:spcPct val="140000"/>
              </a:lnSpc>
              <a:spcAft>
                <a:spcPts val="0"/>
              </a:spcAft>
            </a:pP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提取下面所给材料的主要信息，用四个词语概括偏执性人格障碍患者的特点。</a:t>
            </a:r>
            <a:endParaRPr lang="zh-CN" altLang="zh-CN" sz="2800" kern="100">
              <a:latin typeface="宋体" panose="02010600030101010101" pitchFamily="2" charset="-122"/>
              <a:cs typeface="Courier New"/>
            </a:endParaRPr>
          </a:p>
          <a:p>
            <a:pPr indent="720090" algn="just">
              <a:lnSpc>
                <a:spcPct val="140000"/>
              </a:lnSpc>
            </a:pPr>
            <a:r>
              <a:rPr lang="zh-CN" altLang="zh-CN" sz="2800" kern="100">
                <a:latin typeface="Times New Roman" panose="02020603050405020304"/>
                <a:ea typeface="华文细黑"/>
                <a:cs typeface="Times New Roman" panose="02020603050405020304"/>
              </a:rPr>
              <a:t>有偏执性人格障碍的患者容易把别人无意或者好意的言行当作恶意，常怀疑他人欺骗、伤害或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暗算</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自己，怀疑恋人或伴侣对自己不忠，对周围的人怀有敌意，有报复之心。有超价观念，对自我能力评价甚高，遇事好争辩，容易与他人发生争执，坚持认为自己是正确的一方，听不进不同的意见，不相信与其想法相异的事理或事实。遇到困难或失败时，总是指责他人或环境，对别人的拒绝、过失等耿耿于怀，常会固执地追求不合理的利益或权利，长年累月地纠缠在某件事情上。</a:t>
            </a:r>
            <a:endParaRPr lang="zh-CN" altLang="zh-CN" sz="2800" kern="100">
              <a:effectLst/>
              <a:latin typeface="宋体" panose="02010600030101010101" pitchFamily="2" charset="-122"/>
              <a:cs typeface="Courier New"/>
            </a:endParaRPr>
          </a:p>
        </p:txBody>
      </p:sp>
      <p:sp>
        <p:nvSpPr>
          <p:cNvPr id="4" name="五边形 3"/>
          <p:cNvSpPr/>
          <p:nvPr/>
        </p:nvSpPr>
        <p:spPr>
          <a:xfrm>
            <a:off x="0" y="16120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燕尾形 4"/>
          <p:cNvSpPr/>
          <p:nvPr/>
        </p:nvSpPr>
        <p:spPr>
          <a:xfrm>
            <a:off x="334566" y="15701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35149" y="9922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406574" y="6015640"/>
            <a:ext cx="11385581" cy="654514"/>
          </a:xfrm>
          <a:prstGeom prst="rect">
            <a:avLst/>
          </a:prstGeom>
        </p:spPr>
        <p:txBody>
          <a:bodyPr wrap="square" lIns="121898" tIns="60948" rIns="121898" bIns="60948">
            <a:spAutoFit/>
          </a:bodyPr>
          <a:lstStyle/>
          <a:p>
            <a:pPr algn="just">
              <a:lnSpc>
                <a:spcPct val="14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zh-CN" sz="2800" kern="100">
                <a:solidFill>
                  <a:srgbClr val="C00000"/>
                </a:solidFill>
                <a:latin typeface="Times New Roman" panose="02020603050405020304"/>
                <a:ea typeface="华文细黑"/>
                <a:cs typeface="Times New Roman" panose="02020603050405020304"/>
              </a:rPr>
              <a:t>怀疑　超价　指责　偏执</a:t>
            </a:r>
            <a:endParaRPr lang="zh-CN" altLang="zh-CN" sz="2800" kern="100">
              <a:solidFill>
                <a:srgbClr val="C00000"/>
              </a:solidFill>
              <a:effectLst/>
              <a:latin typeface="宋体" panose="02010600030101010101" pitchFamily="2" charset="-122"/>
              <a:cs typeface="Courier New"/>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图片\timg.jpg"/>
          <p:cNvPicPr>
            <a:picLocks noChangeAspect="1" noChangeArrowheads="1"/>
          </p:cNvPicPr>
          <p:nvPr/>
        </p:nvPicPr>
        <p:blipFill rotWithShape="1">
          <a:blip r:embed="rId1">
            <a:extLst>
              <a:ext uri="{28A0092B-C50C-407E-A947-70E740481C1C}">
                <a14:useLocalDpi xmlns:a14="http://schemas.microsoft.com/office/drawing/2010/main" val="0"/>
              </a:ext>
            </a:extLst>
          </a:blip>
          <a:srcRect l="5711" t="10122" r="5723" b="8977"/>
          <a:stretch>
            <a:fillRect/>
          </a:stretch>
        </p:blipFill>
        <p:spPr bwMode="auto">
          <a:xfrm>
            <a:off x="0" y="1"/>
            <a:ext cx="12190413" cy="69596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023478"/>
            <a:ext cx="11385581" cy="3918484"/>
          </a:xfrm>
          <a:prstGeom prst="rect">
            <a:avLst/>
          </a:prstGeom>
        </p:spPr>
        <p:txBody>
          <a:bodyPr wrap="square" lIns="121898" tIns="60948" rIns="121898" bIns="60948">
            <a:spAutoFit/>
          </a:bodyPr>
          <a:lstStyle/>
          <a:p>
            <a:pPr algn="just">
              <a:lnSpc>
                <a:spcPct val="150000"/>
              </a:lnSpc>
              <a:spcAft>
                <a:spcPts val="0"/>
              </a:spcAft>
            </a:pP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四</a:t>
            </a:r>
            <a:r>
              <a:rPr lang="en-US" altLang="zh-CN" sz="2800" b="1" kern="100">
                <a:latin typeface="Times New Roman" panose="02020603050405020304"/>
                <a:ea typeface="华文细黑"/>
                <a:cs typeface="Courier New"/>
              </a:rPr>
              <a:t>)</a:t>
            </a:r>
            <a:r>
              <a:rPr lang="zh-CN" altLang="zh-CN" sz="2800" b="1" kern="100">
                <a:latin typeface="Times New Roman" panose="02020603050405020304"/>
                <a:ea typeface="华文细黑"/>
                <a:cs typeface="Times New Roman" panose="02020603050405020304"/>
              </a:rPr>
              <a:t>下定义</a:t>
            </a:r>
            <a:endParaRPr lang="zh-CN" altLang="zh-CN" sz="2800" b="1" kern="100">
              <a:latin typeface="宋体" panose="02010600030101010101" pitchFamily="2" charset="-122"/>
              <a:cs typeface="Courier New"/>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首先，阅读语段，去粗存精，删除冗余，保留精华，确定主干信息与本质特征。其次，确立</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什么是什么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基本框架；再次，将重要信息放在宾语的修饰语位置，连词成句，润色文字，调整字数；最后删除信息，如重复信息、比较信息、比喻信息、描写信息、举例信息、原因及背景信息等。另外，按定义格式写好后，再检验一下，是否有语病问题。</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06574" y="729510"/>
            <a:ext cx="11385581" cy="5724620"/>
          </a:xfrm>
          <a:prstGeom prst="rect">
            <a:avLst/>
          </a:prstGeom>
        </p:spPr>
        <p:txBody>
          <a:bodyPr wrap="square" lIns="121898" tIns="60948" rIns="121898" bIns="60948">
            <a:spAutoFit/>
          </a:bodyPr>
          <a:lstStyle/>
          <a:p>
            <a:pPr algn="just">
              <a:lnSpc>
                <a:spcPct val="140000"/>
              </a:lnSpc>
              <a:spcAft>
                <a:spcPts val="0"/>
              </a:spcAft>
            </a:pPr>
            <a:r>
              <a:rPr lang="en-US" altLang="zh-CN" sz="2600" kern="100" spc="-150" dirty="0">
                <a:latin typeface="Times New Roman" panose="02020603050405020304"/>
                <a:ea typeface="华文细黑"/>
                <a:cs typeface="Courier New"/>
              </a:rPr>
              <a:t>5.</a:t>
            </a:r>
            <a:r>
              <a:rPr lang="zh-CN" altLang="zh-CN" sz="2600" kern="100" spc="-150" dirty="0">
                <a:latin typeface="Times New Roman" panose="02020603050405020304"/>
                <a:ea typeface="华文细黑"/>
                <a:cs typeface="Times New Roman" panose="02020603050405020304"/>
              </a:rPr>
              <a:t>在下面一段文字中提取有用信息，用一个不超过</a:t>
            </a:r>
            <a:r>
              <a:rPr lang="en-US" altLang="zh-CN" sz="2600" kern="100" spc="-150" dirty="0">
                <a:latin typeface="Times New Roman" panose="02020603050405020304"/>
                <a:ea typeface="华文细黑"/>
                <a:cs typeface="Courier New"/>
              </a:rPr>
              <a:t>50</a:t>
            </a:r>
            <a:r>
              <a:rPr lang="zh-CN" altLang="zh-CN" sz="2600" kern="100" spc="-150" dirty="0">
                <a:latin typeface="Times New Roman" panose="02020603050405020304"/>
                <a:ea typeface="华文细黑"/>
                <a:cs typeface="Times New Roman" panose="02020603050405020304"/>
              </a:rPr>
              <a:t>字的单句给</a:t>
            </a:r>
            <a:r>
              <a:rPr lang="en-US" altLang="zh-CN" sz="2600" kern="100" spc="-150" dirty="0">
                <a:latin typeface="宋体" panose="02010600030101010101" pitchFamily="2" charset="-122"/>
                <a:ea typeface="华文细黑"/>
                <a:cs typeface="Times New Roman" panose="02020603050405020304"/>
              </a:rPr>
              <a:t>“</a:t>
            </a:r>
            <a:r>
              <a:rPr lang="zh-CN" altLang="zh-CN" sz="2600" kern="100" spc="-150" dirty="0">
                <a:latin typeface="Times New Roman" panose="02020603050405020304"/>
                <a:ea typeface="华文细黑"/>
                <a:cs typeface="Times New Roman" panose="02020603050405020304"/>
              </a:rPr>
              <a:t>近体诗</a:t>
            </a:r>
            <a:r>
              <a:rPr lang="en-US" altLang="zh-CN" sz="2600" kern="100" spc="-150" dirty="0">
                <a:latin typeface="宋体" panose="02010600030101010101" pitchFamily="2" charset="-122"/>
                <a:ea typeface="华文细黑"/>
                <a:cs typeface="Times New Roman" panose="02020603050405020304"/>
              </a:rPr>
              <a:t>”</a:t>
            </a:r>
            <a:r>
              <a:rPr lang="zh-CN" altLang="zh-CN" sz="2600" kern="100" spc="-150" dirty="0">
                <a:latin typeface="Times New Roman" panose="02020603050405020304"/>
                <a:ea typeface="华文细黑"/>
                <a:cs typeface="Times New Roman" panose="02020603050405020304"/>
              </a:rPr>
              <a:t>下定义。</a:t>
            </a:r>
            <a:endParaRPr lang="zh-CN" altLang="zh-CN" sz="2600" kern="100" spc="-150" dirty="0">
              <a:latin typeface="宋体" panose="02010600030101010101" pitchFamily="2" charset="-122"/>
              <a:cs typeface="Courier New"/>
            </a:endParaRPr>
          </a:p>
          <a:p>
            <a:pPr indent="720090" algn="just">
              <a:lnSpc>
                <a:spcPct val="140000"/>
              </a:lnSpc>
              <a:spcAft>
                <a:spcPts val="0"/>
              </a:spcAft>
            </a:pPr>
            <a:r>
              <a:rPr lang="zh-CN" altLang="zh-CN" sz="2600" kern="100" spc="-100" dirty="0">
                <a:latin typeface="Times New Roman" panose="02020603050405020304"/>
                <a:ea typeface="华文细黑"/>
                <a:cs typeface="Times New Roman" panose="02020603050405020304"/>
              </a:rPr>
              <a:t>近体诗，又叫今体诗</a:t>
            </a:r>
            <a:r>
              <a:rPr lang="en-US" altLang="zh-CN" sz="2600" kern="100" spc="-100" dirty="0">
                <a:latin typeface="Times New Roman" panose="02020603050405020304"/>
                <a:ea typeface="华文细黑"/>
                <a:cs typeface="Courier New"/>
              </a:rPr>
              <a:t>(</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近</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和</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今</a:t>
            </a:r>
            <a:r>
              <a:rPr lang="en-US" altLang="zh-CN" sz="2600" kern="100" spc="-100" dirty="0">
                <a:latin typeface="宋体" panose="02010600030101010101" pitchFamily="2" charset="-122"/>
                <a:ea typeface="华文细黑"/>
                <a:cs typeface="Times New Roman" panose="02020603050405020304"/>
              </a:rPr>
              <a:t>”</a:t>
            </a:r>
            <a:r>
              <a:rPr lang="zh-CN" altLang="zh-CN" sz="2600" kern="100" spc="-100" dirty="0">
                <a:latin typeface="Times New Roman" panose="02020603050405020304"/>
                <a:ea typeface="华文细黑"/>
                <a:cs typeface="Times New Roman" panose="02020603050405020304"/>
              </a:rPr>
              <a:t>都是就唐代而言的</a:t>
            </a:r>
            <a:r>
              <a:rPr lang="en-US" altLang="zh-CN" sz="2600" kern="100" spc="-100" dirty="0">
                <a:latin typeface="Times New Roman" panose="02020603050405020304"/>
                <a:ea typeface="华文细黑"/>
                <a:cs typeface="Courier New"/>
              </a:rPr>
              <a:t>)</a:t>
            </a:r>
            <a:r>
              <a:rPr lang="zh-CN" altLang="zh-CN" sz="2600" kern="100" spc="-100" dirty="0">
                <a:latin typeface="Times New Roman" panose="02020603050405020304"/>
                <a:ea typeface="华文细黑"/>
                <a:cs typeface="Times New Roman" panose="02020603050405020304"/>
              </a:rPr>
              <a:t>，形成于唐代，严格讲求格律。近体诗是与古体诗相对而言的古代格律诗。近体诗有四项基本要求：一是句数、字数有规定；二是按规定的韵部押韵；三是上句和下句各字之间要求平仄对立和相粘；四是规定某些句子之间用词要对仗，即名词对名词，动词对动词，形容词对形容词等。近体诗分两大类：</a:t>
            </a:r>
            <a:r>
              <a:rPr lang="en-US" altLang="zh-CN" sz="2600" kern="100" spc="-100" dirty="0">
                <a:latin typeface="Times New Roman" panose="02020603050405020304"/>
                <a:ea typeface="华文细黑"/>
                <a:cs typeface="Courier New"/>
              </a:rPr>
              <a:t>(1)</a:t>
            </a:r>
            <a:r>
              <a:rPr lang="zh-CN" altLang="zh-CN" sz="2600" kern="100" spc="-100" dirty="0">
                <a:latin typeface="Times New Roman" panose="02020603050405020304"/>
                <a:ea typeface="华文细黑"/>
                <a:cs typeface="Times New Roman" panose="02020603050405020304"/>
              </a:rPr>
              <a:t>律诗，由八句组成，五字句的称五言律诗，七字句的称七言律诗；</a:t>
            </a:r>
            <a:r>
              <a:rPr lang="en-US" altLang="zh-CN" sz="2600" kern="100" spc="-100" dirty="0">
                <a:latin typeface="Times New Roman" panose="02020603050405020304"/>
                <a:ea typeface="华文细黑"/>
                <a:cs typeface="Courier New"/>
              </a:rPr>
              <a:t>(2)</a:t>
            </a:r>
            <a:r>
              <a:rPr lang="zh-CN" altLang="zh-CN" sz="2600" kern="100" spc="-100" dirty="0">
                <a:latin typeface="Times New Roman" panose="02020603050405020304"/>
                <a:ea typeface="华文细黑"/>
                <a:cs typeface="Times New Roman" panose="02020603050405020304"/>
              </a:rPr>
              <a:t>绝句，由四句组成，五字句的称五言绝句，七字句的称七言绝句。</a:t>
            </a:r>
            <a:endParaRPr lang="zh-CN" altLang="zh-CN" sz="2600" kern="100" spc="-100" dirty="0">
              <a:latin typeface="宋体" panose="02010600030101010101" pitchFamily="2" charset="-122"/>
              <a:cs typeface="Courier New"/>
            </a:endParaRPr>
          </a:p>
          <a:p>
            <a:pPr>
              <a:lnSpc>
                <a:spcPct val="140000"/>
              </a:lnSpc>
            </a:pPr>
            <a:r>
              <a:rPr lang="zh-CN" altLang="zh-CN" sz="2600" kern="100" dirty="0">
                <a:latin typeface="Times New Roman" panose="02020603050405020304"/>
                <a:ea typeface="华文细黑"/>
                <a:cs typeface="Times New Roman" panose="02020603050405020304"/>
              </a:rPr>
              <a:t>近体诗是</a:t>
            </a:r>
            <a:r>
              <a:rPr lang="en-US" altLang="zh-CN" sz="2600" kern="100" dirty="0" smtClean="0">
                <a:latin typeface="Times New Roman" panose="02020603050405020304"/>
                <a:ea typeface="华文细黑"/>
              </a:rPr>
              <a:t>___________________________________________________________</a:t>
            </a:r>
            <a:endParaRPr lang="en-US" altLang="zh-CN" sz="2600" kern="100" dirty="0" smtClean="0">
              <a:latin typeface="Times New Roman" panose="02020603050405020304"/>
              <a:ea typeface="华文细黑"/>
            </a:endParaRPr>
          </a:p>
          <a:p>
            <a:pPr>
              <a:lnSpc>
                <a:spcPct val="140000"/>
              </a:lnSpc>
            </a:pPr>
            <a:r>
              <a:rPr lang="en-US" altLang="zh-CN" sz="2600" kern="100" dirty="0" smtClean="0">
                <a:effectLst/>
                <a:latin typeface="Times New Roman" panose="02020603050405020304"/>
                <a:ea typeface="华文细黑"/>
                <a:cs typeface="Courier New"/>
              </a:rPr>
              <a:t>__________________________________</a:t>
            </a:r>
            <a:endParaRPr lang="zh-CN" altLang="zh-CN" sz="2600" kern="100" dirty="0">
              <a:effectLst/>
              <a:latin typeface="宋体" panose="02010600030101010101" pitchFamily="2" charset="-122"/>
              <a:cs typeface="Courier New"/>
            </a:endParaRPr>
          </a:p>
        </p:txBody>
      </p:sp>
      <p:sp>
        <p:nvSpPr>
          <p:cNvPr id="4" name="五边形 3"/>
          <p:cNvSpPr/>
          <p:nvPr/>
        </p:nvSpPr>
        <p:spPr>
          <a:xfrm>
            <a:off x="0" y="21200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燕尾形 4"/>
          <p:cNvSpPr/>
          <p:nvPr/>
        </p:nvSpPr>
        <p:spPr>
          <a:xfrm>
            <a:off x="334566" y="20781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35149" y="15002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7" name="矩形 6"/>
          <p:cNvSpPr/>
          <p:nvPr/>
        </p:nvSpPr>
        <p:spPr>
          <a:xfrm>
            <a:off x="406574" y="5129840"/>
            <a:ext cx="11161240" cy="1176645"/>
          </a:xfrm>
          <a:prstGeom prst="rect">
            <a:avLst/>
          </a:prstGeom>
        </p:spPr>
        <p:txBody>
          <a:bodyPr wrap="square" lIns="121898" tIns="60948" rIns="121898" bIns="60948">
            <a:spAutoFit/>
          </a:bodyPr>
          <a:lstStyle/>
          <a:p>
            <a:pPr algn="just">
              <a:lnSpc>
                <a:spcPct val="140000"/>
              </a:lnSpc>
              <a:spcAft>
                <a:spcPts val="0"/>
              </a:spcAft>
            </a:pPr>
            <a:r>
              <a:rPr lang="en-US" altLang="zh-CN" sz="2600" kern="100" dirty="0" smtClean="0">
                <a:solidFill>
                  <a:srgbClr val="C00000"/>
                </a:solidFill>
                <a:latin typeface="Times New Roman" panose="02020603050405020304"/>
                <a:ea typeface="华文细黑"/>
              </a:rPr>
              <a:t>                 </a:t>
            </a:r>
            <a:r>
              <a:rPr lang="zh-CN" altLang="zh-CN" sz="2600" kern="100" dirty="0" smtClean="0">
                <a:solidFill>
                  <a:srgbClr val="C00000"/>
                </a:solidFill>
                <a:latin typeface="Times New Roman" panose="02020603050405020304"/>
                <a:ea typeface="华文细黑"/>
                <a:cs typeface="Times New Roman" panose="02020603050405020304"/>
              </a:rPr>
              <a:t>唐代</a:t>
            </a:r>
            <a:r>
              <a:rPr lang="zh-CN" altLang="zh-CN" sz="2600" kern="100" dirty="0">
                <a:solidFill>
                  <a:srgbClr val="C00000"/>
                </a:solidFill>
                <a:latin typeface="Times New Roman" panose="02020603050405020304"/>
                <a:ea typeface="华文细黑"/>
                <a:cs typeface="Times New Roman" panose="02020603050405020304"/>
              </a:rPr>
              <a:t>形成的在句数、字数、押韵、平仄、对仗方面有着严格规定的，同古体诗相对而言的古代格律诗。</a:t>
            </a:r>
            <a:endParaRPr lang="zh-CN" altLang="zh-CN" sz="2600" kern="100" dirty="0">
              <a:solidFill>
                <a:srgbClr val="C00000"/>
              </a:solidFill>
              <a:effectLst/>
              <a:latin typeface="宋体" panose="02010600030101010101" pitchFamily="2" charset="-122"/>
              <a:cs typeface="Courier New"/>
            </a:endParaRPr>
          </a:p>
        </p:txBody>
      </p:sp>
      <p:pic>
        <p:nvPicPr>
          <p:cNvPr id="8" name="图片 7">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timg (13).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1999" t="7381" r="50000" b="3460"/>
          <a:stretch>
            <a:fillRect/>
          </a:stretch>
        </p:blipFill>
        <p:spPr bwMode="auto">
          <a:xfrm>
            <a:off x="8293099" y="1588"/>
            <a:ext cx="3897314"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807174" y="5754284"/>
            <a:ext cx="5614627"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上海老弄堂，壁画添活力。</a:t>
            </a:r>
            <a:endParaRPr lang="zh-CN" altLang="zh-CN" sz="2800" kern="100" dirty="0">
              <a:solidFill>
                <a:srgbClr val="C00000"/>
              </a:solidFill>
              <a:effectLst/>
              <a:latin typeface="宋体" panose="02010600030101010101" pitchFamily="2" charset="-122"/>
              <a:cs typeface="Courier New"/>
            </a:endParaRPr>
          </a:p>
        </p:txBody>
      </p:sp>
      <p:sp>
        <p:nvSpPr>
          <p:cNvPr id="10" name="矩形 9"/>
          <p:cNvSpPr/>
          <p:nvPr/>
        </p:nvSpPr>
        <p:spPr>
          <a:xfrm>
            <a:off x="197279" y="-128094"/>
            <a:ext cx="11730575" cy="6758749"/>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a:rPr>
              <a:t>1.</a:t>
            </a:r>
            <a:r>
              <a:rPr lang="zh-CN" altLang="zh-CN" sz="2800" kern="100" dirty="0">
                <a:latin typeface="Times New Roman" panose="02020603050405020304"/>
                <a:ea typeface="华文细黑"/>
                <a:cs typeface="Times New Roman" panose="02020603050405020304"/>
              </a:rPr>
              <a:t>给下面这则新闻拟一个标题。</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不超过</a:t>
            </a:r>
            <a:r>
              <a:rPr lang="en-US" altLang="zh-CN" sz="2800" kern="100" dirty="0">
                <a:latin typeface="Times New Roman" panose="02020603050405020304"/>
                <a:ea typeface="华文细黑"/>
                <a:cs typeface="Courier New"/>
              </a:rPr>
              <a:t>15</a:t>
            </a:r>
            <a:r>
              <a:rPr lang="zh-CN" altLang="zh-CN" sz="2800" kern="100" dirty="0">
                <a:latin typeface="Times New Roman" panose="02020603050405020304"/>
                <a:ea typeface="华文细黑"/>
                <a:cs typeface="Times New Roman" panose="02020603050405020304"/>
              </a:rPr>
              <a:t>个字</a:t>
            </a:r>
            <a:r>
              <a:rPr lang="en-US" altLang="zh-CN" sz="2800" kern="100" dirty="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zh-CN" altLang="zh-CN" sz="2800" kern="100" dirty="0">
                <a:latin typeface="Times New Roman" panose="02020603050405020304"/>
                <a:ea typeface="华文细黑"/>
                <a:cs typeface="Times New Roman" panose="02020603050405020304"/>
              </a:rPr>
              <a:t>上海这座国际化大都市不仅有鳞次栉比的高楼大厦，也有韵味十足的旧式里弄。</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zh-CN" altLang="zh-CN" sz="2800" kern="100" dirty="0">
                <a:latin typeface="Times New Roman" panose="02020603050405020304"/>
                <a:ea typeface="华文细黑"/>
                <a:cs typeface="Times New Roman" panose="02020603050405020304"/>
              </a:rPr>
              <a:t>近日，走进上海石库门弄堂里，一幅幅色彩鲜艳的大型壁画映入眼帘。画作虽非精品，却原汁原味地展现了传统老上海居民的生活场景，穿着旗袍的时髦女子、玩着九子游戏的天真孩童、迎客出行的老式轿车、连环画的租借摊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面对焕然一新的墙壁，许多居民经过时也忍不住放慢了脚步，小朋友们流连忘返，甚至不少老上海风情的爱好者也会慕名而来。这为老弄堂再次注入了新的活力。</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据悉</a:t>
            </a:r>
            <a:r>
              <a:rPr lang="en-US" altLang="zh-CN" sz="2800" kern="100" dirty="0">
                <a:latin typeface="+mj-ea"/>
                <a:cs typeface="Times New Roman" panose="02020603050405020304"/>
              </a:rPr>
              <a:t>,</a:t>
            </a:r>
            <a:r>
              <a:rPr lang="zh-CN" altLang="zh-CN" sz="2800" kern="100" dirty="0" smtClean="0">
                <a:latin typeface="Times New Roman" panose="02020603050405020304"/>
                <a:ea typeface="华文细黑"/>
                <a:cs typeface="Times New Roman" panose="02020603050405020304"/>
              </a:rPr>
              <a:t>这些</a:t>
            </a:r>
            <a:r>
              <a:rPr lang="zh-CN" altLang="zh-CN" sz="2800" kern="100" dirty="0">
                <a:latin typeface="Times New Roman" panose="02020603050405020304"/>
                <a:ea typeface="华文细黑"/>
                <a:cs typeface="Times New Roman" panose="02020603050405020304"/>
              </a:rPr>
              <a:t>壁画中的大部分是艺术家们在不破坏老建筑的前提</a:t>
            </a:r>
            <a:r>
              <a:rPr lang="zh-CN" altLang="zh-CN" sz="2800" kern="100" dirty="0" smtClean="0">
                <a:latin typeface="Times New Roman" panose="02020603050405020304"/>
                <a:ea typeface="华文细黑"/>
                <a:cs typeface="Times New Roman" panose="02020603050405020304"/>
              </a:rPr>
              <a:t>下</a:t>
            </a:r>
            <a:r>
              <a:rPr lang="en-US" altLang="zh-CN" sz="2800" kern="100" dirty="0" smtClean="0">
                <a:latin typeface="+mj-ea"/>
                <a:ea typeface="+mj-ea"/>
                <a:cs typeface="Times New Roman" panose="02020603050405020304"/>
              </a:rPr>
              <a:t>,</a:t>
            </a:r>
            <a:r>
              <a:rPr lang="zh-CN" altLang="zh-CN" sz="2800" kern="100" dirty="0" smtClean="0">
                <a:latin typeface="Times New Roman" panose="02020603050405020304"/>
                <a:ea typeface="华文细黑"/>
                <a:cs typeface="Times New Roman" panose="02020603050405020304"/>
              </a:rPr>
              <a:t>根据</a:t>
            </a:r>
            <a:r>
              <a:rPr lang="zh-CN" altLang="zh-CN" sz="2800" kern="100" dirty="0">
                <a:latin typeface="Times New Roman" panose="02020603050405020304"/>
                <a:ea typeface="华文细黑"/>
                <a:cs typeface="Times New Roman" panose="02020603050405020304"/>
              </a:rPr>
              <a:t>居民提供的老照片对比绘制而成的。</a:t>
            </a:r>
            <a:endParaRPr lang="zh-CN" altLang="zh-CN" sz="280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53616" y="5806058"/>
            <a:ext cx="8806911"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时间长、工作量大、心理压力大</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或：易受委屈</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a:t>
            </a:r>
            <a:endParaRPr lang="zh-CN" altLang="zh-CN" sz="1050" kern="100" dirty="0">
              <a:solidFill>
                <a:srgbClr val="C00000"/>
              </a:solidFill>
              <a:effectLst/>
              <a:latin typeface="宋体" panose="02010600030101010101" pitchFamily="2" charset="-122"/>
              <a:cs typeface="Courier New"/>
            </a:endParaRPr>
          </a:p>
        </p:txBody>
      </p:sp>
      <p:sp>
        <p:nvSpPr>
          <p:cNvPr id="10" name="矩形 9"/>
          <p:cNvSpPr/>
          <p:nvPr/>
        </p:nvSpPr>
        <p:spPr>
          <a:xfrm>
            <a:off x="353616" y="-26590"/>
            <a:ext cx="11521280" cy="6083692"/>
          </a:xfrm>
          <a:prstGeom prst="rect">
            <a:avLst/>
          </a:prstGeom>
        </p:spPr>
        <p:txBody>
          <a:bodyPr wrap="square" lIns="121898" tIns="60948" rIns="121898" bIns="60948">
            <a:spAutoFit/>
          </a:bodyPr>
          <a:lstStyle/>
          <a:p>
            <a:pPr algn="just">
              <a:lnSpc>
                <a:spcPct val="140000"/>
              </a:lnSpc>
              <a:spcAft>
                <a:spcPts val="0"/>
              </a:spcAft>
            </a:pPr>
            <a:r>
              <a:rPr lang="en-US" altLang="zh-CN" sz="2800" kern="100">
                <a:latin typeface="Times New Roman" panose="02020603050405020304"/>
                <a:ea typeface="华文细黑"/>
                <a:cs typeface="Courier New"/>
              </a:rPr>
              <a:t>2.</a:t>
            </a:r>
            <a:r>
              <a:rPr lang="zh-CN" altLang="zh-CN" sz="2800" kern="100" dirty="0">
                <a:latin typeface="Times New Roman" panose="02020603050405020304"/>
                <a:ea typeface="华文细黑"/>
                <a:cs typeface="Times New Roman" panose="02020603050405020304"/>
              </a:rPr>
              <a:t>根据下面的内容，概括快递小哥工作的三个特点。</a:t>
            </a:r>
            <a:r>
              <a:rPr lang="en-US" altLang="zh-CN" sz="2800" kern="100" dirty="0">
                <a:latin typeface="Times New Roman" panose="02020603050405020304"/>
                <a:ea typeface="华文细黑"/>
                <a:cs typeface="Courier New"/>
              </a:rPr>
              <a:t>(</a:t>
            </a:r>
            <a:r>
              <a:rPr lang="zh-CN" altLang="zh-CN" sz="2800" kern="100" dirty="0">
                <a:latin typeface="Times New Roman" panose="02020603050405020304"/>
                <a:ea typeface="华文细黑"/>
                <a:cs typeface="Times New Roman" panose="02020603050405020304"/>
              </a:rPr>
              <a:t>不超过</a:t>
            </a:r>
            <a:r>
              <a:rPr lang="en-US" altLang="zh-CN" sz="2800" kern="100" dirty="0">
                <a:latin typeface="Times New Roman" panose="02020603050405020304"/>
                <a:ea typeface="华文细黑"/>
                <a:cs typeface="Courier New"/>
              </a:rPr>
              <a:t>20</a:t>
            </a:r>
            <a:r>
              <a:rPr lang="zh-CN" altLang="zh-CN" sz="2800" kern="100" dirty="0">
                <a:latin typeface="Times New Roman" panose="02020603050405020304"/>
                <a:ea typeface="华文细黑"/>
                <a:cs typeface="Times New Roman" panose="02020603050405020304"/>
              </a:rPr>
              <a:t>个字</a:t>
            </a:r>
            <a:r>
              <a:rPr lang="en-US" altLang="zh-CN" sz="2800" kern="100" dirty="0">
                <a:latin typeface="Times New Roman" panose="02020603050405020304"/>
                <a:ea typeface="华文细黑"/>
                <a:cs typeface="Courier New"/>
              </a:rPr>
              <a:t>)</a:t>
            </a:r>
            <a:endParaRPr lang="zh-CN" altLang="zh-CN" sz="2800" kern="100" dirty="0">
              <a:latin typeface="宋体" panose="02010600030101010101" pitchFamily="2" charset="-122"/>
              <a:cs typeface="Courier New"/>
            </a:endParaRPr>
          </a:p>
          <a:p>
            <a:pPr indent="720090" algn="just">
              <a:lnSpc>
                <a:spcPct val="140000"/>
              </a:lnSpc>
              <a:spcAft>
                <a:spcPts val="0"/>
              </a:spcAft>
            </a:pPr>
            <a:r>
              <a:rPr lang="zh-CN" altLang="zh-CN" sz="2800" kern="100" dirty="0">
                <a:latin typeface="Times New Roman" panose="02020603050405020304"/>
                <a:ea typeface="华文细黑"/>
                <a:cs typeface="Times New Roman" panose="02020603050405020304"/>
              </a:rPr>
              <a:t>国家邮政局的统计数据显示，中国</a:t>
            </a:r>
            <a:r>
              <a:rPr lang="en-US" altLang="zh-CN" sz="2800" kern="100" dirty="0">
                <a:latin typeface="Times New Roman" panose="02020603050405020304"/>
                <a:ea typeface="华文细黑"/>
                <a:cs typeface="Courier New"/>
              </a:rPr>
              <a:t>8</a:t>
            </a:r>
            <a:r>
              <a:rPr lang="zh-CN" altLang="zh-CN" sz="2800" kern="100" dirty="0">
                <a:latin typeface="Times New Roman" panose="02020603050405020304"/>
                <a:ea typeface="华文细黑"/>
                <a:cs typeface="Times New Roman" panose="02020603050405020304"/>
              </a:rPr>
              <a:t>家全国网络型快递企业的职工人数达</a:t>
            </a:r>
            <a:r>
              <a:rPr lang="en-US" altLang="zh-CN" sz="2800" kern="100" dirty="0">
                <a:latin typeface="Times New Roman" panose="02020603050405020304"/>
                <a:ea typeface="华文细黑"/>
                <a:cs typeface="Courier New"/>
              </a:rPr>
              <a:t>108.4</a:t>
            </a:r>
            <a:r>
              <a:rPr lang="zh-CN" altLang="zh-CN" sz="2800" kern="100" dirty="0">
                <a:latin typeface="Times New Roman" panose="02020603050405020304"/>
                <a:ea typeface="华文细黑"/>
                <a:cs typeface="Times New Roman" panose="02020603050405020304"/>
              </a:rPr>
              <a:t>万，快递行业的职工总数估计超过</a:t>
            </a:r>
            <a:r>
              <a:rPr lang="en-US" altLang="zh-CN" sz="2800" kern="100" dirty="0">
                <a:latin typeface="Times New Roman" panose="02020603050405020304"/>
                <a:ea typeface="华文细黑"/>
                <a:cs typeface="Courier New"/>
              </a:rPr>
              <a:t>140</a:t>
            </a:r>
            <a:r>
              <a:rPr lang="zh-CN" altLang="zh-CN" sz="2800" kern="100" dirty="0">
                <a:latin typeface="Times New Roman" panose="02020603050405020304"/>
                <a:ea typeface="华文细黑"/>
                <a:cs typeface="Times New Roman" panose="02020603050405020304"/>
              </a:rPr>
              <a:t>万。快递小哥每天早上</a:t>
            </a:r>
            <a:r>
              <a:rPr lang="en-US" altLang="zh-CN" sz="2800" kern="100" dirty="0">
                <a:latin typeface="Times New Roman" panose="02020603050405020304"/>
                <a:ea typeface="华文细黑"/>
                <a:cs typeface="Courier New"/>
              </a:rPr>
              <a:t>5</a:t>
            </a:r>
            <a:r>
              <a:rPr lang="zh-CN" altLang="zh-CN" sz="2800" kern="100" dirty="0">
                <a:latin typeface="Times New Roman" panose="02020603050405020304"/>
                <a:ea typeface="华文细黑"/>
                <a:cs typeface="Times New Roman" panose="02020603050405020304"/>
              </a:rPr>
              <a:t>点多就得起床，</a:t>
            </a:r>
            <a:r>
              <a:rPr lang="en-US" altLang="zh-CN" sz="2800" kern="100" dirty="0">
                <a:latin typeface="Times New Roman" panose="02020603050405020304"/>
                <a:ea typeface="华文细黑"/>
                <a:cs typeface="Courier New"/>
              </a:rPr>
              <a:t>6</a:t>
            </a:r>
            <a:r>
              <a:rPr lang="zh-CN" altLang="zh-CN" sz="2800" kern="100" dirty="0">
                <a:latin typeface="Times New Roman" panose="02020603050405020304"/>
                <a:ea typeface="华文细黑"/>
                <a:cs typeface="Times New Roman" panose="02020603050405020304"/>
              </a:rPr>
              <a:t>点多就要进入工作状态，直到下午</a:t>
            </a:r>
            <a:r>
              <a:rPr lang="en-US" altLang="zh-CN" sz="2800" kern="100" dirty="0">
                <a:latin typeface="Times New Roman" panose="02020603050405020304"/>
                <a:ea typeface="华文细黑"/>
                <a:cs typeface="Courier New"/>
              </a:rPr>
              <a:t>6</a:t>
            </a:r>
            <a:r>
              <a:rPr lang="zh-CN" altLang="zh-CN" sz="2800" kern="100" dirty="0">
                <a:latin typeface="Times New Roman" panose="02020603050405020304"/>
                <a:ea typeface="华文细黑"/>
                <a:cs typeface="Times New Roman" panose="02020603050405020304"/>
              </a:rPr>
              <a:t>点才可能忙完。遇上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双</a:t>
            </a:r>
            <a:r>
              <a:rPr lang="en-US" altLang="zh-CN" sz="2800" kern="100" dirty="0">
                <a:latin typeface="Times New Roman" panose="02020603050405020304"/>
                <a:ea typeface="华文细黑"/>
                <a:cs typeface="Courier New"/>
              </a:rPr>
              <a:t>11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等网购高峰期，就要通宵工作。除春节外，几乎没有休息日。他们每天要派送</a:t>
            </a:r>
            <a:r>
              <a:rPr lang="en-US" altLang="zh-CN" sz="2800" kern="100" dirty="0">
                <a:latin typeface="Times New Roman" panose="02020603050405020304"/>
                <a:ea typeface="华文细黑"/>
                <a:cs typeface="Courier New"/>
              </a:rPr>
              <a:t>100</a:t>
            </a:r>
            <a:r>
              <a:rPr lang="zh-CN" altLang="zh-CN" sz="2800" kern="100" dirty="0">
                <a:latin typeface="Times New Roman" panose="02020603050405020304"/>
                <a:ea typeface="华文细黑"/>
                <a:cs typeface="Times New Roman" panose="02020603050405020304"/>
              </a:rPr>
              <a:t>多件快递，打</a:t>
            </a:r>
            <a:r>
              <a:rPr lang="en-US" altLang="zh-CN" sz="2800" kern="100" dirty="0">
                <a:latin typeface="Times New Roman" panose="02020603050405020304"/>
                <a:ea typeface="华文细黑"/>
                <a:cs typeface="Courier New"/>
              </a:rPr>
              <a:t>100</a:t>
            </a:r>
            <a:r>
              <a:rPr lang="zh-CN" altLang="zh-CN" sz="2800" kern="100" dirty="0">
                <a:latin typeface="Times New Roman" panose="02020603050405020304"/>
                <a:ea typeface="华文细黑"/>
                <a:cs typeface="Times New Roman" panose="02020603050405020304"/>
              </a:rPr>
              <a:t>多通电话。绝大多数的客户对快递小哥态度都很好，但也有个别客户，故意刁难快递小哥，一个快递件让他们白跑好多回。遇到此类情况，快递员一般都只能忍着，一方面不想惹事，一方面也出于经济考虑不想招来投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客户一个投诉电话，就可能让我们几十个快递白跑了。</a:t>
            </a:r>
            <a:r>
              <a:rPr lang="en-US" altLang="zh-CN" sz="2800" kern="100" dirty="0">
                <a:latin typeface="宋体" panose="02010600030101010101" pitchFamily="2" charset="-122"/>
                <a:ea typeface="华文细黑"/>
                <a:cs typeface="Times New Roman" panose="02020603050405020304"/>
              </a:rPr>
              <a:t>”</a:t>
            </a:r>
            <a:endParaRPr lang="zh-CN" altLang="zh-CN" sz="280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9"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45418"/>
            <a:ext cx="11521280" cy="6521761"/>
          </a:xfrm>
          <a:prstGeom prst="rect">
            <a:avLst/>
          </a:prstGeom>
        </p:spPr>
        <p:txBody>
          <a:bodyPr wrap="square" lIns="121898" tIns="60948" rIns="121898" bIns="60948">
            <a:spAutoFit/>
          </a:bodyPr>
          <a:lstStyle/>
          <a:p>
            <a:pPr algn="just">
              <a:lnSpc>
                <a:spcPct val="140000"/>
              </a:lnSpc>
              <a:spcAft>
                <a:spcPts val="0"/>
              </a:spcAft>
            </a:pPr>
            <a:r>
              <a:rPr lang="en-US" altLang="zh-CN" sz="2700" kern="100" dirty="0">
                <a:latin typeface="Times New Roman" panose="02020603050405020304"/>
                <a:ea typeface="华文细黑"/>
                <a:cs typeface="Courier New"/>
              </a:rPr>
              <a:t>3.</a:t>
            </a:r>
            <a:r>
              <a:rPr lang="zh-CN" altLang="zh-CN" sz="2700" kern="100" dirty="0">
                <a:latin typeface="Times New Roman" panose="02020603050405020304"/>
                <a:ea typeface="华文细黑"/>
                <a:cs typeface="Times New Roman" panose="02020603050405020304"/>
              </a:rPr>
              <a:t>请对下面这段文字提供的信息进行筛选、整合，给</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人类命运共同体理念</a:t>
            </a:r>
            <a:r>
              <a:rPr lang="en-US" altLang="zh-CN" sz="2700" kern="100" dirty="0">
                <a:latin typeface="宋体" panose="02010600030101010101" pitchFamily="2" charset="-122"/>
                <a:ea typeface="华文细黑"/>
                <a:cs typeface="Times New Roman" panose="02020603050405020304"/>
              </a:rPr>
              <a:t>”</a:t>
            </a:r>
            <a:r>
              <a:rPr lang="zh-CN" altLang="zh-CN" sz="2700" kern="100" dirty="0">
                <a:latin typeface="Times New Roman" panose="02020603050405020304"/>
                <a:ea typeface="华文细黑"/>
                <a:cs typeface="Times New Roman" panose="02020603050405020304"/>
              </a:rPr>
              <a:t>下定义。不超过</a:t>
            </a:r>
            <a:r>
              <a:rPr lang="en-US" altLang="zh-CN" sz="2700" kern="100" dirty="0">
                <a:latin typeface="Times New Roman" panose="02020603050405020304"/>
                <a:ea typeface="华文细黑"/>
                <a:cs typeface="Courier New"/>
              </a:rPr>
              <a:t>70</a:t>
            </a:r>
            <a:r>
              <a:rPr lang="zh-CN" altLang="zh-CN" sz="2700" kern="100" dirty="0">
                <a:latin typeface="Times New Roman" panose="02020603050405020304"/>
                <a:ea typeface="华文细黑"/>
                <a:cs typeface="Times New Roman" panose="02020603050405020304"/>
              </a:rPr>
              <a:t>字。</a:t>
            </a:r>
            <a:endParaRPr lang="zh-CN" altLang="zh-CN" sz="2700" kern="100" dirty="0">
              <a:latin typeface="宋体" panose="02010600030101010101" pitchFamily="2" charset="-122"/>
              <a:cs typeface="Courier New"/>
            </a:endParaRPr>
          </a:p>
          <a:p>
            <a:pPr algn="just">
              <a:lnSpc>
                <a:spcPct val="140000"/>
              </a:lnSpc>
              <a:spcAft>
                <a:spcPts val="0"/>
              </a:spcAft>
            </a:pPr>
            <a:r>
              <a:rPr lang="en-US" altLang="zh-CN" sz="2700" kern="100" dirty="0">
                <a:latin typeface="宋体" panose="02010600030101010101" pitchFamily="2" charset="-122"/>
                <a:ea typeface="华文细黑"/>
                <a:cs typeface="Times New Roman" panose="02020603050405020304"/>
              </a:rPr>
              <a:t>①</a:t>
            </a:r>
            <a:r>
              <a:rPr lang="zh-CN" altLang="zh-CN" sz="2700" kern="100" dirty="0">
                <a:latin typeface="Times New Roman" panose="02020603050405020304"/>
                <a:ea typeface="华文细黑"/>
                <a:cs typeface="Times New Roman" panose="02020603050405020304"/>
              </a:rPr>
              <a:t>人类命运共同体理念具有时代先进性。</a:t>
            </a:r>
            <a:endParaRPr lang="zh-CN" altLang="zh-CN" sz="2700" kern="100" dirty="0">
              <a:latin typeface="宋体" panose="02010600030101010101" pitchFamily="2" charset="-122"/>
              <a:cs typeface="Courier New"/>
            </a:endParaRPr>
          </a:p>
          <a:p>
            <a:pPr algn="just">
              <a:lnSpc>
                <a:spcPct val="140000"/>
              </a:lnSpc>
              <a:spcAft>
                <a:spcPts val="0"/>
              </a:spcAft>
            </a:pPr>
            <a:r>
              <a:rPr lang="en-US" altLang="zh-CN" sz="2700" kern="100" dirty="0">
                <a:latin typeface="宋体" panose="02010600030101010101" pitchFamily="2" charset="-122"/>
                <a:ea typeface="华文细黑"/>
                <a:cs typeface="Times New Roman" panose="02020603050405020304"/>
              </a:rPr>
              <a:t>②</a:t>
            </a:r>
            <a:r>
              <a:rPr lang="zh-CN" altLang="zh-CN" sz="2700" kern="100" dirty="0">
                <a:latin typeface="Times New Roman" panose="02020603050405020304"/>
                <a:ea typeface="华文细黑"/>
                <a:cs typeface="Times New Roman" panose="02020603050405020304"/>
              </a:rPr>
              <a:t>践行人类命运共同体理念，可以使世界实现持久和平、共享发展成果、实现持续发展。</a:t>
            </a:r>
            <a:endParaRPr lang="zh-CN" altLang="zh-CN" sz="2700" kern="100" dirty="0">
              <a:latin typeface="宋体" panose="02010600030101010101" pitchFamily="2" charset="-122"/>
              <a:cs typeface="Courier New"/>
            </a:endParaRPr>
          </a:p>
          <a:p>
            <a:pPr algn="just">
              <a:lnSpc>
                <a:spcPct val="140000"/>
              </a:lnSpc>
              <a:spcAft>
                <a:spcPts val="0"/>
              </a:spcAft>
            </a:pPr>
            <a:r>
              <a:rPr lang="en-US" altLang="zh-CN" sz="2700" kern="100" dirty="0">
                <a:latin typeface="宋体" panose="02010600030101010101" pitchFamily="2" charset="-122"/>
                <a:ea typeface="华文细黑"/>
                <a:cs typeface="Times New Roman" panose="02020603050405020304"/>
              </a:rPr>
              <a:t>③</a:t>
            </a:r>
            <a:r>
              <a:rPr lang="zh-CN" altLang="zh-CN" sz="2700" kern="100" dirty="0">
                <a:latin typeface="Times New Roman" panose="02020603050405020304"/>
                <a:ea typeface="华文细黑"/>
                <a:cs typeface="Times New Roman" panose="02020603050405020304"/>
              </a:rPr>
              <a:t>人类命运共同体理念作为各方都能接受的思路设计，追求公正合理的国际秩序。</a:t>
            </a:r>
            <a:endParaRPr lang="zh-CN" altLang="zh-CN" sz="2700" kern="100" dirty="0">
              <a:latin typeface="宋体" panose="02010600030101010101" pitchFamily="2" charset="-122"/>
              <a:cs typeface="Courier New"/>
            </a:endParaRPr>
          </a:p>
          <a:p>
            <a:pPr algn="just">
              <a:lnSpc>
                <a:spcPct val="140000"/>
              </a:lnSpc>
              <a:spcAft>
                <a:spcPts val="0"/>
              </a:spcAft>
            </a:pPr>
            <a:r>
              <a:rPr lang="en-US" altLang="zh-CN" sz="2700" kern="100" dirty="0">
                <a:latin typeface="宋体" panose="02010600030101010101" pitchFamily="2" charset="-122"/>
                <a:ea typeface="华文细黑"/>
                <a:cs typeface="Times New Roman" panose="02020603050405020304"/>
              </a:rPr>
              <a:t>④</a:t>
            </a:r>
            <a:r>
              <a:rPr lang="zh-CN" altLang="zh-CN" sz="2700" kern="100" dirty="0">
                <a:latin typeface="Times New Roman" panose="02020603050405020304"/>
                <a:ea typeface="华文细黑"/>
                <a:cs typeface="Times New Roman" panose="02020603050405020304"/>
              </a:rPr>
              <a:t>继承国际关系公认原则是人类命运共同理念获得广泛认同的重要原因。</a:t>
            </a:r>
            <a:endParaRPr lang="zh-CN" altLang="zh-CN" sz="2700" kern="100" dirty="0">
              <a:latin typeface="宋体" panose="02010600030101010101" pitchFamily="2" charset="-122"/>
              <a:cs typeface="Courier New"/>
            </a:endParaRPr>
          </a:p>
          <a:p>
            <a:pPr algn="just">
              <a:lnSpc>
                <a:spcPct val="140000"/>
              </a:lnSpc>
              <a:spcAft>
                <a:spcPts val="0"/>
              </a:spcAft>
            </a:pPr>
            <a:r>
              <a:rPr lang="zh-CN" altLang="zh-CN" sz="2700" kern="100" dirty="0">
                <a:latin typeface="Times New Roman" panose="02020603050405020304"/>
                <a:ea typeface="华文细黑"/>
                <a:cs typeface="Times New Roman" panose="02020603050405020304"/>
              </a:rPr>
              <a:t>人类命运共同体理念</a:t>
            </a:r>
            <a:r>
              <a:rPr lang="zh-CN" altLang="zh-CN" sz="2700" kern="100" dirty="0" smtClean="0">
                <a:latin typeface="Times New Roman" panose="02020603050405020304"/>
                <a:ea typeface="华文细黑"/>
                <a:cs typeface="Times New Roman" panose="02020603050405020304"/>
              </a:rPr>
              <a:t>是</a:t>
            </a:r>
            <a:r>
              <a:rPr lang="en-US" altLang="zh-CN" sz="2700" kern="100" dirty="0" smtClean="0">
                <a:latin typeface="Times New Roman" panose="02020603050405020304"/>
                <a:ea typeface="华文细黑"/>
                <a:cs typeface="Courier New"/>
              </a:rPr>
              <a:t>_____________________________________________ </a:t>
            </a:r>
            <a:endParaRPr lang="en-US" altLang="zh-CN" sz="2700" kern="100" dirty="0" smtClean="0">
              <a:latin typeface="Times New Roman" panose="02020603050405020304"/>
              <a:ea typeface="华文细黑"/>
              <a:cs typeface="Courier New"/>
            </a:endParaRPr>
          </a:p>
          <a:p>
            <a:pPr algn="just">
              <a:lnSpc>
                <a:spcPct val="140000"/>
              </a:lnSpc>
              <a:spcAft>
                <a:spcPts val="0"/>
              </a:spcAft>
            </a:pPr>
            <a:r>
              <a:rPr lang="en-US" altLang="zh-CN" sz="2700" kern="100" dirty="0" smtClean="0">
                <a:latin typeface="Times New Roman" panose="02020603050405020304"/>
                <a:ea typeface="华文细黑"/>
                <a:cs typeface="Courier New"/>
              </a:rPr>
              <a:t>___________________________________________________________________________________________</a:t>
            </a:r>
            <a:endParaRPr lang="zh-CN" altLang="zh-CN" sz="270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
        <p:nvSpPr>
          <p:cNvPr id="3" name="矩形 2"/>
          <p:cNvSpPr/>
          <p:nvPr/>
        </p:nvSpPr>
        <p:spPr>
          <a:xfrm>
            <a:off x="387142" y="4633610"/>
            <a:ext cx="11314600" cy="1837426"/>
          </a:xfrm>
          <a:prstGeom prst="rect">
            <a:avLst/>
          </a:prstGeom>
        </p:spPr>
        <p:txBody>
          <a:bodyPr wrap="square">
            <a:spAutoFit/>
          </a:bodyPr>
          <a:lstStyle/>
          <a:p>
            <a:pPr>
              <a:lnSpc>
                <a:spcPct val="140000"/>
              </a:lnSpc>
            </a:pPr>
            <a:r>
              <a:rPr lang="en-US" altLang="zh-CN" sz="2700" kern="100" dirty="0" smtClean="0">
                <a:solidFill>
                  <a:srgbClr val="C00000"/>
                </a:solidFill>
                <a:latin typeface="Times New Roman" panose="02020603050405020304"/>
                <a:ea typeface="华文细黑"/>
                <a:cs typeface="Times New Roman" panose="02020603050405020304"/>
              </a:rPr>
              <a:t>                                         </a:t>
            </a:r>
            <a:r>
              <a:rPr lang="zh-CN" altLang="zh-CN" sz="2700" kern="100" dirty="0" smtClean="0">
                <a:solidFill>
                  <a:srgbClr val="C00000"/>
                </a:solidFill>
                <a:latin typeface="Times New Roman" panose="02020603050405020304"/>
                <a:ea typeface="华文细黑"/>
                <a:cs typeface="Times New Roman" panose="02020603050405020304"/>
              </a:rPr>
              <a:t>继承</a:t>
            </a:r>
            <a:r>
              <a:rPr lang="zh-CN" altLang="zh-CN" sz="2700" kern="100" dirty="0">
                <a:solidFill>
                  <a:srgbClr val="C00000"/>
                </a:solidFill>
                <a:latin typeface="Times New Roman" panose="02020603050405020304"/>
                <a:ea typeface="华文细黑"/>
                <a:cs typeface="Times New Roman" panose="02020603050405020304"/>
              </a:rPr>
              <a:t>国际关系公认原则，追求公正合理的国际秩序，具有时代先进性，能使世界实现持久和平、共享发展成果、实现持续发展的各方都能接受的思路设计。</a:t>
            </a:r>
            <a:endParaRPr lang="zh-CN" altLang="en-US" sz="27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780415"/>
            <a:ext cx="1152128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提取下面一段话的主要信息，写出三个最恰当的关键短语。</a:t>
            </a:r>
            <a:r>
              <a:rPr lang="en-US" altLang="zh-CN" sz="2800" kern="100">
                <a:latin typeface="Times New Roman" panose="02020603050405020304"/>
                <a:ea typeface="华文细黑"/>
                <a:cs typeface="Courier New"/>
              </a:rPr>
              <a:t>(</a:t>
            </a:r>
            <a:r>
              <a:rPr lang="zh-CN" altLang="zh-CN" sz="2800" kern="100">
                <a:latin typeface="Times New Roman" panose="02020603050405020304"/>
                <a:ea typeface="华文细黑"/>
                <a:cs typeface="Times New Roman" panose="02020603050405020304"/>
              </a:rPr>
              <a:t>每个短语不超过</a:t>
            </a:r>
            <a:r>
              <a:rPr lang="en-US" altLang="zh-CN" sz="2800" kern="100">
                <a:latin typeface="Times New Roman" panose="02020603050405020304"/>
                <a:ea typeface="华文细黑"/>
                <a:cs typeface="Courier New"/>
              </a:rPr>
              <a:t>7</a:t>
            </a:r>
            <a:r>
              <a:rPr lang="zh-CN" altLang="zh-CN" sz="2800" kern="100">
                <a:latin typeface="Times New Roman" panose="02020603050405020304"/>
                <a:ea typeface="华文细黑"/>
                <a:cs typeface="Times New Roman" panose="02020603050405020304"/>
              </a:rPr>
              <a:t>个字</a:t>
            </a:r>
            <a:r>
              <a:rPr lang="en-US" altLang="zh-CN" sz="2800" kern="100">
                <a:latin typeface="Times New Roman" panose="02020603050405020304"/>
                <a:ea typeface="华文细黑"/>
                <a:cs typeface="Courier New"/>
              </a:rPr>
              <a:t>)</a:t>
            </a:r>
            <a:endParaRPr lang="zh-CN" altLang="zh-CN" sz="2800" kern="100">
              <a:latin typeface="宋体" panose="02010600030101010101" pitchFamily="2" charset="-122"/>
              <a:cs typeface="Courier New"/>
            </a:endParaRPr>
          </a:p>
          <a:p>
            <a:pPr indent="720090" algn="just">
              <a:lnSpc>
                <a:spcPct val="150000"/>
              </a:lnSpc>
            </a:pPr>
            <a:r>
              <a:rPr lang="zh-CN" altLang="zh-CN" sz="2800" kern="100" smtClean="0">
                <a:latin typeface="Times New Roman" panose="02020603050405020304"/>
                <a:ea typeface="华文细黑"/>
                <a:cs typeface="Times New Roman" panose="02020603050405020304"/>
              </a:rPr>
              <a:t>在</a:t>
            </a:r>
            <a:r>
              <a:rPr lang="zh-CN" altLang="zh-CN" sz="2800" kern="100">
                <a:latin typeface="Times New Roman" panose="02020603050405020304"/>
                <a:ea typeface="华文细黑"/>
                <a:cs typeface="Times New Roman" panose="02020603050405020304"/>
              </a:rPr>
              <a:t>笔法上，颜真卿大胆地加强了腕力的作用，最大限度地使用提按，以显力透纸背的强劲笔力；同时巧妙地创新了逆峰回锋笔法，形成了有迹可寻的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。在结构上，吸收了古代篆书隶书正面取势的书写经验，以正面示人，表现出一种庄重正大的气象，这是颜书最大的特点。</a:t>
            </a:r>
            <a:endParaRPr lang="zh-CN" altLang="zh-CN" sz="1050" kern="100" dirty="0">
              <a:effectLst/>
              <a:latin typeface="宋体" panose="02010600030101010101" pitchFamily="2" charset="-122"/>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334566" y="4758418"/>
            <a:ext cx="11521280"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zh-CN" sz="2800" kern="100">
                <a:solidFill>
                  <a:srgbClr val="C00000"/>
                </a:solidFill>
                <a:latin typeface="Times New Roman" panose="02020603050405020304"/>
                <a:ea typeface="华文细黑"/>
                <a:cs typeface="Times New Roman" panose="02020603050405020304"/>
              </a:rPr>
              <a:t>强劲笔力　逆峰回锋笔法　正面示人</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正面取势</a:t>
            </a:r>
            <a:r>
              <a:rPr lang="en-US" altLang="zh-CN" sz="2800" kern="100">
                <a:solidFill>
                  <a:srgbClr val="C00000"/>
                </a:solidFill>
                <a:latin typeface="Times New Roman" panose="02020603050405020304"/>
                <a:ea typeface="华文细黑"/>
              </a:rPr>
              <a:t>)</a:t>
            </a:r>
            <a:endParaRPr lang="zh-CN" altLang="zh-CN" sz="1050" kern="100" dirty="0">
              <a:solidFill>
                <a:srgbClr val="C00000"/>
              </a:solidFill>
              <a:effectLst/>
              <a:latin typeface="宋体" panose="02010600030101010101" pitchFamily="2" charset="-122"/>
              <a:cs typeface="Courier New"/>
            </a:endParaRPr>
          </a:p>
        </p:txBody>
      </p:sp>
      <p:sp>
        <p:nvSpPr>
          <p:cNvPr id="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2028087"/>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作为语言表达中的传统题型</a:t>
            </a:r>
            <a:r>
              <a:rPr lang="en-US" altLang="zh-CN" sz="2800" kern="100">
                <a:latin typeface="Times New Roman" panose="02020603050405020304"/>
                <a:ea typeface="华文细黑"/>
              </a:rPr>
              <a:t>——</a:t>
            </a:r>
            <a:r>
              <a:rPr lang="zh-CN" altLang="zh-CN" sz="2800" kern="100">
                <a:latin typeface="Times New Roman" panose="02020603050405020304"/>
                <a:ea typeface="华文细黑"/>
                <a:cs typeface="Times New Roman" panose="02020603050405020304"/>
              </a:rPr>
              <a:t>语段的压缩，考生对此已有了一定的训练与积累，下手既快又巧。但是其中的问题也不容忽视，如对语段的精细阅读还不够，语言上的提炼与加工还不尽如人意，多多少少地遗漏答题要点。这些都待于在二轮复习中逐步解决，不断完善。</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pic>
        <p:nvPicPr>
          <p:cNvPr id="1028" name="Picture 4" descr="G:\1112\新建文件夹\timg (10).jpg"/>
          <p:cNvPicPr>
            <a:picLocks noChangeAspect="1" noChangeArrowheads="1"/>
          </p:cNvPicPr>
          <p:nvPr/>
        </p:nvPicPr>
        <p:blipFill rotWithShape="1">
          <a:blip r:embed="rId1">
            <a:extLst>
              <a:ext uri="{28A0092B-C50C-407E-A947-70E740481C1C}">
                <a14:useLocalDpi xmlns:a14="http://schemas.microsoft.com/office/drawing/2010/main" val="0"/>
              </a:ext>
            </a:extLst>
          </a:blip>
          <a:srcRect l="65616" b="3154"/>
          <a:stretch>
            <a:fillRect/>
          </a:stretch>
        </p:blipFill>
        <p:spPr bwMode="auto">
          <a:xfrm>
            <a:off x="8294687" y="1588"/>
            <a:ext cx="3895726"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4148</Words>
  <Application>WPS 演示</Application>
  <PresentationFormat>自定义</PresentationFormat>
  <Paragraphs>179</Paragraphs>
  <Slides>21</Slides>
  <Notes>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21</vt:i4>
      </vt:variant>
    </vt:vector>
  </HeadingPairs>
  <TitlesOfParts>
    <vt:vector size="37" baseType="lpstr">
      <vt:lpstr>Arial</vt:lpstr>
      <vt:lpstr>宋体</vt:lpstr>
      <vt:lpstr>Wingdings</vt:lpstr>
      <vt:lpstr>微软雅黑</vt:lpstr>
      <vt:lpstr>Times New Roman</vt:lpstr>
      <vt:lpstr>Times New Roman</vt:lpstr>
      <vt:lpstr>黑体</vt:lpstr>
      <vt:lpstr>华文细黑</vt:lpstr>
      <vt:lpstr>Courier New</vt:lpstr>
      <vt:lpstr>Broadway</vt:lpstr>
      <vt:lpstr>楷体</vt:lpstr>
      <vt:lpstr>经典繁仿黑</vt:lpstr>
      <vt:lpstr>Calibri</vt:lpstr>
      <vt:lpstr>Arial Unicode MS</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2017-12-13T09:31:39Z</dcterms:created>
  <dcterms:modified xsi:type="dcterms:W3CDTF">2017-12-13T09:31:47Z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