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8"/>
  </p:handoutMasterIdLst>
  <p:sldIdLst>
    <p:sldId id="370" r:id="rId3"/>
    <p:sldId id="351" r:id="rId4"/>
    <p:sldId id="384" r:id="rId5"/>
    <p:sldId id="363" r:id="rId7"/>
    <p:sldId id="348" r:id="rId8"/>
    <p:sldId id="366" r:id="rId9"/>
    <p:sldId id="365" r:id="rId10"/>
    <p:sldId id="372" r:id="rId11"/>
    <p:sldId id="373" r:id="rId12"/>
    <p:sldId id="374" r:id="rId13"/>
    <p:sldId id="375" r:id="rId14"/>
    <p:sldId id="377" r:id="rId15"/>
    <p:sldId id="378" r:id="rId16"/>
    <p:sldId id="367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3300"/>
    <a:srgbClr val="CCFFFF"/>
    <a:srgbClr val="99CC00"/>
    <a:srgbClr val="CCECFF"/>
    <a:srgbClr val="FF0000"/>
    <a:srgbClr val="FF66CC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18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47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47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A8FD3E8-D83F-40D9-85ED-AB1714A1ABF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C0CD3DF-0737-4B00-BA32-30B261C178FE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8D7D3D6-2A27-47E9-9CD3-901CE786793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73D4E99-B159-4307-90E1-EC6D29C49D8F}" type="slidenum">
              <a:rPr lang="en-US" altLang="zh-CN" sz="1200" smtClean="0"/>
            </a:fld>
            <a:endParaRPr lang="en-US" altLang="zh-CN" sz="1200" smtClean="0"/>
          </a:p>
        </p:txBody>
      </p:sp>
      <p:sp>
        <p:nvSpPr>
          <p:cNvPr id="30723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Ù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8C1B25-8518-4D5D-8AAE-B45677581706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CD232-D167-4E51-8D8F-81CBF876376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7237BB-6614-4963-B4D6-73230B0D9FFE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C82DBD-BFD7-4752-A15C-6584EAE1818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86B552-0475-4732-ACEF-C5AB70ADE94E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157871-C7E7-421C-B92D-00A152DC458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C3D378-A45C-4E94-9674-65DB84996281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7531A1-EADC-4467-A9A4-9EDA2EBC2F4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E32BDB-0ECB-49BB-A035-0B259AFBA58D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AE63C-5D3D-4156-8C4E-E47916FA662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F42815-9A51-4ED8-A241-A86B1451B6C6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D009F3-F290-48EE-BEED-DA75E26E575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E5828D-BD7C-4C1B-8872-2B65A82C9616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158D8A-A600-43DB-B1A8-1BCAF075E45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88194B-5582-4D6E-932F-7609FEA3EB33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107A1C-DD3D-47B7-8E7D-AE84CAF0F21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youyi100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EE874E-E957-4EC4-A1E4-0DAA137B61D3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1C0F59-B730-4097-800E-232DE56B209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2185F9-BC38-471A-8C89-A2702651BDB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8BED96-E350-4434-B2CE-9A6A441636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E3B9E6-5B70-4C32-963F-AB1771A6777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854D79-AD81-4FAF-91AE-88E24C6A091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05FC10BA-166A-43CC-B31F-41C200D61F1F}" type="datetimeFigureOut">
              <a:rPr lang="zh-CN" altLang="en-US"/>
            </a:fld>
            <a:endParaRPr lang="en-US" altLang="zh-CN"/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75426258-A9D7-40F1-93CB-95C560319F2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9"/>
          <p:cNvSpPr txBox="1">
            <a:spLocks noChangeArrowheads="1"/>
          </p:cNvSpPr>
          <p:nvPr/>
        </p:nvSpPr>
        <p:spPr bwMode="auto">
          <a:xfrm>
            <a:off x="582949" y="1406386"/>
            <a:ext cx="79930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8800" b="1" dirty="0" smtClean="0">
                <a:solidFill>
                  <a:srgbClr val="FF33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滥竽充数</a:t>
            </a:r>
            <a:endParaRPr lang="zh-CN" altLang="en-US" sz="8800" dirty="0">
              <a:solidFill>
                <a:srgbClr val="FF3399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792" y="2852936"/>
            <a:ext cx="5133975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1026"/>
          <p:cNvSpPr txBox="1">
            <a:spLocks noChangeArrowheads="1"/>
          </p:cNvSpPr>
          <p:nvPr/>
        </p:nvSpPr>
        <p:spPr bwMode="auto">
          <a:xfrm>
            <a:off x="1066800" y="2209800"/>
            <a:ext cx="75438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          </a:t>
            </a:r>
            <a:r>
              <a:rPr lang="zh-CN" altLang="en-US" sz="3600" b="1">
                <a:solidFill>
                  <a:schemeClr val="accent2"/>
                </a:solidFill>
              </a:rPr>
              <a:t>每逢吹竽，他也</a:t>
            </a:r>
            <a:r>
              <a:rPr lang="zh-CN" altLang="en-US" sz="3600" b="1" u="sng">
                <a:solidFill>
                  <a:srgbClr val="FF00FF"/>
                </a:solidFill>
              </a:rPr>
              <a:t>鼓着腮帮，捂着竽眼儿</a:t>
            </a:r>
            <a:r>
              <a:rPr lang="zh-CN" altLang="en-US" sz="3600" b="1">
                <a:solidFill>
                  <a:schemeClr val="accent2"/>
                </a:solidFill>
              </a:rPr>
              <a:t>，</a:t>
            </a:r>
            <a:r>
              <a:rPr lang="zh-CN" altLang="en-US" sz="3600" b="1">
                <a:solidFill>
                  <a:srgbClr val="FF00FF"/>
                </a:solidFill>
              </a:rPr>
              <a:t>装腔作势</a:t>
            </a:r>
            <a:r>
              <a:rPr lang="zh-CN" altLang="en-US" sz="3600" b="1">
                <a:solidFill>
                  <a:schemeClr val="accent2"/>
                </a:solidFill>
              </a:rPr>
              <a:t>，混在队里充数。</a:t>
            </a:r>
            <a:endParaRPr lang="zh-CN" altLang="en-US" sz="36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362200" y="2286000"/>
            <a:ext cx="563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1084263" y="2486025"/>
            <a:ext cx="62960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u="sng">
                <a:solidFill>
                  <a:srgbClr val="FF00FF"/>
                </a:solidFill>
              </a:rPr>
              <a:t>鼓着腮帮   ，捂着竽眼儿</a:t>
            </a:r>
            <a:endParaRPr lang="zh-CN" altLang="en-US" sz="4400" b="1" u="sng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>
    <p:zo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2819400" y="1524000"/>
            <a:ext cx="601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/>
              <a:t>①</a:t>
            </a:r>
            <a:r>
              <a:rPr lang="zh-CN" altLang="en-US" b="1"/>
              <a:t>宣王喜欢讲排场，三百人一齐吹竽。</a:t>
            </a:r>
            <a:endParaRPr lang="zh-CN" altLang="en-US" b="1"/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2819400" y="2133600"/>
            <a:ext cx="5784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hlinkClick r:id="" action="ppaction://noaction"/>
              </a:rPr>
              <a:t>②</a:t>
            </a:r>
            <a:r>
              <a:rPr lang="zh-CN" altLang="en-US" b="1">
                <a:solidFill>
                  <a:srgbClr val="FF0000"/>
                </a:solidFill>
                <a:hlinkClick r:id="" action="ppaction://noaction"/>
              </a:rPr>
              <a:t>南郭先生很会弄虚作假，钻人家的空子。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6388" name="Line 2"/>
          <p:cNvSpPr>
            <a:spLocks noChangeShapeType="1"/>
          </p:cNvSpPr>
          <p:nvPr/>
        </p:nvSpPr>
        <p:spPr bwMode="auto">
          <a:xfrm>
            <a:off x="533400" y="1219200"/>
            <a:ext cx="815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9" name="Line 3"/>
          <p:cNvSpPr>
            <a:spLocks noChangeShapeType="1"/>
          </p:cNvSpPr>
          <p:nvPr/>
        </p:nvSpPr>
        <p:spPr bwMode="auto">
          <a:xfrm>
            <a:off x="533400" y="2895600"/>
            <a:ext cx="815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0" name="Line 4"/>
          <p:cNvSpPr>
            <a:spLocks noChangeShapeType="1"/>
          </p:cNvSpPr>
          <p:nvPr/>
        </p:nvSpPr>
        <p:spPr bwMode="auto">
          <a:xfrm>
            <a:off x="533400" y="4572000"/>
            <a:ext cx="815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Line 5"/>
          <p:cNvSpPr>
            <a:spLocks noChangeShapeType="1"/>
          </p:cNvSpPr>
          <p:nvPr/>
        </p:nvSpPr>
        <p:spPr bwMode="auto">
          <a:xfrm>
            <a:off x="533400" y="6019800"/>
            <a:ext cx="815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2" name="Line 6"/>
          <p:cNvSpPr>
            <a:spLocks noChangeShapeType="1"/>
          </p:cNvSpPr>
          <p:nvPr/>
        </p:nvSpPr>
        <p:spPr bwMode="auto">
          <a:xfrm>
            <a:off x="533400" y="1219200"/>
            <a:ext cx="0" cy="480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3" name="Line 7"/>
          <p:cNvSpPr>
            <a:spLocks noChangeShapeType="1"/>
          </p:cNvSpPr>
          <p:nvPr/>
        </p:nvSpPr>
        <p:spPr bwMode="auto">
          <a:xfrm>
            <a:off x="2667000" y="1219200"/>
            <a:ext cx="0" cy="480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4" name="Line 8"/>
          <p:cNvSpPr>
            <a:spLocks noChangeShapeType="1"/>
          </p:cNvSpPr>
          <p:nvPr/>
        </p:nvSpPr>
        <p:spPr bwMode="auto">
          <a:xfrm>
            <a:off x="8686800" y="1219200"/>
            <a:ext cx="0" cy="480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5" name="Text Box 9"/>
          <p:cNvSpPr txBox="1">
            <a:spLocks noChangeArrowheads="1"/>
          </p:cNvSpPr>
          <p:nvPr/>
        </p:nvSpPr>
        <p:spPr bwMode="auto">
          <a:xfrm>
            <a:off x="685800" y="1676400"/>
            <a:ext cx="1828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6600FF"/>
                </a:solidFill>
              </a:rPr>
              <a:t>滥竽充数成功的原因</a:t>
            </a:r>
            <a:endParaRPr lang="zh-CN" altLang="en-US" b="1">
              <a:solidFill>
                <a:srgbClr val="6600FF"/>
              </a:solidFill>
            </a:endParaRPr>
          </a:p>
        </p:txBody>
      </p:sp>
      <p:sp>
        <p:nvSpPr>
          <p:cNvPr id="16396" name="Text Box 10"/>
          <p:cNvSpPr txBox="1">
            <a:spLocks noChangeArrowheads="1"/>
          </p:cNvSpPr>
          <p:nvPr/>
        </p:nvSpPr>
        <p:spPr bwMode="auto">
          <a:xfrm>
            <a:off x="762000" y="3200400"/>
            <a:ext cx="1828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6600FF"/>
                </a:solidFill>
              </a:rPr>
              <a:t>滥竽充数失败的原因</a:t>
            </a:r>
            <a:endParaRPr lang="zh-CN" altLang="en-US" b="1">
              <a:solidFill>
                <a:srgbClr val="6600FF"/>
              </a:solidFill>
            </a:endParaRPr>
          </a:p>
        </p:txBody>
      </p:sp>
      <p:sp>
        <p:nvSpPr>
          <p:cNvPr id="16397" name="Text Box 11"/>
          <p:cNvSpPr txBox="1">
            <a:spLocks noChangeArrowheads="1"/>
          </p:cNvSpPr>
          <p:nvPr/>
        </p:nvSpPr>
        <p:spPr bwMode="auto">
          <a:xfrm>
            <a:off x="914400" y="5029200"/>
            <a:ext cx="1219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6600FF"/>
                </a:solidFill>
              </a:rPr>
              <a:t>说明了什么</a:t>
            </a:r>
            <a:endParaRPr lang="zh-CN" altLang="en-US" b="1">
              <a:solidFill>
                <a:srgbClr val="6600FF"/>
              </a:solidFill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3" grpId="0" autoUpdateAnimBg="0"/>
      <p:bldP spid="7186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3"/>
          <p:cNvGrpSpPr/>
          <p:nvPr/>
        </p:nvGrpSpPr>
        <p:grpSpPr bwMode="auto">
          <a:xfrm>
            <a:off x="533400" y="1219200"/>
            <a:ext cx="8431088" cy="4800600"/>
            <a:chOff x="240" y="480"/>
            <a:chExt cx="5136" cy="3024"/>
          </a:xfrm>
        </p:grpSpPr>
        <p:sp>
          <p:nvSpPr>
            <p:cNvPr id="17417" name="Line 4"/>
            <p:cNvSpPr>
              <a:spLocks noChangeShapeType="1"/>
            </p:cNvSpPr>
            <p:nvPr/>
          </p:nvSpPr>
          <p:spPr bwMode="auto">
            <a:xfrm>
              <a:off x="240" y="480"/>
              <a:ext cx="5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8" name="Line 5"/>
            <p:cNvSpPr>
              <a:spLocks noChangeShapeType="1"/>
            </p:cNvSpPr>
            <p:nvPr/>
          </p:nvSpPr>
          <p:spPr bwMode="auto">
            <a:xfrm>
              <a:off x="240" y="1536"/>
              <a:ext cx="5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9" name="Line 6"/>
            <p:cNvSpPr>
              <a:spLocks noChangeShapeType="1"/>
            </p:cNvSpPr>
            <p:nvPr/>
          </p:nvSpPr>
          <p:spPr bwMode="auto">
            <a:xfrm>
              <a:off x="240" y="2592"/>
              <a:ext cx="5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0" name="Line 7"/>
            <p:cNvSpPr>
              <a:spLocks noChangeShapeType="1"/>
            </p:cNvSpPr>
            <p:nvPr/>
          </p:nvSpPr>
          <p:spPr bwMode="auto">
            <a:xfrm>
              <a:off x="240" y="3504"/>
              <a:ext cx="5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1" name="Line 8"/>
            <p:cNvSpPr>
              <a:spLocks noChangeShapeType="1"/>
            </p:cNvSpPr>
            <p:nvPr/>
          </p:nvSpPr>
          <p:spPr bwMode="auto">
            <a:xfrm>
              <a:off x="240" y="480"/>
              <a:ext cx="0" cy="30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2" name="Line 9"/>
            <p:cNvSpPr>
              <a:spLocks noChangeShapeType="1"/>
            </p:cNvSpPr>
            <p:nvPr/>
          </p:nvSpPr>
          <p:spPr bwMode="auto">
            <a:xfrm>
              <a:off x="1584" y="480"/>
              <a:ext cx="0" cy="30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3" name="Line 10"/>
            <p:cNvSpPr>
              <a:spLocks noChangeShapeType="1"/>
            </p:cNvSpPr>
            <p:nvPr/>
          </p:nvSpPr>
          <p:spPr bwMode="auto">
            <a:xfrm>
              <a:off x="5376" y="480"/>
              <a:ext cx="0" cy="30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4" name="Text Box 11"/>
            <p:cNvSpPr txBox="1">
              <a:spLocks noChangeArrowheads="1"/>
            </p:cNvSpPr>
            <p:nvPr/>
          </p:nvSpPr>
          <p:spPr bwMode="auto">
            <a:xfrm>
              <a:off x="336" y="768"/>
              <a:ext cx="1152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6600FF"/>
                  </a:solidFill>
                </a:rPr>
                <a:t>滥竽充数成功的原因</a:t>
              </a:r>
              <a:endParaRPr lang="zh-CN" altLang="en-US" b="1" dirty="0">
                <a:solidFill>
                  <a:srgbClr val="6600FF"/>
                </a:solidFill>
              </a:endParaRPr>
            </a:p>
          </p:txBody>
        </p:sp>
        <p:sp>
          <p:nvSpPr>
            <p:cNvPr id="17425" name="Text Box 12"/>
            <p:cNvSpPr txBox="1">
              <a:spLocks noChangeArrowheads="1"/>
            </p:cNvSpPr>
            <p:nvPr/>
          </p:nvSpPr>
          <p:spPr bwMode="auto">
            <a:xfrm>
              <a:off x="384" y="1728"/>
              <a:ext cx="1152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6600FF"/>
                  </a:solidFill>
                </a:rPr>
                <a:t>滥竽充数失败的原因</a:t>
              </a:r>
              <a:endParaRPr lang="zh-CN" altLang="en-US" b="1" dirty="0">
                <a:solidFill>
                  <a:srgbClr val="6600FF"/>
                </a:solidFill>
              </a:endParaRPr>
            </a:p>
          </p:txBody>
        </p:sp>
        <p:sp>
          <p:nvSpPr>
            <p:cNvPr id="17426" name="Text Box 13"/>
            <p:cNvSpPr txBox="1">
              <a:spLocks noChangeArrowheads="1"/>
            </p:cNvSpPr>
            <p:nvPr/>
          </p:nvSpPr>
          <p:spPr bwMode="auto">
            <a:xfrm>
              <a:off x="480" y="2880"/>
              <a:ext cx="768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6600FF"/>
                  </a:solidFill>
                </a:rPr>
                <a:t>说明了什么</a:t>
              </a:r>
              <a:endParaRPr lang="zh-CN" altLang="en-US" b="1" dirty="0">
                <a:solidFill>
                  <a:srgbClr val="6600FF"/>
                </a:solidFill>
              </a:endParaRPr>
            </a:p>
          </p:txBody>
        </p:sp>
      </p:grpSp>
      <p:sp>
        <p:nvSpPr>
          <p:cNvPr id="17411" name="Text Box 14"/>
          <p:cNvSpPr txBox="1">
            <a:spLocks noChangeArrowheads="1"/>
          </p:cNvSpPr>
          <p:nvPr/>
        </p:nvSpPr>
        <p:spPr bwMode="auto">
          <a:xfrm>
            <a:off x="2819400" y="1524000"/>
            <a:ext cx="601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①</a:t>
            </a:r>
            <a:r>
              <a:rPr lang="zh-CN" altLang="en-US" b="1" dirty="0"/>
              <a:t>齐宣王喜欢讲排场，三百人一齐吹竽。</a:t>
            </a:r>
            <a:endParaRPr lang="zh-CN" altLang="en-US" b="1" dirty="0"/>
          </a:p>
        </p:txBody>
      </p:sp>
      <p:sp>
        <p:nvSpPr>
          <p:cNvPr id="48143" name="Text Box 15"/>
          <p:cNvSpPr txBox="1">
            <a:spLocks noChangeArrowheads="1"/>
          </p:cNvSpPr>
          <p:nvPr/>
        </p:nvSpPr>
        <p:spPr bwMode="auto">
          <a:xfrm>
            <a:off x="2700338" y="3357563"/>
            <a:ext cx="6629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①</a:t>
            </a:r>
            <a:r>
              <a:rPr lang="zh-CN" altLang="en-US" b="1" dirty="0"/>
              <a:t>齐湣王 喜欢吹竽的人一个挨一个吹给他听。</a:t>
            </a:r>
            <a:endParaRPr lang="zh-CN" altLang="en-US" b="1" dirty="0"/>
          </a:p>
        </p:txBody>
      </p:sp>
      <p:sp>
        <p:nvSpPr>
          <p:cNvPr id="17413" name="Text Box 16"/>
          <p:cNvSpPr txBox="1">
            <a:spLocks noChangeArrowheads="1"/>
          </p:cNvSpPr>
          <p:nvPr/>
        </p:nvSpPr>
        <p:spPr bwMode="auto">
          <a:xfrm>
            <a:off x="2819400" y="2133600"/>
            <a:ext cx="5791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②</a:t>
            </a:r>
            <a:r>
              <a:rPr lang="zh-CN" altLang="en-US" b="1" dirty="0"/>
              <a:t>南郭先生很会弄虚作假，钻人家的空子。</a:t>
            </a:r>
            <a:endParaRPr lang="zh-CN" altLang="en-US" dirty="0"/>
          </a:p>
        </p:txBody>
      </p:sp>
      <p:sp>
        <p:nvSpPr>
          <p:cNvPr id="48145" name="Text Box 17"/>
          <p:cNvSpPr txBox="1">
            <a:spLocks noChangeArrowheads="1"/>
          </p:cNvSpPr>
          <p:nvPr/>
        </p:nvSpPr>
        <p:spPr bwMode="auto">
          <a:xfrm>
            <a:off x="2700338" y="3886200"/>
            <a:ext cx="480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②</a:t>
            </a:r>
            <a:r>
              <a:rPr lang="zh-CN" altLang="en-US" b="1" dirty="0"/>
              <a:t>南郭先生本来就不会吹竽。</a:t>
            </a:r>
            <a:endParaRPr lang="zh-CN" altLang="en-US" b="1" dirty="0"/>
          </a:p>
        </p:txBody>
      </p:sp>
      <p:sp>
        <p:nvSpPr>
          <p:cNvPr id="48146" name="Text Box 18"/>
          <p:cNvSpPr txBox="1">
            <a:spLocks noChangeArrowheads="1"/>
          </p:cNvSpPr>
          <p:nvPr/>
        </p:nvSpPr>
        <p:spPr bwMode="auto">
          <a:xfrm>
            <a:off x="2819400" y="4945063"/>
            <a:ext cx="5257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/>
              <a:t>没有真才实学而弄虚作假的人，最终总要败露的。</a:t>
            </a:r>
            <a:endParaRPr lang="zh-CN" altLang="en-US" b="1" dirty="0"/>
          </a:p>
        </p:txBody>
      </p:sp>
      <p:pic>
        <p:nvPicPr>
          <p:cNvPr id="17416" name="Picture 19" descr="03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20000" y="0"/>
            <a:ext cx="152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3" grpId="0" autoUpdateAnimBg="0"/>
      <p:bldP spid="48145" grpId="0" autoUpdateAnimBg="0"/>
      <p:bldP spid="4814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650" y="981075"/>
            <a:ext cx="7772400" cy="461962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6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36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没有真正才干而不会装会、弄虚作假、混在行家里充数的人是经不起考验的，他的真面目终究会暴露的。</a:t>
            </a:r>
            <a:br>
              <a:rPr lang="zh-CN" altLang="en-US" sz="36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3600" dirty="0">
                <a:solidFill>
                  <a:srgbClr val="FF3300"/>
                </a:solidFill>
                <a:ea typeface="隶书" panose="02010509060101010101" pitchFamily="49" charset="-122"/>
              </a:rPr>
              <a:t> </a:t>
            </a:r>
            <a:endParaRPr lang="zh-CN" altLang="en-US" sz="3600" dirty="0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Tx/>
              <a:buNone/>
            </a:pPr>
            <a:r>
              <a:rPr lang="zh-CN" altLang="en-US" sz="36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3600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同学们都不要做南郭先生那样的人，而要做一个诚实的人，一个有真才实学的人，一个对社会有用的人</a:t>
            </a:r>
            <a:r>
              <a:rPr lang="zh-CN" altLang="en-US" sz="3600" dirty="0" smtClean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zh-CN" altLang="en-US" sz="3600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91680" y="764704"/>
            <a:ext cx="4894262" cy="1143000"/>
          </a:xfrm>
        </p:spPr>
        <p:txBody>
          <a:bodyPr/>
          <a:lstStyle/>
          <a:p>
            <a:r>
              <a:rPr lang="zh-CN" altLang="en-US" sz="6000" dirty="0">
                <a:solidFill>
                  <a:srgbClr val="FF0000"/>
                </a:solidFill>
                <a:ea typeface="隶书" panose="02010509060101010101" pitchFamily="49" charset="-122"/>
              </a:rPr>
              <a:t>学习目标</a:t>
            </a:r>
            <a:endParaRPr lang="zh-CN" altLang="en-US" sz="6000" dirty="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3568" y="2348880"/>
            <a:ext cx="7992888" cy="2375842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600" b="1" dirty="0">
                <a:latin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宋体" panose="02010600030101010101" pitchFamily="2" charset="-122"/>
              </a:rPr>
              <a:t>学会本课的生字和词语，能正确、有感情地朗读课文。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en-US" altLang="zh-CN" sz="3600" b="1" dirty="0">
                <a:latin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宋体" panose="02010600030101010101" pitchFamily="2" charset="-122"/>
              </a:rPr>
              <a:t>能正确地理解课文的内容，懂得</a:t>
            </a:r>
            <a:r>
              <a:rPr lang="en-US" altLang="zh-CN" sz="3600" b="1" dirty="0"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</a:rPr>
              <a:t>滥竽充数</a:t>
            </a:r>
            <a:r>
              <a:rPr lang="en-US" altLang="zh-CN" sz="3600" b="1" dirty="0">
                <a:latin typeface="宋体" panose="02010600030101010101" pitchFamily="2" charset="-122"/>
              </a:rPr>
              <a:t>》 </a:t>
            </a:r>
            <a:r>
              <a:rPr lang="zh-CN" altLang="en-US" sz="3600" b="1" dirty="0">
                <a:latin typeface="宋体" panose="02010600030101010101" pitchFamily="2" charset="-122"/>
              </a:rPr>
              <a:t>和</a:t>
            </a:r>
            <a:r>
              <a:rPr lang="en-US" altLang="zh-CN" sz="3600" b="1" dirty="0"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</a:rPr>
              <a:t>邯郸学步</a:t>
            </a:r>
            <a:r>
              <a:rPr lang="en-US" altLang="zh-CN" sz="3600" b="1" dirty="0">
                <a:latin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</a:rPr>
              <a:t>所包含的道理，学会做人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092" descr="PM_02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2050"/>
          <p:cNvSpPr txBox="1">
            <a:spLocks noChangeArrowheads="1"/>
          </p:cNvSpPr>
          <p:nvPr/>
        </p:nvSpPr>
        <p:spPr bwMode="auto">
          <a:xfrm>
            <a:off x="2566193" y="2151525"/>
            <a:ext cx="14859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滥</a:t>
            </a:r>
            <a:r>
              <a:rPr lang="zh-CN" altLang="en-US" sz="3200" dirty="0"/>
              <a:t>   </a:t>
            </a:r>
            <a:r>
              <a:rPr lang="zh-CN" altLang="en-US" sz="3200" b="1" dirty="0">
                <a:solidFill>
                  <a:srgbClr val="FF0000"/>
                </a:solidFill>
              </a:rPr>
              <a:t>竽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172" name="Text Box 2051"/>
          <p:cNvSpPr txBox="1">
            <a:spLocks noChangeArrowheads="1"/>
          </p:cNvSpPr>
          <p:nvPr/>
        </p:nvSpPr>
        <p:spPr bwMode="auto">
          <a:xfrm>
            <a:off x="2629693" y="1160925"/>
            <a:ext cx="1501775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   </a:t>
            </a:r>
            <a:endParaRPr lang="en-US" altLang="zh-CN" dirty="0"/>
          </a:p>
          <a:p>
            <a:pPr eaLnBrk="1" hangingPunct="1">
              <a:spcBef>
                <a:spcPct val="50000"/>
              </a:spcBef>
            </a:pPr>
            <a:r>
              <a:rPr lang="en-US" altLang="zh-CN" dirty="0" err="1"/>
              <a:t>làn</a:t>
            </a:r>
            <a:r>
              <a:rPr lang="en-US" altLang="zh-CN" dirty="0"/>
              <a:t>     </a:t>
            </a:r>
            <a:r>
              <a:rPr lang="en-US" altLang="zh-CN" dirty="0" err="1"/>
              <a:t>yú</a:t>
            </a:r>
            <a:endParaRPr lang="en-US" altLang="zh-CN" dirty="0"/>
          </a:p>
        </p:txBody>
      </p:sp>
      <p:sp>
        <p:nvSpPr>
          <p:cNvPr id="7173" name="Text Box 2060"/>
          <p:cNvSpPr txBox="1">
            <a:spLocks noChangeArrowheads="1"/>
          </p:cNvSpPr>
          <p:nvPr/>
        </p:nvSpPr>
        <p:spPr bwMode="auto">
          <a:xfrm>
            <a:off x="4131468" y="2151525"/>
            <a:ext cx="2081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/>
              <a:t> </a:t>
            </a:r>
            <a:r>
              <a:rPr lang="zh-CN" altLang="en-US" sz="3200" dirty="0"/>
              <a:t>南</a:t>
            </a:r>
            <a:r>
              <a:rPr lang="zh-CN" altLang="en-US" sz="3200" b="1" dirty="0">
                <a:solidFill>
                  <a:srgbClr val="FF0000"/>
                </a:solidFill>
              </a:rPr>
              <a:t>郭 </a:t>
            </a:r>
            <a:r>
              <a:rPr lang="zh-CN" altLang="en-US" sz="3200" dirty="0"/>
              <a:t>先生</a:t>
            </a:r>
            <a:endParaRPr lang="zh-CN" altLang="en-US" sz="3200" dirty="0"/>
          </a:p>
        </p:txBody>
      </p:sp>
      <p:sp>
        <p:nvSpPr>
          <p:cNvPr id="7174" name="Text Box 2061"/>
          <p:cNvSpPr txBox="1">
            <a:spLocks noChangeArrowheads="1"/>
          </p:cNvSpPr>
          <p:nvPr/>
        </p:nvSpPr>
        <p:spPr bwMode="auto">
          <a:xfrm>
            <a:off x="6449218" y="2227725"/>
            <a:ext cx="16906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捂</a:t>
            </a:r>
            <a:r>
              <a:rPr lang="zh-CN" altLang="en-US" sz="3200" dirty="0"/>
              <a:t>着</a:t>
            </a:r>
            <a:endParaRPr lang="zh-CN" altLang="en-US" sz="3200" dirty="0"/>
          </a:p>
        </p:txBody>
      </p:sp>
      <p:sp>
        <p:nvSpPr>
          <p:cNvPr id="7175" name="Text Box 2062"/>
          <p:cNvSpPr txBox="1">
            <a:spLocks noChangeArrowheads="1"/>
          </p:cNvSpPr>
          <p:nvPr/>
        </p:nvSpPr>
        <p:spPr bwMode="auto">
          <a:xfrm>
            <a:off x="4069556" y="3904125"/>
            <a:ext cx="22875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/>
              <a:t>装 </a:t>
            </a:r>
            <a:r>
              <a:rPr lang="zh-CN" altLang="en-US" sz="3200" b="1" dirty="0">
                <a:solidFill>
                  <a:srgbClr val="FF0000"/>
                </a:solidFill>
              </a:rPr>
              <a:t>腔</a:t>
            </a:r>
            <a:r>
              <a:rPr lang="zh-CN" altLang="en-US" sz="3200" dirty="0"/>
              <a:t> 作 势</a:t>
            </a:r>
            <a:endParaRPr lang="zh-CN" altLang="en-US" sz="3200" dirty="0"/>
          </a:p>
        </p:txBody>
      </p:sp>
      <p:sp>
        <p:nvSpPr>
          <p:cNvPr id="7176" name="Text Box 2063"/>
          <p:cNvSpPr txBox="1">
            <a:spLocks noChangeArrowheads="1"/>
          </p:cNvSpPr>
          <p:nvPr/>
        </p:nvSpPr>
        <p:spPr bwMode="auto">
          <a:xfrm>
            <a:off x="2504281" y="3904125"/>
            <a:ext cx="13779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混 </a:t>
            </a:r>
            <a:r>
              <a:rPr lang="zh-CN" altLang="en-US" sz="3200" dirty="0"/>
              <a:t>着</a:t>
            </a:r>
            <a:endParaRPr lang="zh-CN" altLang="en-US" dirty="0"/>
          </a:p>
        </p:txBody>
      </p:sp>
      <p:sp>
        <p:nvSpPr>
          <p:cNvPr id="7177" name="Text Box 2065"/>
          <p:cNvSpPr txBox="1">
            <a:spLocks noChangeArrowheads="1"/>
          </p:cNvSpPr>
          <p:nvPr/>
        </p:nvSpPr>
        <p:spPr bwMode="auto">
          <a:xfrm>
            <a:off x="6511131" y="3827925"/>
            <a:ext cx="16906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脾</a:t>
            </a:r>
            <a:r>
              <a:rPr lang="zh-CN" altLang="en-US" sz="3200" b="1" dirty="0"/>
              <a:t> </a:t>
            </a:r>
            <a:r>
              <a:rPr lang="zh-CN" altLang="en-US" sz="3200" dirty="0"/>
              <a:t>气</a:t>
            </a:r>
            <a:endParaRPr lang="zh-CN" altLang="en-US" dirty="0"/>
          </a:p>
        </p:txBody>
      </p:sp>
      <p:sp>
        <p:nvSpPr>
          <p:cNvPr id="7178" name="Text Box 2069"/>
          <p:cNvSpPr txBox="1">
            <a:spLocks noChangeArrowheads="1"/>
          </p:cNvSpPr>
          <p:nvPr/>
        </p:nvSpPr>
        <p:spPr bwMode="auto">
          <a:xfrm>
            <a:off x="2504281" y="3446925"/>
            <a:ext cx="9001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hùn</a:t>
            </a:r>
            <a:endParaRPr lang="en-US" altLang="zh-CN"/>
          </a:p>
        </p:txBody>
      </p:sp>
      <p:sp>
        <p:nvSpPr>
          <p:cNvPr id="7179" name="Text Box 2073"/>
          <p:cNvSpPr txBox="1">
            <a:spLocks noChangeArrowheads="1"/>
          </p:cNvSpPr>
          <p:nvPr/>
        </p:nvSpPr>
        <p:spPr bwMode="auto">
          <a:xfrm>
            <a:off x="4445793" y="3438988"/>
            <a:ext cx="1376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 err="1"/>
              <a:t>qiāng</a:t>
            </a:r>
            <a:endParaRPr lang="en-US" altLang="zh-CN" dirty="0"/>
          </a:p>
        </p:txBody>
      </p:sp>
      <p:sp>
        <p:nvSpPr>
          <p:cNvPr id="7180" name="Text Box 2074"/>
          <p:cNvSpPr txBox="1">
            <a:spLocks noChangeArrowheads="1"/>
          </p:cNvSpPr>
          <p:nvPr/>
        </p:nvSpPr>
        <p:spPr bwMode="auto">
          <a:xfrm>
            <a:off x="6574631" y="3370725"/>
            <a:ext cx="1125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pí</a:t>
            </a:r>
            <a:endParaRPr lang="en-US" altLang="zh-CN"/>
          </a:p>
        </p:txBody>
      </p:sp>
      <p:sp>
        <p:nvSpPr>
          <p:cNvPr id="7181" name="Text Box 2097"/>
          <p:cNvSpPr txBox="1">
            <a:spLocks noChangeArrowheads="1"/>
          </p:cNvSpPr>
          <p:nvPr/>
        </p:nvSpPr>
        <p:spPr bwMode="auto">
          <a:xfrm>
            <a:off x="4256881" y="1694325"/>
            <a:ext cx="1235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/>
              <a:t>guō</a:t>
            </a:r>
            <a:endParaRPr lang="en-US" altLang="zh-CN"/>
          </a:p>
        </p:txBody>
      </p:sp>
      <p:sp>
        <p:nvSpPr>
          <p:cNvPr id="7182" name="Text Box 2098"/>
          <p:cNvSpPr txBox="1">
            <a:spLocks noChangeArrowheads="1"/>
          </p:cNvSpPr>
          <p:nvPr/>
        </p:nvSpPr>
        <p:spPr bwMode="auto">
          <a:xfrm>
            <a:off x="6385718" y="1770525"/>
            <a:ext cx="1190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wǔ</a:t>
            </a:r>
            <a:endParaRPr lang="en-US" altLang="zh-CN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42988" y="1844675"/>
            <a:ext cx="77724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 dirty="0"/>
              <a:t>   </a:t>
            </a:r>
            <a:endParaRPr lang="en-US" altLang="zh-CN" b="1" dirty="0"/>
          </a:p>
          <a:p>
            <a:pPr>
              <a:buFontTx/>
              <a:buNone/>
            </a:pPr>
            <a:r>
              <a:rPr lang="en-US" altLang="zh-CN" b="1" dirty="0"/>
              <a:t>      </a:t>
            </a:r>
            <a:r>
              <a:rPr lang="zh-CN" altLang="en-US" b="1" dirty="0"/>
              <a:t>南郭先生为什么能滥竽充数？ </a:t>
            </a:r>
            <a:br>
              <a:rPr lang="zh-CN" altLang="en-US" b="1" dirty="0"/>
            </a:br>
            <a:br>
              <a:rPr lang="zh-CN" altLang="en-US" b="1" dirty="0"/>
            </a:br>
            <a:endParaRPr lang="zh-CN" altLang="en-US" dirty="0"/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1116013" y="908050"/>
            <a:ext cx="39608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自读课文，思考：</a:t>
            </a:r>
            <a:endParaRPr kumimoji="1"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42988" y="1052513"/>
            <a:ext cx="7272337" cy="53276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3600" b="1" dirty="0">
                <a:solidFill>
                  <a:srgbClr val="FF66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分组交流讨论：</a:t>
            </a:r>
            <a:r>
              <a:rPr lang="zh-CN" altLang="en-US" b="1" dirty="0">
                <a:latin typeface="宋体" panose="02010600030101010101" pitchFamily="2" charset="-122"/>
              </a:rPr>
              <a:t> 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zh-CN" altLang="en-US" b="1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/>
              <a:t>   </a:t>
            </a:r>
            <a:r>
              <a:rPr lang="en-US" altLang="zh-CN" b="1" dirty="0"/>
              <a:t>1.</a:t>
            </a:r>
            <a:r>
              <a:rPr lang="zh-CN" altLang="en-US" b="1" dirty="0"/>
              <a:t>南郭先生是怎样滥竽充数的？ </a:t>
            </a:r>
            <a:br>
              <a:rPr lang="zh-CN" altLang="en-US" b="1" dirty="0"/>
            </a:br>
            <a:br>
              <a:rPr lang="zh-CN" altLang="en-US" b="1" dirty="0"/>
            </a:br>
            <a:r>
              <a:rPr lang="en-US" altLang="zh-CN" b="1" dirty="0"/>
              <a:t>2.</a:t>
            </a:r>
            <a:r>
              <a:rPr lang="zh-CN" altLang="en-US" b="1" dirty="0"/>
              <a:t>南郭先生为什么只好偷偷地逃走？</a:t>
            </a:r>
            <a:r>
              <a:rPr lang="zh-CN" altLang="en-US" dirty="0"/>
              <a:t> </a:t>
            </a:r>
            <a:endParaRPr lang="zh-CN" altLang="en-US" dirty="0"/>
          </a:p>
          <a:p>
            <a:pPr>
              <a:lnSpc>
                <a:spcPct val="80000"/>
              </a:lnSpc>
              <a:buFontTx/>
              <a:buNone/>
            </a:pPr>
            <a:endParaRPr lang="zh-CN" altLang="en-US" b="1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（体会南郭先生不会装会的样子，揭露南郭先生滥竽充数的丑恶嘴脸。） 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87450" y="1341438"/>
            <a:ext cx="77724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>
                <a:solidFill>
                  <a:srgbClr val="0066FF"/>
                </a:solidFill>
                <a:latin typeface="宋体" panose="02010600030101010101" pitchFamily="2" charset="-122"/>
              </a:rPr>
              <a:t>  </a:t>
            </a:r>
            <a:r>
              <a:rPr lang="zh-CN" altLang="en-US" b="1">
                <a:solidFill>
                  <a:srgbClr val="0066FF"/>
                </a:solidFill>
                <a:latin typeface="宋体" panose="02010600030101010101" pitchFamily="2" charset="-122"/>
              </a:rPr>
              <a:t>爱讲排场   有机可乘 </a:t>
            </a:r>
            <a:br>
              <a:rPr lang="zh-CN" altLang="en-US" b="1">
                <a:solidFill>
                  <a:srgbClr val="0066FF"/>
                </a:solidFill>
                <a:latin typeface="宋体" panose="02010600030101010101" pitchFamily="2" charset="-122"/>
              </a:rPr>
            </a:br>
            <a:br>
              <a:rPr lang="zh-CN" altLang="en-US" b="1">
                <a:solidFill>
                  <a:srgbClr val="0066FF"/>
                </a:solidFill>
                <a:latin typeface="宋体" panose="02010600030101010101" pitchFamily="2" charset="-122"/>
              </a:rPr>
            </a:br>
            <a:r>
              <a:rPr lang="zh-CN" altLang="en-US" b="1">
                <a:solidFill>
                  <a:srgbClr val="0066FF"/>
                </a:solidFill>
                <a:latin typeface="宋体" panose="02010600030101010101" pitchFamily="2" charset="-122"/>
              </a:rPr>
              <a:t>滥竽充数   装腔作势 不会装会 </a:t>
            </a:r>
            <a:br>
              <a:rPr lang="zh-CN" altLang="en-US" b="1">
                <a:solidFill>
                  <a:srgbClr val="0066FF"/>
                </a:solidFill>
                <a:latin typeface="宋体" panose="02010600030101010101" pitchFamily="2" charset="-122"/>
              </a:rPr>
            </a:br>
            <a:br>
              <a:rPr lang="zh-CN" altLang="en-US" b="1">
                <a:solidFill>
                  <a:srgbClr val="0066FF"/>
                </a:solidFill>
                <a:latin typeface="宋体" panose="02010600030101010101" pitchFamily="2" charset="-122"/>
              </a:rPr>
            </a:br>
            <a:r>
              <a:rPr lang="zh-CN" altLang="en-US" b="1">
                <a:solidFill>
                  <a:srgbClr val="0066FF"/>
                </a:solidFill>
                <a:latin typeface="宋体" panose="02010600030101010101" pitchFamily="2" charset="-122"/>
              </a:rPr>
              <a:t>只好逃走   无机可乘 </a:t>
            </a:r>
            <a:br>
              <a:rPr lang="zh-CN" altLang="en-US" b="1">
                <a:solidFill>
                  <a:srgbClr val="0066FF"/>
                </a:solidFill>
                <a:latin typeface="宋体" panose="02010600030101010101" pitchFamily="2" charset="-122"/>
              </a:rPr>
            </a:br>
            <a:endParaRPr lang="zh-CN" altLang="en-US" b="1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71550" y="981075"/>
            <a:ext cx="6696075" cy="482441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600" b="1" dirty="0">
                <a:solidFill>
                  <a:srgbClr val="FF0000"/>
                </a:solidFill>
                <a:ea typeface="华文楷体" panose="02010600040101010101" pitchFamily="2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ea typeface="华文楷体" panose="02010600040101010101" pitchFamily="2" charset="-122"/>
              </a:rPr>
              <a:t>朗读比较，体会寓言语句准确、生动性的特点：</a:t>
            </a:r>
            <a:r>
              <a:rPr lang="zh-CN" altLang="en-US" sz="1800" b="1" dirty="0"/>
              <a:t> </a:t>
            </a:r>
            <a:br>
              <a:rPr lang="zh-CN" altLang="en-US" sz="1800" b="1" dirty="0"/>
            </a:br>
            <a:br>
              <a:rPr lang="zh-CN" altLang="en-US" sz="1800" b="1" dirty="0"/>
            </a:br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每逢吹竽，他也装腔作势，混在队里充数。 </a:t>
            </a:r>
            <a:br>
              <a:rPr lang="zh-CN" altLang="en-US" sz="2800" b="1" dirty="0">
                <a:latin typeface="宋体" panose="02010600030101010101" pitchFamily="2" charset="-122"/>
              </a:rPr>
            </a:br>
            <a:br>
              <a:rPr lang="zh-CN" altLang="en-US" sz="2800" b="1" dirty="0">
                <a:latin typeface="宋体" panose="02010600030101010101" pitchFamily="2" charset="-122"/>
              </a:rPr>
            </a:br>
            <a:r>
              <a:rPr lang="en-US" altLang="zh-CN" sz="2800" b="1" dirty="0"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</a:rPr>
              <a:t>每逢吹竽，他也鼓着腮帮，捂着竽眼儿，混在队里充数。  </a:t>
            </a:r>
            <a:br>
              <a:rPr lang="zh-CN" altLang="en-US" sz="2800" b="1" dirty="0">
                <a:latin typeface="宋体" panose="02010600030101010101" pitchFamily="2" charset="-122"/>
              </a:rPr>
            </a:b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endParaRPr lang="en-US" altLang="zh-CN" sz="28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066800" y="2209800"/>
            <a:ext cx="75438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          </a:t>
            </a:r>
            <a:r>
              <a:rPr lang="zh-CN" altLang="en-US" sz="3600" b="1">
                <a:solidFill>
                  <a:srgbClr val="3333CC"/>
                </a:solidFill>
              </a:rPr>
              <a:t>每逢吹竽，他也鼓着腮帮，捂着竽眼儿，</a:t>
            </a:r>
            <a:r>
              <a:rPr lang="zh-CN" altLang="en-US" sz="3600" b="1">
                <a:solidFill>
                  <a:srgbClr val="FF33CC"/>
                </a:solidFill>
              </a:rPr>
              <a:t>装腔作势</a:t>
            </a:r>
            <a:r>
              <a:rPr lang="zh-CN" altLang="en-US" sz="3600" b="1">
                <a:solidFill>
                  <a:srgbClr val="3333CC"/>
                </a:solidFill>
              </a:rPr>
              <a:t>，混在队里充数。</a:t>
            </a:r>
            <a:endParaRPr lang="zh-CN" altLang="en-US" sz="3600" b="1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066800" y="2209800"/>
            <a:ext cx="75438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          </a:t>
            </a:r>
            <a:r>
              <a:rPr lang="zh-CN" altLang="en-US" sz="3600" b="1">
                <a:solidFill>
                  <a:schemeClr val="accent2"/>
                </a:solidFill>
              </a:rPr>
              <a:t>每逢吹竽，他也</a:t>
            </a:r>
            <a:r>
              <a:rPr lang="zh-CN" altLang="en-US" sz="3600" b="1" u="sng">
                <a:solidFill>
                  <a:srgbClr val="FF00FF"/>
                </a:solidFill>
              </a:rPr>
              <a:t>鼓着腮帮，</a:t>
            </a:r>
            <a:r>
              <a:rPr lang="zh-CN" altLang="en-US" sz="3600" b="1">
                <a:solidFill>
                  <a:schemeClr val="accent2"/>
                </a:solidFill>
              </a:rPr>
              <a:t>捂着竽眼儿，</a:t>
            </a:r>
            <a:r>
              <a:rPr lang="zh-CN" altLang="en-US" sz="3600" b="1">
                <a:solidFill>
                  <a:srgbClr val="FF00FF"/>
                </a:solidFill>
              </a:rPr>
              <a:t>装腔作势</a:t>
            </a:r>
            <a:r>
              <a:rPr lang="zh-CN" altLang="en-US" sz="3600" b="1">
                <a:solidFill>
                  <a:schemeClr val="accent2"/>
                </a:solidFill>
              </a:rPr>
              <a:t>，混在队里充数。</a:t>
            </a:r>
            <a:endParaRPr lang="zh-CN" altLang="en-US" sz="36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ww.youyi100.com">
  <a:themeElements>
    <a:clrScheme name="www.7cxk.com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0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www.7cxk.com0</Template>
  <TotalTime>0</TotalTime>
  <Words>776</Words>
  <Application>WPS 演示</Application>
  <PresentationFormat>全屏显示(4:3)</PresentationFormat>
  <Paragraphs>85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隶书</vt:lpstr>
      <vt:lpstr>华文行楷</vt:lpstr>
      <vt:lpstr>华文楷体</vt:lpstr>
      <vt:lpstr>微软雅黑</vt:lpstr>
      <vt:lpstr>Calibri</vt:lpstr>
      <vt:lpstr>www.youyi100.com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2017-06-05T10:03:25Z</dcterms:created>
  <dcterms:modified xsi:type="dcterms:W3CDTF">2017-06-05T10:03:35Z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