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950" r:id="rId2"/>
    <p:sldId id="949" r:id="rId3"/>
    <p:sldId id="979" r:id="rId4"/>
    <p:sldId id="825" r:id="rId5"/>
    <p:sldId id="920" r:id="rId6"/>
    <p:sldId id="1098" r:id="rId7"/>
    <p:sldId id="1142" r:id="rId8"/>
    <p:sldId id="1143" r:id="rId9"/>
    <p:sldId id="1144" r:id="rId10"/>
    <p:sldId id="1145" r:id="rId11"/>
    <p:sldId id="1146" r:id="rId12"/>
    <p:sldId id="1147" r:id="rId13"/>
    <p:sldId id="982" r:id="rId14"/>
    <p:sldId id="1148" r:id="rId15"/>
    <p:sldId id="1099" r:id="rId16"/>
    <p:sldId id="1149" r:id="rId17"/>
    <p:sldId id="1150" r:id="rId18"/>
    <p:sldId id="1151" r:id="rId19"/>
    <p:sldId id="1133" r:id="rId20"/>
    <p:sldId id="1153" r:id="rId21"/>
    <p:sldId id="1154" r:id="rId22"/>
    <p:sldId id="1155" r:id="rId23"/>
    <p:sldId id="1156" r:id="rId24"/>
    <p:sldId id="1157" r:id="rId25"/>
    <p:sldId id="1158" r:id="rId26"/>
    <p:sldId id="1159" r:id="rId27"/>
    <p:sldId id="1160" r:id="rId28"/>
    <p:sldId id="1161" r:id="rId29"/>
    <p:sldId id="1162" r:id="rId30"/>
    <p:sldId id="1163" r:id="rId31"/>
    <p:sldId id="1164" r:id="rId32"/>
    <p:sldId id="1165" r:id="rId33"/>
    <p:sldId id="1166" r:id="rId34"/>
    <p:sldId id="1167" r:id="rId35"/>
    <p:sldId id="1168" r:id="rId36"/>
    <p:sldId id="1169" r:id="rId37"/>
    <p:sldId id="1170" r:id="rId38"/>
    <p:sldId id="1174" r:id="rId39"/>
    <p:sldId id="1175" r:id="rId40"/>
    <p:sldId id="1177" r:id="rId41"/>
    <p:sldId id="1176" r:id="rId42"/>
    <p:sldId id="1178" r:id="rId43"/>
    <p:sldId id="1179" r:id="rId44"/>
    <p:sldId id="1180" r:id="rId45"/>
    <p:sldId id="978" r:id="rId46"/>
    <p:sldId id="992" r:id="rId47"/>
    <p:sldId id="993" r:id="rId48"/>
    <p:sldId id="994" r:id="rId49"/>
    <p:sldId id="1135" r:id="rId50"/>
    <p:sldId id="1136" r:id="rId51"/>
    <p:sldId id="1137" r:id="rId52"/>
    <p:sldId id="1138" r:id="rId53"/>
    <p:sldId id="1181" r:id="rId54"/>
    <p:sldId id="1182" r:id="rId55"/>
    <p:sldId id="1183" r:id="rId56"/>
    <p:sldId id="1139" r:id="rId57"/>
    <p:sldId id="1082" r:id="rId58"/>
    <p:sldId id="1140" r:id="rId59"/>
    <p:sldId id="1141" r:id="rId60"/>
    <p:sldId id="1184" r:id="rId61"/>
    <p:sldId id="998" r:id="rId62"/>
    <p:sldId id="1058" r:id="rId63"/>
    <p:sldId id="1059" r:id="rId64"/>
    <p:sldId id="1060" r:id="rId65"/>
    <p:sldId id="1083" r:id="rId66"/>
    <p:sldId id="1084" r:id="rId67"/>
    <p:sldId id="1185" r:id="rId68"/>
    <p:sldId id="1187" r:id="rId69"/>
    <p:sldId id="1088" r:id="rId70"/>
    <p:sldId id="1188" r:id="rId71"/>
    <p:sldId id="1189" r:id="rId72"/>
    <p:sldId id="1190" r:id="rId73"/>
    <p:sldId id="1069" r:id="rId74"/>
    <p:sldId id="1191" r:id="rId75"/>
    <p:sldId id="1192" r:id="rId76"/>
    <p:sldId id="1070" r:id="rId77"/>
    <p:sldId id="1193" r:id="rId78"/>
    <p:sldId id="977" r:id="rId79"/>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50" d="100"/>
          <a:sy n="50" d="100"/>
        </p:scale>
        <p:origin x="-1747" y="-78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2018/4/6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0000000\nature_new_zealand_landscapes_2_1920x1200_492362_11.jpg"/>
          <p:cNvPicPr>
            <a:picLocks noChangeAspect="1" noChangeArrowheads="1"/>
          </p:cNvPicPr>
          <p:nvPr/>
        </p:nvPicPr>
        <p:blipFill rotWithShape="1">
          <a:blip r:embed="rId2">
            <a:extLst>
              <a:ext uri="{28A0092B-C50C-407E-A947-70E740481C1C}">
                <a14:useLocalDpi xmlns:a14="http://schemas.microsoft.com/office/drawing/2010/main" val="0"/>
              </a:ext>
            </a:extLst>
          </a:blip>
          <a:srcRect l="602" b="10508"/>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4279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核心突破五　探究文本意蕴</a:t>
            </a: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两种意蕴，发掘深广</a:t>
            </a: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a:solidFill>
                  <a:schemeClr val="tx1">
                    <a:lumMod val="65000"/>
                    <a:lumOff val="35000"/>
                  </a:schemeClr>
                </a:solidFill>
                <a:latin typeface="Times New Roman" pitchFamily="18" charset="0"/>
                <a:ea typeface="微软雅黑"/>
                <a:cs typeface="Times New Roman" pitchFamily="18" charset="0"/>
              </a:rPr>
              <a:t>三</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370051"/>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目前市场上的价格已逾</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万，想不到，竟让他遇着了！吴昌说：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这把壶不错，有些年岁。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老人笑了：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当然。是祖传的，传了多少代就弄不明白了。这只杯子，是挖菜窖时，从土里偶然发现的，看着入眼，权用它盛茶。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吴昌放下茶杯，随意说：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老人家，给我找根钓竿，我钓鱼去。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a:t>
            </a:r>
            <a:r>
              <a:rPr lang="en-US" altLang="zh-CN" sz="2800" kern="100" dirty="0">
                <a:latin typeface="宋体"/>
                <a:ea typeface="华文细黑"/>
                <a:cs typeface="Times New Roman"/>
              </a:rPr>
              <a:t>”</a:t>
            </a:r>
            <a:endParaRPr lang="zh-CN" altLang="zh-CN" sz="2800" kern="100" dirty="0">
              <a:latin typeface="宋体"/>
              <a:cs typeface="Courier New"/>
            </a:endParaRPr>
          </a:p>
          <a:p>
            <a:pPr indent="720000" algn="just">
              <a:lnSpc>
                <a:spcPct val="150000"/>
              </a:lnSpc>
            </a:pPr>
            <a:r>
              <a:rPr lang="zh-CN" altLang="zh-CN" sz="2800" kern="100" dirty="0">
                <a:latin typeface="Times New Roman"/>
                <a:ea typeface="华文细黑"/>
                <a:cs typeface="Times New Roman"/>
              </a:rPr>
              <a:t>吴昌在塘边勉强坐了两个小时，一条鱼也没钓着，他脑子里想着那只斗彩杯。近午时他回到堂屋里，对老人说：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你给我用网打</a:t>
            </a:r>
            <a:r>
              <a:rPr lang="en-US" altLang="zh-CN" sz="2800" kern="100" dirty="0">
                <a:latin typeface="Times New Roman"/>
                <a:ea typeface="华文细黑"/>
              </a:rPr>
              <a:t>20</a:t>
            </a:r>
            <a:r>
              <a:rPr lang="zh-CN" altLang="zh-CN" sz="2800" kern="100" dirty="0">
                <a:latin typeface="Times New Roman"/>
                <a:ea typeface="华文细黑"/>
                <a:cs typeface="Times New Roman"/>
              </a:rPr>
              <a:t>斤鱼吧，空手而返，老婆会笑话。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老人忙安排人去打鱼。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先生，你喝茶。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谢谢。老人家，我很喜欢这把壶，你愿意出让吗？</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祖传</a:t>
            </a:r>
            <a:r>
              <a:rPr lang="zh-CN" altLang="zh-CN" sz="2800" kern="100" dirty="0">
                <a:latin typeface="Times New Roman"/>
                <a:ea typeface="华文细黑"/>
                <a:cs typeface="Times New Roman"/>
              </a:rPr>
              <a:t>之</a:t>
            </a:r>
            <a:endParaRPr lang="zh-CN" altLang="zh-CN" sz="2800" kern="100" dirty="0">
              <a:effectLst/>
              <a:latin typeface="宋体"/>
              <a:cs typeface="Courier New"/>
            </a:endParaRPr>
          </a:p>
        </p:txBody>
      </p:sp>
    </p:spTree>
    <p:extLst>
      <p:ext uri="{BB962C8B-B14F-4D97-AF65-F5344CB8AC3E}">
        <p14:creationId xmlns:p14="http://schemas.microsoft.com/office/powerpoint/2010/main" val="10875718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6682" y="549474"/>
            <a:ext cx="11050733" cy="53609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物，舍不得。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我愿意出高价购买，你开个价！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老人似乎心动，犹豫了好一阵才说：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不能少于</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吴昌差点要喊起来：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土老帽儿，这壶是民国的仿品呀，顶多值两千元！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但他没喊出来，装出痛苦的神情，说：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太高了，太高了，</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你真心要，</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万，再不能少了。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吴昌咬咬牙，说：</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万就</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万，不过，你得搭上这个小杯子，让我早晚配着对儿喝茶。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这个杯子反正是白捡的，你喜欢就拿走。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吴昌从内衣口袋里飞快地掏出一张支票，签好名，交给老人。</a:t>
            </a:r>
            <a:endParaRPr lang="zh-CN" altLang="zh-CN" sz="1050" kern="100" dirty="0">
              <a:effectLst/>
              <a:latin typeface="宋体"/>
              <a:cs typeface="Courier New"/>
            </a:endParaRPr>
          </a:p>
        </p:txBody>
      </p:sp>
    </p:spTree>
    <p:extLst>
      <p:ext uri="{BB962C8B-B14F-4D97-AF65-F5344CB8AC3E}">
        <p14:creationId xmlns:p14="http://schemas.microsoft.com/office/powerpoint/2010/main" val="4097120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6682" y="663774"/>
            <a:ext cx="11050733" cy="456558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吴昌开着车喜洋洋地回到城里。今天捡漏儿，应该是他玩瓷史上最辉煌的一笔。声东击西，暗度陈仓，妙不可言。他不想告诉城里任何人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包括袁清。过了半月，他去省城博物馆，托朋友找瓷器专家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掌眼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。他没想到，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成化斗彩杯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当今的仿品，只值几十块钱！吴昌傻眼了，谁给他下的饵呢？他后来打听清楚，报纸上那篇介绍青山桥杨家村钓鱼基地的散文，是袁清化名写的。那一刻，他什么都明白了，他去钓鱼，其实自己也成了一条被钓的鱼。</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308162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9288" y="549474"/>
            <a:ext cx="1127285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探究小说的主题，并至少从两个角度阐明你的理由。</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主题：</a:t>
            </a:r>
            <a:r>
              <a:rPr lang="en-US" altLang="zh-CN" sz="2800" kern="100" dirty="0" smtClean="0">
                <a:latin typeface="Times New Roman"/>
                <a:ea typeface="华文细黑"/>
                <a:cs typeface="Courier New"/>
              </a:rPr>
              <a:t>___________________________________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____________________</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理由：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角度一　情节</a:t>
            </a:r>
            <a:r>
              <a:rPr lang="en-US" altLang="zh-CN" sz="2800" kern="100" dirty="0" smtClean="0">
                <a:latin typeface="Times New Roman"/>
                <a:ea typeface="华文细黑"/>
                <a:cs typeface="Courier New"/>
              </a:rPr>
              <a:t>)___________________________________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a:t>
            </a:r>
          </a:p>
          <a:p>
            <a:pPr lvl="0" algn="just">
              <a:lnSpc>
                <a:spcPct val="150000"/>
              </a:lnSpc>
            </a:pP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角度二　人物</a:t>
            </a:r>
            <a:r>
              <a:rPr lang="en-US" altLang="zh-CN" sz="2800" kern="100" dirty="0" smtClean="0">
                <a:solidFill>
                  <a:prstClr val="black"/>
                </a:solidFill>
                <a:latin typeface="Times New Roman"/>
                <a:ea typeface="华文细黑"/>
                <a:cs typeface="Courier New"/>
              </a:rPr>
              <a:t>)________________________________________________</a:t>
            </a:r>
          </a:p>
          <a:p>
            <a:pPr lvl="0" algn="just">
              <a:lnSpc>
                <a:spcPct val="150000"/>
              </a:lnSpc>
            </a:pPr>
            <a:r>
              <a:rPr lang="en-US" altLang="zh-CN" sz="2800" kern="100" dirty="0" smtClean="0">
                <a:solidFill>
                  <a:prstClr val="black"/>
                </a:solidFill>
                <a:latin typeface="Times New Roman"/>
                <a:ea typeface="华文细黑"/>
                <a:cs typeface="Courier New"/>
              </a:rPr>
              <a:t>___________________________________________________________________________________________________________________</a:t>
            </a:r>
            <a:endParaRPr lang="zh-CN" altLang="zh-CN" sz="2800" kern="100" dirty="0">
              <a:solidFill>
                <a:prstClr val="black"/>
              </a:solidFill>
              <a:latin typeface="宋体"/>
              <a:cs typeface="Courier New"/>
            </a:endParaRPr>
          </a:p>
        </p:txBody>
      </p:sp>
      <p:sp>
        <p:nvSpPr>
          <p:cNvPr id="9" name="矩形 8"/>
          <p:cNvSpPr/>
          <p:nvPr/>
        </p:nvSpPr>
        <p:spPr>
          <a:xfrm>
            <a:off x="1607469" y="1125538"/>
            <a:ext cx="1011467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做人不要自以为是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刚愎自用、盲目自信、自作聪明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589046" y="1759922"/>
            <a:ext cx="10978768"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从</a:t>
            </a:r>
            <a:r>
              <a:rPr lang="zh-CN" altLang="zh-CN" sz="2800" kern="100" dirty="0">
                <a:solidFill>
                  <a:srgbClr val="C00000"/>
                </a:solidFill>
                <a:latin typeface="Times New Roman"/>
                <a:ea typeface="华文细黑"/>
                <a:cs typeface="Times New Roman"/>
              </a:rPr>
              <a:t>情节设计角度看，先写吴昌精明地鉴别茶壶是赝品、茶杯是成化斗彩杯，后写他上当受骗，这种情节逆转明显是讽刺自以为是的人。</a:t>
            </a:r>
            <a:endParaRPr lang="zh-CN" altLang="zh-CN" sz="1050" kern="100" dirty="0">
              <a:effectLst/>
              <a:latin typeface="宋体"/>
              <a:cs typeface="Courier New"/>
            </a:endParaRPr>
          </a:p>
        </p:txBody>
      </p:sp>
      <p:sp>
        <p:nvSpPr>
          <p:cNvPr id="6" name="矩形 5"/>
          <p:cNvSpPr/>
          <p:nvPr/>
        </p:nvSpPr>
        <p:spPr>
          <a:xfrm>
            <a:off x="589046" y="3717826"/>
            <a:ext cx="10978768"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从</a:t>
            </a:r>
            <a:r>
              <a:rPr lang="zh-CN" altLang="zh-CN" sz="2800" kern="100" dirty="0">
                <a:solidFill>
                  <a:srgbClr val="C00000"/>
                </a:solidFill>
                <a:latin typeface="Times New Roman"/>
                <a:ea typeface="华文细黑"/>
                <a:cs typeface="Times New Roman"/>
              </a:rPr>
              <a:t>人物形象角度看，小说重点描写了吴昌富有心机，特别是和老人做交易时更是精明与心机毕现，结果仍然落入老人的圈套，可见小说是通过对吴昌形象的描写讽刺自以为是的人。</a:t>
            </a:r>
            <a:endParaRPr lang="zh-CN" altLang="zh-CN" sz="1050" kern="100" dirty="0">
              <a:effectLst/>
              <a:latin typeface="宋体"/>
              <a:cs typeface="Courier New"/>
            </a:endParaRPr>
          </a:p>
        </p:txBody>
      </p:sp>
    </p:spTree>
    <p:extLst>
      <p:ext uri="{BB962C8B-B14F-4D97-AF65-F5344CB8AC3E}">
        <p14:creationId xmlns:p14="http://schemas.microsoft.com/office/powerpoint/2010/main" val="18444670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0" end="0"/>
                                            </p:txEl>
                                          </p:spTgt>
                                        </p:tgtEl>
                                      </p:cBhvr>
                                    </p:animEffect>
                                    <p:set>
                                      <p:cBhvr>
                                        <p:cTn id="25" dur="1" fill="hold">
                                          <p:stCondLst>
                                            <p:cond delay="499"/>
                                          </p:stCondLst>
                                        </p:cTn>
                                        <p:tgtEl>
                                          <p:spTgt spid="5">
                                            <p:txEl>
                                              <p:pRg st="0" end="0"/>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6">
                                            <p:txEl>
                                              <p:pRg st="0" end="0"/>
                                            </p:txEl>
                                          </p:spTgt>
                                        </p:tgtEl>
                                      </p:cBhvr>
                                    </p:animEffect>
                                    <p:set>
                                      <p:cBhvr>
                                        <p:cTn id="28"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9288" y="693490"/>
            <a:ext cx="11272852"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角度三　表现手法</a:t>
            </a:r>
            <a:r>
              <a:rPr lang="en-US" altLang="zh-CN" sz="2800" kern="100" dirty="0" smtClean="0">
                <a:latin typeface="Times New Roman"/>
                <a:ea typeface="华文细黑"/>
                <a:cs typeface="Courier New"/>
              </a:rPr>
              <a:t>)____________________________________________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a:t>
            </a:r>
            <a:r>
              <a:rPr lang="en-US" altLang="zh-CN" sz="2800" kern="100" dirty="0" smtClean="0">
                <a:solidFill>
                  <a:prstClr val="black"/>
                </a:solidFill>
                <a:latin typeface="Times New Roman"/>
                <a:ea typeface="华文细黑"/>
                <a:cs typeface="Courier New"/>
              </a:rPr>
              <a:t>__</a:t>
            </a:r>
            <a:endParaRPr lang="en-US" altLang="zh-CN" sz="2800" kern="100" dirty="0" smtClean="0">
              <a:latin typeface="Times New Roman"/>
              <a:ea typeface="华文细黑"/>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550590" y="621482"/>
            <a:ext cx="10873208"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从</a:t>
            </a:r>
            <a:r>
              <a:rPr lang="zh-CN" altLang="zh-CN" sz="2800" kern="100" dirty="0">
                <a:solidFill>
                  <a:srgbClr val="C00000"/>
                </a:solidFill>
                <a:latin typeface="Times New Roman"/>
                <a:ea typeface="华文细黑"/>
                <a:cs typeface="Times New Roman"/>
              </a:rPr>
              <a:t>表现手法角度看，小说中老人外愚内精的个性与吴昌小智大愚的个性形成鲜明的对比，可见主题是讽刺自以为是的人。</a:t>
            </a:r>
            <a:endParaRPr lang="zh-CN" altLang="zh-CN" sz="1050" kern="100" dirty="0">
              <a:effectLst/>
              <a:latin typeface="宋体"/>
              <a:cs typeface="Courier New"/>
            </a:endParaRPr>
          </a:p>
        </p:txBody>
      </p:sp>
    </p:spTree>
    <p:extLst>
      <p:ext uri="{BB962C8B-B14F-4D97-AF65-F5344CB8AC3E}">
        <p14:creationId xmlns:p14="http://schemas.microsoft.com/office/powerpoint/2010/main" val="36818371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0607" y="369470"/>
            <a:ext cx="11881320" cy="5724620"/>
          </a:xfrm>
          <a:prstGeom prst="rect">
            <a:avLst/>
          </a:prstGeom>
        </p:spPr>
        <p:txBody>
          <a:bodyPr wrap="square" lIns="121898" tIns="60948" rIns="121898" bIns="60948">
            <a:spAutoFit/>
          </a:bodyPr>
          <a:lstStyle/>
          <a:p>
            <a:pPr algn="just">
              <a:lnSpc>
                <a:spcPct val="140000"/>
              </a:lnSpc>
              <a:spcAft>
                <a:spcPts val="0"/>
              </a:spcAft>
            </a:pPr>
            <a:r>
              <a:rPr lang="zh-CN" altLang="zh-CN" sz="2600" b="1" kern="100" dirty="0">
                <a:solidFill>
                  <a:srgbClr val="0000FF"/>
                </a:solidFill>
                <a:latin typeface="Times New Roman"/>
                <a:ea typeface="华文细黑"/>
                <a:cs typeface="Times New Roman"/>
              </a:rPr>
              <a:t>备选试题：</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(1) </a:t>
            </a:r>
            <a:r>
              <a:rPr lang="zh-CN" altLang="zh-CN" sz="2600" kern="100" dirty="0">
                <a:latin typeface="Times New Roman"/>
                <a:ea typeface="华文细黑"/>
                <a:cs typeface="Times New Roman"/>
              </a:rPr>
              <a:t>下列对小说相关内容和艺术特色的分析鉴赏，正确的一项是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spc="-100" dirty="0">
                <a:latin typeface="Times New Roman"/>
                <a:ea typeface="华文细黑"/>
                <a:cs typeface="Times New Roman"/>
              </a:rPr>
              <a:t>吴昌开着宝马车行驶在乡村公路上</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来到杨家村头大水塘边青砖大瓦屋</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走进</a:t>
            </a:r>
            <a:r>
              <a:rPr lang="zh-CN" altLang="zh-CN" sz="2600" kern="100" spc="-100" dirty="0" smtClean="0">
                <a:latin typeface="Times New Roman"/>
                <a:ea typeface="华文细黑"/>
                <a:cs typeface="Times New Roman"/>
              </a:rPr>
              <a:t>堂屋</a:t>
            </a:r>
            <a:endParaRPr lang="en-US" altLang="zh-CN" sz="2600" kern="100" spc="-100" dirty="0" smtClean="0">
              <a:latin typeface="Times New Roman"/>
              <a:ea typeface="华文细黑"/>
              <a:cs typeface="Times New Roman"/>
            </a:endParaRPr>
          </a:p>
          <a:p>
            <a:pPr algn="just">
              <a:lnSpc>
                <a:spcPct val="140000"/>
              </a:lnSpc>
              <a:spcAft>
                <a:spcPts val="0"/>
              </a:spcAft>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看到</a:t>
            </a:r>
            <a:r>
              <a:rPr lang="zh-CN" altLang="zh-CN" sz="2600" kern="100" spc="-100" dirty="0">
                <a:latin typeface="Times New Roman"/>
                <a:ea typeface="华文细黑"/>
                <a:cs typeface="Times New Roman"/>
              </a:rPr>
              <a:t>古色古香的陈设</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这些环境描写为吴昌与主人公老人的活动提供了真实背景</a:t>
            </a:r>
            <a:r>
              <a:rPr lang="zh-CN" altLang="zh-CN" sz="2600" kern="100" spc="-600" dirty="0">
                <a:latin typeface="Times New Roman"/>
                <a:ea typeface="华文细黑"/>
                <a:cs typeface="Times New Roman"/>
              </a:rPr>
              <a:t>。</a:t>
            </a:r>
          </a:p>
          <a:p>
            <a:pPr algn="just">
              <a:lnSpc>
                <a:spcPct val="140000"/>
              </a:lnSpc>
              <a:spcAft>
                <a:spcPts val="0"/>
              </a:spcAft>
            </a:pPr>
            <a:r>
              <a:rPr lang="en-US" altLang="zh-CN" sz="2600" kern="100" dirty="0">
                <a:latin typeface="Times New Roman"/>
                <a:ea typeface="华文细黑"/>
                <a:cs typeface="Courier New"/>
              </a:rPr>
              <a:t>B.</a:t>
            </a:r>
            <a:r>
              <a:rPr lang="zh-CN" altLang="zh-CN" sz="2600" kern="100" spc="-100" dirty="0">
                <a:latin typeface="Times New Roman"/>
                <a:ea typeface="华文细黑"/>
                <a:cs typeface="Times New Roman"/>
              </a:rPr>
              <a:t>吴昌在古城私企老板中是出名的玩家，专门收藏古瓷器且很有眼力，他爱钓鱼</a:t>
            </a:r>
            <a:r>
              <a:rPr lang="zh-CN" altLang="zh-CN" sz="2600" kern="100" spc="-100" dirty="0" smtClean="0">
                <a:latin typeface="Times New Roman"/>
                <a:ea typeface="华文细黑"/>
                <a:cs typeface="Times New Roman"/>
              </a:rPr>
              <a:t>的</a:t>
            </a:r>
            <a:endParaRPr lang="en-US" altLang="zh-CN" sz="2600" kern="100" spc="-100" dirty="0" smtClean="0">
              <a:latin typeface="Times New Roman"/>
              <a:ea typeface="华文细黑"/>
              <a:cs typeface="Times New Roman"/>
            </a:endParaRPr>
          </a:p>
          <a:p>
            <a:pPr algn="just">
              <a:lnSpc>
                <a:spcPct val="140000"/>
              </a:lnSpc>
              <a:spcAft>
                <a:spcPts val="0"/>
              </a:spcAft>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动机</a:t>
            </a:r>
            <a:r>
              <a:rPr lang="zh-CN" altLang="zh-CN" sz="2600" kern="100" spc="-100" dirty="0">
                <a:latin typeface="Times New Roman"/>
                <a:ea typeface="华文细黑"/>
                <a:cs typeface="Times New Roman"/>
              </a:rPr>
              <a:t>之一就是到乡下农家捡漏儿，这些介绍为下文描写吴昌受骗上当做铺垫。</a:t>
            </a:r>
            <a:endParaRPr lang="zh-CN" altLang="zh-CN" sz="2600" kern="100" spc="-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spc="-100" dirty="0">
                <a:latin typeface="Times New Roman"/>
                <a:ea typeface="华文细黑"/>
                <a:cs typeface="Times New Roman"/>
              </a:rPr>
              <a:t>小说情节设置悬念首现、引人入胜，叙描深得中国古典小说的趣味，尤其末尾</a:t>
            </a:r>
            <a:r>
              <a:rPr lang="zh-CN" altLang="zh-CN" sz="2600" kern="100" spc="-100" dirty="0" smtClean="0">
                <a:latin typeface="Times New Roman"/>
                <a:ea typeface="华文细黑"/>
                <a:cs typeface="Times New Roman"/>
              </a:rPr>
              <a:t>处</a:t>
            </a:r>
            <a:endParaRPr lang="en-US" altLang="zh-CN" sz="2600" kern="100" spc="-100" dirty="0" smtClean="0">
              <a:latin typeface="Times New Roman"/>
              <a:ea typeface="华文细黑"/>
              <a:cs typeface="Times New Roman"/>
            </a:endParaRPr>
          </a:p>
          <a:p>
            <a:pPr algn="just">
              <a:lnSpc>
                <a:spcPct val="140000"/>
              </a:lnSpc>
              <a:spcAft>
                <a:spcPts val="0"/>
              </a:spcAft>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发现</a:t>
            </a:r>
            <a:r>
              <a:rPr lang="zh-CN" altLang="zh-CN" sz="2600" kern="100" spc="-100" dirty="0">
                <a:latin typeface="Times New Roman"/>
                <a:ea typeface="华文细黑"/>
                <a:cs typeface="Times New Roman"/>
              </a:rPr>
              <a:t>成化斗彩杯是仿品的描写虽出人意料但合乎情理，有凸显小说主题的作用。</a:t>
            </a:r>
            <a:endParaRPr lang="zh-CN" altLang="zh-CN" sz="2600" kern="100" spc="-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zh-CN" altLang="zh-CN" sz="2600" kern="100" spc="-100" dirty="0">
                <a:latin typeface="Times New Roman"/>
                <a:ea typeface="华文细黑"/>
                <a:cs typeface="Times New Roman"/>
              </a:rPr>
              <a:t>小说语言通俗自然，虽然没有华丽辞藻点缀，但写人叙事却很形象生动，如</a:t>
            </a:r>
            <a:r>
              <a:rPr lang="zh-CN" altLang="zh-CN" sz="2600" kern="100" spc="-100" dirty="0" smtClean="0">
                <a:latin typeface="Times New Roman"/>
                <a:ea typeface="华文细黑"/>
                <a:cs typeface="Times New Roman"/>
              </a:rPr>
              <a:t>吴昌</a:t>
            </a:r>
            <a:endParaRPr lang="en-US" altLang="zh-CN" sz="2600" kern="100" spc="-100" dirty="0" smtClean="0">
              <a:latin typeface="Times New Roman"/>
              <a:ea typeface="华文细黑"/>
              <a:cs typeface="Times New Roman"/>
            </a:endParaRPr>
          </a:p>
          <a:p>
            <a:pPr algn="just">
              <a:lnSpc>
                <a:spcPct val="140000"/>
              </a:lnSpc>
              <a:spcAft>
                <a:spcPts val="0"/>
              </a:spcAft>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和</a:t>
            </a:r>
            <a:r>
              <a:rPr lang="zh-CN" altLang="zh-CN" sz="2600" kern="100" spc="-100" dirty="0">
                <a:latin typeface="Times New Roman"/>
                <a:ea typeface="华文细黑"/>
                <a:cs typeface="Times New Roman"/>
              </a:rPr>
              <a:t>老人做交易一段就综合运用了语言、肖像、心理等描写手法，收惟妙惟肖之效。</a:t>
            </a:r>
            <a:endParaRPr lang="zh-CN" altLang="zh-CN" sz="2600" kern="100" spc="-100" dirty="0">
              <a:effectLst/>
              <a:latin typeface="宋体"/>
              <a:cs typeface="Courier New"/>
            </a:endParaRPr>
          </a:p>
        </p:txBody>
      </p:sp>
      <p:sp>
        <p:nvSpPr>
          <p:cNvPr id="5" name="TextBox 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TextBox 3"/>
          <p:cNvSpPr txBox="1"/>
          <p:nvPr/>
        </p:nvSpPr>
        <p:spPr>
          <a:xfrm>
            <a:off x="27484" y="262383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11494487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910630" y="693490"/>
            <a:ext cx="8363589"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主人公老人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表述错误</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smtClean="0">
                <a:solidFill>
                  <a:srgbClr val="002060"/>
                </a:solidFill>
                <a:latin typeface="Times New Roman"/>
                <a:ea typeface="华文细黑"/>
                <a:cs typeface="Times New Roman"/>
              </a:rPr>
              <a:t>项</a:t>
            </a:r>
            <a:r>
              <a:rPr lang="en-US" altLang="zh-CN" sz="2800" kern="100" dirty="0" smtClean="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悬念首现</a:t>
            </a:r>
            <a:r>
              <a:rPr lang="en-US" altLang="zh-CN" sz="2800" kern="100" dirty="0" smtClean="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错，小说开头没有悬念设置。</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smtClean="0">
                <a:solidFill>
                  <a:srgbClr val="002060"/>
                </a:solidFill>
                <a:latin typeface="Times New Roman"/>
                <a:ea typeface="华文细黑"/>
                <a:cs typeface="Times New Roman"/>
              </a:rPr>
              <a:t>项没有肖像描写。</a:t>
            </a:r>
            <a:endParaRPr lang="zh-CN" altLang="zh-CN" sz="1050" kern="100" dirty="0">
              <a:effectLst/>
              <a:latin typeface="宋体"/>
              <a:cs typeface="Courier New"/>
            </a:endParaRPr>
          </a:p>
        </p:txBody>
      </p:sp>
    </p:spTree>
    <p:extLst>
      <p:ext uri="{BB962C8B-B14F-4D97-AF65-F5344CB8AC3E}">
        <p14:creationId xmlns:p14="http://schemas.microsoft.com/office/powerpoint/2010/main" val="1795776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4748" y="549474"/>
            <a:ext cx="10514394"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小说结尾吴昌最终被好古斋当家人袁清算计，文中有哪些伏笔暗示？</a:t>
            </a:r>
            <a:endParaRPr lang="zh-CN" altLang="zh-CN" sz="1050" kern="100" dirty="0">
              <a:effectLst/>
              <a:latin typeface="宋体"/>
              <a:cs typeface="Courier New"/>
            </a:endParaRPr>
          </a:p>
        </p:txBody>
      </p:sp>
      <p:sp>
        <p:nvSpPr>
          <p:cNvPr id="9" name="矩形 8"/>
          <p:cNvSpPr/>
          <p:nvPr/>
        </p:nvSpPr>
        <p:spPr>
          <a:xfrm>
            <a:off x="684748" y="1989634"/>
            <a:ext cx="10725733"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吴昌并非真正的收藏家，只是业余玩家</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袁清来吴昌家鉴赏瓷器时目光冷冷扫视</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大水塘边只有一栋青砖大瓦屋且堂屋内陈设古色古香</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老人将破绽明显的茶壶与不易鉴别的茶杯一同献上</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⑤</a:t>
            </a:r>
            <a:r>
              <a:rPr lang="zh-CN" altLang="zh-CN" sz="2800" kern="100" dirty="0">
                <a:solidFill>
                  <a:srgbClr val="C00000"/>
                </a:solidFill>
                <a:latin typeface="Times New Roman"/>
                <a:ea typeface="华文细黑"/>
                <a:cs typeface="Times New Roman"/>
              </a:rPr>
              <a:t>老人做交易时很爽快地奉送小茶杯。</a:t>
            </a:r>
            <a:r>
              <a:rPr lang="zh-CN" altLang="zh-CN" sz="2800" kern="100" dirty="0">
                <a:solidFill>
                  <a:srgbClr val="C00000"/>
                </a:solidFill>
                <a:latin typeface="宋体"/>
                <a:ea typeface="Times New Roman"/>
                <a:cs typeface="Courier New"/>
              </a:rPr>
              <a:t> </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8184053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9">
                                            <p:txEl>
                                              <p:pRg st="0" end="0"/>
                                            </p:txEl>
                                          </p:spTgt>
                                        </p:tgtEl>
                                      </p:cBhvr>
                                    </p:animEffect>
                                    <p:set>
                                      <p:cBhvr>
                                        <p:cTn id="32" dur="1" fill="hold">
                                          <p:stCondLst>
                                            <p:cond delay="499"/>
                                          </p:stCondLst>
                                        </p:cTn>
                                        <p:tgtEl>
                                          <p:spTgt spid="9">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9">
                                            <p:txEl>
                                              <p:pRg st="1" end="1"/>
                                            </p:txEl>
                                          </p:spTgt>
                                        </p:tgtEl>
                                      </p:cBhvr>
                                    </p:animEffect>
                                    <p:set>
                                      <p:cBhvr>
                                        <p:cTn id="35" dur="1" fill="hold">
                                          <p:stCondLst>
                                            <p:cond delay="499"/>
                                          </p:stCondLst>
                                        </p:cTn>
                                        <p:tgtEl>
                                          <p:spTgt spid="9">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
                                            <p:txEl>
                                              <p:pRg st="2" end="2"/>
                                            </p:txEl>
                                          </p:spTgt>
                                        </p:tgtEl>
                                      </p:cBhvr>
                                    </p:animEffect>
                                    <p:set>
                                      <p:cBhvr>
                                        <p:cTn id="38" dur="1" fill="hold">
                                          <p:stCondLst>
                                            <p:cond delay="499"/>
                                          </p:stCondLst>
                                        </p:cTn>
                                        <p:tgtEl>
                                          <p:spTgt spid="9">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9">
                                            <p:txEl>
                                              <p:pRg st="3" end="3"/>
                                            </p:txEl>
                                          </p:spTgt>
                                        </p:tgtEl>
                                      </p:cBhvr>
                                    </p:animEffect>
                                    <p:set>
                                      <p:cBhvr>
                                        <p:cTn id="41" dur="1" fill="hold">
                                          <p:stCondLst>
                                            <p:cond delay="499"/>
                                          </p:stCondLst>
                                        </p:cTn>
                                        <p:tgtEl>
                                          <p:spTgt spid="9">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9">
                                            <p:txEl>
                                              <p:pRg st="4" end="4"/>
                                            </p:txEl>
                                          </p:spTgt>
                                        </p:tgtEl>
                                      </p:cBhvr>
                                    </p:animEffect>
                                    <p:set>
                                      <p:cBhvr>
                                        <p:cTn id="44" dur="1" fill="hold">
                                          <p:stCondLst>
                                            <p:cond delay="499"/>
                                          </p:stCondLst>
                                        </p:cTn>
                                        <p:tgtEl>
                                          <p:spTgt spid="9">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60379" y="651198"/>
            <a:ext cx="11499437" cy="6155507"/>
          </a:xfrm>
          <a:prstGeom prst="rect">
            <a:avLst/>
          </a:prstGeom>
        </p:spPr>
        <p:txBody>
          <a:bodyPr wrap="square" lIns="121898" tIns="60948" rIns="121898" bIns="60948">
            <a:spAutoFit/>
          </a:bodyPr>
          <a:lstStyle/>
          <a:p>
            <a:pPr indent="720000" algn="just">
              <a:lnSpc>
                <a:spcPct val="140000"/>
              </a:lnSpc>
              <a:spcAft>
                <a:spcPts val="0"/>
              </a:spcAft>
            </a:pPr>
            <a:r>
              <a:rPr lang="zh-CN" altLang="zh-CN" sz="2800" kern="100" dirty="0">
                <a:latin typeface="Times New Roman"/>
                <a:ea typeface="华文细黑"/>
                <a:cs typeface="Times New Roman"/>
              </a:rPr>
              <a:t>小说的主题是小说的灵魂，是作者在描写、叙述人物性格、命运时显示出的对生活的理解和认识，是作者写作目的之所在，也是作品的价值意义之所在。小说的主题不像散文的主题那样鲜明、集中，而是隐晦、复杂、丰富的。这就为探究留下了足够的空间。</a:t>
            </a:r>
            <a:endParaRPr lang="zh-CN" altLang="zh-CN" sz="2800" kern="100" dirty="0">
              <a:latin typeface="宋体"/>
              <a:cs typeface="Courier New"/>
            </a:endParaRPr>
          </a:p>
          <a:p>
            <a:pPr lvl="0" indent="720000" algn="just">
              <a:lnSpc>
                <a:spcPct val="140000"/>
              </a:lnSpc>
            </a:pPr>
            <a:r>
              <a:rPr lang="zh-CN" altLang="zh-CN" sz="2800" kern="100" dirty="0" smtClean="0">
                <a:latin typeface="Times New Roman"/>
                <a:ea typeface="华文细黑"/>
                <a:cs typeface="Times New Roman"/>
              </a:rPr>
              <a:t>探究主旨的具体途径很多，详情可参见本章专题一。这里重点谈谈主要途径</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如何根据人物形象探知主旨。主旨的意义是从主人公表现出来的，所以，要关注：</a:t>
            </a: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主人公的经历及成败浮沉背后的原因及意义；</a:t>
            </a: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主人公的思想性格与其命运的关系；</a:t>
            </a:r>
            <a:r>
              <a:rPr lang="en-US" altLang="zh-CN" sz="2800" kern="100" dirty="0" smtClean="0">
                <a:latin typeface="宋体"/>
                <a:ea typeface="华文细黑"/>
                <a:cs typeface="Times New Roman"/>
              </a:rPr>
              <a:t>③</a:t>
            </a:r>
            <a:r>
              <a:rPr lang="zh-CN" altLang="zh-CN" sz="2800" kern="100" dirty="0" smtClean="0">
                <a:latin typeface="Times New Roman"/>
                <a:ea typeface="华文细黑"/>
                <a:cs typeface="Times New Roman"/>
              </a:rPr>
              <a:t>关注人物间的对比</a:t>
            </a:r>
            <a:r>
              <a:rPr lang="zh-CN" altLang="zh-CN" sz="2800" kern="100" dirty="0">
                <a:solidFill>
                  <a:prstClr val="black"/>
                </a:solidFill>
                <a:latin typeface="Times New Roman"/>
                <a:ea typeface="华文细黑"/>
                <a:cs typeface="Times New Roman"/>
              </a:rPr>
              <a:t>映衬关系；</a:t>
            </a:r>
            <a:r>
              <a:rPr lang="en-US" altLang="zh-CN" sz="2800" kern="100" dirty="0">
                <a:solidFill>
                  <a:prstClr val="black"/>
                </a:solidFill>
                <a:latin typeface="宋体"/>
                <a:ea typeface="华文细黑"/>
                <a:cs typeface="Times New Roman"/>
              </a:rPr>
              <a:t>④</a:t>
            </a:r>
            <a:r>
              <a:rPr lang="zh-CN" altLang="zh-CN" sz="2800" kern="100" dirty="0">
                <a:solidFill>
                  <a:prstClr val="black"/>
                </a:solidFill>
                <a:latin typeface="Times New Roman"/>
                <a:ea typeface="华文细黑"/>
                <a:cs typeface="Times New Roman"/>
              </a:rPr>
              <a:t>关注作者对人物的情感态度；</a:t>
            </a:r>
            <a:r>
              <a:rPr lang="en-US" altLang="zh-CN" sz="2800" kern="100" dirty="0">
                <a:solidFill>
                  <a:prstClr val="black"/>
                </a:solidFill>
                <a:latin typeface="宋体"/>
                <a:ea typeface="华文细黑"/>
                <a:cs typeface="Times New Roman"/>
              </a:rPr>
              <a:t>⑤</a:t>
            </a:r>
            <a:r>
              <a:rPr lang="zh-CN" altLang="zh-CN" sz="2800" kern="100" dirty="0">
                <a:solidFill>
                  <a:prstClr val="black"/>
                </a:solidFill>
                <a:latin typeface="Times New Roman"/>
                <a:ea typeface="华文细黑"/>
                <a:cs typeface="Times New Roman"/>
              </a:rPr>
              <a:t>关注主人公的典型意义，即从</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这一个</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上升到</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这一类</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来看</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42847625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9515" y="17984"/>
            <a:ext cx="11614431" cy="6758749"/>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二、探究思想意蕴或情感意蕴</a:t>
            </a:r>
            <a:endParaRPr lang="zh-CN" altLang="zh-CN" sz="1050" kern="100" dirty="0">
              <a:latin typeface="宋体"/>
              <a:cs typeface="Courier New"/>
            </a:endParaRPr>
          </a:p>
          <a:p>
            <a:pPr algn="just">
              <a:lnSpc>
                <a:spcPct val="14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40000"/>
              </a:lnSpc>
              <a:spcAft>
                <a:spcPts val="0"/>
              </a:spcAft>
            </a:pPr>
            <a:r>
              <a:rPr lang="zh-CN" altLang="zh-CN" sz="2800" b="1" kern="100" dirty="0">
                <a:solidFill>
                  <a:srgbClr val="C00000"/>
                </a:solidFill>
                <a:latin typeface="Times New Roman"/>
                <a:ea typeface="华文细黑"/>
                <a:cs typeface="Times New Roman"/>
              </a:rPr>
              <a:t>谁还来种麦</a:t>
            </a:r>
            <a:endParaRPr lang="zh-CN" altLang="zh-CN" sz="1050" kern="100" dirty="0">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徐国平</a:t>
            </a:r>
            <a:endParaRPr lang="zh-CN" altLang="zh-CN" sz="1050" kern="100" dirty="0">
              <a:latin typeface="宋体"/>
              <a:cs typeface="Courier New"/>
            </a:endParaRPr>
          </a:p>
          <a:p>
            <a:pPr indent="720000" algn="just">
              <a:lnSpc>
                <a:spcPct val="140000"/>
              </a:lnSpc>
              <a:spcAft>
                <a:spcPts val="0"/>
              </a:spcAft>
            </a:pPr>
            <a:r>
              <a:rPr lang="zh-CN" altLang="zh-CN" sz="2800" kern="100" spc="-100" dirty="0">
                <a:latin typeface="Times New Roman"/>
                <a:ea typeface="华文细黑"/>
                <a:cs typeface="Times New Roman"/>
              </a:rPr>
              <a:t>那天一早，我正在工地上安排着一天的工程。手机响了，是爹打来的。</a:t>
            </a:r>
            <a:endParaRPr lang="zh-CN" altLang="zh-CN" sz="1050" kern="100" spc="-100" dirty="0">
              <a:latin typeface="宋体"/>
              <a:cs typeface="Courier New"/>
            </a:endParaRPr>
          </a:p>
          <a:p>
            <a:pPr indent="720000" algn="just">
              <a:lnSpc>
                <a:spcPct val="140000"/>
              </a:lnSpc>
              <a:spcAft>
                <a:spcPts val="0"/>
              </a:spcAft>
            </a:pPr>
            <a:r>
              <a:rPr lang="zh-CN" altLang="zh-CN" sz="2800" kern="100" spc="-100" dirty="0">
                <a:latin typeface="Times New Roman"/>
                <a:ea typeface="华文细黑"/>
                <a:cs typeface="Times New Roman"/>
              </a:rPr>
              <a:t>爹说，明天回趟家吧，帮俺收麦。</a:t>
            </a:r>
            <a:endParaRPr lang="zh-CN" altLang="zh-CN" sz="1050" kern="100" spc="-100" dirty="0">
              <a:latin typeface="宋体"/>
              <a:cs typeface="Courier New"/>
            </a:endParaRPr>
          </a:p>
          <a:p>
            <a:pPr indent="720000" algn="just">
              <a:lnSpc>
                <a:spcPct val="140000"/>
              </a:lnSpc>
              <a:spcAft>
                <a:spcPts val="0"/>
              </a:spcAft>
            </a:pPr>
            <a:r>
              <a:rPr lang="zh-CN" altLang="zh-CN" sz="2800" kern="100" spc="-100" dirty="0">
                <a:latin typeface="Times New Roman"/>
                <a:ea typeface="华文细黑"/>
                <a:cs typeface="Times New Roman"/>
              </a:rPr>
              <a:t>眼下，为了赶工期，我恨不得爹娘多给我生一双手。</a:t>
            </a:r>
            <a:endParaRPr lang="zh-CN" altLang="zh-CN" sz="1050" kern="100" spc="-100" dirty="0">
              <a:latin typeface="宋体"/>
              <a:cs typeface="Courier New"/>
            </a:endParaRPr>
          </a:p>
          <a:p>
            <a:pPr indent="720000" algn="just">
              <a:lnSpc>
                <a:spcPct val="140000"/>
              </a:lnSpc>
              <a:spcAft>
                <a:spcPts val="0"/>
              </a:spcAft>
            </a:pPr>
            <a:r>
              <a:rPr lang="zh-CN" altLang="zh-CN" sz="2800" kern="100" spc="-100" dirty="0">
                <a:latin typeface="Times New Roman"/>
                <a:ea typeface="华文细黑"/>
                <a:cs typeface="Times New Roman"/>
              </a:rPr>
              <a:t>不过，我最怵爹的脾气，犟起来三头牛都拉不回头。果然，没解释几句，就被爹一句话给呛住了。</a:t>
            </a:r>
            <a:endParaRPr lang="zh-CN" altLang="zh-CN" sz="1050" kern="100" spc="-100" dirty="0">
              <a:latin typeface="宋体"/>
              <a:cs typeface="Courier New"/>
            </a:endParaRPr>
          </a:p>
          <a:p>
            <a:pPr indent="720000" algn="just">
              <a:lnSpc>
                <a:spcPct val="140000"/>
              </a:lnSpc>
              <a:spcAft>
                <a:spcPts val="0"/>
              </a:spcAft>
            </a:pPr>
            <a:r>
              <a:rPr lang="zh-CN" altLang="zh-CN" sz="2800" kern="100" spc="-100" dirty="0">
                <a:latin typeface="Times New Roman"/>
                <a:ea typeface="华文细黑"/>
                <a:cs typeface="Times New Roman"/>
              </a:rPr>
              <a:t>要不是拉碌碡压麦场扭伤腰，才懒得喊你，你爱回不回。说罢，爹就挂了电话。</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16540567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3920676" y="2971324"/>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3920676" y="2448104"/>
            <a:ext cx="5980549"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主旨意蕴类探究策略</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3920676" y="3556837"/>
            <a:ext cx="5980549"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审美意蕴类探究策略</a:t>
            </a:r>
          </a:p>
        </p:txBody>
      </p:sp>
      <p:cxnSp>
        <p:nvCxnSpPr>
          <p:cNvPr id="38" name="直接连接符 37"/>
          <p:cNvCxnSpPr/>
          <p:nvPr/>
        </p:nvCxnSpPr>
        <p:spPr>
          <a:xfrm>
            <a:off x="3920676" y="4077866"/>
            <a:ext cx="5980549"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2040" y="488996"/>
            <a:ext cx="11385581" cy="52111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我气得直跺脚，好大的脾气，俺就不回了！</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我嘴上这么说，可心里还是挂记着爹。毕竟六十好几的人，又扭伤了腰，那一亩多麦子自个儿咋收回家啊。</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想起那一亩多麦子，我就窝火。</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老家的地几年前就被开发没了。别人都拿着补偿款喜滋滋地乐，唯独爹愁眉不展，唉声叹气，说可惜了那些好地。我就劝，现在种地不值钱了。爹一瞪眼，把一沓补偿款摔在地上，骂道，放屁，地都没了，钱再多还能当饭吃啊。我好说歹劝</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把爹哄进城。孰料，爹的</a:t>
            </a:r>
            <a:r>
              <a:rPr lang="zh-CN" altLang="zh-CN" sz="2800" kern="100" dirty="0" smtClean="0">
                <a:latin typeface="Times New Roman"/>
                <a:ea typeface="华文细黑"/>
                <a:cs typeface="Times New Roman"/>
              </a:rPr>
              <a:t>身</a:t>
            </a:r>
            <a:r>
              <a:rPr lang="zh-CN" altLang="zh-CN" sz="2800" kern="100" dirty="0">
                <a:latin typeface="Times New Roman"/>
                <a:ea typeface="华文细黑"/>
                <a:cs typeface="Times New Roman"/>
              </a:rPr>
              <a:t>体也怪，</a:t>
            </a:r>
            <a:endParaRPr lang="zh-CN" altLang="zh-CN" sz="2800" kern="100" spc="-100" dirty="0">
              <a:effectLst/>
              <a:latin typeface="宋体"/>
              <a:cs typeface="Courier New"/>
            </a:endParaRPr>
          </a:p>
        </p:txBody>
      </p:sp>
    </p:spTree>
    <p:extLst>
      <p:ext uri="{BB962C8B-B14F-4D97-AF65-F5344CB8AC3E}">
        <p14:creationId xmlns:p14="http://schemas.microsoft.com/office/powerpoint/2010/main" val="6409056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3940" y="155526"/>
            <a:ext cx="11385581"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每次一进城，好吃好喝，没几天便得一场大病，整个人变得像秋后霜打的茄子一样，整天蔫了吧唧。我只好送爹回乡下。也怪，人一踏进老家门槛，顿时像见了日头的向日葵，立马精神起来。为此，我专门请教过专家。专家说，人身体里都有一个固定的生物磁场，一旦破坏就会引起身体不适。</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只得让爹一个人留在乡下。</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可是，爹偏偏闲得难受，想种麦。我说，种了大半辈子麦还没种够啊，你养花喂鸟钓鱼多好啊。爹却说，就想种麦。我开始不理睬，爹竟然在一处闲置的厂区里，开出一块地，正要播下麦种，结果保安来阻止，爹理论不过，竟然跟人打了起来。被派出所送回家，还一肚子气</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说好</a:t>
            </a:r>
            <a:endParaRPr lang="zh-CN" altLang="zh-CN" sz="2800" kern="100" spc="-100" dirty="0">
              <a:effectLst/>
              <a:latin typeface="宋体"/>
              <a:cs typeface="Courier New"/>
            </a:endParaRPr>
          </a:p>
        </p:txBody>
      </p:sp>
    </p:spTree>
    <p:extLst>
      <p:ext uri="{BB962C8B-B14F-4D97-AF65-F5344CB8AC3E}">
        <p14:creationId xmlns:p14="http://schemas.microsoft.com/office/powerpoint/2010/main" val="13936926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4890" y="155526"/>
            <a:ext cx="11385581"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好的</a:t>
            </a:r>
            <a:r>
              <a:rPr lang="zh-CN" altLang="zh-CN" sz="2800" kern="100" dirty="0">
                <a:latin typeface="Times New Roman"/>
                <a:ea typeface="华文细黑"/>
                <a:cs typeface="Times New Roman"/>
              </a:rPr>
              <a:t>地闲着长草不让种麦。最终，迫于无奈，我还是托朋友从邻村租了一亩多地。</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爹就跟淘了一件宝贝似的，开心无比。</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平时，爹在电话里说得最多的是他的麦子，麦子泛绿了，麦子抽节了，麦子落穗了。麦子的长势好，或者又帮麦子做了有意义的事，比如施肥了，松土了，爹就喜。如果麦子受了委屈，爹就不高兴。有一次刚浇了水，白天天气还是好好的，浇地时爹还把棉衣脱了。晚上天气突然就变了脸，降了温。爹焦急起来，这会冻伤他的麦子的。他开始坐卧不安，忍不住拿上手电筒奔了麦田，不顾天黑，不顾还刮着呼呼的大风。结果，麦子没事，人却受寒感冒了，躺进卫生室挂了三天的吊瓶。</a:t>
            </a:r>
            <a:endParaRPr lang="zh-CN" altLang="zh-CN" sz="1050" kern="100" dirty="0">
              <a:effectLst/>
              <a:latin typeface="宋体"/>
              <a:cs typeface="Courier New"/>
            </a:endParaRPr>
          </a:p>
        </p:txBody>
      </p:sp>
    </p:spTree>
    <p:extLst>
      <p:ext uri="{BB962C8B-B14F-4D97-AF65-F5344CB8AC3E}">
        <p14:creationId xmlns:p14="http://schemas.microsoft.com/office/powerpoint/2010/main" val="36280752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4890" y="98376"/>
            <a:ext cx="11385581" cy="650380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我真搞不清爹这是图啥。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每次回家，我对爹说，累了，就跟我一块儿走吧。</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爹总是说，不了，家里还有麦子哩。气得我直抱怨，在你眼里麦子比儿子都亲啊。爹咧嘴一笑，说当年要不是那一瓢麦粒，俺早死了，哪还有你个兔崽子。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气归气，还是得回家。</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安排好一切，赶了半宿的夜路，我有些疲惫，跟爹没说几句话，倒头便睡。</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一睁眼，天已大亮。窗外响起一阵嚓嚓的声音。我睁眼一瞧，是爹在磨镰刀。我有些心疼地凑近前，腰都伤成这样了，还想用手割麦啊。</a:t>
            </a:r>
            <a:endParaRPr lang="zh-CN" altLang="zh-CN" sz="1050" kern="100" dirty="0">
              <a:effectLst/>
              <a:latin typeface="宋体"/>
              <a:cs typeface="Courier New"/>
            </a:endParaRPr>
          </a:p>
        </p:txBody>
      </p:sp>
    </p:spTree>
    <p:extLst>
      <p:ext uri="{BB962C8B-B14F-4D97-AF65-F5344CB8AC3E}">
        <p14:creationId xmlns:p14="http://schemas.microsoft.com/office/powerpoint/2010/main" val="14567910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4890" y="452637"/>
            <a:ext cx="11385581"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爹白了我一眼，闷声道，麦子不割自己会倒啊。我不想跟爹拌嘴，就商量说，你别一根筋了，放着联合收割机不用，这回俺出钱雇，你就在家歇着吧。</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爹没再反对，只是非要跟着去。说不放心。</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也记不清自己有多少年没收麦了。走近那片麦地，麦浪翻滚。一股久违的气息，迎面扑进鼻腔，忍不住打了一个喷嚏。爹拄着镰把，缓缓蹲在地头，掐下一个麦穗，放在两手间，轻轻地揉搓了一会儿，然后眯起眼，用手指仔细地数点完那些饱满的麦粒，一下子摁进嘴里，贪婪无比地咀嚼着，好像是在品味一种山珍海味。</a:t>
            </a:r>
            <a:endParaRPr lang="zh-CN" altLang="zh-CN" sz="1050" kern="100" dirty="0">
              <a:effectLst/>
              <a:latin typeface="宋体"/>
              <a:cs typeface="Courier New"/>
            </a:endParaRPr>
          </a:p>
        </p:txBody>
      </p:sp>
    </p:spTree>
    <p:extLst>
      <p:ext uri="{BB962C8B-B14F-4D97-AF65-F5344CB8AC3E}">
        <p14:creationId xmlns:p14="http://schemas.microsoft.com/office/powerpoint/2010/main" val="6415177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7962" y="406409"/>
            <a:ext cx="11499437"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完成这一切，就见爹直起腰杆，放开嗓门，仰天吼了一声，开镰了</a:t>
            </a:r>
            <a:r>
              <a:rPr lang="en-US" altLang="zh-CN" sz="2800" kern="100" dirty="0" smtClean="0">
                <a:latin typeface="Times New Roman"/>
                <a:ea typeface="华文细黑"/>
                <a:cs typeface="Courier New"/>
              </a:rPr>
              <a:t>——</a:t>
            </a:r>
          </a:p>
          <a:p>
            <a:pPr indent="720000" algn="just">
              <a:lnSpc>
                <a:spcPct val="150000"/>
              </a:lnSpc>
              <a:spcAft>
                <a:spcPts val="0"/>
              </a:spcAft>
            </a:pPr>
            <a:r>
              <a:rPr lang="zh-CN" altLang="zh-CN" sz="2800" kern="100" dirty="0" smtClean="0">
                <a:latin typeface="Times New Roman"/>
                <a:ea typeface="华文细黑"/>
                <a:cs typeface="Times New Roman"/>
              </a:rPr>
              <a:t>惊</a:t>
            </a:r>
            <a:r>
              <a:rPr lang="zh-CN" altLang="zh-CN" sz="2800" kern="100" dirty="0">
                <a:latin typeface="Times New Roman"/>
                <a:ea typeface="华文细黑"/>
                <a:cs typeface="Times New Roman"/>
              </a:rPr>
              <a:t>起麦浪中几只嘎咕鸟。</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不一会儿</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联合收割机就轰鸣着开进了麦地</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我将仓里哗哗流出的麦子</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装满一条条袋子</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放在地头</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爹站在地头像在检阅自己一季的收成</a:t>
            </a:r>
            <a:r>
              <a:rPr lang="zh-CN" altLang="zh-CN" sz="2800" kern="100" spc="-600" dirty="0">
                <a:latin typeface="Times New Roman"/>
                <a:ea typeface="华文细黑"/>
                <a:cs typeface="Times New Roman"/>
              </a:rPr>
              <a:t>。</a:t>
            </a:r>
          </a:p>
          <a:p>
            <a:pPr indent="720000" algn="just">
              <a:lnSpc>
                <a:spcPct val="150000"/>
              </a:lnSpc>
              <a:spcAft>
                <a:spcPts val="0"/>
              </a:spcAft>
            </a:pPr>
            <a:r>
              <a:rPr lang="zh-CN" altLang="zh-CN" sz="2800" kern="100" dirty="0">
                <a:latin typeface="Times New Roman"/>
                <a:ea typeface="华文细黑"/>
                <a:cs typeface="Times New Roman"/>
              </a:rPr>
              <a:t>很快，麦子收割完毕，只剩一地齐刷刷的麦茬。</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我又将成袋的麦子拉到麦场。</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爹兴奋无比地说，今年收成不比去年少，咱家粮仓里都快攒足五千斤麦子了</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6720896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7962" y="166347"/>
            <a:ext cx="11499437" cy="650380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我却毫不在意，说存那么多麦子干啥，就不怕受潮招虫。爹摊晒均匀麦子，满头是汗，他扶着腰坐在一旁的碌碡上，说，饱汉子不知饿汉子饥啊，手中有粮，心中不慌。说这些，你没经着挨饿你不懂。</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说罢，爹好像又回溯到往事之中。我心里却焦躁不安地挂牵着工地的事。</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爹似乎看出我的心思，挥了挥手说，走吧，麦子进了场，俺看着晾晒就中。</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一听这话，我如卸重负。</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可就在我上车的时候，爹却郁闷不乐地说，收下这茬麦，地就被要回去了，说是一家开发商占了。</a:t>
            </a:r>
            <a:endParaRPr lang="zh-CN" altLang="zh-CN" sz="1050" kern="100" dirty="0">
              <a:effectLst/>
              <a:latin typeface="宋体"/>
              <a:cs typeface="Courier New"/>
            </a:endParaRPr>
          </a:p>
        </p:txBody>
      </p:sp>
    </p:spTree>
    <p:extLst>
      <p:ext uri="{BB962C8B-B14F-4D97-AF65-F5344CB8AC3E}">
        <p14:creationId xmlns:p14="http://schemas.microsoft.com/office/powerpoint/2010/main" val="18743148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5160" y="520393"/>
            <a:ext cx="11161240" cy="456558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我只得用暂缓之策，哄爹开心。爹，别急，待秋上俺回来，再租块地，保证还让你种上麦子。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爹听闻后，脸上却没有一丝兴奋。半天才叹了一口气，说，有地总有人种，可地都这么慢慢占没了，谁还来种。</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我没想那么多，急着回城。走出村口时，透过反光镜，就见爹伛偻的身影渐渐融入在那片收割后的麦地里。</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遍地金黄。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960107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9288" y="549474"/>
            <a:ext cx="1127285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请从不同角度探究小说的思想内涵。</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角度一　爹：</a:t>
            </a:r>
            <a:r>
              <a:rPr lang="en-US" altLang="zh-CN" sz="2800" kern="100" dirty="0" smtClean="0">
                <a:latin typeface="Times New Roman"/>
                <a:ea typeface="华文细黑"/>
                <a:cs typeface="Courier New"/>
              </a:rPr>
              <a:t>_________________________________________________</a:t>
            </a:r>
          </a:p>
          <a:p>
            <a:pPr algn="just">
              <a:lnSpc>
                <a:spcPct val="150000"/>
              </a:lnSpc>
              <a:spcAft>
                <a:spcPts val="0"/>
              </a:spcAft>
            </a:pPr>
            <a:r>
              <a:rPr lang="en-US" altLang="zh-CN" sz="2800" kern="100" dirty="0" smtClean="0">
                <a:solidFill>
                  <a:prstClr val="black"/>
                </a:solidFill>
                <a:latin typeface="Times New Roman"/>
                <a:ea typeface="华文细黑"/>
                <a:cs typeface="Courier New"/>
              </a:rPr>
              <a:t>_____________________________</a:t>
            </a:r>
            <a:r>
              <a:rPr lang="en-US" altLang="zh-CN" sz="2800" kern="100" dirty="0">
                <a:solidFill>
                  <a:prstClr val="black"/>
                </a:solidFill>
                <a:latin typeface="Times New Roman"/>
                <a:ea typeface="华文细黑"/>
                <a:cs typeface="Courier New"/>
              </a:rPr>
              <a:t>__</a:t>
            </a:r>
            <a:r>
              <a:rPr lang="en-US" altLang="zh-CN" sz="2800" kern="100" dirty="0" smtClean="0">
                <a:solidFill>
                  <a:prstClr val="black"/>
                </a:solidFill>
                <a:latin typeface="Times New Roman"/>
                <a:ea typeface="华文细黑"/>
                <a:cs typeface="Courier New"/>
              </a:rPr>
              <a:t>_</a:t>
            </a:r>
            <a:endParaRPr lang="zh-CN"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角度二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a:t>
            </a:r>
          </a:p>
          <a:p>
            <a:pPr algn="just">
              <a:lnSpc>
                <a:spcPct val="150000"/>
              </a:lnSpc>
              <a:spcAft>
                <a:spcPts val="0"/>
              </a:spcAft>
            </a:pPr>
            <a:r>
              <a:rPr lang="en-US" altLang="zh-CN" sz="2800" kern="100" dirty="0" smtClean="0">
                <a:solidFill>
                  <a:prstClr val="black"/>
                </a:solidFill>
                <a:latin typeface="Times New Roman"/>
                <a:ea typeface="华文细黑"/>
                <a:cs typeface="Courier New"/>
              </a:rPr>
              <a:t>_____________________________________________________________________________________</a:t>
            </a:r>
            <a:r>
              <a:rPr lang="en-US" altLang="zh-CN" sz="2800" kern="100" dirty="0">
                <a:solidFill>
                  <a:prstClr val="black"/>
                </a:solidFill>
                <a:latin typeface="Times New Roman"/>
                <a:ea typeface="华文细黑"/>
                <a:cs typeface="Courier New"/>
              </a:rPr>
              <a:t>_</a:t>
            </a:r>
            <a:r>
              <a:rPr lang="en-US" altLang="zh-CN" sz="2800" kern="100" dirty="0" smtClean="0">
                <a:solidFill>
                  <a:prstClr val="black"/>
                </a:solidFill>
                <a:latin typeface="Times New Roman"/>
                <a:ea typeface="华文细黑"/>
                <a:cs typeface="Courier New"/>
              </a:rPr>
              <a:t>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角度三　耕地：</a:t>
            </a:r>
            <a:r>
              <a:rPr lang="en-US" altLang="zh-CN" sz="2800" kern="100" dirty="0" smtClean="0">
                <a:latin typeface="Times New Roman"/>
                <a:ea typeface="华文细黑"/>
                <a:cs typeface="Courier New"/>
              </a:rPr>
              <a:t>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a:t>
            </a:r>
          </a:p>
        </p:txBody>
      </p:sp>
      <p:sp>
        <p:nvSpPr>
          <p:cNvPr id="9" name="矩形 8"/>
          <p:cNvSpPr/>
          <p:nvPr/>
        </p:nvSpPr>
        <p:spPr>
          <a:xfrm>
            <a:off x="550590" y="1125538"/>
            <a:ext cx="1080120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个人</a:t>
            </a:r>
            <a:r>
              <a:rPr lang="zh-CN" altLang="zh-CN" sz="2800" kern="100" dirty="0">
                <a:solidFill>
                  <a:srgbClr val="C00000"/>
                </a:solidFill>
                <a:latin typeface="Times New Roman"/>
                <a:ea typeface="华文细黑"/>
                <a:cs typeface="Times New Roman"/>
              </a:rPr>
              <a:t>既要坚守传统美德，也要与时俱进，更新观念，适应新形势，接受新事物。</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661054" y="2421682"/>
            <a:ext cx="10978768"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对待</a:t>
            </a:r>
            <a:r>
              <a:rPr lang="zh-CN" altLang="zh-CN" sz="2800" kern="100" dirty="0">
                <a:solidFill>
                  <a:srgbClr val="C00000"/>
                </a:solidFill>
                <a:latin typeface="Times New Roman"/>
                <a:ea typeface="华文细黑"/>
                <a:cs typeface="Times New Roman"/>
              </a:rPr>
              <a:t>传统农民难以更改的农业情结和老习惯，不可任意否定，应当给予应有的尊重，尊重他们一辈子积淀下来的对土地和庄稼的那份深厚的情感。</a:t>
            </a:r>
            <a:endParaRPr lang="zh-CN" altLang="zh-CN" sz="1050" kern="100" dirty="0">
              <a:effectLst/>
              <a:latin typeface="宋体"/>
              <a:cs typeface="Courier New"/>
            </a:endParaRPr>
          </a:p>
        </p:txBody>
      </p:sp>
      <p:sp>
        <p:nvSpPr>
          <p:cNvPr id="6" name="矩形 5"/>
          <p:cNvSpPr/>
          <p:nvPr/>
        </p:nvSpPr>
        <p:spPr>
          <a:xfrm>
            <a:off x="517038" y="4365898"/>
            <a:ext cx="10978768"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社会</a:t>
            </a:r>
            <a:r>
              <a:rPr lang="zh-CN" altLang="zh-CN" sz="2800" kern="100" dirty="0">
                <a:solidFill>
                  <a:srgbClr val="C00000"/>
                </a:solidFill>
                <a:latin typeface="Times New Roman"/>
                <a:ea typeface="华文细黑"/>
                <a:cs typeface="Times New Roman"/>
              </a:rPr>
              <a:t>经济发展需要发展工业，但发展要贯彻科学、可持续的思想，做好农业的发展布局，不能无休止地侵占耕地。</a:t>
            </a:r>
            <a:endParaRPr lang="zh-CN" altLang="zh-CN" sz="1050" kern="100" dirty="0">
              <a:effectLst/>
              <a:latin typeface="宋体"/>
              <a:cs typeface="Courier New"/>
            </a:endParaRPr>
          </a:p>
        </p:txBody>
      </p:sp>
    </p:spTree>
    <p:extLst>
      <p:ext uri="{BB962C8B-B14F-4D97-AF65-F5344CB8AC3E}">
        <p14:creationId xmlns:p14="http://schemas.microsoft.com/office/powerpoint/2010/main" val="4094597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0" end="0"/>
                                            </p:txEl>
                                          </p:spTgt>
                                        </p:tgtEl>
                                      </p:cBhvr>
                                    </p:animEffect>
                                    <p:set>
                                      <p:cBhvr>
                                        <p:cTn id="25" dur="1" fill="hold">
                                          <p:stCondLst>
                                            <p:cond delay="499"/>
                                          </p:stCondLst>
                                        </p:cTn>
                                        <p:tgtEl>
                                          <p:spTgt spid="5">
                                            <p:txEl>
                                              <p:pRg st="0" end="0"/>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6">
                                            <p:txEl>
                                              <p:pRg st="0" end="0"/>
                                            </p:txEl>
                                          </p:spTgt>
                                        </p:tgtEl>
                                      </p:cBhvr>
                                    </p:animEffect>
                                    <p:set>
                                      <p:cBhvr>
                                        <p:cTn id="28"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9426" y="99920"/>
            <a:ext cx="11763683" cy="6124729"/>
          </a:xfrm>
          <a:prstGeom prst="rect">
            <a:avLst/>
          </a:prstGeom>
        </p:spPr>
        <p:txBody>
          <a:bodyPr wrap="square" lIns="121898" tIns="60948" rIns="121898" bIns="60948">
            <a:spAutoFit/>
          </a:bodyPr>
          <a:lstStyle/>
          <a:p>
            <a:pPr algn="just">
              <a:lnSpc>
                <a:spcPct val="150000"/>
              </a:lnSpc>
              <a:spcAft>
                <a:spcPts val="0"/>
              </a:spcAft>
            </a:pPr>
            <a:r>
              <a:rPr lang="zh-CN" altLang="zh-CN" sz="2600" b="1" kern="100" dirty="0">
                <a:solidFill>
                  <a:srgbClr val="0000FF"/>
                </a:solidFill>
                <a:latin typeface="Times New Roman"/>
                <a:ea typeface="华文细黑"/>
                <a:cs typeface="Times New Roman"/>
              </a:rPr>
              <a:t>备选试题：</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下列对小说相关内容和艺术特色的分析鉴赏，不正确的一项是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爹</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让</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回家帮忙收麦子，一方面是因为</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爹</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的腰新近受了伤，</a:t>
            </a:r>
            <a:r>
              <a:rPr lang="zh-CN" altLang="zh-CN" sz="2600" kern="100" dirty="0" smtClean="0">
                <a:latin typeface="Times New Roman"/>
                <a:ea typeface="华文细黑"/>
                <a:cs typeface="Times New Roman"/>
              </a:rPr>
              <a:t>另</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一方面</a:t>
            </a:r>
            <a:r>
              <a:rPr lang="zh-CN" altLang="zh-CN" sz="2600" kern="100" dirty="0">
                <a:latin typeface="Times New Roman"/>
                <a:ea typeface="华文细黑"/>
                <a:cs typeface="Times New Roman"/>
              </a:rPr>
              <a:t>是</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爹</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想和</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说说话。</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小说主要通过细节描写和对话描写来刻画</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爹</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的形象，虽然这些细节</a:t>
            </a:r>
            <a:r>
              <a:rPr lang="zh-CN" altLang="zh-CN" sz="2600" kern="100" dirty="0" smtClean="0">
                <a:latin typeface="Times New Roman"/>
                <a:ea typeface="华文细黑"/>
                <a:cs typeface="Times New Roman"/>
              </a:rPr>
              <a:t>日常</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多</a:t>
            </a:r>
            <a:r>
              <a:rPr lang="zh-CN" altLang="zh-CN" sz="2600" kern="100" dirty="0">
                <a:latin typeface="Times New Roman"/>
                <a:ea typeface="华文细黑"/>
                <a:cs typeface="Times New Roman"/>
              </a:rPr>
              <a:t>见，语言自然质朴，但</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爹</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的形象跃然纸上。</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小说的中间部分安排进了若干段落的插叙，既介绍了故事发生的相关背景</a:t>
            </a:r>
            <a:r>
              <a:rPr lang="zh-CN" altLang="zh-CN" sz="2600" kern="100" dirty="0" smtClean="0">
                <a:latin typeface="Times New Roman"/>
                <a:ea typeface="华文细黑"/>
                <a:cs typeface="Times New Roman"/>
              </a:rPr>
              <a:t>，</a:t>
            </a:r>
            <a:endParaRPr lang="en-US" altLang="zh-CN" sz="2600" kern="100" dirty="0">
              <a:latin typeface="Times New Roman"/>
              <a:ea typeface="华文细黑"/>
              <a:cs typeface="Times New Roman"/>
            </a:endParaRPr>
          </a:p>
          <a:p>
            <a:pPr algn="just">
              <a:lnSpc>
                <a:spcPct val="150000"/>
              </a:lnSpc>
              <a:spcAft>
                <a:spcPts val="0"/>
              </a:spcAft>
            </a:pP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又</a:t>
            </a:r>
            <a:r>
              <a:rPr lang="zh-CN" altLang="zh-CN" sz="2600" kern="100" dirty="0">
                <a:latin typeface="Times New Roman"/>
                <a:ea typeface="华文细黑"/>
                <a:cs typeface="Times New Roman"/>
              </a:rPr>
              <a:t>拓展了内容的表达空间。</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小说段落较简短，语言朴素，意思表达集中而直接，便于读者轻松地领会</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例如</a:t>
            </a:r>
            <a:r>
              <a:rPr lang="zh-CN" altLang="zh-CN" sz="2600" kern="100" dirty="0">
                <a:latin typeface="Times New Roman"/>
                <a:ea typeface="华文细黑"/>
                <a:cs typeface="Times New Roman"/>
              </a:rPr>
              <a:t>末尾的</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遍地金黄</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a:t>
            </a:r>
            <a:endParaRPr lang="zh-CN" altLang="zh-CN" sz="2600" kern="100" dirty="0">
              <a:effectLst/>
              <a:latin typeface="宋体"/>
              <a:cs typeface="Courier New"/>
            </a:endParaRPr>
          </a:p>
        </p:txBody>
      </p:sp>
      <p:sp>
        <p:nvSpPr>
          <p:cNvPr id="5" name="TextBox 4"/>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TextBox 3"/>
          <p:cNvSpPr txBox="1"/>
          <p:nvPr/>
        </p:nvSpPr>
        <p:spPr>
          <a:xfrm>
            <a:off x="82538" y="491167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7" name="矩形 6"/>
          <p:cNvSpPr/>
          <p:nvPr/>
        </p:nvSpPr>
        <p:spPr>
          <a:xfrm>
            <a:off x="229426" y="6069266"/>
            <a:ext cx="5852884" cy="615746"/>
          </a:xfrm>
          <a:prstGeom prst="rect">
            <a:avLst/>
          </a:prstGeom>
        </p:spPr>
        <p:txBody>
          <a:bodyPr wrap="none">
            <a:spAutoFit/>
          </a:bodyPr>
          <a:lstStyle/>
          <a:p>
            <a:pPr algn="just">
              <a:lnSpc>
                <a:spcPct val="150000"/>
              </a:lnSpc>
              <a:spcAft>
                <a:spcPts val="0"/>
              </a:spcAft>
            </a:pPr>
            <a:r>
              <a:rPr lang="zh-CN" altLang="zh-CN" sz="2600" b="1" kern="100" dirty="0">
                <a:solidFill>
                  <a:srgbClr val="0000FF"/>
                </a:solidFill>
                <a:latin typeface="Times New Roman"/>
                <a:ea typeface="华文细黑"/>
                <a:cs typeface="Times New Roman"/>
              </a:rPr>
              <a:t>解析　</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遍地金黄</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的意思比较含蓄。</a:t>
            </a:r>
            <a:endParaRPr lang="zh-CN" altLang="zh-CN" sz="2600" kern="100" dirty="0">
              <a:effectLst/>
              <a:latin typeface="宋体"/>
              <a:cs typeface="Courier New"/>
            </a:endParaRPr>
          </a:p>
        </p:txBody>
      </p:sp>
    </p:spTree>
    <p:extLst>
      <p:ext uri="{BB962C8B-B14F-4D97-AF65-F5344CB8AC3E}">
        <p14:creationId xmlns:p14="http://schemas.microsoft.com/office/powerpoint/2010/main" val="30023185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p:bldP spid="4" grpId="1"/>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2.12\u=2508968211,2364931652&amp;fm=27&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l="1461" t="863" r="23431"/>
          <a:stretch/>
        </p:blipFill>
        <p:spPr bwMode="auto">
          <a:xfrm>
            <a:off x="8294685" y="0"/>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主旨意蕴类探究策略</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掌握关键能力</a:t>
            </a: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440449"/>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请简要概括小说中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的形象特点。</a:t>
            </a:r>
            <a:endParaRPr lang="zh-CN" altLang="zh-CN" sz="1050" kern="100" dirty="0">
              <a:effectLst/>
              <a:latin typeface="宋体"/>
              <a:cs typeface="Courier New"/>
            </a:endParaRPr>
          </a:p>
        </p:txBody>
      </p:sp>
      <p:sp>
        <p:nvSpPr>
          <p:cNvPr id="5" name="矩形 4"/>
          <p:cNvSpPr/>
          <p:nvPr/>
        </p:nvSpPr>
        <p:spPr>
          <a:xfrm>
            <a:off x="438523" y="1016513"/>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只习惯在农村生活</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对种收麦子情有独钟</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脾气倔强，认准的事情别人难以改变</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农民传统的忧患意识根深蒂固。</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9277577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xEl>
                                              <p:pRg st="0" end="0"/>
                                            </p:txEl>
                                          </p:spTgt>
                                        </p:tgtEl>
                                      </p:cBhvr>
                                    </p:animEffect>
                                    <p:set>
                                      <p:cBhvr>
                                        <p:cTn id="27" dur="1" fill="hold">
                                          <p:stCondLst>
                                            <p:cond delay="499"/>
                                          </p:stCondLst>
                                        </p:cTn>
                                        <p:tgtEl>
                                          <p:spTgt spid="5">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xEl>
                                              <p:pRg st="1" end="1"/>
                                            </p:txEl>
                                          </p:spTgt>
                                        </p:tgtEl>
                                      </p:cBhvr>
                                    </p:animEffect>
                                    <p:set>
                                      <p:cBhvr>
                                        <p:cTn id="30" dur="1" fill="hold">
                                          <p:stCondLst>
                                            <p:cond delay="499"/>
                                          </p:stCondLst>
                                        </p:cTn>
                                        <p:tgtEl>
                                          <p:spTgt spid="5">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xEl>
                                              <p:pRg st="2" end="2"/>
                                            </p:txEl>
                                          </p:spTgt>
                                        </p:tgtEl>
                                      </p:cBhvr>
                                    </p:animEffect>
                                    <p:set>
                                      <p:cBhvr>
                                        <p:cTn id="33" dur="1" fill="hold">
                                          <p:stCondLst>
                                            <p:cond delay="499"/>
                                          </p:stCondLst>
                                        </p:cTn>
                                        <p:tgtEl>
                                          <p:spTgt spid="5">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xEl>
                                              <p:pRg st="3" end="3"/>
                                            </p:txEl>
                                          </p:spTgt>
                                        </p:tgtEl>
                                      </p:cBhvr>
                                    </p:animEffect>
                                    <p:set>
                                      <p:cBhvr>
                                        <p:cTn id="36"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3671" y="1012102"/>
            <a:ext cx="11272852" cy="52111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所谓思想意蕴，是指作品表现出的思想意义或价值，重在指文本带给读者的思考、认识和启示。所谓情感意蕴，是指作品的情感意义或取向。其实就是作者的情感态度、喜怒褒贬等。它与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思想意蕴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不是一回事，虽说有时在具体题目中有相通之处，但思想意蕴重在思想性、认识性，而情感意蕴重在作者的倾向性，即他赞成什么，反对什么。</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小说的思想、情感意蕴都是附着在小说的具体形象之中的，探究时可以采用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对象分析法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，即从小说叙述的不同的人物对象、不同的景物对象中去探究不同的思想、情感意蕴。</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9634962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8404" y="437779"/>
            <a:ext cx="11272852"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三、探究重要句子意蕴</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那是你的故事不是我的</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李良旭</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安德鲁大学毕业后，来到巴西西部山区当了一名美术老师。这一当，就是整整</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年。他教的那些山区小孩，送走了一批又一批，有的长大后也像他一样成了一名美术老师。</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安德鲁创作的一幅美术作品《山村小学的阳光》，在巴西利亚美术节上参展，得了金奖。</a:t>
            </a:r>
            <a:endParaRPr lang="zh-CN" altLang="zh-CN" sz="1050" kern="100" dirty="0">
              <a:effectLst/>
              <a:latin typeface="宋体"/>
              <a:cs typeface="Courier New"/>
            </a:endParaRPr>
          </a:p>
        </p:txBody>
      </p:sp>
    </p:spTree>
    <p:extLst>
      <p:ext uri="{BB962C8B-B14F-4D97-AF65-F5344CB8AC3E}">
        <p14:creationId xmlns:p14="http://schemas.microsoft.com/office/powerpoint/2010/main" val="13957825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210" y="448525"/>
            <a:ext cx="11161240"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一天，一辆小车开进了安德鲁的学校，从车上下来几个衣冠楚楚的人。走在中间的那个人看见安德鲁，愣了好一会儿，惊呼道：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老同学，怎么会是你呀？在这里见到你，真是让我太惊讶了！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安德鲁这才想起，这是他的大学同学乔治，俩人还是宿舍室友，毕业后，他们就再也没有见过面。</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安德鲁热情地拥抱着乔治，惊讶地问：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你是怎么找到这里来的？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乔治说：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我是在巴西利亚美术馆看到那幅获得金奖的作品《山村小学的阳光》后，专程找到这里来的。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安德鲁问：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a:t>
            </a:r>
            <a:r>
              <a:rPr lang="zh-CN" altLang="zh-CN" sz="2800" kern="100" dirty="0" smtClean="0">
                <a:latin typeface="Times New Roman"/>
                <a:ea typeface="华文细黑"/>
                <a:cs typeface="Times New Roman"/>
              </a:rPr>
              <a:t>什么</a:t>
            </a:r>
            <a:endParaRPr lang="zh-CN" altLang="zh-CN" sz="2800" kern="100" spc="-100" dirty="0">
              <a:effectLst/>
              <a:latin typeface="宋体"/>
              <a:cs typeface="Courier New"/>
            </a:endParaRPr>
          </a:p>
        </p:txBody>
      </p:sp>
    </p:spTree>
    <p:extLst>
      <p:ext uri="{BB962C8B-B14F-4D97-AF65-F5344CB8AC3E}">
        <p14:creationId xmlns:p14="http://schemas.microsoft.com/office/powerpoint/2010/main" val="37294678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0304" y="442059"/>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事吗？</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乔治</a:t>
            </a:r>
            <a:r>
              <a:rPr lang="zh-CN" altLang="zh-CN" sz="2800" kern="100" dirty="0">
                <a:latin typeface="Times New Roman"/>
                <a:ea typeface="华文细黑"/>
                <a:cs typeface="Times New Roman"/>
              </a:rPr>
              <a:t>兴奋地说：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我现在是一名收藏家，看了你那幅《山村小学的阳光》后，我准备高价收购，老同学，你开个价吧。</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安德鲁这才明白，乔治是专程来收购那件美术作品的。安德鲁无奈地耸耸肩，说：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很遗憾，我已将那幅作品送给我们学校的小男生卡卡了。他是一个很有绘画天赋的学生，也许有一天，他也会成为一名优秀的画家。</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nSpc>
                <a:spcPct val="15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什么？你将那幅画送给你们学校一个小男生了！我的上帝啊，那幅画至少值</a:t>
            </a:r>
            <a:r>
              <a:rPr lang="en-US" altLang="zh-CN" sz="2800" kern="100" dirty="0">
                <a:latin typeface="Times New Roman"/>
                <a:ea typeface="华文细黑"/>
              </a:rPr>
              <a:t>40</a:t>
            </a:r>
            <a:r>
              <a:rPr lang="zh-CN" altLang="zh-CN" sz="2800" kern="100" dirty="0">
                <a:latin typeface="Times New Roman"/>
                <a:ea typeface="华文细黑"/>
                <a:cs typeface="Times New Roman"/>
              </a:rPr>
              <a:t>万美元啊！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乔治用手捂住胸口，一脸痛苦状。安德鲁看了乔治吃惊的神色，笑道：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噢，能值那么多钱？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乔治一把搂住安</a:t>
            </a:r>
            <a:endParaRPr lang="zh-CN" altLang="zh-CN" sz="2800" kern="100" spc="-100" dirty="0">
              <a:effectLst/>
              <a:latin typeface="宋体"/>
              <a:cs typeface="Courier New"/>
            </a:endParaRPr>
          </a:p>
        </p:txBody>
      </p:sp>
    </p:spTree>
    <p:extLst>
      <p:ext uri="{BB962C8B-B14F-4D97-AF65-F5344CB8AC3E}">
        <p14:creationId xmlns:p14="http://schemas.microsoft.com/office/powerpoint/2010/main" val="22250587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7060" y="174576"/>
            <a:ext cx="11161240"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德鲁的肩膀，哀求道：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老同学，我给你</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万美元，你去把那幅画要回来，怎么样？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安德鲁掰开乔治的手，一口拒绝：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如果那幅画真的值那么多钱，放在卡卡那不正合适吗？也许他将来能创作出更优秀的作品来！</a:t>
            </a:r>
            <a:r>
              <a:rPr lang="en-US" altLang="zh-CN" sz="2800" kern="100" dirty="0">
                <a:latin typeface="宋体"/>
                <a:ea typeface="华文细黑"/>
                <a:cs typeface="Times New Roman"/>
              </a:rPr>
              <a:t>”</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乔治望着安德鲁，皱着眉，不解地说道：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老同学，你傻啊？</a:t>
            </a:r>
            <a:r>
              <a:rPr lang="en-US" altLang="zh-CN" sz="2800" kern="100" dirty="0">
                <a:latin typeface="Times New Roman"/>
                <a:ea typeface="华文细黑"/>
              </a:rPr>
              <a:t>60</a:t>
            </a:r>
            <a:r>
              <a:rPr lang="zh-CN" altLang="zh-CN" sz="2800" kern="100" dirty="0">
                <a:latin typeface="Times New Roman"/>
                <a:ea typeface="华文细黑"/>
                <a:cs typeface="Times New Roman"/>
              </a:rPr>
              <a:t>万美元啊，有了这笔钱，你马上可以改变命运，我帮你联系下，你马上到美术馆里专门从事创作，到时，你可就财源滚滚发大财了！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安德鲁也不解地说道：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我的命运现在不是很好吗？为什么要改变呢？正是我在这小山村里当老师，才创作出了那幅《山村小学的阳光》，如果我离开这里，坐在美术馆里，能</a:t>
            </a:r>
            <a:r>
              <a:rPr lang="zh-CN" altLang="zh-CN" sz="2800" kern="100" dirty="0" smtClean="0">
                <a:latin typeface="Times New Roman"/>
                <a:ea typeface="华文细黑"/>
                <a:cs typeface="Times New Roman"/>
              </a:rPr>
              <a:t>创作</a:t>
            </a:r>
            <a:r>
              <a:rPr lang="zh-CN" altLang="zh-CN" sz="2800" kern="100" dirty="0">
                <a:latin typeface="Times New Roman"/>
                <a:ea typeface="华文细黑"/>
                <a:cs typeface="Times New Roman"/>
              </a:rPr>
              <a:t>出那样的作品吗？</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乔治</a:t>
            </a:r>
            <a:r>
              <a:rPr lang="zh-CN" altLang="zh-CN" sz="2800" kern="100" dirty="0">
                <a:latin typeface="Times New Roman"/>
                <a:ea typeface="华文细黑"/>
                <a:cs typeface="Times New Roman"/>
              </a:rPr>
              <a:t>有</a:t>
            </a:r>
            <a:endParaRPr lang="zh-CN" altLang="zh-CN" sz="2800" kern="100" dirty="0">
              <a:effectLst/>
              <a:latin typeface="宋体"/>
              <a:cs typeface="Courier New"/>
            </a:endParaRPr>
          </a:p>
        </p:txBody>
      </p:sp>
    </p:spTree>
    <p:extLst>
      <p:ext uri="{BB962C8B-B14F-4D97-AF65-F5344CB8AC3E}">
        <p14:creationId xmlns:p14="http://schemas.microsoft.com/office/powerpoint/2010/main" val="28460292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7962" y="117426"/>
            <a:ext cx="11499437"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些气恼地埋怨道：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咱们大学那些同学就你混得差，</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年啦，你还在小山沟里，如果不是看了那幅画，我在这里意外碰到你，恐怕我这一辈子也不会到这里来。改变命运的机会就在你眼前，你却看不见，这不是傻子是什么？</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安德鲁眺望着远处，层峦叠嶂，迢迢渺渺。只听见他喃喃地说道：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那是你的故事不是我的。我在这里，享受到人生别样的快乐和幸福，正是在这里，我的绘画，才注满了新鲜的血液和活力。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乔治再也听不下去了，他阴沉着脸，拂袖而去。</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一天，乔治在《巴西利亚邮报》上</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看到这样一则报道：</a:t>
            </a:r>
            <a:r>
              <a:rPr lang="en-US" altLang="zh-CN" sz="2800" kern="100" dirty="0">
                <a:latin typeface="Times New Roman"/>
                <a:ea typeface="华文细黑"/>
              </a:rPr>
              <a:t>20</a:t>
            </a:r>
            <a:r>
              <a:rPr lang="zh-CN" altLang="zh-CN" sz="2800" kern="100" dirty="0">
                <a:latin typeface="Times New Roman"/>
                <a:ea typeface="华文细黑"/>
                <a:cs typeface="Times New Roman"/>
              </a:rPr>
              <a:t>年前</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亿万富翁之子安德鲁</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谢绝了父亲让他到自己公司任副总裁的邀请，孑然</a:t>
            </a:r>
            <a:endParaRPr lang="zh-CN" altLang="zh-CN" sz="1050" kern="100" dirty="0">
              <a:effectLst/>
              <a:latin typeface="宋体"/>
              <a:cs typeface="Courier New"/>
            </a:endParaRPr>
          </a:p>
        </p:txBody>
      </p:sp>
    </p:spTree>
    <p:extLst>
      <p:ext uri="{BB962C8B-B14F-4D97-AF65-F5344CB8AC3E}">
        <p14:creationId xmlns:p14="http://schemas.microsoft.com/office/powerpoint/2010/main" val="24442906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7060" y="594143"/>
            <a:ext cx="11161240" cy="52119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一人来到巴西利亚边远山村当了一名小学美术老师。</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年过去了，他依然在那里当美术老师，他创作了一幅幅美术作品送给了那些山区的孩子。他送给孩子们的，不仅仅是普通的一幅画，还是一个个希望的种子。他在那边远的山村里，找到了自己的人生定位和坐标，他活在自己的故事里。</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不知不觉，乔治的眼睛里噙满了泪花，他哽咽道：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我终于懂了安德鲁说过的一句话，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那是你的故事不是我的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宋体"/>
                <a:ea typeface="华文细黑"/>
                <a:cs typeface="Times New Roman"/>
              </a:rPr>
              <a:t>”</a:t>
            </a: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节选自《演讲与口才》，有删改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983517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465146"/>
            <a:ext cx="1127285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那是你的故事不是我的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这句话意蕴丰富，请结合全文进行分析。</a:t>
            </a:r>
            <a:endParaRPr lang="zh-CN" altLang="zh-CN" sz="1050" kern="100" dirty="0">
              <a:effectLst/>
              <a:latin typeface="宋体"/>
              <a:cs typeface="Courier New"/>
            </a:endParaRPr>
          </a:p>
        </p:txBody>
      </p:sp>
      <p:sp>
        <p:nvSpPr>
          <p:cNvPr id="9" name="矩形 8"/>
          <p:cNvSpPr/>
          <p:nvPr/>
        </p:nvSpPr>
        <p:spPr>
          <a:xfrm>
            <a:off x="478582" y="1230664"/>
            <a:ext cx="11449272"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你的故事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是指像乔治那样抓住发财机会改变命运的上等人的生活故事，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不是我的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是指安德鲁对前面乔治那样的生活的拒绝。</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那是你的故事不是我的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表明安德鲁更喜欢能带给他创作灵感、能给贫困的人们带来希望和改变的生活，他追求高远，注重人生意义。</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通过安德鲁的这句话，小说旨在表明每个人的人生故事都是不同的，我们应该努力构建有意义的人生。</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7081670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xEl>
                                              <p:pRg st="2" end="2"/>
                                            </p:txEl>
                                          </p:spTgt>
                                        </p:tgtEl>
                                      </p:cBhvr>
                                    </p:animEffect>
                                    <p:set>
                                      <p:cBhvr>
                                        <p:cTn id="28"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7526" y="138020"/>
            <a:ext cx="11763683"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备选试题：</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下列对小说相关内容和艺术特色的分析鉴赏，不正确的一项是</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小说开头简单交代了安德鲁大学毕业后的概况，表明安德鲁在美术</a:t>
            </a:r>
            <a:r>
              <a:rPr lang="zh-CN" altLang="zh-CN" sz="2800" kern="100" dirty="0" smtClean="0">
                <a:latin typeface="Times New Roman"/>
                <a:ea typeface="华文细黑"/>
                <a:cs typeface="Times New Roman"/>
              </a:rPr>
              <a:t>方面</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造诣，这为后文做了铺垫，推动了故事情节的发展。</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乔治特意专程来收购安德鲁获奖的那幅美术作品，并提出改变老同学</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工作环境</a:t>
            </a:r>
            <a:r>
              <a:rPr lang="zh-CN" altLang="zh-CN" sz="2800" kern="100" dirty="0">
                <a:latin typeface="Times New Roman"/>
                <a:ea typeface="华文细黑"/>
                <a:cs typeface="Times New Roman"/>
              </a:rPr>
              <a:t>，这说明他们之间有着深厚的同学情谊。</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小说后文乔治看到报道的插叙，方便了读者理解安德鲁这个人物形象</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性格</a:t>
            </a:r>
            <a:r>
              <a:rPr lang="zh-CN" altLang="zh-CN" sz="2800" kern="100" dirty="0">
                <a:latin typeface="Times New Roman"/>
                <a:ea typeface="华文细黑"/>
                <a:cs typeface="Times New Roman"/>
              </a:rPr>
              <a:t>特点，也使小说的叙事出现波澜，增强了故事性。</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本文叙事清晰，故事情节简单，却包含深刻的哲理，如环境与艺术</a:t>
            </a:r>
            <a:r>
              <a:rPr lang="zh-CN" altLang="zh-CN" sz="2800" kern="100" dirty="0" smtClean="0">
                <a:latin typeface="Times New Roman"/>
                <a:ea typeface="华文细黑"/>
                <a:cs typeface="Times New Roman"/>
              </a:rPr>
              <a:t>创作</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关系，人生定位与人生意义的关系等。</a:t>
            </a:r>
            <a:endParaRPr lang="zh-CN" altLang="zh-CN" sz="2800" kern="100" dirty="0">
              <a:effectLst/>
              <a:latin typeface="宋体"/>
              <a:cs typeface="Courier New"/>
            </a:endParaRPr>
          </a:p>
        </p:txBody>
      </p:sp>
      <p:sp>
        <p:nvSpPr>
          <p:cNvPr id="4" name="TextBox 3"/>
          <p:cNvSpPr txBox="1"/>
          <p:nvPr/>
        </p:nvSpPr>
        <p:spPr>
          <a:xfrm>
            <a:off x="82538" y="278172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5" name="TextBox 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6220616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4869" y="737187"/>
            <a:ext cx="11192741" cy="45648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小说主旨意蕴类探究是一种基于文本内容的探究，探究的内容多是小说的主旨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及小说所表现的丰富意蕴或深刻内涵，以及作者的创作意图。它既可以要求直接探究主旨，还可以要求挖掘主旨的丰富性或深刻性，表现为三类探究题：探究主旨、探究思想意蕴、探究情感意蕴。</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另外，主旨意蕴类探究还有间接形式，像标题意蕴探究、重要句子意蕴探究、创作意图探究都是此类。</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766614" y="621482"/>
            <a:ext cx="10081120"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这说明他们之间有着深厚的同学情谊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错，乔治只是希望通过高价达到收购安德鲁的获奖作品的目的，而改变工作环境是安德鲁如果接受</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高价</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后可能得到的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待遇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5918972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440449"/>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小说中的安德鲁有什么样的性格特点？请简要分析。</a:t>
            </a:r>
            <a:endParaRPr lang="zh-CN" altLang="zh-CN" sz="1050" kern="100" dirty="0">
              <a:effectLst/>
              <a:latin typeface="宋体"/>
              <a:cs typeface="Courier New"/>
            </a:endParaRPr>
          </a:p>
        </p:txBody>
      </p:sp>
      <p:sp>
        <p:nvSpPr>
          <p:cNvPr id="5" name="矩形 4"/>
          <p:cNvSpPr/>
          <p:nvPr/>
        </p:nvSpPr>
        <p:spPr>
          <a:xfrm>
            <a:off x="438523" y="1162270"/>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特立独行，对人生定位有清晰的规划，并努力实现</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心怀善良，希望通过个人的才华给山区孩子带来希望</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甘于平淡，拒绝物质，深谙艺术创作的真理。</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0225446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4674" y="1012102"/>
            <a:ext cx="11272852" cy="45648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探究重要句子意蕴同理解、分析重要句子含意所用的方法差不多，只不过它更突出句意的丰富性与深刻性，更强调阅读的整体性与深刻性。其探究固然要建立在理解、分析句子含意的基础上，但更突出表现在：</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抓句子特征，探究其具体含意。</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类型特征。即看该句属于文中哪种句子，是文中人物语言还是作者客观描写、叙述、议论句。如是前者，探究时首先考虑该句是文中人物对谁说的，他想表达什么意思。</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395685899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4674" y="621482"/>
            <a:ext cx="11272852" cy="52111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内部特征。看有无关键词语，有无表达特点，句子的内部结构层次。要善于抓住这些特征探究。如抓住关键词突破；从结构层次入手，如果是单句，先找准主、谓、宾，如果是复句，先找准第一层次，把握句子基本意思，再找出第二甚至第三层次，逐层理解；转换修辞手法，还原作者真正意图等。</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抓住句子外部联系，探究其深层意蕴。</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看看该句与上文哪些内容相关联。找出内容上的关联点，有利于理解该句的语境意。</a:t>
            </a:r>
            <a:endParaRPr lang="zh-CN" altLang="zh-CN" sz="1050" kern="100" dirty="0">
              <a:effectLst/>
              <a:latin typeface="宋体"/>
              <a:cs typeface="Courier New"/>
            </a:endParaRPr>
          </a:p>
        </p:txBody>
      </p:sp>
    </p:spTree>
    <p:extLst>
      <p:ext uri="{BB962C8B-B14F-4D97-AF65-F5344CB8AC3E}">
        <p14:creationId xmlns:p14="http://schemas.microsoft.com/office/powerpoint/2010/main" val="260058177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4674" y="621482"/>
            <a:ext cx="11272852"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看看该句与主旨之间的关系。所给句子都是与全文主旨相联系的，所以，在弄清句子的具体含意后，还要看看它与全文主旨有怎样的关系，或者说，它体现了怎样的主旨。联系主旨探究句子，一定能探究出句外意蕴、更深层的意蕴。</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在联系主旨这一点上还可以再深入开掘。看该句是否体现了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民族心理和人文精神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看看该句与作者所要表达的思想感情之间的关系。对于所给句子的深层意蕴，要特别善于抓住它背后所寄托的作者的思想感情，要善抓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要素。</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0270543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smtClean="0">
                <a:solidFill>
                  <a:srgbClr val="0070C0"/>
                </a:solidFill>
                <a:latin typeface="Arial Black"/>
                <a:ea typeface="微软雅黑"/>
              </a:rPr>
              <a:t>审美意蕴类探究策略</a:t>
            </a:r>
            <a:endParaRPr lang="zh-CN" altLang="en-US" sz="4000" spc="100" dirty="0">
              <a:solidFill>
                <a:srgbClr val="0070C0"/>
              </a:solidFill>
              <a:latin typeface="Arial Black"/>
              <a:ea typeface="微软雅黑"/>
            </a:endParaRP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2" descr="C:\Users\Administrator\Desktop\2.12\u=2508968211,2364931652&amp;fm=27&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l="1461" t="863" r="23431"/>
          <a:stretch/>
        </p:blipFill>
        <p:spPr bwMode="auto">
          <a:xfrm>
            <a:off x="8294685" y="0"/>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6975" y="909514"/>
            <a:ext cx="10856137" cy="2677656"/>
          </a:xfrm>
          <a:prstGeom prst="rect">
            <a:avLst/>
          </a:prstGeom>
        </p:spPr>
        <p:txBody>
          <a:bodyPr>
            <a:spAutoFit/>
          </a:bodyPr>
          <a:lstStyle/>
          <a:p>
            <a:pPr indent="720000" algn="just">
              <a:lnSpc>
                <a:spcPct val="150000"/>
              </a:lnSpc>
              <a:spcAft>
                <a:spcPts val="0"/>
              </a:spcAft>
            </a:pPr>
            <a:r>
              <a:rPr lang="zh-CN" altLang="zh-CN" sz="2800" kern="100" dirty="0">
                <a:latin typeface="Times New Roman"/>
                <a:ea typeface="华文细黑"/>
                <a:cs typeface="Times New Roman"/>
              </a:rPr>
              <a:t>如果说主旨意蕴类探究是基于文本的内容，那么，审美意蕴类探究则是基于文本的形式，它要探究小说标题、情节结构、表达技巧及作品风格等丰富而巧妙的表达效果及意蕴，是一种鉴赏审美式探究。其探究点主要放在标题、文本结构、表达特征以及行文风格上</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1365" y="380629"/>
            <a:ext cx="11100909"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一、探究标题妙处</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南墙根儿北墙根儿</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袁省梅</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保斤抓着麻绳要闪出门楼时，儿子的话硬邦邦地追撵了过来，嚷嚷，戏园子门口不让你坐啊，哪个欠你拾那点柴？</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保斤听出儿子的话头话脑里满是埋怨，可他没停下脚，心说，我晓得你不欠，做饭有电磁炉，取暖有小锅炉，可拾拾捡捡个柴，不是能省个电吗？电又不是不要钱</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001" y="83518"/>
            <a:ext cx="11437277" cy="6686935"/>
          </a:xfrm>
          <a:prstGeom prst="rect">
            <a:avLst/>
          </a:prstGeom>
        </p:spPr>
        <p:txBody>
          <a:bodyPr wrap="square" lIns="121898" tIns="60948" rIns="121898" bIns="60948">
            <a:spAutoFit/>
          </a:bodyPr>
          <a:lstStyle/>
          <a:p>
            <a:pPr indent="720000" algn="just">
              <a:lnSpc>
                <a:spcPct val="140000"/>
              </a:lnSpc>
              <a:spcAft>
                <a:spcPts val="0"/>
              </a:spcAft>
            </a:pPr>
            <a:r>
              <a:rPr lang="zh-CN" altLang="zh-CN" sz="2800" kern="100" dirty="0">
                <a:latin typeface="Times New Roman"/>
                <a:ea typeface="华文细黑"/>
                <a:cs typeface="Times New Roman"/>
              </a:rPr>
              <a:t>儿子看保斤没停下脚，就追了出去，喊，今儿个大嘎子对象来哩，你就不能少去一天地里？</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保斤只好转身回来。</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儿子又撵着保斤说，戏园子门口堆子爸能坐二孬爸能坐，你就不能坐？就那二亩地能打几颗粮？还老去老去，让村里人都笑话我说我养不起你，孙子都要娶媳妇了，还让你去地里。</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保斤想说他胳膊腿好好的，坐戏园子门口才是受罪哩。张开嘴时，却只吐出了一团烟雾，灰白白地罩住了他的脸</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40000"/>
              </a:lnSpc>
            </a:pPr>
            <a:r>
              <a:rPr lang="zh-CN" altLang="zh-CN" sz="2800" kern="100" dirty="0">
                <a:solidFill>
                  <a:prstClr val="black"/>
                </a:solidFill>
                <a:latin typeface="Times New Roman"/>
                <a:ea typeface="华文细黑"/>
                <a:cs typeface="Times New Roman"/>
              </a:rPr>
              <a:t>儿子看保斤不言语，嘴软了些，还是劝他去戏园子门口闲坐去，说，有我和大嘎子挣钱哩，咱这光景也好过了，那二亩地能收多少算多少，我和娃一月工资就买咱一年口粮哩，不值顾在庄稼上费心思</a:t>
            </a:r>
            <a:r>
              <a:rPr lang="zh-CN" altLang="zh-CN" sz="2800" kern="100" dirty="0" smtClean="0">
                <a:solidFill>
                  <a:prstClr val="black"/>
                </a:solidFill>
                <a:latin typeface="Times New Roman"/>
                <a:ea typeface="华文细黑"/>
                <a:cs typeface="Times New Roman"/>
              </a:rPr>
              <a:t>。</a:t>
            </a:r>
            <a:endParaRPr lang="en-US" altLang="zh-CN" sz="1050" kern="100" dirty="0" smtClean="0">
              <a:solidFill>
                <a:prstClr val="black"/>
              </a:solidFill>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298" y="98376"/>
            <a:ext cx="11211918" cy="6686935"/>
          </a:xfrm>
          <a:prstGeom prst="rect">
            <a:avLst/>
          </a:prstGeom>
        </p:spPr>
        <p:txBody>
          <a:bodyPr wrap="square" lIns="121898" tIns="60948" rIns="121898" bIns="60948">
            <a:spAutoFit/>
          </a:bodyPr>
          <a:lstStyle/>
          <a:p>
            <a:pPr indent="720000" algn="just">
              <a:lnSpc>
                <a:spcPct val="140000"/>
              </a:lnSpc>
            </a:pPr>
            <a:r>
              <a:rPr lang="zh-CN" altLang="zh-CN" sz="2800" kern="100" dirty="0">
                <a:latin typeface="Times New Roman"/>
                <a:ea typeface="华文细黑"/>
                <a:cs typeface="Times New Roman"/>
              </a:rPr>
              <a:t>保斤黑着脸，心想挣钱再多，哪能丢了地？南门前下牛坡那两块地，可都是好地，种啥收啥，分地时多少人眼红哩，现在就都让撂荒了？保斤没说。不知从什么时候开始，保斤和儿子在一起，只有儿子一个人说话。</a:t>
            </a:r>
            <a:endParaRPr lang="zh-CN" altLang="zh-CN" sz="1050" kern="100" dirty="0">
              <a:latin typeface="宋体"/>
              <a:cs typeface="Courier New"/>
            </a:endParaRPr>
          </a:p>
          <a:p>
            <a:pPr indent="720000" algn="just">
              <a:lnSpc>
                <a:spcPct val="140000"/>
              </a:lnSpc>
              <a:spcAft>
                <a:spcPts val="0"/>
              </a:spcAft>
            </a:pPr>
            <a:r>
              <a:rPr lang="zh-CN" altLang="zh-CN" sz="2800" kern="100" dirty="0" smtClean="0">
                <a:latin typeface="Times New Roman"/>
                <a:ea typeface="华文细黑"/>
                <a:cs typeface="Times New Roman"/>
              </a:rPr>
              <a:t>儿子</a:t>
            </a:r>
            <a:r>
              <a:rPr lang="zh-CN" altLang="zh-CN" sz="2800" kern="100" dirty="0">
                <a:latin typeface="Times New Roman"/>
                <a:ea typeface="华文细黑"/>
                <a:cs typeface="Times New Roman"/>
              </a:rPr>
              <a:t>催保斤换上干净衣服去戏园子门口闲坐去。儿子说，堆子爸不到六十就啥活儿也不干了，一天坐在戏园子门口。二孬爸不也是？他都坐个啥意思？不就是给羊凹岭人看哩嘛？不就是显摆他娃的光景好过哩嘛？你也去坐嘛，热了坐南墙根儿，冷了咱挪北墙根儿，让人都瞅瞅，咱这光景也好过哩。</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保斤还是不言语，心说大嘎子对象要来，不能灰头土脑地见人家娃，地是去不成了，那就去戏园子门口踅踅去。</a:t>
            </a:r>
            <a:endParaRPr lang="zh-CN" altLang="zh-CN" sz="1050" kern="100" dirty="0">
              <a:effectLst/>
              <a:latin typeface="宋体"/>
              <a:cs typeface="Courier New"/>
            </a:endParaRPr>
          </a:p>
        </p:txBody>
      </p:sp>
    </p:spTree>
    <p:extLst>
      <p:ext uri="{BB962C8B-B14F-4D97-AF65-F5344CB8AC3E}">
        <p14:creationId xmlns:p14="http://schemas.microsoft.com/office/powerpoint/2010/main" val="33592805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4606" y="515939"/>
            <a:ext cx="10863564"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一、探究主旨</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小说好读而难懂。好读在于小说中的故事很精彩，很有趣；难懂在于故事背后的主旨，它是意义点，也是我们理解的难点，因为作者并不会直接写出来。</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4230" y="670711"/>
            <a:ext cx="11100909" cy="517344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戏园子门口坐了好多人，二孬爸堆子爸果然在。每个人的神情都像这深秋的阳光般慵懒，松散，苍老。就是二猪爸也是这种模样。二猪在地里养了几十头猪，整天忙得顾了东顾不了西，却非要叫他爸坐戏园子门口去。</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有人扔过来一个硬纸板，保斤挤着坐了。</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他们就说老东西你可舍得闲坐啊？说准备给娃干到死啊你？说你挣多少是个够啊？人家娃光景好过了，咱冷了坐这北墙根儿热了坐那南墙根儿，娃脸上光彩了，咱也享了福了，多好的事。</a:t>
            </a:r>
            <a:endParaRPr lang="zh-CN" altLang="zh-CN" sz="1050" kern="100" dirty="0">
              <a:effectLst/>
              <a:latin typeface="宋体"/>
              <a:cs typeface="Courier New"/>
            </a:endParaRPr>
          </a:p>
        </p:txBody>
      </p:sp>
    </p:spTree>
    <p:extLst>
      <p:ext uri="{BB962C8B-B14F-4D97-AF65-F5344CB8AC3E}">
        <p14:creationId xmlns:p14="http://schemas.microsoft.com/office/powerpoint/2010/main" val="41062805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93596" y="621482"/>
            <a:ext cx="10882177" cy="45648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保斤讪讪笑着，可屁股下的硬纸板还没暖热，他就坐不住了。这么好的天，能拾一大捆柴哩。前几天说的浇地，也该看看排上了没？快霜降了，柿子萝卜都该收了。保斤一下子想起来一大堆活儿，屁股下就觉得烤着火般，坐得难受。抬屁股要走时，二孬爸说，猴屁股坐不住金銮殿，受苦的命！保斤嘎嘎笑笑，一晃一晃地走了。</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保斤背着一捆柴从地里回来时，媒人领着给大嘎子介绍的女孩儿刚好也进了门。</a:t>
            </a:r>
            <a:endParaRPr lang="zh-CN" altLang="zh-CN" sz="1050" kern="100" dirty="0">
              <a:effectLst/>
              <a:latin typeface="宋体"/>
              <a:cs typeface="Courier New"/>
            </a:endParaRPr>
          </a:p>
        </p:txBody>
      </p:sp>
    </p:spTree>
    <p:extLst>
      <p:ext uri="{BB962C8B-B14F-4D97-AF65-F5344CB8AC3E}">
        <p14:creationId xmlns:p14="http://schemas.microsoft.com/office/powerpoint/2010/main" val="68297915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20151" y="136476"/>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儿子把保斤堵在门口，叫他去外面避一避，不耐烦地说，你瞅你你瞅你，叫你去戏园子门口闲坐去，你又去地里了，看你这一身土，人家女娃见了不笑话我？</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孙子对象没说成，儿子绷起一张黑脸，埋怨保斤，说都是他闹的。说他一天到晚往地里跑，影响了一家人的名声。最后恼恼地撂下一句话，说，老人就该有个老人样，热了坐南墙根儿冷了坐北墙根儿，叫人都看着多好，娃娃孙子脸上也都跟着光彩。</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保斤不明白孙子的对象没说成，咋跟他有关系？他胳膊腿好好的咋就不能去地里了？坐南墙根儿北墙根儿等死咋就给娃娃孙子脸上添了光彩了？想是这么想的，可保斤没有问儿子。</a:t>
            </a:r>
            <a:endParaRPr lang="zh-CN" altLang="zh-CN" sz="1050" kern="100" dirty="0">
              <a:effectLst/>
              <a:latin typeface="宋体"/>
              <a:cs typeface="Courier New"/>
            </a:endParaRPr>
          </a:p>
        </p:txBody>
      </p:sp>
    </p:spTree>
    <p:extLst>
      <p:ext uri="{BB962C8B-B14F-4D97-AF65-F5344CB8AC3E}">
        <p14:creationId xmlns:p14="http://schemas.microsoft.com/office/powerpoint/2010/main" val="282372804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47468" y="405458"/>
            <a:ext cx="10774433" cy="327292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第二天，又是个好天气，羊凹岭的人都看见保斤早早地就坐在戏园子门口的北墙根儿下，袖着手，眯着眼，跟个秃鹫般一动不动。时间久了，保斤身后的墙上竟磨出了一块黑黑的影子。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细细看去，南墙根儿北墙根儿的墙脚处有好多黑影子，一团一团的。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40441668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333450"/>
            <a:ext cx="11272852"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小说以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南墙根儿北墙根儿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为题目，可谓匠心独运，请结合文本分析其妙处。</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角度一　标题自身：</a:t>
            </a:r>
            <a:r>
              <a:rPr lang="en-US" altLang="zh-CN" sz="2800" kern="100" dirty="0" smtClean="0">
                <a:latin typeface="Times New Roman"/>
                <a:ea typeface="华文细黑"/>
                <a:cs typeface="Courier New"/>
              </a:rPr>
              <a:t>____________________________________________</a:t>
            </a:r>
          </a:p>
          <a:p>
            <a:pPr algn="just">
              <a:lnSpc>
                <a:spcPct val="150000"/>
              </a:lnSpc>
              <a:spcAft>
                <a:spcPts val="0"/>
              </a:spcAft>
            </a:pPr>
            <a:r>
              <a:rPr lang="en-US" altLang="zh-CN" sz="2800" kern="100" dirty="0" smtClean="0">
                <a:solidFill>
                  <a:prstClr val="black"/>
                </a:solidFill>
                <a:latin typeface="Times New Roman"/>
                <a:ea typeface="华文细黑"/>
                <a:cs typeface="Courier New"/>
              </a:rPr>
              <a:t>___________________________________________________________</a:t>
            </a:r>
            <a:r>
              <a:rPr lang="en-US" altLang="zh-CN" sz="2800" kern="100" dirty="0">
                <a:solidFill>
                  <a:prstClr val="black"/>
                </a:solidFill>
                <a:latin typeface="Times New Roman"/>
                <a:ea typeface="华文细黑"/>
                <a:cs typeface="Courier New"/>
              </a:rPr>
              <a:t>___</a:t>
            </a:r>
            <a:r>
              <a:rPr lang="en-US" altLang="zh-CN" sz="2800" kern="100" dirty="0" smtClean="0">
                <a:solidFill>
                  <a:prstClr val="black"/>
                </a:solidFill>
                <a:latin typeface="Times New Roman"/>
                <a:ea typeface="华文细黑"/>
                <a:cs typeface="Courier New"/>
              </a:rPr>
              <a:t>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角度二　情节结构：</a:t>
            </a:r>
            <a:r>
              <a:rPr lang="en-US" altLang="zh-CN" sz="2800" kern="100" dirty="0" smtClean="0">
                <a:latin typeface="Times New Roman"/>
                <a:ea typeface="华文细黑"/>
                <a:cs typeface="Courier New"/>
              </a:rPr>
              <a:t>____________________________________________</a:t>
            </a:r>
          </a:p>
          <a:p>
            <a:pPr algn="just">
              <a:lnSpc>
                <a:spcPct val="150000"/>
              </a:lnSpc>
              <a:spcAft>
                <a:spcPts val="0"/>
              </a:spcAft>
            </a:pPr>
            <a:r>
              <a:rPr lang="en-US" altLang="zh-CN" sz="2800" kern="100" dirty="0" smtClean="0">
                <a:solidFill>
                  <a:prstClr val="black"/>
                </a:solidFill>
                <a:latin typeface="Times New Roman"/>
                <a:ea typeface="华文细黑"/>
                <a:cs typeface="Courier New"/>
              </a:rPr>
              <a:t>__________________________________________________________________________________________________________________________________________________________________________</a:t>
            </a:r>
            <a:endParaRPr lang="zh-CN" altLang="zh-CN" sz="1050" kern="100" dirty="0">
              <a:latin typeface="宋体"/>
              <a:cs typeface="Courier New"/>
            </a:endParaRPr>
          </a:p>
        </p:txBody>
      </p:sp>
      <p:sp>
        <p:nvSpPr>
          <p:cNvPr id="9" name="矩形 8"/>
          <p:cNvSpPr/>
          <p:nvPr/>
        </p:nvSpPr>
        <p:spPr>
          <a:xfrm>
            <a:off x="759364" y="1478613"/>
            <a:ext cx="1080120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交代</a:t>
            </a:r>
            <a:r>
              <a:rPr lang="zh-CN" altLang="zh-CN" sz="2800" kern="100" dirty="0">
                <a:solidFill>
                  <a:srgbClr val="C00000"/>
                </a:solidFill>
                <a:latin typeface="Times New Roman"/>
                <a:ea typeface="华文细黑"/>
                <a:cs typeface="Times New Roman"/>
              </a:rPr>
              <a:t>了人物活动的地点。戏园子门口的南墙根儿北墙根儿是羊凹岭的老人们生活的主要场所，在墙根儿闲坐是他们生活的主要内容。</a:t>
            </a:r>
            <a:endParaRPr lang="zh-CN" altLang="zh-CN" sz="1050" kern="100" dirty="0">
              <a:effectLst/>
              <a:latin typeface="宋体"/>
              <a:cs typeface="Courier New"/>
            </a:endParaRPr>
          </a:p>
        </p:txBody>
      </p:sp>
      <p:sp>
        <p:nvSpPr>
          <p:cNvPr id="5" name="矩形 4"/>
          <p:cNvSpPr/>
          <p:nvPr/>
        </p:nvSpPr>
        <p:spPr>
          <a:xfrm>
            <a:off x="618340" y="3507157"/>
            <a:ext cx="10978768" cy="26258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行文</a:t>
            </a:r>
            <a:r>
              <a:rPr lang="zh-CN" altLang="zh-CN" sz="2800" kern="100" dirty="0">
                <a:solidFill>
                  <a:srgbClr val="C00000"/>
                </a:solidFill>
                <a:latin typeface="Times New Roman"/>
                <a:ea typeface="华文细黑"/>
                <a:cs typeface="Times New Roman"/>
              </a:rPr>
              <a:t>的线索。父与子之间的矛盾冲突主要是围绕着去不去戏园子门口的南墙根儿北墙根儿闲坐展开的，儿子的要求和责备、保斤的抵触和最后的妥协，离不开墙根儿。设置悬念。在南墙根儿北墙根儿究竟发生了什么？吸引人一探究竟。</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944933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9288" y="796875"/>
            <a:ext cx="11272852"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角度</a:t>
            </a:r>
            <a:r>
              <a:rPr lang="zh-CN" altLang="zh-CN" sz="2800" kern="100" dirty="0">
                <a:latin typeface="Times New Roman"/>
                <a:ea typeface="华文细黑"/>
                <a:cs typeface="Times New Roman"/>
              </a:rPr>
              <a:t>三　象征意蕴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表现人物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a:t>
            </a:r>
          </a:p>
          <a:p>
            <a:pPr algn="just">
              <a:lnSpc>
                <a:spcPct val="150000"/>
              </a:lnSpc>
              <a:spcAft>
                <a:spcPts val="0"/>
              </a:spcAft>
            </a:pPr>
            <a:r>
              <a:rPr lang="en-US" altLang="zh-CN" sz="2800" kern="100" dirty="0" smtClean="0">
                <a:solidFill>
                  <a:prstClr val="black"/>
                </a:solidFill>
                <a:latin typeface="Times New Roman"/>
                <a:ea typeface="华文细黑"/>
                <a:cs typeface="Courier New"/>
              </a:rPr>
              <a:t>________________________________________________________________________________________________________________________________________________________________________________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角度四　行文风格：</a:t>
            </a:r>
            <a:r>
              <a:rPr lang="en-US" altLang="zh-CN" sz="2800" kern="100" dirty="0" smtClean="0">
                <a:latin typeface="Times New Roman"/>
                <a:ea typeface="华文细黑"/>
                <a:cs typeface="Courier New"/>
              </a:rPr>
              <a:t>____________________________________________</a:t>
            </a:r>
          </a:p>
          <a:p>
            <a:pPr algn="just">
              <a:lnSpc>
                <a:spcPct val="150000"/>
              </a:lnSpc>
              <a:spcAft>
                <a:spcPts val="0"/>
              </a:spcAft>
            </a:pPr>
            <a:r>
              <a:rPr lang="en-US" altLang="zh-CN" sz="2800" kern="100" dirty="0" smtClean="0">
                <a:solidFill>
                  <a:prstClr val="black"/>
                </a:solidFill>
                <a:latin typeface="Times New Roman"/>
                <a:ea typeface="华文细黑"/>
                <a:cs typeface="Courier New"/>
              </a:rPr>
              <a:t>___________________________________</a:t>
            </a:r>
            <a:r>
              <a:rPr lang="en-US" altLang="zh-CN" sz="2800" kern="100" dirty="0">
                <a:solidFill>
                  <a:prstClr val="black"/>
                </a:solidFill>
                <a:latin typeface="Times New Roman"/>
                <a:ea typeface="华文细黑"/>
                <a:cs typeface="Courier New"/>
              </a:rPr>
              <a:t>__</a:t>
            </a:r>
            <a:r>
              <a:rPr lang="en-US" altLang="zh-CN" sz="2800" kern="100" dirty="0" smtClean="0">
                <a:solidFill>
                  <a:prstClr val="black"/>
                </a:solidFill>
                <a:latin typeface="Times New Roman"/>
                <a:ea typeface="华文细黑"/>
                <a:cs typeface="Courier New"/>
              </a:rPr>
              <a:t>__</a:t>
            </a:r>
            <a:endParaRPr lang="zh-CN" altLang="zh-CN" sz="1050" kern="100" dirty="0">
              <a:effectLst/>
              <a:latin typeface="宋体"/>
              <a:cs typeface="Courier New"/>
            </a:endParaRPr>
          </a:p>
        </p:txBody>
      </p:sp>
      <p:sp>
        <p:nvSpPr>
          <p:cNvPr id="9" name="矩形 8"/>
          <p:cNvSpPr/>
          <p:nvPr/>
        </p:nvSpPr>
        <p:spPr>
          <a:xfrm>
            <a:off x="478582" y="719643"/>
            <a:ext cx="11018304" cy="2708410"/>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象征</a:t>
            </a:r>
            <a:r>
              <a:rPr lang="zh-CN" altLang="zh-CN" sz="2800" kern="100" dirty="0">
                <a:solidFill>
                  <a:srgbClr val="C00000"/>
                </a:solidFill>
                <a:latin typeface="Times New Roman"/>
                <a:ea typeface="华文细黑"/>
                <a:cs typeface="Times New Roman"/>
              </a:rPr>
              <a:t>着一种孤独落寞、了无生机的老年生活。羊凹岭的老人们为了成全儿子的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孝心</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，彰显家庭的富足，年纪并不算老就不得不到南墙根儿北墙根儿去闲坐养老，打发时日，过着慵懒而毫无生气的生活，看似享清福，实则活受罪。</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588690" y="3313753"/>
            <a:ext cx="1097876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洋溢</a:t>
            </a:r>
            <a:r>
              <a:rPr lang="zh-CN" altLang="zh-CN" sz="2800" kern="100" dirty="0">
                <a:solidFill>
                  <a:srgbClr val="C00000"/>
                </a:solidFill>
                <a:latin typeface="Times New Roman"/>
                <a:ea typeface="华文细黑"/>
                <a:cs typeface="Times New Roman"/>
              </a:rPr>
              <a:t>着浓郁的乡土气息，与小说的内容和富有乡土气息的语言风格和谐一致，相得益彰。</a:t>
            </a:r>
            <a:endParaRPr lang="zh-CN" altLang="zh-CN" sz="1050" kern="100" dirty="0">
              <a:effectLst/>
              <a:latin typeface="宋体"/>
              <a:cs typeface="Courier New"/>
            </a:endParaRPr>
          </a:p>
        </p:txBody>
      </p:sp>
    </p:spTree>
    <p:extLst>
      <p:ext uri="{BB962C8B-B14F-4D97-AF65-F5344CB8AC3E}">
        <p14:creationId xmlns:p14="http://schemas.microsoft.com/office/powerpoint/2010/main" val="22716325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6">
                                            <p:txEl>
                                              <p:pRg st="0" end="0"/>
                                            </p:txEl>
                                          </p:spTgt>
                                        </p:tgtEl>
                                      </p:cBhvr>
                                    </p:animEffect>
                                    <p:set>
                                      <p:cBhvr>
                                        <p:cTn id="20"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99123" y="152504"/>
            <a:ext cx="11614431" cy="6355562"/>
          </a:xfrm>
          <a:prstGeom prst="rect">
            <a:avLst/>
          </a:prstGeom>
        </p:spPr>
        <p:txBody>
          <a:bodyPr wrap="square" lIns="121898" tIns="60948" rIns="121898" bIns="60948">
            <a:spAutoFit/>
          </a:bodyPr>
          <a:lstStyle/>
          <a:p>
            <a:pPr algn="just">
              <a:lnSpc>
                <a:spcPct val="150000"/>
              </a:lnSpc>
              <a:spcAft>
                <a:spcPts val="0"/>
              </a:spcAft>
            </a:pPr>
            <a:r>
              <a:rPr lang="zh-CN" altLang="zh-CN" sz="2700" b="1" kern="100" dirty="0">
                <a:solidFill>
                  <a:srgbClr val="0000FF"/>
                </a:solidFill>
                <a:latin typeface="Times New Roman"/>
                <a:ea typeface="华文细黑"/>
                <a:cs typeface="Times New Roman"/>
              </a:rPr>
              <a:t>备选试题：</a:t>
            </a:r>
            <a:endParaRPr lang="zh-CN" altLang="zh-CN" sz="2700" kern="100" dirty="0">
              <a:latin typeface="宋体"/>
              <a:cs typeface="Courier New"/>
            </a:endParaRPr>
          </a:p>
          <a:p>
            <a:pPr algn="just">
              <a:lnSpc>
                <a:spcPct val="150000"/>
              </a:lnSpc>
              <a:spcAft>
                <a:spcPts val="0"/>
              </a:spcAft>
            </a:pPr>
            <a:r>
              <a:rPr lang="en-US" altLang="zh-CN" sz="2700" kern="100" dirty="0">
                <a:latin typeface="Times New Roman"/>
                <a:ea typeface="华文细黑"/>
                <a:cs typeface="Courier New"/>
              </a:rPr>
              <a:t>(1)</a:t>
            </a:r>
            <a:r>
              <a:rPr lang="zh-CN" altLang="zh-CN" sz="2700" kern="100" dirty="0">
                <a:latin typeface="Times New Roman"/>
                <a:ea typeface="华文细黑"/>
                <a:cs typeface="Times New Roman"/>
              </a:rPr>
              <a:t>下列对小说相关内容和艺术特色的分析鉴赏，正确的一项是</a:t>
            </a:r>
            <a:endParaRPr lang="zh-CN" altLang="zh-CN" sz="2700" kern="100" dirty="0">
              <a:latin typeface="宋体"/>
              <a:cs typeface="Courier New"/>
            </a:endParaRPr>
          </a:p>
          <a:p>
            <a:pPr algn="just">
              <a:lnSpc>
                <a:spcPct val="150000"/>
              </a:lnSpc>
              <a:spcAft>
                <a:spcPts val="0"/>
              </a:spcAft>
            </a:pPr>
            <a:r>
              <a:rPr lang="en-US" altLang="zh-CN" sz="2700" kern="100" dirty="0">
                <a:latin typeface="Times New Roman"/>
                <a:ea typeface="华文细黑"/>
                <a:cs typeface="Courier New"/>
              </a:rPr>
              <a:t>A.</a:t>
            </a:r>
            <a:r>
              <a:rPr lang="zh-CN" altLang="zh-CN" sz="2700" kern="100" dirty="0">
                <a:latin typeface="Times New Roman"/>
                <a:ea typeface="华文细黑"/>
                <a:cs typeface="Times New Roman"/>
              </a:rPr>
              <a:t>小说的语言质朴而传神，如</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儿子的话硬邦邦地追撵了过来</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用通俗的</a:t>
            </a:r>
            <a:r>
              <a:rPr lang="zh-CN" altLang="zh-CN" sz="2700" kern="100" dirty="0" smtClean="0">
                <a:latin typeface="Times New Roman"/>
                <a:ea typeface="华文细黑"/>
                <a:cs typeface="Times New Roman"/>
              </a:rPr>
              <a:t>比</a:t>
            </a:r>
            <a:endParaRPr lang="en-US" altLang="zh-CN" sz="2700" kern="100" dirty="0" smtClean="0">
              <a:latin typeface="Times New Roman"/>
              <a:ea typeface="华文细黑"/>
              <a:cs typeface="Times New Roman"/>
            </a:endParaRPr>
          </a:p>
          <a:p>
            <a:pPr algn="just">
              <a:lnSpc>
                <a:spcPct val="15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喻</a:t>
            </a:r>
            <a:r>
              <a:rPr lang="zh-CN" altLang="zh-CN" sz="2700" kern="100" dirty="0">
                <a:latin typeface="Times New Roman"/>
                <a:ea typeface="华文细黑"/>
                <a:cs typeface="Times New Roman"/>
              </a:rPr>
              <a:t>形象地表现了儿子对保斤的强烈不满和急于劝阻保斤出门的情状。</a:t>
            </a:r>
            <a:endParaRPr lang="zh-CN" altLang="zh-CN" sz="2700" kern="100" dirty="0">
              <a:latin typeface="宋体"/>
              <a:cs typeface="Courier New"/>
            </a:endParaRPr>
          </a:p>
          <a:p>
            <a:pPr algn="just">
              <a:lnSpc>
                <a:spcPct val="150000"/>
              </a:lnSpc>
              <a:spcAft>
                <a:spcPts val="0"/>
              </a:spcAft>
            </a:pPr>
            <a:r>
              <a:rPr lang="en-US" altLang="zh-CN" sz="2700" kern="100" dirty="0">
                <a:latin typeface="Times New Roman"/>
                <a:ea typeface="华文细黑"/>
                <a:cs typeface="Courier New"/>
              </a:rPr>
              <a:t>B.</a:t>
            </a:r>
            <a:r>
              <a:rPr lang="zh-CN" altLang="zh-CN" sz="2700" kern="100" dirty="0">
                <a:latin typeface="Times New Roman"/>
                <a:ea typeface="华文细黑"/>
                <a:cs typeface="Times New Roman"/>
              </a:rPr>
              <a:t>文中二孬爸嘲笑坐不住墙根儿的保斤是</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猴屁股坐不住金銮殿，受苦</a:t>
            </a:r>
            <a:r>
              <a:rPr lang="zh-CN" altLang="zh-CN" sz="2700" kern="100" dirty="0" smtClean="0">
                <a:latin typeface="Times New Roman"/>
                <a:ea typeface="华文细黑"/>
                <a:cs typeface="Times New Roman"/>
              </a:rPr>
              <a:t>的</a:t>
            </a:r>
            <a:endParaRPr lang="en-US" altLang="zh-CN" sz="2700" kern="100" dirty="0" smtClean="0">
              <a:latin typeface="Times New Roman"/>
              <a:ea typeface="华文细黑"/>
              <a:cs typeface="Times New Roman"/>
            </a:endParaRPr>
          </a:p>
          <a:p>
            <a:pPr algn="just">
              <a:lnSpc>
                <a:spcPct val="15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命</a:t>
            </a:r>
            <a:r>
              <a:rPr lang="zh-CN" altLang="zh-CN" sz="2700" kern="100" dirty="0">
                <a:latin typeface="Times New Roman"/>
                <a:ea typeface="华文细黑"/>
                <a:cs typeface="Times New Roman"/>
              </a:rPr>
              <a:t>！</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，这说明他很享受这种冷了坐北墙根儿热了坐南墙根儿的闲适生活。</a:t>
            </a:r>
            <a:endParaRPr lang="zh-CN" altLang="zh-CN" sz="2700" kern="100" dirty="0">
              <a:latin typeface="宋体"/>
              <a:cs typeface="Courier New"/>
            </a:endParaRPr>
          </a:p>
          <a:p>
            <a:pPr algn="just">
              <a:lnSpc>
                <a:spcPct val="150000"/>
              </a:lnSpc>
              <a:spcAft>
                <a:spcPts val="0"/>
              </a:spcAft>
            </a:pPr>
            <a:r>
              <a:rPr lang="en-US" altLang="zh-CN" sz="2700" kern="100" dirty="0">
                <a:latin typeface="Times New Roman"/>
                <a:ea typeface="华文细黑"/>
                <a:cs typeface="Courier New"/>
              </a:rPr>
              <a:t>C.</a:t>
            </a:r>
            <a:r>
              <a:rPr lang="zh-CN" altLang="zh-CN" sz="2700" kern="100" dirty="0">
                <a:latin typeface="Times New Roman"/>
                <a:ea typeface="华文细黑"/>
                <a:cs typeface="Times New Roman"/>
              </a:rPr>
              <a:t>保斤原本是不愿意去坐墙根儿的，但孙子没有说成对象一事让他内心</a:t>
            </a:r>
            <a:r>
              <a:rPr lang="zh-CN" altLang="zh-CN" sz="2700" kern="100" dirty="0" smtClean="0">
                <a:latin typeface="Times New Roman"/>
                <a:ea typeface="华文细黑"/>
                <a:cs typeface="Times New Roman"/>
              </a:rPr>
              <a:t>深感</a:t>
            </a:r>
            <a:endParaRPr lang="en-US" altLang="zh-CN" sz="2700" kern="100" dirty="0" smtClean="0">
              <a:latin typeface="Times New Roman"/>
              <a:ea typeface="华文细黑"/>
              <a:cs typeface="Times New Roman"/>
            </a:endParaRPr>
          </a:p>
          <a:p>
            <a:pPr algn="just">
              <a:lnSpc>
                <a:spcPct val="15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愧疚</a:t>
            </a:r>
            <a:r>
              <a:rPr lang="zh-CN" altLang="zh-CN" sz="2700" kern="100" dirty="0">
                <a:latin typeface="Times New Roman"/>
                <a:ea typeface="华文细黑"/>
                <a:cs typeface="Times New Roman"/>
              </a:rPr>
              <a:t>，因此他最终顺从儿子的要求，成了戏园子门口南北墙根儿的常客。</a:t>
            </a:r>
            <a:endParaRPr lang="zh-CN" altLang="zh-CN" sz="2700" kern="100" dirty="0">
              <a:latin typeface="宋体"/>
              <a:cs typeface="Courier New"/>
            </a:endParaRPr>
          </a:p>
          <a:p>
            <a:pPr algn="just">
              <a:lnSpc>
                <a:spcPct val="150000"/>
              </a:lnSpc>
              <a:spcAft>
                <a:spcPts val="0"/>
              </a:spcAft>
            </a:pPr>
            <a:r>
              <a:rPr lang="en-US" altLang="zh-CN" sz="2700" kern="100" dirty="0">
                <a:latin typeface="Times New Roman"/>
                <a:ea typeface="华文细黑"/>
                <a:cs typeface="Courier New"/>
              </a:rPr>
              <a:t>D.</a:t>
            </a:r>
            <a:r>
              <a:rPr lang="zh-CN" altLang="zh-CN" sz="2700" kern="100" dirty="0">
                <a:latin typeface="Times New Roman"/>
                <a:ea typeface="华文细黑"/>
                <a:cs typeface="Times New Roman"/>
              </a:rPr>
              <a:t>保斤是个惯于劳作的老农，虽然家里并不需要他去干活儿挣钱，但他</a:t>
            </a:r>
            <a:r>
              <a:rPr lang="zh-CN" altLang="zh-CN" sz="2700" kern="100" dirty="0" smtClean="0">
                <a:latin typeface="Times New Roman"/>
                <a:ea typeface="华文细黑"/>
                <a:cs typeface="Times New Roman"/>
              </a:rPr>
              <a:t>仍然</a:t>
            </a:r>
            <a:endParaRPr lang="en-US" altLang="zh-CN" sz="2700" kern="100" dirty="0" smtClean="0">
              <a:latin typeface="Times New Roman"/>
              <a:ea typeface="华文细黑"/>
              <a:cs typeface="Times New Roman"/>
            </a:endParaRPr>
          </a:p>
          <a:p>
            <a:pPr algn="just">
              <a:lnSpc>
                <a:spcPct val="150000"/>
              </a:lnSpc>
              <a:spcAft>
                <a:spcPts val="0"/>
              </a:spcAft>
            </a:pPr>
            <a:r>
              <a:rPr lang="en-US" altLang="zh-CN" sz="2700" kern="100" dirty="0">
                <a:latin typeface="Times New Roman"/>
                <a:ea typeface="华文细黑"/>
                <a:cs typeface="Times New Roman"/>
              </a:rPr>
              <a:t> </a:t>
            </a:r>
            <a:r>
              <a:rPr lang="en-US" altLang="zh-CN" sz="2700" kern="100" dirty="0" smtClean="0">
                <a:latin typeface="Times New Roman"/>
                <a:ea typeface="华文细黑"/>
                <a:cs typeface="Times New Roman"/>
              </a:rPr>
              <a:t>   </a:t>
            </a:r>
            <a:r>
              <a:rPr lang="zh-CN" altLang="zh-CN" sz="2700" kern="100" dirty="0" smtClean="0">
                <a:latin typeface="Times New Roman"/>
                <a:ea typeface="华文细黑"/>
                <a:cs typeface="Times New Roman"/>
              </a:rPr>
              <a:t>坚持</a:t>
            </a:r>
            <a:r>
              <a:rPr lang="zh-CN" altLang="zh-CN" sz="2700" kern="100" dirty="0">
                <a:latin typeface="Times New Roman"/>
                <a:ea typeface="华文细黑"/>
                <a:cs typeface="Times New Roman"/>
              </a:rPr>
              <a:t>拾柴种地，保持着勤劳节俭的生活习惯和对土地、对劳动的热爱。</a:t>
            </a:r>
            <a:endParaRPr lang="zh-CN" altLang="zh-CN" sz="2700" kern="100" dirty="0">
              <a:effectLst/>
              <a:latin typeface="宋体"/>
              <a:cs typeface="Courier New"/>
            </a:endParaRPr>
          </a:p>
        </p:txBody>
      </p:sp>
      <p:sp>
        <p:nvSpPr>
          <p:cNvPr id="3" name="TextBox 2">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TextBox 4"/>
          <p:cNvSpPr txBox="1"/>
          <p:nvPr/>
        </p:nvSpPr>
        <p:spPr>
          <a:xfrm>
            <a:off x="46534" y="516524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23318580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569186" y="947614"/>
            <a:ext cx="10619538" cy="45648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用通俗的比喻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理解错误，该句运用的是拟人的修辞手法</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这说明他很享受这种冷了坐北墙根儿热了坐南墙根儿的闲适生活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理解错误，从文中看，老人们坐在这里表面是享清福，实则是活受罪</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让他内心深感愧疚</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理解错误，从文中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保斤不明白孙子的对象没说成，咋跟他有关系？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来看，保斤并没有为此深感愧疚。</a:t>
            </a:r>
            <a:endParaRPr lang="zh-CN" altLang="zh-CN" sz="1050" kern="100" dirty="0">
              <a:effectLst/>
              <a:latin typeface="宋体"/>
              <a:cs typeface="Courier New"/>
            </a:endParaRPr>
          </a:p>
        </p:txBody>
      </p:sp>
    </p:spTree>
    <p:extLst>
      <p:ext uri="{BB962C8B-B14F-4D97-AF65-F5344CB8AC3E}">
        <p14:creationId xmlns:p14="http://schemas.microsoft.com/office/powerpoint/2010/main" val="3115877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96949" y="512457"/>
            <a:ext cx="10930343"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小说多次写到儿子的话，也写了其他人的话，唯独让保斤始终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不言语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，这样安排有何意图？请简要分析。</a:t>
            </a:r>
            <a:endParaRPr lang="zh-CN" altLang="zh-CN" sz="1050" kern="100" dirty="0">
              <a:effectLst/>
              <a:latin typeface="宋体"/>
              <a:cs typeface="Courier New"/>
            </a:endParaRPr>
          </a:p>
        </p:txBody>
      </p:sp>
      <p:sp>
        <p:nvSpPr>
          <p:cNvPr id="6" name="TextBox 5">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97911205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563481" y="370051"/>
            <a:ext cx="10725733"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更能体现保斤内心的孤独。保斤始终不言语，并不是他没有话说，而是他没法与儿子以及其他人交流，他们不理解，也没考虑他的想法和感受</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有助于表现保斤沉默内敛的性格。将外部的语言转化为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心想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心说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等心理活动，更有助于表现其思想观念和心理感受，也表现了他沉默的性格</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有助于突出保斤的无奈和苦闷。让保斤的不言不语与儿子的不断催促、唠叨、埋怨和其他人的善意嘲讽形成鲜明对比，在不说与说的对比之间突显其苦闷</a:t>
            </a:r>
            <a:r>
              <a:rPr lang="zh-CN" altLang="zh-CN" sz="2800" kern="100" dirty="0" smtClean="0">
                <a:solidFill>
                  <a:srgbClr val="C00000"/>
                </a:solidFill>
                <a:latin typeface="Times New Roman"/>
                <a:ea typeface="华文细黑"/>
                <a:cs typeface="Times New Roman"/>
              </a:rPr>
              <a:t>。</a:t>
            </a:r>
          </a:p>
        </p:txBody>
      </p:sp>
    </p:spTree>
    <p:extLst>
      <p:ext uri="{BB962C8B-B14F-4D97-AF65-F5344CB8AC3E}">
        <p14:creationId xmlns:p14="http://schemas.microsoft.com/office/powerpoint/2010/main" val="378567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389101"/>
            <a:ext cx="11385581"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280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玩　家</a:t>
            </a:r>
            <a:endParaRPr lang="zh-CN" altLang="zh-CN" sz="280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聂鑫森</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吴昌开着崭新的宝马车，行驶在铺满晨光的乡村公路上。此行去青山桥杨家村，那里新建了一个钓鱼基地。昨晚睡前，他习惯性地翻翻报纸，副刊上有一篇散文写到它，那些美丽的文字把吴昌的心挠得痒痒的。</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在古城私企老板中，</a:t>
            </a:r>
            <a:r>
              <a:rPr lang="en-US" altLang="zh-CN" sz="2800" kern="100" dirty="0">
                <a:latin typeface="Times New Roman"/>
                <a:ea typeface="华文细黑"/>
              </a:rPr>
              <a:t>40</a:t>
            </a:r>
            <a:r>
              <a:rPr lang="zh-CN" altLang="zh-CN" sz="2800" kern="100" dirty="0">
                <a:latin typeface="Times New Roman"/>
                <a:ea typeface="华文细黑"/>
                <a:cs typeface="Times New Roman"/>
              </a:rPr>
              <a:t>岁出头的吴昌还算不得头面人物，尽管他拥有一家两千人的服装制造厂。但在玩家圈子里他名声很响，因为他是个正经的玩家。吴昌玩得很雅，其一是玩瓷，也就是专项收藏古瓷器</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唐</a:t>
            </a:r>
            <a:endParaRPr lang="zh-CN" altLang="zh-CN" sz="2800" kern="100" dirty="0">
              <a:effectLst/>
              <a:latin typeface="宋体"/>
              <a:cs typeface="Courier New"/>
            </a:endParaRPr>
          </a:p>
        </p:txBody>
      </p:sp>
    </p:spTree>
    <p:extLst>
      <p:ext uri="{BB962C8B-B14F-4D97-AF65-F5344CB8AC3E}">
        <p14:creationId xmlns:p14="http://schemas.microsoft.com/office/powerpoint/2010/main" val="183705538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501528" y="371923"/>
            <a:ext cx="10941320" cy="26258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smtClean="0">
                <a:solidFill>
                  <a:srgbClr val="C00000"/>
                </a:solidFill>
                <a:latin typeface="Times New Roman"/>
                <a:ea typeface="华文细黑"/>
                <a:cs typeface="Times New Roman"/>
              </a:rPr>
              <a:t>增添了小说的悲凉意味。保斤的不言语是一种无声的坚持和抗议，也是一种无奈的隐忍和妥协，一个只是不想闲坐等死，只是不想荒废土地，只是想以自己的方式为家庭尽一份力的老人，面对儿子的</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孝顺</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，能说什么呢？</a:t>
            </a:r>
            <a:endParaRPr lang="zh-CN" altLang="zh-CN" sz="1050" kern="100" dirty="0">
              <a:effectLst/>
              <a:latin typeface="宋体"/>
              <a:cs typeface="Courier New"/>
            </a:endParaRPr>
          </a:p>
        </p:txBody>
      </p:sp>
    </p:spTree>
    <p:extLst>
      <p:ext uri="{BB962C8B-B14F-4D97-AF65-F5344CB8AC3E}">
        <p14:creationId xmlns:p14="http://schemas.microsoft.com/office/powerpoint/2010/main" val="1461668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2465" y="1026960"/>
            <a:ext cx="11050733" cy="52111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标题对于一篇小说，尤其是小小说，往往是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照亮读者眼睛的灯笼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，往往会起到摄人心魄的作用。因此，标题是高考小说命题的热点之一。高考对标题的考查，主要放在其含义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意蕴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和妙处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上，以后者为重点。标题妙处的探究有两点最关键：</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准确理解标题含义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意蕴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，说标题妙处肯定离不开对其含义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意蕴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的阐释。标题含义有表层义、深层义和主旨义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情感义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三个层面。表层义是指标题本义，深层义主要指标题在文中的指代义、比喻义或象征义，主旨义是指标题传达出的作者的写作意图和思想感情。</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5311" y="189434"/>
            <a:ext cx="11161240" cy="6503807"/>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理解标题含义，尤其是其深层义和主旨义，一定要对文本仔细琢磨，善于抓住文中的点题词句，联系主旨来思考。</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准确掌握探究角度。</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如果以时间、地点、环境为题，则标题可能具有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点明时间、地点，创设故事背景，渲染环境氛围，隐含比喻象征意义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的作用。</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如果以物件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物象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为题，则标题可能具有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作为结构线索贯串全文、概括故事情节、寄托作者情感、揭示文章主题、隐含比喻象征意义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的作用。</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如果以形象特征为题，则标题可能具有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铺开情节，呼应细节；对比讽刺，强化效果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的作用。</a:t>
            </a:r>
            <a:endParaRPr lang="zh-CN" altLang="zh-CN" sz="1050" kern="100" dirty="0">
              <a:effectLst/>
              <a:latin typeface="宋体"/>
              <a:cs typeface="Courier New"/>
            </a:endParaRPr>
          </a:p>
        </p:txBody>
      </p:sp>
    </p:spTree>
    <p:extLst>
      <p:ext uri="{BB962C8B-B14F-4D97-AF65-F5344CB8AC3E}">
        <p14:creationId xmlns:p14="http://schemas.microsoft.com/office/powerpoint/2010/main" val="24300170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30565" y="117426"/>
            <a:ext cx="11050733"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如果以问题为题，则标题可能具有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设置悬念，激发阅读兴趣，引人思考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的作用。</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另外，标题妙处探究有时以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比较标题哪个更妙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的形式出现。其比较探究角度有：</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能否体现主题；</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能否表达情感；</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是不是线索；</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是不是简洁、醒目、形象、生动、富有诗意；</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是不是富有情感或悬念，引人入胜；</a:t>
            </a: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能否体现作者的构思；</a:t>
            </a: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能否突出人物形象的某种个性化特征等等。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无论是哪种探究，只要抓住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含义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妙处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两方面，既考虑标题自身的内容、艺术特点，又考虑标题与文本的联系，如情节、人物、主旨、环境等，一般是不会出现失误的。</a:t>
            </a:r>
            <a:endParaRPr lang="zh-CN" altLang="zh-CN" sz="1050" kern="100" dirty="0">
              <a:effectLst/>
              <a:latin typeface="宋体"/>
              <a:cs typeface="Courier New"/>
            </a:endParaRPr>
          </a:p>
        </p:txBody>
      </p:sp>
    </p:spTree>
    <p:extLst>
      <p:ext uri="{BB962C8B-B14F-4D97-AF65-F5344CB8AC3E}">
        <p14:creationId xmlns:p14="http://schemas.microsoft.com/office/powerpoint/2010/main" val="287900716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505" y="45418"/>
            <a:ext cx="11272852"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二、探究行文风格</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黄昏里的男孩</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节选</a:t>
            </a:r>
            <a:r>
              <a:rPr lang="en-US" altLang="zh-CN" sz="2800" b="1" kern="100" dirty="0">
                <a:solidFill>
                  <a:srgbClr val="C00000"/>
                </a:solidFill>
                <a:latin typeface="Times New Roman"/>
                <a:ea typeface="华文细黑"/>
                <a:cs typeface="Courier New"/>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余　华</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这天下午，秋天的阳光照耀着这个男孩，他的双手被反绑到了身后，绳子从他的脖子上勒过去，使他没法低下头去，他只能仰着头看着前面的路，他的身旁是他渴望中的水果，可是他现在就是低头望一眼都不可能了，因为他的脖子被勒住了。只要有人过来，就是顺路走过，孙福都要他喊叫：</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我是小偷。</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7902641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3700" y="496516"/>
            <a:ext cx="11100909" cy="5940063"/>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孙福坐在水果摊位的后面，坐在一把有靠背的小椅子上，心满意足地看着这个男孩。他不再为自己失去一只苹果而恼怒了，他开始满意自己了，因为他抓住了这个偷他苹果的男孩，也惩罚了这个男孩，而且惩罚还在进行中。他让他喊叫，只要有人走过来，他就让他高声喊叫，正是有了这个男孩的喊叫，他发现水果摊前变得行人不绝了。</a:t>
            </a:r>
            <a:endParaRPr lang="zh-CN" altLang="zh-CN" sz="2800" kern="100" dirty="0">
              <a:latin typeface="宋体"/>
              <a:cs typeface="Courier New"/>
            </a:endParaRPr>
          </a:p>
          <a:p>
            <a:pPr lvl="0" algn="just">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很多人都好奇地看着这个喊叫中的男孩，这个被捆绑起来的男孩在喊叫</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我是小偷</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时如此卖力，他们感到好奇。于是孙福就告诉他们，一遍又一遍地告诉他们，他偷了他的苹果，他又如何抓住了他，</a:t>
            </a:r>
            <a:r>
              <a:rPr lang="zh-CN" altLang="zh-CN" sz="2800" kern="100" dirty="0">
                <a:solidFill>
                  <a:prstClr val="black"/>
                </a:solidFill>
                <a:latin typeface="Times New Roman"/>
                <a:ea typeface="华文细黑"/>
                <a:cs typeface="Times New Roman"/>
              </a:rPr>
              <a:t>如何惩罚了他，最后孙福对他们说</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221980897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20831" y="136476"/>
            <a:ext cx="10990999"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我也是为他好。</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孙福这样解释自己的话：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我这是要让他知道，以后再不能偷东西。</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说到这里，孙福响亮地问男孩：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你以后还偷不偷？</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男孩使劲地摇起了头，由于他的脖子被勒住了，他摇头的幅度很小，速度却很快。</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你们都看到了吧？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孙福得意地对他们说</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50000"/>
              </a:lnSpc>
            </a:pPr>
            <a:r>
              <a:rPr lang="zh-CN" altLang="zh-CN" sz="2800" kern="100" dirty="0">
                <a:solidFill>
                  <a:prstClr val="black"/>
                </a:solidFill>
                <a:latin typeface="Times New Roman"/>
                <a:ea typeface="华文细黑"/>
                <a:cs typeface="Times New Roman"/>
              </a:rPr>
              <a:t>这一天的下午，男孩不停地喊叫着，他的嘴唇在阳光里干裂了，他的嗓音也沙哑了。到了黄昏的时候，男孩已经喊叫不出声音了，只有咝咝的摩擦似的声音，可是他仍然在喊叫着</a:t>
            </a:r>
            <a:r>
              <a:rPr lang="zh-CN" altLang="zh-CN" sz="2800" kern="100" dirty="0" smtClean="0">
                <a:solidFill>
                  <a:prstClr val="black"/>
                </a:solidFill>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257994176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00658" y="93043"/>
            <a:ext cx="11551650"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我是小偷。</a:t>
            </a:r>
            <a:r>
              <a:rPr lang="en-US" altLang="zh-CN" sz="2800" kern="100" dirty="0">
                <a:latin typeface="宋体"/>
                <a:ea typeface="华文细黑"/>
                <a:cs typeface="Times New Roman"/>
              </a:rPr>
              <a:t>”</a:t>
            </a:r>
            <a:endParaRPr lang="zh-CN" altLang="zh-CN" sz="280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走过的人已经听不清他在喊些什么了，孙福就告诉他们：</a:t>
            </a:r>
            <a:endParaRPr lang="zh-CN" altLang="zh-CN" sz="280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他是在喊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我是小偷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然后，孙福给他解开了绳子。这时候天就要黑了，孙福将所有的水果搬上板车，收拾完以后，给他</a:t>
            </a:r>
            <a:r>
              <a:rPr lang="zh-CN" altLang="zh-CN" sz="2800" kern="100" dirty="0" smtClean="0">
                <a:latin typeface="Times New Roman"/>
                <a:ea typeface="华文细黑"/>
                <a:cs typeface="Times New Roman"/>
              </a:rPr>
              <a:t>解开</a:t>
            </a:r>
            <a:r>
              <a:rPr lang="zh-CN" altLang="zh-CN" sz="2800" kern="100" dirty="0">
                <a:latin typeface="Times New Roman"/>
                <a:ea typeface="华文细黑"/>
                <a:cs typeface="Times New Roman"/>
              </a:rPr>
              <a:t>了绳子。孙福将绳子</a:t>
            </a:r>
            <a:r>
              <a:rPr lang="zh-CN" altLang="zh-CN" sz="2800" kern="100" dirty="0" smtClean="0">
                <a:latin typeface="Times New Roman"/>
                <a:ea typeface="华文细黑"/>
                <a:cs typeface="Times New Roman"/>
              </a:rPr>
              <a:t>收起</a:t>
            </a:r>
            <a:r>
              <a:rPr lang="zh-CN" altLang="zh-CN" sz="2800" kern="100" dirty="0" smtClean="0">
                <a:solidFill>
                  <a:prstClr val="black"/>
                </a:solidFill>
                <a:latin typeface="Times New Roman"/>
                <a:ea typeface="华文细黑"/>
                <a:cs typeface="Times New Roman"/>
              </a:rPr>
              <a:t>来</a:t>
            </a:r>
            <a:r>
              <a:rPr lang="zh-CN" altLang="zh-CN" sz="2800" kern="100" dirty="0">
                <a:solidFill>
                  <a:prstClr val="black"/>
                </a:solidFill>
                <a:latin typeface="Times New Roman"/>
                <a:ea typeface="华文细黑"/>
                <a:cs typeface="Times New Roman"/>
              </a:rPr>
              <a:t>放到了板车上时，听到后面</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扑通</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一声，他转过身去，看到男孩倒在了地上，他就对男孩说</a:t>
            </a:r>
            <a:r>
              <a:rPr lang="zh-CN" altLang="zh-CN" sz="2800" kern="100" dirty="0" smtClean="0">
                <a:solidFill>
                  <a:prstClr val="black"/>
                </a:solidFill>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a:p>
            <a:pPr lvl="0" indent="720000" algn="just">
              <a:lnSpc>
                <a:spcPct val="150000"/>
              </a:lnSpc>
            </a:pP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我看你以后还敢不敢偷东西？</a:t>
            </a:r>
            <a:r>
              <a:rPr lang="en-US" altLang="zh-CN" sz="2800" kern="100" dirty="0" smtClean="0">
                <a:solidFill>
                  <a:prstClr val="black"/>
                </a:solidFill>
                <a:latin typeface="宋体"/>
                <a:ea typeface="华文细黑"/>
                <a:cs typeface="Times New Roman"/>
              </a:rPr>
              <a:t>”</a:t>
            </a:r>
          </a:p>
          <a:p>
            <a:pPr lvl="0" indent="720000" algn="just">
              <a:lnSpc>
                <a:spcPct val="150000"/>
              </a:lnSpc>
            </a:pPr>
            <a:r>
              <a:rPr lang="zh-CN" altLang="zh-CN" sz="2800" kern="100" dirty="0">
                <a:solidFill>
                  <a:prstClr val="black"/>
                </a:solidFill>
                <a:latin typeface="Times New Roman"/>
                <a:ea typeface="华文细黑"/>
                <a:cs typeface="Times New Roman"/>
              </a:rPr>
              <a:t>说着，孙福骑上了板车，沿着宽阔的道路向前骑去了。男孩躺在地上。他饥渴交加，精疲力竭，当孙福给他解开绳子后，他立刻倒在了</a:t>
            </a:r>
            <a:r>
              <a:rPr lang="zh-CN" altLang="zh-CN" sz="2800" kern="100" dirty="0" smtClean="0">
                <a:solidFill>
                  <a:prstClr val="black"/>
                </a:solidFill>
                <a:latin typeface="Times New Roman"/>
                <a:ea typeface="华文细黑"/>
                <a:cs typeface="Times New Roman"/>
              </a:rPr>
              <a:t>地</a:t>
            </a:r>
            <a:endParaRPr lang="en-US" altLang="zh-CN" sz="2800" kern="100" dirty="0" smtClean="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390815936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74834" y="117426"/>
            <a:ext cx="11667167" cy="6586394"/>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上。孙福走后，男孩继续躺在地上，</a:t>
            </a:r>
            <a:r>
              <a:rPr lang="zh-CN" altLang="zh-CN" sz="2800" u="heavy" kern="100" dirty="0">
                <a:solidFill>
                  <a:prstClr val="black"/>
                </a:solidFill>
                <a:latin typeface="Times New Roman"/>
                <a:ea typeface="华文细黑"/>
                <a:cs typeface="Times New Roman"/>
              </a:rPr>
              <a:t>他的眼睛微微张开着，仿佛在看着前面的道路，又仿佛是什么都没有看。</a:t>
            </a:r>
            <a:r>
              <a:rPr lang="zh-CN" altLang="zh-CN" sz="2800" kern="100" dirty="0">
                <a:solidFill>
                  <a:prstClr val="black"/>
                </a:solidFill>
                <a:latin typeface="Times New Roman"/>
                <a:ea typeface="华文细黑"/>
                <a:cs typeface="Times New Roman"/>
              </a:rPr>
              <a:t>男孩一动不动地躺了一会儿以后，慢慢地爬了起来，又靠着一棵树站了一会儿，然后他走上了那条道路，向西而去。</a:t>
            </a:r>
            <a:endParaRPr lang="en-US" altLang="zh-CN" sz="1050" kern="100" dirty="0">
              <a:solidFill>
                <a:prstClr val="black"/>
              </a:solidFill>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男孩</a:t>
            </a:r>
            <a:r>
              <a:rPr lang="zh-CN" altLang="zh-CN" sz="2800" kern="100" dirty="0">
                <a:latin typeface="Times New Roman"/>
                <a:ea typeface="华文细黑"/>
                <a:cs typeface="Times New Roman"/>
              </a:rPr>
              <a:t>向西而去，他瘦小的身体走在黄昏里，一步一步地微微摇晃着走出了这个小镇。有几个人看到了他的走去，他们知道这个男孩就是在下午被孙福抓住的小偷，但是</a:t>
            </a:r>
            <a:r>
              <a:rPr lang="zh-CN" altLang="zh-CN" sz="2800" u="heavy" kern="100" dirty="0">
                <a:latin typeface="Times New Roman"/>
                <a:ea typeface="华文细黑"/>
                <a:cs typeface="Times New Roman"/>
              </a:rPr>
              <a:t>他们不知道他的名字，也不知道他来自何处，当然更不会知道他会走向何处。</a:t>
            </a:r>
            <a:endParaRPr lang="zh-CN" altLang="zh-CN" sz="1050" u="heavy"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他们都注意到了男孩的右手，那中间的手指已经翻了过来，和手背靠在了一起，他们看着他走进了远处的黄昏，然后消失在黄昏里。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4451812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689" y="515939"/>
            <a:ext cx="11261542"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有评论者认为这篇小说笔调冷峻，试从作品内容和叙事的角度作简要分析。</a:t>
            </a:r>
            <a:endParaRPr lang="zh-CN" altLang="zh-CN" sz="1050" kern="100" dirty="0">
              <a:effectLst/>
              <a:latin typeface="宋体"/>
              <a:cs typeface="Courier New"/>
            </a:endParaRPr>
          </a:p>
        </p:txBody>
      </p:sp>
      <p:sp>
        <p:nvSpPr>
          <p:cNvPr id="5" name="矩形 4"/>
          <p:cNvSpPr/>
          <p:nvPr/>
        </p:nvSpPr>
        <p:spPr>
          <a:xfrm>
            <a:off x="481689" y="1956099"/>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角度一：选取令人感到残忍的事件，揭示人性的丑陋和阴暗。</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角度二：通过重复的描述呈现血淋淋的场面，令人不寒而栗；用不动声色的文字隐藏叙述者的情感态度，带给读者冰冷的悲剧感和冷静的反思。</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3383224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1" end="1"/>
                                            </p:txEl>
                                          </p:spTgt>
                                        </p:tgtEl>
                                      </p:cBhvr>
                                    </p:animEffect>
                                    <p:set>
                                      <p:cBhvr>
                                        <p:cTn id="20"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646" y="208484"/>
            <a:ext cx="11499437"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盆宋碗、明壶清瓶，竟收了上百件，或从拍卖场拍得，或从古玩店淘来。他当然吃过亏，吃一堑长一智，慢慢摸出门路，眼力自然练出来了。谈起四大名窑、釉上彩、釉下彩、斗彩，他口若悬河，当行本色。他曾请城中古玩店好古斋的当家人袁清来家鉴赏，袁清的目光冷冷地扫视一遍，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不错啊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都是真货。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能得到袁清这句赞语，不容易！</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玩瓷之外，吴昌还喜欢钓鱼。古城郊外大小钓鱼基地他都光顾过。什么鱼用什么竿，下什么饵，他如数家珍，而且手感极好，浮子稍一颤动，他的手就会闪电般扬起，刚吞钩的鱼也就成了俘虏。他钓鱼，心里还有个小九九：顺带在附近的农家转一转，说不定哪天会发现一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。这就叫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捡漏儿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1319955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11" y="322673"/>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备选试题：</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请用简明的语言概括这篇小说的情节内容。</a:t>
            </a:r>
            <a:endParaRPr lang="zh-CN" altLang="zh-CN" sz="2800" kern="100" dirty="0">
              <a:effectLst/>
              <a:latin typeface="宋体"/>
              <a:cs typeface="Courier New"/>
            </a:endParaRPr>
          </a:p>
        </p:txBody>
      </p:sp>
      <p:sp>
        <p:nvSpPr>
          <p:cNvPr id="6" name="矩形 5"/>
          <p:cNvSpPr/>
          <p:nvPr/>
        </p:nvSpPr>
        <p:spPr>
          <a:xfrm>
            <a:off x="323511" y="1727755"/>
            <a:ext cx="10889561"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男孩偷拿了水果摊上的一只苹果，遭到摊主孙福野蛮的肉体和精神折磨，过路和围观者无人劝阻，男孩被折磨得精疲力竭后消失在黄昏里。</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0030385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xEl>
                                              <p:pRg st="0" end="0"/>
                                            </p:txEl>
                                          </p:spTgt>
                                        </p:tgtEl>
                                      </p:cBhvr>
                                    </p:animEffect>
                                    <p:set>
                                      <p:cBhvr>
                                        <p:cTn id="12"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79326"/>
            <a:ext cx="11161240"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解释下面两句话在文中的含意。</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他的眼睛微微张开着，仿佛在看着前面的道路，又仿佛是什么都没有看。</a:t>
            </a:r>
            <a:endParaRPr lang="zh-CN" altLang="zh-CN" sz="1050" kern="100" dirty="0">
              <a:effectLst/>
              <a:latin typeface="宋体"/>
              <a:cs typeface="Courier New"/>
            </a:endParaRPr>
          </a:p>
        </p:txBody>
      </p:sp>
      <p:sp>
        <p:nvSpPr>
          <p:cNvPr id="6" name="矩形 5"/>
          <p:cNvSpPr/>
          <p:nvPr/>
        </p:nvSpPr>
        <p:spPr>
          <a:xfrm>
            <a:off x="406574" y="2037230"/>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smtClean="0">
                <a:solidFill>
                  <a:srgbClr val="C00000"/>
                </a:solidFill>
                <a:latin typeface="Times New Roman"/>
                <a:ea typeface="华文细黑"/>
                <a:cs typeface="Times New Roman"/>
              </a:rPr>
              <a:t>男孩</a:t>
            </a:r>
            <a:r>
              <a:rPr lang="zh-CN" altLang="zh-CN" sz="2800" kern="100" dirty="0">
                <a:solidFill>
                  <a:srgbClr val="C00000"/>
                </a:solidFill>
                <a:latin typeface="Times New Roman"/>
                <a:ea typeface="华文细黑"/>
                <a:cs typeface="Times New Roman"/>
              </a:rPr>
              <a:t>被折磨得精疲力竭，看不清前面的路，也不知道自己的人生之路在哪里</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暗示这次经历对他今后的人生将会产生严重的影响</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06574" y="3404380"/>
            <a:ext cx="1116124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他们不知道他的名字，也不知道他来自何处，当然更不会知道他会走向何处。</a:t>
            </a:r>
            <a:endParaRPr lang="zh-CN" altLang="zh-CN" sz="1050" kern="100" dirty="0">
              <a:effectLst/>
              <a:latin typeface="宋体"/>
              <a:cs typeface="Courier New"/>
            </a:endParaRPr>
          </a:p>
        </p:txBody>
      </p:sp>
      <p:sp>
        <p:nvSpPr>
          <p:cNvPr id="8" name="矩形 7"/>
          <p:cNvSpPr/>
          <p:nvPr/>
        </p:nvSpPr>
        <p:spPr>
          <a:xfrm>
            <a:off x="406574" y="4698817"/>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连用三个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不知道</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，写出了路过和围观的人对男孩的遭遇袖手旁观、漠不关心，表现了人性的自私冷漠。</a:t>
            </a:r>
            <a:endParaRPr lang="zh-CN" altLang="zh-CN" sz="1050" kern="100" dirty="0">
              <a:effectLst/>
              <a:latin typeface="宋体"/>
              <a:cs typeface="Courier New"/>
            </a:endParaRPr>
          </a:p>
        </p:txBody>
      </p:sp>
    </p:spTree>
    <p:extLst>
      <p:ext uri="{BB962C8B-B14F-4D97-AF65-F5344CB8AC3E}">
        <p14:creationId xmlns:p14="http://schemas.microsoft.com/office/powerpoint/2010/main" val="28078742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6">
                                            <p:txEl>
                                              <p:pRg st="0" end="0"/>
                                            </p:txEl>
                                          </p:spTgt>
                                        </p:tgtEl>
                                      </p:cBhvr>
                                    </p:animEffect>
                                    <p:set>
                                      <p:cBhvr>
                                        <p:cTn id="17" dur="1" fill="hold">
                                          <p:stCondLst>
                                            <p:cond delay="499"/>
                                          </p:stCondLst>
                                        </p:cTn>
                                        <p:tgtEl>
                                          <p:spTgt spid="6">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8">
                                            <p:txEl>
                                              <p:pRg st="0" end="0"/>
                                            </p:txEl>
                                          </p:spTgt>
                                        </p:tgtEl>
                                      </p:cBhvr>
                                    </p:animEffect>
                                    <p:set>
                                      <p:cBhvr>
                                        <p:cTn id="20"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822114" y="544937"/>
            <a:ext cx="10514394"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请简要概括孙福的形象特点。</a:t>
            </a:r>
            <a:endParaRPr lang="zh-CN" altLang="zh-CN" sz="1050" kern="100" dirty="0">
              <a:effectLst/>
              <a:latin typeface="宋体"/>
              <a:cs typeface="Courier New"/>
            </a:endParaRPr>
          </a:p>
        </p:txBody>
      </p:sp>
      <p:sp>
        <p:nvSpPr>
          <p:cNvPr id="6" name="矩形 5"/>
          <p:cNvSpPr/>
          <p:nvPr/>
        </p:nvSpPr>
        <p:spPr>
          <a:xfrm>
            <a:off x="822114" y="1338453"/>
            <a:ext cx="10514394"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毫无怜悯和同情心</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心理扭曲残忍，恃强凌弱，以折磨人为快乐。</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9973865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6">
                                            <p:txEl>
                                              <p:pRg st="0" end="0"/>
                                            </p:txEl>
                                          </p:spTgt>
                                        </p:tgtEl>
                                      </p:cBhvr>
                                    </p:animEffect>
                                    <p:set>
                                      <p:cBhvr>
                                        <p:cTn id="17" dur="1" fill="hold">
                                          <p:stCondLst>
                                            <p:cond delay="499"/>
                                          </p:stCondLst>
                                        </p:cTn>
                                        <p:tgtEl>
                                          <p:spTgt spid="6">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6">
                                            <p:txEl>
                                              <p:pRg st="1" end="1"/>
                                            </p:txEl>
                                          </p:spTgt>
                                        </p:tgtEl>
                                      </p:cBhvr>
                                    </p:animEffect>
                                    <p:set>
                                      <p:cBhvr>
                                        <p:cTn id="20"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041" y="1169235"/>
            <a:ext cx="11385581" cy="391848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对行文风格的探究属于较高层次的审美探究。考查时一般都是命题者给定行文风格，要求结合文本展开分析或探究。行文风格涉及作品的方方面面。就作品本身而言，主要涉及内容与形式两大层面。内容层面，主要有题材、形象、情感和主旨；形式层面，主要有叙事特点、情节安排、表现手法、语言特点及环境描写，个别涉及文体特征。此外，还涉及作者的创作主张、追求等。</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64212853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26494" y="877720"/>
            <a:ext cx="10941320" cy="327215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因为这类探究是一种阐释与被阐释，即行文风格相当于一个观点，要求从文本中找材料、找方法去阐释它，所以，它的探究角度相对开放些，作答时既要注意惯常角度，如题材、环境、人物、叙事等，又要从具体文本出发，结合自己的阅读体悟展开，如可能涉及的场景及意境甚至审美取向等。</a:t>
            </a:r>
            <a:endParaRPr lang="zh-CN" altLang="zh-CN" sz="1050" kern="100" dirty="0">
              <a:effectLst/>
              <a:latin typeface="宋体"/>
              <a:cs typeface="Courier New"/>
            </a:endParaRPr>
          </a:p>
        </p:txBody>
      </p:sp>
    </p:spTree>
    <p:extLst>
      <p:ext uri="{BB962C8B-B14F-4D97-AF65-F5344CB8AC3E}">
        <p14:creationId xmlns:p14="http://schemas.microsoft.com/office/powerpoint/2010/main" val="21516506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44313" y="947614"/>
            <a:ext cx="11499437" cy="5211915"/>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探究题答案的两种组织形式</a:t>
            </a:r>
            <a:endParaRPr lang="zh-CN" altLang="zh-CN" sz="1050" b="1" kern="100" dirty="0">
              <a:solidFill>
                <a:srgbClr val="C00000"/>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所谓探究题，无非是思考得广、深而已，只是有的省市探究题要求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探究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往深处思考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，有的要求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探究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多层次、多角度思考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。要求不一样，答案组织就不同。</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探究的答案组织要求：答案至少有三个点，这三个点就是三个角度和层面，各角度、层面间不能交叉，角度不要太大或太小，每个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角度、层面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都由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依据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对文本的分析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＋结论</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结论＋依据</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组成。其组织形式为</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grpSp>
        <p:nvGrpSpPr>
          <p:cNvPr id="4" name="组合 3"/>
          <p:cNvGrpSpPr/>
          <p:nvPr/>
        </p:nvGrpSpPr>
        <p:grpSpPr>
          <a:xfrm>
            <a:off x="9586716" y="-26590"/>
            <a:ext cx="2108746" cy="880109"/>
            <a:chOff x="11613" y="920823"/>
            <a:chExt cx="1443037" cy="73342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6" name="TextBox 5"/>
            <p:cNvSpPr txBox="1"/>
            <p:nvPr userDrawn="1"/>
          </p:nvSpPr>
          <p:spPr>
            <a:xfrm>
              <a:off x="88994" y="1059225"/>
              <a:ext cx="1202958" cy="461665"/>
            </a:xfrm>
            <a:prstGeom prst="rect">
              <a:avLst/>
            </a:prstGeom>
            <a:noFill/>
          </p:spPr>
          <p:txBody>
            <a:bodyPr wrap="squar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特别提醒</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0508669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978" y="571217"/>
            <a:ext cx="11272852" cy="594006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要点一：结论＋依据</a:t>
            </a:r>
            <a:endParaRPr lang="zh-CN" altLang="zh-CN" sz="280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要点二：结论＋依据</a:t>
            </a:r>
            <a:endParaRPr lang="zh-CN" altLang="zh-CN" sz="280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要点三：结论＋</a:t>
            </a:r>
            <a:r>
              <a:rPr lang="zh-CN" altLang="zh-CN" sz="2800" kern="100" dirty="0" smtClean="0">
                <a:latin typeface="Times New Roman"/>
                <a:ea typeface="华文细黑"/>
                <a:cs typeface="Times New Roman"/>
              </a:rPr>
              <a:t>依据</a:t>
            </a:r>
            <a:endParaRPr lang="en-US" altLang="zh-CN" sz="2800" kern="100" dirty="0" smtClean="0">
              <a:latin typeface="Times New Roman"/>
              <a:ea typeface="华文细黑"/>
              <a:cs typeface="Times New Roman"/>
            </a:endParaRPr>
          </a:p>
          <a:p>
            <a:pPr indent="720000" algn="just">
              <a:lnSpc>
                <a:spcPct val="150000"/>
              </a:lnSpc>
              <a:spcAft>
                <a:spcPts val="0"/>
              </a:spcAft>
            </a:pPr>
            <a:r>
              <a:rPr lang="zh-CN" altLang="zh-CN" sz="2800" kern="100" dirty="0">
                <a:latin typeface="Times New Roman"/>
                <a:ea typeface="华文细黑"/>
                <a:cs typeface="Times New Roman"/>
              </a:rPr>
              <a:t>一般而言，考生只能探出两个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，第三个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需要借助较厚实的文学素养和对文本的深悟才能探出。</a:t>
            </a:r>
            <a:endParaRPr lang="zh-CN" altLang="zh-CN" sz="2800" kern="100" dirty="0">
              <a:latin typeface="宋体"/>
              <a:cs typeface="Courier New"/>
            </a:endParaRPr>
          </a:p>
          <a:p>
            <a:pPr indent="720000">
              <a:lnSpc>
                <a:spcPct val="150000"/>
              </a:lnSpc>
            </a:pPr>
            <a:r>
              <a:rPr lang="en-US" altLang="zh-CN" sz="2800" kern="100" dirty="0">
                <a:latin typeface="Times New Roman"/>
                <a:ea typeface="华文细黑"/>
              </a:rPr>
              <a:t>(2)</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探究的答案组织要求：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探究是指可以就任何一个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深入探究；答案一般由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观点＋理由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组成，重点在阐述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可以在文本内多角度展开，也可以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内引外联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，联系个人或现实进一步展开；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部分要有理有据、充分且</a:t>
            </a:r>
            <a:r>
              <a:rPr lang="zh-CN" altLang="zh-CN" sz="2800" kern="100" dirty="0" smtClean="0">
                <a:latin typeface="Times New Roman"/>
                <a:ea typeface="华文细黑"/>
                <a:cs typeface="Times New Roman"/>
              </a:rPr>
              <a:t>层次</a:t>
            </a:r>
            <a:endParaRPr lang="zh-CN" altLang="zh-CN" sz="2800" kern="100" dirty="0">
              <a:latin typeface="宋体"/>
              <a:cs typeface="Courier New"/>
            </a:endParaRPr>
          </a:p>
        </p:txBody>
      </p:sp>
    </p:spTree>
    <p:extLst>
      <p:ext uri="{BB962C8B-B14F-4D97-AF65-F5344CB8AC3E}">
        <p14:creationId xmlns:p14="http://schemas.microsoft.com/office/powerpoint/2010/main" val="44704838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0455" y="737187"/>
            <a:ext cx="11272852"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分明。其组织形式为：</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亮出观点＋阐述理由：</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文本内理由</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＋文本外理由</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联系个人或现实</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文本内理由</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＋文本外理由</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联系个人或现实</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这里的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可以视文本特点和题干要求而定。如果只要求就文本内深入探究，则理由至少有两个。这样看来，与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探究异曲同工。</a:t>
            </a:r>
            <a:endParaRPr lang="zh-CN" altLang="zh-CN" sz="1050" kern="100" dirty="0">
              <a:effectLst/>
              <a:latin typeface="宋体"/>
              <a:cs typeface="Courier New"/>
            </a:endParaRPr>
          </a:p>
        </p:txBody>
      </p:sp>
      <p:pic>
        <p:nvPicPr>
          <p:cNvPr id="4" name="图片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97400099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000000\nature_new_zealand_landscapes_2_1920x1200_492362_11.jpg"/>
          <p:cNvPicPr>
            <a:picLocks noChangeAspect="1" noChangeArrowheads="1"/>
          </p:cNvPicPr>
          <p:nvPr/>
        </p:nvPicPr>
        <p:blipFill rotWithShape="1">
          <a:blip r:embed="rId2">
            <a:extLst>
              <a:ext uri="{28A0092B-C50C-407E-A947-70E740481C1C}">
                <a14:useLocalDpi xmlns:a14="http://schemas.microsoft.com/office/drawing/2010/main" val="0"/>
              </a:ext>
            </a:extLst>
          </a:blip>
          <a:srcRect l="602" b="10508"/>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3998" y="593171"/>
            <a:ext cx="11050733" cy="45648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一个小时后，汽车停在杨家村的一口大水塘边。水塘的左侧只有一栋青砖大瓦屋，是水塘主人的家。一个</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来岁的老人飞快地来到汽车前，对刚下车的吴昌说：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先生，欢迎你来钓鱼。请先到堂屋里歇口气，喝杯茶。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吴昌说：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堂屋很宽敞，正面墙上挂着一个神龛，里面立着一尊白瓷观音像，造型极其优美；神龛下面摆着一张古旧的八仙桌，一边搁着一把上了年岁的太师椅。吴昌想：这户人家应该是有些来头的，一般农家不会有这样的家具。</a:t>
            </a:r>
            <a:endParaRPr lang="zh-CN" altLang="zh-CN" sz="1050" kern="100" dirty="0">
              <a:effectLst/>
              <a:latin typeface="宋体"/>
              <a:cs typeface="Courier New"/>
            </a:endParaRPr>
          </a:p>
        </p:txBody>
      </p:sp>
    </p:spTree>
    <p:extLst>
      <p:ext uri="{BB962C8B-B14F-4D97-AF65-F5344CB8AC3E}">
        <p14:creationId xmlns:p14="http://schemas.microsoft.com/office/powerpoint/2010/main" val="23760849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7794" y="583382"/>
            <a:ext cx="11161240"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老人送来一壶茶和一个小茶杯。茶壶和茶杯都是瓷的，似乎还很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。吴昌的心突突跳。他提起茶壶给小茶杯斟上茶，迅速地把壶扫视一番。壶是平常式样，上面有明人唐伯虎的一幅仕女图，笔墨很见功夫，题款是两句诗：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屈指三春是嫁期，几多欢喜更猜疑。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他记起这两句诗是清人黄遵宪的。明人唐伯虎的画怎么会题上清代人的诗？他笑了，这壶顶多是个民国时的仿品。吴昌端起茶杯，啜了一口茶，呀</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这竟是一只斗彩杯！造型轻灵俊秀，胎质细腻纯洁，白釉莹润如脂</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色彩柔和</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上面画着栩栩如生的牡丹和蝴蝶。这样一只杯子</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7392091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7800</TotalTime>
  <Words>8912</Words>
  <Application>Microsoft Office PowerPoint</Application>
  <PresentationFormat>自定义</PresentationFormat>
  <Paragraphs>404</Paragraphs>
  <Slides>78</Slides>
  <Notes>73</Notes>
  <HiddenSlides>5</HiddenSlides>
  <MMClips>0</MMClips>
  <ScaleCrop>false</ScaleCrop>
  <HeadingPairs>
    <vt:vector size="4" baseType="variant">
      <vt:variant>
        <vt:lpstr>主题</vt:lpstr>
      </vt:variant>
      <vt:variant>
        <vt:i4>1</vt:i4>
      </vt:variant>
      <vt:variant>
        <vt:lpstr>幻灯片标题</vt:lpstr>
      </vt:variant>
      <vt:variant>
        <vt:i4>78</vt:i4>
      </vt:variant>
    </vt:vector>
  </HeadingPairs>
  <TitlesOfParts>
    <vt:vector size="7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919</cp:revision>
  <dcterms:modified xsi:type="dcterms:W3CDTF">2018-04-06T08:27:44Z</dcterms:modified>
</cp:coreProperties>
</file>