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8" r:id="rId4"/>
    <p:sldId id="265" r:id="rId5"/>
    <p:sldId id="264" r:id="rId6"/>
    <p:sldId id="266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60" r:id="rId15"/>
    <p:sldId id="302" r:id="rId1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757C"/>
    <a:srgbClr val="6FB5AE"/>
    <a:srgbClr val="EBC8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1950" y="-972"/>
      </p:cViewPr>
      <p:guideLst>
        <p:guide orient="horz" pos="158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5DE41-337E-4B36-881D-8C4F42529FF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4EB1F-0F0B-4C9E-91AA-547792EDFA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A3D46-52AE-41B9-90D8-211F49B73C1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628CB-C57F-47D2-AA8E-A33F1999F9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6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273846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83FAA-828D-4A20-89F3-37255E046D2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85D0C-9C38-4064-9F85-D2491B9200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defRPr noProof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defRPr noProof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00EB5D-D3E3-4A24-B66E-5049F290AE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FCF1-DB85-4748-B2BD-0D65B0DB64E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2AC61-E29A-4861-8F9F-EECE067432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FCED8-1C1D-4072-9DDA-D0C7AFE8E43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F3056-2F26-459F-956C-DC862F0945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AB70B-B3A2-4DED-B54C-A51A477FA29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BEBF3-22FB-4769-917D-111234E0F5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8C2A2-260D-42C8-AD76-E539173F13C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E5759-D40A-4E18-A26B-877B454B84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1878806"/>
            <a:ext cx="3887391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8AF63-9348-43B1-A01F-5871B983464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51FAB-7BC9-4CA9-9677-F68125E098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247D2-4FFE-429F-B8AA-E5ACF9E13A5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309FB-C9EB-4AA2-A2B6-5F4D4E8590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D7AB9-3BEF-4AFD-82B4-C08F9F3F0D8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E709A-5F22-48BD-9BA5-3137F55C1B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28DF0-1895-4A84-B95F-2661453E7DA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5C2D-D250-4341-A892-261702CDE5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79B4A-4922-4D69-A47F-634BBE99DCE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A7286-8883-4514-93A0-8C7F239BAA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8C953-AD9A-4BA6-ABD7-1EBD4C4AA7C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F4EBB-636A-4606-ACCC-DAD078767A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CD149-7828-4F9D-9699-A5386F5216F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239D-DFD8-4B81-B301-A59AB40434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6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273846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10765-2F85-46E3-AF26-8CD683CADCD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4F4DB-A40C-49C7-A408-FC443B5DCD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defRPr noProof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defRPr noProof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BAD959-EB2F-4AF1-BA4F-36C2EF0E91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CAF32-F52E-43DD-967D-60135FA53CC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BEDCE-7BEA-4B69-A7DF-77B1D65D45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A4804-8479-42EE-9D46-1AE3CEE40B0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CBB30-1A08-450D-8F08-AE39D16362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1878806"/>
            <a:ext cx="3887391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531A5-A123-4124-AD4C-772B962A1E8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5DA3B-5ECB-472A-8CDD-89FE95F1C7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E683E-1C43-45FE-8982-19DA56591E2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7F8DC-B1C0-4234-A992-C7DF2C8944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A4CA3-D08A-466C-85AF-C3E2FCC5020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CF256-A17A-45A9-9805-2C735F9BB3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7C471-2C27-471B-959C-681D4B2F786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67100-8311-4536-BC9A-DCA3398EA0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01FCF-C705-4A3B-AC83-A75C05B369F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86057-E6C3-4E5F-84EC-3B9B5401E7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8A740C7-385C-40B3-BCEB-97C08016532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DF4D9F-2590-4D2E-864C-032EE6BE3A1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141234E-5A95-411E-839A-A95777BEF49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F151858-AFAA-43E6-882C-E56C8CF0056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7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2" y="3611167"/>
            <a:ext cx="1728788" cy="136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8019" y="0"/>
            <a:ext cx="1993106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30654" y="3357564"/>
            <a:ext cx="20133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46435" y="166688"/>
            <a:ext cx="215027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7" name="组合 22"/>
          <p:cNvGrpSpPr/>
          <p:nvPr/>
        </p:nvGrpSpPr>
        <p:grpSpPr bwMode="auto">
          <a:xfrm>
            <a:off x="1550194" y="1893094"/>
            <a:ext cx="6298406" cy="1695212"/>
            <a:chOff x="1192283" y="1340095"/>
            <a:chExt cx="9153521" cy="3380968"/>
          </a:xfrm>
        </p:grpSpPr>
        <p:sp>
          <p:nvSpPr>
            <p:cNvPr id="24" name="文本框 1"/>
            <p:cNvSpPr txBox="1">
              <a:spLocks noChangeArrowheads="1"/>
            </p:cNvSpPr>
            <p:nvPr/>
          </p:nvSpPr>
          <p:spPr bwMode="auto">
            <a:xfrm>
              <a:off x="2547143" y="3002322"/>
              <a:ext cx="7097873" cy="17187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defRPr/>
              </a:pPr>
              <a:endParaRPr lang="zh-CN" altLang="en-US" sz="5000" noProof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25" name="文本框 16"/>
            <p:cNvSpPr txBox="1"/>
            <p:nvPr/>
          </p:nvSpPr>
          <p:spPr bwMode="auto">
            <a:xfrm>
              <a:off x="1192283" y="1340095"/>
              <a:ext cx="9153521" cy="239396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7200" noProof="1">
                  <a:solidFill>
                    <a:schemeClr val="accent4"/>
                  </a:solidFill>
                  <a:latin typeface="华文行楷" charset="-122"/>
                  <a:ea typeface="华文行楷" charset="-122"/>
                  <a:cs typeface="Mongolian Baiti" panose="03000500000000000000" pitchFamily="66" charset="0"/>
                </a:rPr>
                <a:t>趣味故事会</a:t>
              </a:r>
              <a:endParaRPr lang="zh-CN" altLang="zh-CN" sz="7200" noProof="1">
                <a:solidFill>
                  <a:schemeClr val="accent4"/>
                </a:solidFill>
                <a:latin typeface="华文行楷" charset="-122"/>
                <a:ea typeface="华文行楷" charset="-122"/>
                <a:cs typeface="Mongolian Baiti" panose="03000500000000000000" pitchFamily="66" charset="0"/>
              </a:endParaRPr>
            </a:p>
          </p:txBody>
        </p:sp>
      </p:grpSp>
      <p:sp>
        <p:nvSpPr>
          <p:cNvPr id="2" name="TextBox 9"/>
          <p:cNvSpPr txBox="1"/>
          <p:nvPr/>
        </p:nvSpPr>
        <p:spPr>
          <a:xfrm>
            <a:off x="3729037" y="926307"/>
            <a:ext cx="1803058" cy="559770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fontAlgn="auto">
              <a:defRPr/>
            </a:pPr>
            <a:r>
              <a:rPr lang="zh-CN" altLang="en-US" sz="33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  <a:endParaRPr lang="zh-CN" altLang="en-US" sz="33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9" name="文本框 1"/>
          <p:cNvSpPr txBox="1">
            <a:spLocks noChangeArrowheads="1"/>
          </p:cNvSpPr>
          <p:nvPr/>
        </p:nvSpPr>
        <p:spPr bwMode="auto">
          <a:xfrm>
            <a:off x="65489" y="72628"/>
            <a:ext cx="388858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>
                <a:latin typeface="楷体" panose="02010609060101010101" pitchFamily="49" charset="-122"/>
                <a:ea typeface="楷体" panose="02010609060101010101" pitchFamily="49" charset="-122"/>
              </a:rPr>
              <a:t>人教版语文三年级下册</a:t>
            </a:r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4288"/>
            <a:ext cx="91440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495" y="182166"/>
            <a:ext cx="1294209" cy="102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30654" y="3357564"/>
            <a:ext cx="20133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00150" y="957263"/>
            <a:ext cx="6757988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矩形 2"/>
          <p:cNvSpPr>
            <a:spLocks noChangeArrowheads="1"/>
          </p:cNvSpPr>
          <p:nvPr/>
        </p:nvSpPr>
        <p:spPr bwMode="auto">
          <a:xfrm>
            <a:off x="3679035" y="360759"/>
            <a:ext cx="235267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小组故事选拔赛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74111" y="1754983"/>
            <a:ext cx="4351735" cy="21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讲故事的要求：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    1.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注意语气、表情的变化，加上适当的手势。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    2.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故事要生动、有趣。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    3.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表情要自然、大方。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4288"/>
            <a:ext cx="91440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495" y="182166"/>
            <a:ext cx="1294209" cy="102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30654" y="3357564"/>
            <a:ext cx="20133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00150" y="957263"/>
            <a:ext cx="6757988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2"/>
          <p:cNvSpPr>
            <a:spLocks noChangeArrowheads="1"/>
          </p:cNvSpPr>
          <p:nvPr/>
        </p:nvSpPr>
        <p:spPr bwMode="auto">
          <a:xfrm>
            <a:off x="3679035" y="360759"/>
            <a:ext cx="235267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班级故事大赛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59811" y="1584723"/>
            <a:ext cx="4822031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听故事要求：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</a:rPr>
              <a:t>     1.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认真听，记住故事的主要内容。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</a:rPr>
              <a:t>     2.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听懂故事的来龙去脉，能说出故事哪里有趣。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</a:rPr>
              <a:t>     3.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有问题等听完后再提出来。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4288"/>
            <a:ext cx="91440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2" y="3611167"/>
            <a:ext cx="1728788" cy="136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8019" y="0"/>
            <a:ext cx="1993106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30654" y="3357564"/>
            <a:ext cx="20133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46435" y="166688"/>
            <a:ext cx="215027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矩形 1"/>
          <p:cNvSpPr>
            <a:spLocks noChangeArrowheads="1"/>
          </p:cNvSpPr>
          <p:nvPr/>
        </p:nvSpPr>
        <p:spPr bwMode="auto">
          <a:xfrm>
            <a:off x="1928817" y="1535907"/>
            <a:ext cx="5819775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作业：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en-US" altLang="zh-CN" sz="21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请大家把自己所讲的或听人讲的有趣的童话故事讲给爸爸妈妈听，并让他们评一评。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4288"/>
            <a:ext cx="91440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2" y="3611167"/>
            <a:ext cx="1728788" cy="136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8019" y="0"/>
            <a:ext cx="1993106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30654" y="3357564"/>
            <a:ext cx="20133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46435" y="166688"/>
            <a:ext cx="215027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文本框 1"/>
          <p:cNvSpPr txBox="1">
            <a:spLocks noChangeArrowheads="1"/>
          </p:cNvSpPr>
          <p:nvPr/>
        </p:nvSpPr>
        <p:spPr bwMode="auto">
          <a:xfrm>
            <a:off x="65489" y="72628"/>
            <a:ext cx="388858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>
                <a:latin typeface="楷体" panose="02010609060101010101" pitchFamily="49" charset="-122"/>
                <a:ea typeface="楷体" panose="02010609060101010101" pitchFamily="49" charset="-122"/>
              </a:rPr>
              <a:t>人教版语文三年级下册</a:t>
            </a:r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标题 3073"/>
          <p:cNvSpPr>
            <a:spLocks noGrp="1"/>
          </p:cNvSpPr>
          <p:nvPr/>
        </p:nvSpPr>
        <p:spPr>
          <a:xfrm>
            <a:off x="2519841" y="2057262"/>
            <a:ext cx="4371975" cy="82629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375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3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谢  谢！</a:t>
            </a:r>
            <a:endParaRPr lang="zh-CN" altLang="en-US" sz="3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7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2" y="3611167"/>
            <a:ext cx="1728788" cy="136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30654" y="3357564"/>
            <a:ext cx="20133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841777" y="834176"/>
            <a:ext cx="7408069" cy="117724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399415" defTabSz="3429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  <a:cs typeface="Calibri" panose="020F0502020204030204" pitchFamily="34" charset="0"/>
              </a:rPr>
              <a:t>有趣的故事，大家都爱听。这节口语交际课我们就来组织一次“趣味故事会”。</a:t>
            </a:r>
            <a:endParaRPr lang="zh-CN" altLang="en-US" sz="2400" b="1" dirty="0">
              <a:solidFill>
                <a:schemeClr val="bg1"/>
              </a:solidFill>
              <a:latin typeface="+mn-ea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72887" y="2190542"/>
            <a:ext cx="4010211" cy="24976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7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495" y="182166"/>
            <a:ext cx="1294209" cy="102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30654" y="3357564"/>
            <a:ext cx="20133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矩形 12"/>
          <p:cNvSpPr/>
          <p:nvPr/>
        </p:nvSpPr>
        <p:spPr>
          <a:xfrm>
            <a:off x="475064" y="2361010"/>
            <a:ext cx="8177213" cy="200824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indent="534670" fontAlgn="auto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本次口语交际要求学生从自己读过的故事中选一个有趣的故事，记住故事情节，绘声绘色地讲给同学听。</a:t>
            </a:r>
            <a:endParaRPr lang="zh-CN" altLang="en-US" sz="2800" b="1" noProof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12"/>
          <p:cNvSpPr/>
          <p:nvPr/>
        </p:nvSpPr>
        <p:spPr>
          <a:xfrm>
            <a:off x="491729" y="1066802"/>
            <a:ext cx="8160544" cy="136191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indent="538480" fontAlgn="auto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读教材</a:t>
            </a:r>
            <a:r>
              <a:rPr lang="en-US" altLang="zh-CN" sz="2800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112</a:t>
            </a:r>
            <a:r>
              <a:rPr lang="zh-CN" altLang="en-US" sz="2800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页，说说这次口语交际给我们提出了哪些要求？</a:t>
            </a:r>
            <a:endParaRPr lang="zh-CN" altLang="en-US" sz="2800" b="1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矩形 1"/>
          <p:cNvSpPr/>
          <p:nvPr/>
        </p:nvSpPr>
        <p:spPr>
          <a:xfrm>
            <a:off x="3084911" y="558404"/>
            <a:ext cx="2600712" cy="5616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明确交际要求</a:t>
            </a:r>
            <a:endParaRPr lang="zh-CN" altLang="en-US" sz="32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7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2635" y="173834"/>
            <a:ext cx="1257300" cy="99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30654" y="3357564"/>
            <a:ext cx="20133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56072" y="866775"/>
            <a:ext cx="710922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矩形 1"/>
          <p:cNvSpPr>
            <a:spLocks noChangeArrowheads="1"/>
          </p:cNvSpPr>
          <p:nvPr/>
        </p:nvSpPr>
        <p:spPr bwMode="auto">
          <a:xfrm>
            <a:off x="1139429" y="1383507"/>
            <a:ext cx="6222206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</a:rPr>
              <a:t>       1.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选一个故事，多读几遍，记住故事的内容。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先自己试着讲讲，想象怎么讲会更吸引人。如，注意语气、表情的变化，加上适当的手势。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4288"/>
            <a:ext cx="91440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495" y="182166"/>
            <a:ext cx="1294209" cy="102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529013" y="3464719"/>
            <a:ext cx="4941094" cy="1107996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15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    听故事的时候要集中注意力，认真倾听，记住故事的主要内容，有问题可以提问，但要有礼貌。听后说说故事中哪里最有趣。</a:t>
            </a:r>
            <a:endParaRPr lang="zh-CN" altLang="en-US" sz="15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1" name="矩形 2"/>
          <p:cNvSpPr>
            <a:spLocks noChangeArrowheads="1"/>
          </p:cNvSpPr>
          <p:nvPr/>
        </p:nvSpPr>
        <p:spPr bwMode="auto">
          <a:xfrm>
            <a:off x="348853" y="1563293"/>
            <a:ext cx="446276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讲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故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事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部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曲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43067" y="1000125"/>
            <a:ext cx="106182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43067" y="2477691"/>
            <a:ext cx="106182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说一说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643067" y="3955256"/>
            <a:ext cx="106182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听一听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9013" y="838202"/>
            <a:ext cx="4941094" cy="761747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15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先选择有趣的故事，多读几遍，记住故事的内容，选择别人可能感兴趣的故事来讲述。</a:t>
            </a:r>
            <a:endParaRPr lang="zh-CN" altLang="en-US" sz="15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29013" y="2040733"/>
            <a:ext cx="4941094" cy="1107996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15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把自己要讲的故事按一定的顺序概括出来。讲故事的时候要自然、大方，要注意语气、表情的变化，加上适当的手势。</a:t>
            </a:r>
            <a:endParaRPr lang="zh-CN" altLang="en-US" sz="15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942975" y="1198960"/>
            <a:ext cx="700088" cy="2975372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2828929" y="1046562"/>
            <a:ext cx="557213" cy="3452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2828929" y="4018360"/>
            <a:ext cx="557213" cy="3464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2828929" y="2513410"/>
            <a:ext cx="557213" cy="3464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6" grpId="0"/>
      <p:bldP spid="8" grpId="0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7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2639" y="214315"/>
            <a:ext cx="1282303" cy="1013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520433" y="4226720"/>
            <a:ext cx="224670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小牧羊人和夜莺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5" name="矩形 2"/>
          <p:cNvSpPr>
            <a:spLocks noChangeArrowheads="1"/>
          </p:cNvSpPr>
          <p:nvPr/>
        </p:nvSpPr>
        <p:spPr bwMode="auto">
          <a:xfrm>
            <a:off x="4040985" y="335756"/>
            <a:ext cx="106182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6" name="矩形 3"/>
          <p:cNvSpPr>
            <a:spLocks noChangeArrowheads="1"/>
          </p:cNvSpPr>
          <p:nvPr/>
        </p:nvSpPr>
        <p:spPr bwMode="auto">
          <a:xfrm>
            <a:off x="2370539" y="989410"/>
            <a:ext cx="5122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同学们，你们读过哪些有趣的故事呢？</a:t>
            </a:r>
            <a:endParaRPr lang="zh-CN" altLang="en-US" sz="21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398294" y="4226719"/>
            <a:ext cx="267765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砖头房子和木头房子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794" name="Picture 2" descr="C:\Users\Administrator\Desktop\图片3.png图片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03722" y="1669256"/>
            <a:ext cx="30099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29217" y="1681162"/>
            <a:ext cx="3045619" cy="2368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7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2639" y="214315"/>
            <a:ext cx="1282303" cy="1013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3158" y="1427562"/>
            <a:ext cx="3571875" cy="236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87091" y="4106466"/>
            <a:ext cx="152400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女蜗补天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978128" y="4106466"/>
            <a:ext cx="152349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天鹅公主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14863" y="1427562"/>
            <a:ext cx="4018360" cy="239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7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2635" y="173834"/>
            <a:ext cx="1257300" cy="99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" y="707233"/>
            <a:ext cx="8583216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矩形 1"/>
          <p:cNvSpPr>
            <a:spLocks noChangeArrowheads="1"/>
          </p:cNvSpPr>
          <p:nvPr/>
        </p:nvSpPr>
        <p:spPr bwMode="auto">
          <a:xfrm>
            <a:off x="602460" y="1245396"/>
            <a:ext cx="7229475" cy="339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       风魔王是一个无恶不作的大坏蛋，小树是森林中刚刚长大的孩子，森林爷爷是森林里最老最老的一棵树。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       风魔王：“哈哈哈！我是威力无比的风魔王，我发起脾气来，能吹倒房屋，拔起大树，掀起波浪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哈哈哈！那儿有一片森林，我要冲过去！”       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       小树：“森林爷爷，怎么办呢？”       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       森林爷爷：“孩子们，别怕，手挽手，肩并肩，大家一起对付它！”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4" name="矩形 2"/>
          <p:cNvSpPr>
            <a:spLocks noChangeArrowheads="1"/>
          </p:cNvSpPr>
          <p:nvPr/>
        </p:nvSpPr>
        <p:spPr bwMode="auto">
          <a:xfrm>
            <a:off x="3873104" y="159545"/>
            <a:ext cx="152400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语言训练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8006" y="4257675"/>
            <a:ext cx="2926081" cy="70019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eaLnBrk="0" hangingPunct="0">
              <a:defRPr/>
            </a:pPr>
            <a:r>
              <a:rPr lang="zh-CN" altLang="en-US" sz="41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分角色朗读</a:t>
            </a:r>
            <a:endParaRPr lang="zh-CN" altLang="en-US" sz="41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66850" y="2913460"/>
            <a:ext cx="60016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傲慢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511279" y="3276600"/>
            <a:ext cx="129266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担心与害怕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379935" y="4130279"/>
            <a:ext cx="60016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镇定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4288"/>
            <a:ext cx="91440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495" y="182166"/>
            <a:ext cx="1294209" cy="102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30654" y="3357564"/>
            <a:ext cx="20133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00150" y="957263"/>
            <a:ext cx="6757988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89535" y="1777606"/>
            <a:ext cx="5093494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比赛规则：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请各参赛组员先在小组内交流童话故事，然后各小组推选出一名组员参加比赛。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注意：有趣的内容想想如何突出趣味性。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9" name="矩形 2"/>
          <p:cNvSpPr>
            <a:spLocks noChangeArrowheads="1"/>
          </p:cNvSpPr>
          <p:nvPr/>
        </p:nvSpPr>
        <p:spPr bwMode="auto">
          <a:xfrm>
            <a:off x="3679035" y="360759"/>
            <a:ext cx="235267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小组故事选拔赛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960</Words>
  <Application>WPS 演示</Application>
  <PresentationFormat>全屏显示(16:9)</PresentationFormat>
  <Paragraphs>91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Calibri</vt:lpstr>
      <vt:lpstr>方正静蕾简体</vt:lpstr>
      <vt:lpstr>华文行楷</vt:lpstr>
      <vt:lpstr>微软雅黑</vt:lpstr>
      <vt:lpstr>Mongolian Baiti</vt:lpstr>
      <vt:lpstr>黑体</vt:lpstr>
      <vt:lpstr>楷体</vt:lpstr>
      <vt:lpstr>Arial</vt:lpstr>
      <vt:lpstr>Arial Unicode MS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19</cp:revision>
  <dcterms:created xsi:type="dcterms:W3CDTF">2017-11-13T09:57:00Z</dcterms:created>
  <dcterms:modified xsi:type="dcterms:W3CDTF">2021-06-04T06:39:16Z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