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3" r:id="rId4"/>
    <p:sldMasterId id="2147483686" r:id="rId5"/>
    <p:sldMasterId id="2147483698" r:id="rId6"/>
    <p:sldMasterId id="2147483710" r:id="rId7"/>
    <p:sldMasterId id="2147483723" r:id="rId8"/>
    <p:sldMasterId id="2147483736" r:id="rId9"/>
    <p:sldMasterId id="2147483749" r:id="rId10"/>
    <p:sldMasterId id="2147483761" r:id="rId11"/>
    <p:sldMasterId id="2147483773" r:id="rId12"/>
    <p:sldMasterId id="2147483786" r:id="rId13"/>
    <p:sldMasterId id="2147483799" r:id="rId14"/>
    <p:sldMasterId id="2147483811" r:id="rId15"/>
    <p:sldMasterId id="2147483824" r:id="rId16"/>
  </p:sld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99" r:id="rId32"/>
    <p:sldId id="319" r:id="rId33"/>
    <p:sldId id="320" r:id="rId34"/>
    <p:sldId id="271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79" r:id="rId43"/>
    <p:sldId id="280" r:id="rId44"/>
    <p:sldId id="281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291" r:id="rId55"/>
    <p:sldId id="292" r:id="rId56"/>
    <p:sldId id="293" r:id="rId57"/>
    <p:sldId id="294" r:id="rId58"/>
    <p:sldId id="295" r:id="rId59"/>
    <p:sldId id="296" r:id="rId60"/>
    <p:sldId id="297" r:id="rId61"/>
    <p:sldId id="298" r:id="rId6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44" y="-60"/>
      </p:cViewPr>
      <p:guideLst>
        <p:guide orient="horz" pos="2160"/>
        <p:guide pos="2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46.xml"/><Relationship Id="rId61" Type="http://schemas.openxmlformats.org/officeDocument/2006/relationships/slide" Target="slides/slide45.xml"/><Relationship Id="rId60" Type="http://schemas.openxmlformats.org/officeDocument/2006/relationships/slide" Target="slides/slide4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3.xml"/><Relationship Id="rId58" Type="http://schemas.openxmlformats.org/officeDocument/2006/relationships/slide" Target="slides/slide42.xml"/><Relationship Id="rId57" Type="http://schemas.openxmlformats.org/officeDocument/2006/relationships/slide" Target="slides/slide41.xml"/><Relationship Id="rId56" Type="http://schemas.openxmlformats.org/officeDocument/2006/relationships/slide" Target="slides/slide40.xml"/><Relationship Id="rId55" Type="http://schemas.openxmlformats.org/officeDocument/2006/relationships/slide" Target="slides/slide39.xml"/><Relationship Id="rId54" Type="http://schemas.openxmlformats.org/officeDocument/2006/relationships/slide" Target="slides/slide38.xml"/><Relationship Id="rId53" Type="http://schemas.openxmlformats.org/officeDocument/2006/relationships/slide" Target="slides/slide37.xml"/><Relationship Id="rId52" Type="http://schemas.openxmlformats.org/officeDocument/2006/relationships/slide" Target="slides/slide36.xml"/><Relationship Id="rId51" Type="http://schemas.openxmlformats.org/officeDocument/2006/relationships/slide" Target="slides/slide35.xml"/><Relationship Id="rId50" Type="http://schemas.openxmlformats.org/officeDocument/2006/relationships/slide" Target="slides/slide3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3.xml"/><Relationship Id="rId48" Type="http://schemas.openxmlformats.org/officeDocument/2006/relationships/slide" Target="slides/slide32.xml"/><Relationship Id="rId47" Type="http://schemas.openxmlformats.org/officeDocument/2006/relationships/slide" Target="slides/slide31.xml"/><Relationship Id="rId46" Type="http://schemas.openxmlformats.org/officeDocument/2006/relationships/slide" Target="slides/slide30.xml"/><Relationship Id="rId45" Type="http://schemas.openxmlformats.org/officeDocument/2006/relationships/slide" Target="slides/slide29.xml"/><Relationship Id="rId44" Type="http://schemas.openxmlformats.org/officeDocument/2006/relationships/slide" Target="slides/slide28.xml"/><Relationship Id="rId43" Type="http://schemas.openxmlformats.org/officeDocument/2006/relationships/slide" Target="slides/slide27.xml"/><Relationship Id="rId42" Type="http://schemas.openxmlformats.org/officeDocument/2006/relationships/slide" Target="slides/slide26.xml"/><Relationship Id="rId41" Type="http://schemas.openxmlformats.org/officeDocument/2006/relationships/slide" Target="slides/slide25.xml"/><Relationship Id="rId40" Type="http://schemas.openxmlformats.org/officeDocument/2006/relationships/slide" Target="slides/slide2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3.xml"/><Relationship Id="rId38" Type="http://schemas.openxmlformats.org/officeDocument/2006/relationships/slide" Target="slides/slide22.xml"/><Relationship Id="rId37" Type="http://schemas.openxmlformats.org/officeDocument/2006/relationships/slide" Target="slides/slide21.xml"/><Relationship Id="rId36" Type="http://schemas.openxmlformats.org/officeDocument/2006/relationships/slide" Target="slides/slide20.xml"/><Relationship Id="rId35" Type="http://schemas.openxmlformats.org/officeDocument/2006/relationships/slide" Target="slides/slide19.xml"/><Relationship Id="rId34" Type="http://schemas.openxmlformats.org/officeDocument/2006/relationships/slide" Target="slides/slide18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2470D-EAD4-4957-94DB-6A9B2C3D27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D2EB0-5364-4ED2-8AE3-22BBE298C4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C4EAF-61B0-4AA0-939F-D4F30AD734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615D0-6781-45AD-9154-0FE4728663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49E6-B3B8-47DA-ADC6-27A5ED4C15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74D69-B571-4A86-8553-F9A71F3ED39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73F13-C6D5-4558-8A8E-0AFC64635E7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0E680-1913-48B0-9DB8-9B391607C22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37612-620B-4857-841B-E4344E821FB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8B6CC-AC1C-4C70-B8A0-E4A687DCB89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61990-3F8C-45EA-B28B-45F3BB2064F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190B-6E00-42FF-B249-53D131B54E3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9E196-14B0-4CA0-A826-A8D37DE5BB2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05B5F-A651-4C88-A7C0-B08878C00B0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522D0-C2AC-4E3C-9383-03EA402E8B47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F3CB0-6FDF-48C5-83E3-E225FB84BD3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1E8F8-449C-4FDE-94D6-75934C9BA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7DB36-2C41-4C81-9527-D8A60CFEF7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E76A5-5F9A-4FFD-8439-594040B5FA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62169-5C32-4BA6-92C2-2417ECC5E0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698A4-12A3-4501-8EF4-D9A453A2C82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5E01B-8185-4A9E-A7BE-5213A00C4B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00A5F-D452-4D69-BD2D-480BF193F3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0C2E-F5E2-462C-BB1B-F62ED97BDA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EEC3B-9DA1-4911-BB2F-C70D809E74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BDC43-68F8-47F5-92A3-AED265CAD9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40C6F-DCD6-49DD-97C2-442C193543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58809-435F-45B0-A938-1FF9AC6D1D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030A3-3EA8-416A-B976-B70E18F9EB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52BC6-CED0-4824-91A9-7F386CC503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90586-1F70-4AF3-9FE2-D56E953FC9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06347-05AF-42A3-88B2-C4667BB256C3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F4CD6-3738-4CCD-97AD-57FACF205D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F2188-1197-49F4-B4AE-05A020344D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6BF87-B11D-440F-8143-8B2BCA984B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E6DB-AAD3-4479-B276-F24FD4A9C5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93136-B44A-4E6C-8C89-983D308570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CBDA7-D240-4947-B181-46F5F88EAC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E8E7-7F9B-402F-915A-0381551D29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A4914-D88A-48CF-8A65-E26D5CF0FF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43DAB-8581-431E-BC2C-BBEB8BFEDC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18943-7FA6-450F-8E35-21F41C2898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67252-259D-48B0-B314-8D78970B1C9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u="sng">
              <a:solidFill>
                <a:srgbClr val="FFFFFF"/>
              </a:solidFill>
              <a:ea typeface="黑体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u="sng">
              <a:solidFill>
                <a:srgbClr val="FFFFFF"/>
              </a:solidFill>
              <a:ea typeface="黑体" pitchFamily="49" charset="-122"/>
            </a:endParaRP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762020AE-E61C-488C-9A99-DC217D20AB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C8C366E6-83DC-480D-BEA4-8EF5E06D72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D4ADBD79-3ED4-4DA4-84C5-7DD5E16342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ACB762FF-0DDF-4287-9F11-2BE28E5EF2F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14DF8603-DF66-4067-94D5-826B66C7530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EB3B98AC-6921-488C-A30B-E581E1D8B7D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E60535D1-0DBF-4BDF-950A-1B1B87D961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F6A8501C-3370-4C1D-B01C-9642B9AB7B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6F80F246-1276-44F7-AD75-2C14130123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7006FE49-6CC5-4542-9FA5-20B4E28D5EE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15B71-525A-47B1-A079-EC133DC2AB2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6EAB4FA2-2EDC-4262-99EE-B8DB59D191D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fade thruBlk="1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C286A-01A8-4D8A-BBC8-DAA92B3341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D61A-22B0-4AB2-801B-C54171F9B6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9A57A-B88B-4D95-8055-4A4BA992EC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65B54-31D2-445B-818B-BC034185B3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540E-9E85-44BB-90AB-B8BDF1E22F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23E15-1594-4807-ACF9-0CA666B25E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1971B-7192-4248-8C0F-EFA0430993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A5A4F-6F4F-49A9-BBEE-8E6E0F62F2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89CF6-7451-4523-B245-6DA2E84465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08DF4-FBB5-4699-84DB-F8BB2185500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942B0-FD1F-4651-8394-140D08346D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6C11D-FB4A-413B-BD26-5A636E454F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DF55F-BEFF-4F80-B041-D6F81D4C99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147" name="副标题 6146"/>
          <p:cNvSpPr>
            <a:spLocks noGrp="1" noRot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342900" lvl="1" indent="-342900" algn="ctr">
              <a:buNone/>
              <a:defRPr kern="1200"/>
            </a:lvl2pPr>
            <a:lvl3pPr marL="685800" lvl="2" indent="-685800" algn="ctr">
              <a:buNone/>
              <a:defRPr kern="1200"/>
            </a:lvl3pPr>
            <a:lvl4pPr marL="1028700" lvl="3" indent="-1028700" algn="ctr">
              <a:buNone/>
              <a:defRPr kern="1200"/>
            </a:lvl4pPr>
            <a:lvl5pPr marL="1371600" lvl="4" indent="-13716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C28FF-24C2-4E38-86D3-AE5D0FD1F88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EADBA-AB66-493F-83A9-AB52F08609B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9FDEA-898D-4EDA-A5B1-A1F6499EB05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683D-E9F0-42D2-8B6E-AA47C69E27E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04CC9-26B1-4F49-B5F5-1D500A234A4D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0615-498B-4066-9DF2-AC5CF87A205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443AB-24FB-4625-8A71-C37CB8EEDF9D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FEA55-498B-4CC4-9D50-8DF80C6C0107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A87C7-E227-4B23-8688-B5A5A9F3509F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2157-D71A-4045-8F80-D79B9D08885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9F5A-C4A5-40FB-B74E-B819FD7FA42B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E078C-2593-44F8-AE4D-84164F98485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F7078-BB45-4E70-A270-F9D27C73C301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8E397-E7AE-4B2A-A7DB-43D9C5CE78C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F75D6-18CF-44A9-8A6F-D06B321D622D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04366-9042-452A-8290-31EED9B5926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051D5-822E-4BBD-8226-AB9CDDA00B03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18B-32AC-40D2-85A3-953EE305CD12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D1177-A089-4292-8417-F3947C9D5E9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A14A7-6F60-4ED6-8C2B-83BBC98120A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1F635-7CE5-4B16-894F-A834762AEBB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AC51E-AF99-4D6A-BF08-E8CB0B38CE9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D00C-2B3C-46A0-A2B3-EFF17A60AD6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3176A-FD67-4AE0-8F30-674F1B4C7A7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0EA5-ABDA-4770-BF95-CC8D3B61D6DB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B6A6E-ECE3-4F10-8717-8B8C9E99587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51D4-A2BC-42B4-B763-100F7C779F36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333D0-EF8B-4B49-9434-8F3C785BDE7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1B4FA-2A81-44DC-B5D9-A72F053BD34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E82C-9E66-49A5-B8A7-95AD891D01D6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147" name="副标题 6146"/>
          <p:cNvSpPr>
            <a:spLocks noGrp="1" noRot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147"/>
          <p:cNvSpPr>
            <a:spLocks noGrp="1"/>
          </p:cNvSpPr>
          <p:nvPr>
            <p:ph type="dt" sz="half" idx="10"/>
          </p:nvPr>
        </p:nvSpPr>
        <p:spPr>
          <a:xfrm>
            <a:off x="301625" y="61722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6148"/>
          <p:cNvSpPr>
            <a:spLocks noGrp="1"/>
          </p:cNvSpPr>
          <p:nvPr>
            <p:ph type="ftr" sz="quarter" idx="11"/>
          </p:nvPr>
        </p:nvSpPr>
        <p:spPr>
          <a:xfrm>
            <a:off x="3124200" y="617220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6149"/>
          <p:cNvSpPr>
            <a:spLocks noGrp="1"/>
          </p:cNvSpPr>
          <p:nvPr>
            <p:ph type="sldNum" sz="quarter" idx="12"/>
          </p:nvPr>
        </p:nvSpPr>
        <p:spPr>
          <a:xfrm>
            <a:off x="6553200" y="61722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C28FF-24C2-4E38-86D3-AE5D0FD1F88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EADBA-AB66-493F-83A9-AB52F08609B0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9FDEA-898D-4EDA-A5B1-A1F6499EB05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683D-E9F0-42D2-8B6E-AA47C69E27E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04CC9-26B1-4F49-B5F5-1D500A234A4D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B0615-498B-4066-9DF2-AC5CF87A2058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443AB-24FB-4625-8A71-C37CB8EEDF9D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A87C7-E227-4B23-8688-B5A5A9F3509F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2157-D71A-4045-8F80-D79B9D08885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9F5A-C4A5-40FB-B74E-B819FD7FA42B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E078C-2593-44F8-AE4D-84164F98485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49"/>
          <p:cNvGrpSpPr/>
          <p:nvPr/>
        </p:nvGrpSpPr>
        <p:grpSpPr bwMode="auto"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3" name="组合 2050"/>
            <p:cNvGrpSpPr/>
            <p:nvPr/>
          </p:nvGrpSpPr>
          <p:grpSpPr bwMode="auto">
            <a:xfrm>
              <a:off x="183" y="68"/>
              <a:ext cx="449" cy="299"/>
              <a:chOff x="0" y="0"/>
              <a:chExt cx="624" cy="432"/>
            </a:xfrm>
          </p:grpSpPr>
          <p:sp>
            <p:nvSpPr>
              <p:cNvPr id="12" name="矩形 20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u="sng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矩形 2052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u="sng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组合 2053"/>
            <p:cNvGrpSpPr/>
            <p:nvPr/>
          </p:nvGrpSpPr>
          <p:grpSpPr bwMode="auto">
            <a:xfrm>
              <a:off x="261" y="334"/>
              <a:ext cx="466" cy="299"/>
              <a:chOff x="0" y="0"/>
              <a:chExt cx="672" cy="432"/>
            </a:xfrm>
          </p:grpSpPr>
          <p:sp>
            <p:nvSpPr>
              <p:cNvPr id="10" name="矩形 20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u="sng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矩形 2055"/>
              <p:cNvSpPr>
                <a:spLocks noChangeArrowheads="1"/>
              </p:cNvSpPr>
              <p:nvPr/>
            </p:nvSpPr>
            <p:spPr bwMode="auto"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u="sng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矩形 2056"/>
            <p:cNvSpPr>
              <a:spLocks noChangeArrowheads="1"/>
            </p:cNvSpPr>
            <p:nvPr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000000"/>
                </a:solidFill>
              </a:endParaRPr>
            </a:p>
          </p:txBody>
        </p:sp>
        <p:sp>
          <p:nvSpPr>
            <p:cNvPr id="8" name="矩形 2057"/>
            <p:cNvSpPr>
              <a:spLocks noChangeArrowheads="1"/>
            </p:cNvSpPr>
            <p:nvPr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000000"/>
                </a:solidFill>
              </a:endParaRPr>
            </a:p>
          </p:txBody>
        </p:sp>
        <p:sp>
          <p:nvSpPr>
            <p:cNvPr id="9" name="矩形 2058"/>
            <p:cNvSpPr>
              <a:spLocks noChangeArrowheads="1"/>
            </p:cNvSpPr>
            <p:nvPr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000000"/>
                </a:solidFill>
              </a:endParaRPr>
            </a:p>
          </p:txBody>
        </p:sp>
      </p:grpSp>
      <p:sp>
        <p:nvSpPr>
          <p:cNvPr id="2060" name="标题 2059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61" name="副标题 206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4" name="日期占位符 2061"/>
          <p:cNvSpPr>
            <a:spLocks noGrp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srgbClr val="969696"/>
              </a:solidFill>
            </a:endParaRPr>
          </a:p>
        </p:txBody>
      </p:sp>
      <p:sp>
        <p:nvSpPr>
          <p:cNvPr id="15" name="页脚占位符 2062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srgbClr val="969696"/>
              </a:solidFill>
            </a:endParaRPr>
          </a:p>
        </p:txBody>
      </p:sp>
      <p:sp>
        <p:nvSpPr>
          <p:cNvPr id="16" name="灯片编号占位符 2063"/>
          <p:cNvSpPr>
            <a:spLocks noGrp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E40208A-192D-430A-8FD7-B39F1348EDDD}" type="slidenum">
              <a:rPr lang="zh-CN" altLang="en-US">
                <a:solidFill>
                  <a:srgbClr val="969696"/>
                </a:solidFill>
              </a:rPr>
            </a:fld>
            <a:endParaRPr lang="zh-CN" altLang="en-US">
              <a:solidFill>
                <a:srgbClr val="969696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6569-94A5-4A43-A609-2866DC5DEB7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F642F-375D-4DB7-BA42-5264A35E6D5A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8B3F6-2DAE-4940-A842-87BFC5474E5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5BEFC-AAE3-40BD-ACF1-EC6F6A19C555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FD62-9691-4870-8351-9EDC47697BF3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78427-D9C9-4C98-9951-107B11473C8F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FC5E6-4B17-476A-9A82-72A4DBD09E6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F49E-4A6D-4D07-B54B-0EFC7C3735D5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5DB1A-6FC7-4D77-B5E7-2D160822BB2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3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3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09D23-1075-44B5-A755-41FB1C2DB1D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D6DB-26E5-4F1D-8689-D3058D5FC26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B3CF5-B1E0-4568-BE8F-209A91600FC4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E8F5A-B2B0-448F-A61D-7ADF6832C03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83AF6-3FF2-4F6A-A0A3-ED8BE83BA63A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6F6AA-A690-41DF-9054-374170AAA7F3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49233-C1F6-47CC-A3F3-05788C6464DF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C7E9-ED6F-4226-BD6E-8986E1710FD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15FF4-81CA-432A-98D9-4AD9751916A3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84B2F-06A8-429C-B3D5-2C19C00D057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69506-0034-4586-BE83-5EC2F082AAF6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F8CDD-BAC5-4EB8-B3AA-A5865D60E2BE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667F-8BD6-40EA-904A-50E2EB147312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C792E-989C-4D59-9E55-B53E652FA1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0C191-25F0-4471-B69F-B13259A350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B9321-22E7-466E-A4BC-B745C71023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AA257-C5E3-49CE-8587-15A0C5ED99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AE9AB-1562-453D-8C9B-F0F1E0F99A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0563-F03B-4D5A-8D4B-A34313C5AD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3680C-9E7E-4773-BD7D-C5C9543242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A4F6-7224-4E21-A115-576546FA28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1059-04EC-4FF2-936C-9A94B25104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FB2BF-80CF-41C7-BB6E-4D11AFBE51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AEC6F-94DF-46ED-887A-7484FA3F7E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92984-AC37-4D6F-9662-D59B736D0F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2049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2055"/>
          <p:cNvGrpSpPr/>
          <p:nvPr/>
        </p:nvGrpSpPr>
        <p:grpSpPr bwMode="auto"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6" name="椭圆 2056"/>
            <p:cNvSpPr>
              <a:spLocks noChangeArrowheads="1"/>
            </p:cNvSpPr>
            <p:nvPr/>
          </p:nvSpPr>
          <p:spPr bwMode="auto"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7" name="椭圆 2057"/>
            <p:cNvSpPr>
              <a:spLocks noChangeArrowheads="1"/>
            </p:cNvSpPr>
            <p:nvPr/>
          </p:nvSpPr>
          <p:spPr bwMode="auto"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8" name="椭圆 2058"/>
            <p:cNvSpPr>
              <a:spLocks noChangeArrowheads="1"/>
            </p:cNvSpPr>
            <p:nvPr/>
          </p:nvSpPr>
          <p:spPr bwMode="auto"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9" name="椭圆 2059"/>
            <p:cNvSpPr>
              <a:spLocks noChangeArrowheads="1"/>
            </p:cNvSpPr>
            <p:nvPr/>
          </p:nvSpPr>
          <p:spPr bwMode="auto"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" name="椭圆 2060"/>
            <p:cNvSpPr>
              <a:spLocks noChangeArrowheads="1"/>
            </p:cNvSpPr>
            <p:nvPr/>
          </p:nvSpPr>
          <p:spPr bwMode="auto"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1" name="椭圆 2061"/>
            <p:cNvSpPr>
              <a:spLocks noChangeArrowheads="1"/>
            </p:cNvSpPr>
            <p:nvPr/>
          </p:nvSpPr>
          <p:spPr bwMode="auto"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2" name="椭圆 2062"/>
            <p:cNvSpPr>
              <a:spLocks noChangeArrowheads="1"/>
            </p:cNvSpPr>
            <p:nvPr/>
          </p:nvSpPr>
          <p:spPr bwMode="auto"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3" name="椭圆 2063"/>
            <p:cNvSpPr>
              <a:spLocks noChangeArrowheads="1"/>
            </p:cNvSpPr>
            <p:nvPr/>
          </p:nvSpPr>
          <p:spPr bwMode="auto"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4" name="椭圆 2064"/>
            <p:cNvSpPr>
              <a:spLocks noChangeArrowheads="1"/>
            </p:cNvSpPr>
            <p:nvPr/>
          </p:nvSpPr>
          <p:spPr bwMode="auto"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5" name="椭圆 2065"/>
            <p:cNvSpPr>
              <a:spLocks noChangeArrowheads="1"/>
            </p:cNvSpPr>
            <p:nvPr/>
          </p:nvSpPr>
          <p:spPr bwMode="auto"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6" name="椭圆 2066"/>
            <p:cNvSpPr>
              <a:spLocks noChangeArrowheads="1"/>
            </p:cNvSpPr>
            <p:nvPr/>
          </p:nvSpPr>
          <p:spPr bwMode="auto"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7" name="椭圆 2067"/>
            <p:cNvSpPr>
              <a:spLocks noChangeArrowheads="1"/>
            </p:cNvSpPr>
            <p:nvPr/>
          </p:nvSpPr>
          <p:spPr bwMode="auto"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8" name="椭圆 2068"/>
            <p:cNvSpPr>
              <a:spLocks noChangeArrowheads="1"/>
            </p:cNvSpPr>
            <p:nvPr/>
          </p:nvSpPr>
          <p:spPr bwMode="auto"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9" name="椭圆 2069"/>
            <p:cNvSpPr>
              <a:spLocks noChangeArrowheads="1"/>
            </p:cNvSpPr>
            <p:nvPr/>
          </p:nvSpPr>
          <p:spPr bwMode="auto"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0" name="椭圆 2070"/>
            <p:cNvSpPr>
              <a:spLocks noChangeArrowheads="1"/>
            </p:cNvSpPr>
            <p:nvPr/>
          </p:nvSpPr>
          <p:spPr bwMode="auto"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1" name="椭圆 2071"/>
            <p:cNvSpPr>
              <a:spLocks noChangeArrowheads="1"/>
            </p:cNvSpPr>
            <p:nvPr/>
          </p:nvSpPr>
          <p:spPr bwMode="auto"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2" name="椭圆 2072"/>
            <p:cNvSpPr>
              <a:spLocks noChangeArrowheads="1"/>
            </p:cNvSpPr>
            <p:nvPr/>
          </p:nvSpPr>
          <p:spPr bwMode="auto"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3" name="椭圆 2073"/>
            <p:cNvSpPr>
              <a:spLocks noChangeArrowheads="1"/>
            </p:cNvSpPr>
            <p:nvPr/>
          </p:nvSpPr>
          <p:spPr bwMode="auto"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4" name="椭圆 2074"/>
            <p:cNvSpPr>
              <a:spLocks noChangeArrowheads="1"/>
            </p:cNvSpPr>
            <p:nvPr/>
          </p:nvSpPr>
          <p:spPr bwMode="auto"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5" name="椭圆 2075"/>
            <p:cNvSpPr>
              <a:spLocks noChangeArrowheads="1"/>
            </p:cNvSpPr>
            <p:nvPr/>
          </p:nvSpPr>
          <p:spPr bwMode="auto"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6" name="椭圆 2076"/>
            <p:cNvSpPr>
              <a:spLocks noChangeArrowheads="1"/>
            </p:cNvSpPr>
            <p:nvPr/>
          </p:nvSpPr>
          <p:spPr bwMode="auto"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7" name="椭圆 2077"/>
            <p:cNvSpPr>
              <a:spLocks noChangeArrowheads="1"/>
            </p:cNvSpPr>
            <p:nvPr/>
          </p:nvSpPr>
          <p:spPr bwMode="auto"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8" name="椭圆 2078"/>
            <p:cNvSpPr>
              <a:spLocks noChangeArrowheads="1"/>
            </p:cNvSpPr>
            <p:nvPr/>
          </p:nvSpPr>
          <p:spPr bwMode="auto"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29" name="椭圆 2079"/>
            <p:cNvSpPr>
              <a:spLocks noChangeArrowheads="1"/>
            </p:cNvSpPr>
            <p:nvPr/>
          </p:nvSpPr>
          <p:spPr bwMode="auto"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0" name="椭圆 2080"/>
            <p:cNvSpPr>
              <a:spLocks noChangeArrowheads="1"/>
            </p:cNvSpPr>
            <p:nvPr/>
          </p:nvSpPr>
          <p:spPr bwMode="auto"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1" name="椭圆 2081"/>
            <p:cNvSpPr>
              <a:spLocks noChangeArrowheads="1"/>
            </p:cNvSpPr>
            <p:nvPr/>
          </p:nvSpPr>
          <p:spPr bwMode="auto"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2" name="椭圆 2082"/>
            <p:cNvSpPr>
              <a:spLocks noChangeArrowheads="1"/>
            </p:cNvSpPr>
            <p:nvPr/>
          </p:nvSpPr>
          <p:spPr bwMode="auto"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3" name="椭圆 2083"/>
            <p:cNvSpPr>
              <a:spLocks noChangeArrowheads="1"/>
            </p:cNvSpPr>
            <p:nvPr/>
          </p:nvSpPr>
          <p:spPr bwMode="auto"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4" name="椭圆 2084"/>
            <p:cNvSpPr>
              <a:spLocks noChangeArrowheads="1"/>
            </p:cNvSpPr>
            <p:nvPr/>
          </p:nvSpPr>
          <p:spPr bwMode="auto"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5" name="椭圆 2085"/>
            <p:cNvSpPr>
              <a:spLocks noChangeArrowheads="1"/>
            </p:cNvSpPr>
            <p:nvPr/>
          </p:nvSpPr>
          <p:spPr bwMode="auto"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36" name="椭圆 2086"/>
            <p:cNvSpPr>
              <a:spLocks noChangeArrowheads="1"/>
            </p:cNvSpPr>
            <p:nvPr/>
          </p:nvSpPr>
          <p:spPr bwMode="auto"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  <p:sp>
        <p:nvSpPr>
          <p:cNvPr id="37" name="直接连接符 2087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48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8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9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984C8-9194-4C3F-9EF0-1D79A9A46A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  <p:hf sldNum="0"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17119-180A-4BEE-AAF0-9403A4A7E2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C7096-3BA3-4F59-9110-4925BB899D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116FE-EE37-4397-A0A8-14191BCD10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D8B57-1936-4DBA-8554-9E3248B9EB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DE98A-947A-40AA-9234-47862C199F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767AC-46FE-420C-BFCE-3322F2D203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F448A-6942-493F-8605-5AA786F60C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1ED0C-C564-4C5C-A1C7-C24C8F446D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B2ADE-AEA6-4DBA-A9E0-2A8FFF098B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F17D3-BAA0-4B70-B8F5-DC30A381AA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3A1FE-A6C2-4D08-AAED-9C9EEA375C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DEE4B-0A62-4C27-A355-7909EA837E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934DD-C64B-41FE-9755-AB871B2A6E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D0F0E-155B-4773-87C3-3FFDFC24D2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7E80B-D742-419F-B1BA-22FD9C6FF8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E94A0-ED32-479E-A922-BFF1047D04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39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39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39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2176-63D1-4727-BAAB-F9C592F8D4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05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4.xml"/><Relationship Id="rId8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17.xml"/><Relationship Id="rId13" Type="http://schemas.openxmlformats.org/officeDocument/2006/relationships/theme" Target="../theme/theme11.xml"/><Relationship Id="rId12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16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9.xml"/><Relationship Id="rId13" Type="http://schemas.openxmlformats.org/officeDocument/2006/relationships/theme" Target="../theme/theme12.xml"/><Relationship Id="rId12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28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8.xml"/><Relationship Id="rId8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0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9.xml"/><Relationship Id="rId8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52.xml"/><Relationship Id="rId13" Type="http://schemas.openxmlformats.org/officeDocument/2006/relationships/theme" Target="../theme/theme14.xml"/><Relationship Id="rId12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1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1.xml"/><Relationship Id="rId8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64.xml"/><Relationship Id="rId13" Type="http://schemas.openxmlformats.org/officeDocument/2006/relationships/theme" Target="../theme/theme1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6.xml"/><Relationship Id="rId2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0">
          <a:gsLst>
            <a:gs pos="0">
              <a:srgbClr val="D0EAEC"/>
            </a:gs>
            <a:gs pos="100000">
              <a:srgbClr val="99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39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7" name="文本占位符 13926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9268" name="日期占位符 1392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Clr>
                <a:srgbClr val="000000"/>
              </a:buClr>
              <a:defRPr sz="1400" b="0" noProof="1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000000"/>
              </a:solidFill>
            </a:endParaRPr>
          </a:p>
        </p:txBody>
      </p:sp>
      <p:sp>
        <p:nvSpPr>
          <p:cNvPr id="139269" name="页脚占位符 1392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000000"/>
              </a:solidFill>
            </a:endParaRPr>
          </a:p>
        </p:txBody>
      </p:sp>
      <p:sp>
        <p:nvSpPr>
          <p:cNvPr id="139270" name="灯片编号占位符 1392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54248229-BB80-40E4-9E22-7F51FD9DD26F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243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44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6DE63AF1-138B-4025-87C1-8BD24C2F874B}" type="slidenum">
              <a:rPr lang="zh-CN" altLang="en-US" u="sng"/>
            </a:fld>
            <a:endParaRPr lang="zh-CN" altLang="en-US" u="sng"/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4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5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6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7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8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9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0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1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2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3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4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5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6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7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8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9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0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1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2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3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4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5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6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7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8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9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0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1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2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3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1267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1268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2111D9C6-8844-48F4-935F-9D28B2D2296C}" type="slidenum">
              <a:rPr lang="zh-CN" altLang="en-US" u="sng"/>
            </a:fld>
            <a:endParaRPr lang="zh-CN" altLang="en-US" u="sng"/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4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5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6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7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8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9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0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1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2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3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4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5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6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7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8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9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0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1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2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3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4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5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6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7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8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9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0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1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2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3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u="sng">
              <a:solidFill>
                <a:srgbClr val="FFFFFF"/>
              </a:solidFill>
              <a:ea typeface="黑体" pitchFamily="49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000" u="none" smtClean="0">
                <a:solidFill>
                  <a:srgbClr val="FFFFFF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000" u="none" smtClean="0">
                <a:solidFill>
                  <a:srgbClr val="FFFFFF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157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000" u="none" smtClean="0">
                <a:solidFill>
                  <a:srgbClr val="FFFFFF"/>
                </a:solidFill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E8CC00-CED7-4504-B7B7-1FC35FD2CEC9}" type="slidenum">
              <a:rPr lang="en-US" altLang="zh-CN"/>
            </a:fld>
            <a:endParaRPr lang="en-US" altLang="zh-CN"/>
          </a:p>
        </p:txBody>
      </p:sp>
      <p:grpSp>
        <p:nvGrpSpPr>
          <p:cNvPr id="2" name="Group 8"/>
          <p:cNvGrpSpPr/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157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  <p:sp>
          <p:nvSpPr>
            <p:cNvPr id="1157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u="sng">
                <a:solidFill>
                  <a:srgbClr val="FFFFFF"/>
                </a:solidFill>
                <a:ea typeface="黑体" pitchFamily="49" charset="-122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2291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2292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DFFF6F3A-E95D-45AC-9CAB-38A87D92BC63}" type="slidenum">
              <a:rPr lang="zh-CN" altLang="en-US" u="sng"/>
            </a:fld>
            <a:endParaRPr lang="zh-CN" altLang="en-US" u="sng"/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4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5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6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7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8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9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0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1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2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3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4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5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6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7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8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9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0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1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2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3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4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5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6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7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8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9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0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1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2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3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512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5122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 u="none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75EB7E63-8908-4506-A714-218DE94F42B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257175" indent="-256540" algn="l" rtl="0" eaLnBrk="0" fontAlgn="base" hangingPunct="0">
        <a:spcBef>
          <a:spcPct val="15000"/>
        </a:spcBef>
        <a:spcAft>
          <a:spcPct val="0"/>
        </a:spcAft>
        <a:buClr>
          <a:schemeClr val="folHlink"/>
        </a:buClr>
        <a:buSzPct val="85000"/>
        <a:buFont typeface="Wingdings 2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rtl="0" eaLnBrk="0" fontAlgn="base" hangingPunct="0">
        <a:spcBef>
          <a:spcPct val="15000"/>
        </a:spcBef>
        <a:spcAft>
          <a:spcPct val="0"/>
        </a:spcAft>
        <a:buClr>
          <a:schemeClr val="tx2"/>
        </a:buClr>
        <a:buSzPct val="85000"/>
        <a:buFont typeface="Wingdings 2" pitchFamily="2" charset="2"/>
        <a:buChar char="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rtl="0" eaLnBrk="0" fontAlgn="base" hangingPunct="0"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rtl="0" eaLnBrk="0" fontAlgn="base" hangingPunct="0">
        <a:spcBef>
          <a:spcPct val="15000"/>
        </a:spcBef>
        <a:spcAft>
          <a:spcPct val="0"/>
        </a:spcAft>
        <a:buClr>
          <a:schemeClr val="tx2"/>
        </a:buClr>
        <a:buSzPct val="90000"/>
        <a:buFont typeface="Wingdings 2" pitchFamily="2" charset="2"/>
        <a:buChar char="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rtl="0" eaLnBrk="0" fontAlgn="base" hangingPunct="0"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35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4099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00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u="none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BF7526E6-4B2D-4589-8B71-FF8EB118436C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4105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06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07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08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09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0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1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2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3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4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5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6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7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8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19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0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1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2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3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4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5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6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7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8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29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0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1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2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3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4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4135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27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CECF7DA-B89A-41F2-B4EC-82BC915DAE78}" type="slidenum">
              <a:rPr lang="zh-CN" altLang="en-US" u="sng">
                <a:solidFill>
                  <a:srgbClr val="FFFFFF"/>
                </a:solidFill>
              </a:rPr>
            </a:fld>
            <a:endParaRPr lang="zh-CN" altLang="en-US" u="sng">
              <a:solidFill>
                <a:srgbClr val="FFFFFF"/>
              </a:solidFill>
            </a:endParaRPr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4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5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6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7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8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39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0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1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2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3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4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5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6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7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8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49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0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1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2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3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4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5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6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7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8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59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0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1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2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1063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512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5122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75EB7E63-8908-4506-A714-218DE94F42B9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2" charset="2"/>
        <a:buChar char="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itchFamily="2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itchFamily="2" charset="2"/>
        <a:buChar char="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025"/>
          <p:cNvSpPr>
            <a:spLocks noChangeArrowheads="1"/>
          </p:cNvSpPr>
          <p:nvPr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75" name="矩形 1026"/>
          <p:cNvSpPr>
            <a:spLocks noChangeArrowheads="1"/>
          </p:cNvSpPr>
          <p:nvPr/>
        </p:nvSpPr>
        <p:spPr bwMode="auto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76" name="矩形 1027"/>
          <p:cNvSpPr>
            <a:spLocks noChangeArrowheads="1"/>
          </p:cNvSpPr>
          <p:nvPr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77" name="矩形 1028"/>
          <p:cNvSpPr>
            <a:spLocks noChangeArrowheads="1"/>
          </p:cNvSpPr>
          <p:nvPr/>
        </p:nvSpPr>
        <p:spPr bwMode="auto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78" name="矩形 1029"/>
          <p:cNvSpPr>
            <a:spLocks noChangeArrowheads="1"/>
          </p:cNvSpPr>
          <p:nvPr/>
        </p:nvSpPr>
        <p:spPr bwMode="auto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79" name="矩形 1030"/>
          <p:cNvSpPr>
            <a:spLocks noChangeArrowheads="1"/>
          </p:cNvSpPr>
          <p:nvPr/>
        </p:nvSpPr>
        <p:spPr bwMode="auto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80" name="矩形 1031"/>
          <p:cNvSpPr>
            <a:spLocks noChangeArrowheads="1"/>
          </p:cNvSpPr>
          <p:nvPr/>
        </p:nvSpPr>
        <p:spPr bwMode="auto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sz="2400" u="sng">
              <a:solidFill>
                <a:srgbClr val="000000"/>
              </a:solidFill>
            </a:endParaRPr>
          </a:p>
        </p:txBody>
      </p:sp>
      <p:sp>
        <p:nvSpPr>
          <p:cNvPr id="3081" name="标题 103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82" name="文本占位符 1033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5" name="日期占位符 1034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>
                <a:latin typeface="Tahom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000000"/>
              </a:solidFill>
            </a:endParaRPr>
          </a:p>
        </p:txBody>
      </p:sp>
      <p:sp>
        <p:nvSpPr>
          <p:cNvPr id="1036" name="页脚占位符 1035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>
                <a:latin typeface="Tahom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000000"/>
              </a:solidFill>
            </a:endParaRPr>
          </a:p>
        </p:txBody>
      </p:sp>
      <p:sp>
        <p:nvSpPr>
          <p:cNvPr id="1037" name="灯片编号占位符 1036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 u="none">
                <a:latin typeface="Tahoma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126A451-5567-44C7-BA06-C616FA61DC1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5123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4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u="none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7DB20006-0A00-4956-B76A-68BE653FAF45}" type="slidenum">
              <a:rPr lang="zh-CN" altLang="en-US">
                <a:solidFill>
                  <a:srgbClr val="FFFFFF"/>
                </a:solidFill>
              </a:rPr>
            </a:fld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5129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0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1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2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3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4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5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6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7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8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9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0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1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2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3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4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5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6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7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8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9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0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1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2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3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4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5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6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7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8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9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9219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9220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u="none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6A101CD7-93E0-4DCC-9362-6F78AB2D2A80}" type="slidenum">
              <a:rPr lang="zh-CN" altLang="en-US"/>
            </a:fld>
            <a:endParaRPr lang="zh-CN" altLang="en-US"/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5129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0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1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2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3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4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5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6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7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8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9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0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1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2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3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4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5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6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7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8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9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0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1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2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3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4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5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6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7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8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9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直接连接符 1025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>
              <a:solidFill>
                <a:srgbClr val="FFFFFF"/>
              </a:solidFill>
            </a:endParaRPr>
          </a:p>
        </p:txBody>
      </p:sp>
      <p:sp>
        <p:nvSpPr>
          <p:cNvPr id="8195" name="标题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8196" name="文本占位符 1027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noProof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 u="none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878CB721-56EA-4B7A-BD05-6BE657887A6F}" type="slidenum">
              <a:rPr lang="zh-CN" altLang="en-US"/>
            </a:fld>
            <a:endParaRPr lang="zh-CN" altLang="en-US"/>
          </a:p>
        </p:txBody>
      </p:sp>
      <p:grpSp>
        <p:nvGrpSpPr>
          <p:cNvPr id="2" name="组合 1031"/>
          <p:cNvGrpSpPr/>
          <p:nvPr/>
        </p:nvGrpSpPr>
        <p:grpSpPr bwMode="auto"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5129" name="椭圆 1032"/>
            <p:cNvSpPr>
              <a:spLocks noChangeArrowheads="1"/>
            </p:cNvSpPr>
            <p:nvPr/>
          </p:nvSpPr>
          <p:spPr bwMode="auto"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0" name="椭圆 1033"/>
            <p:cNvSpPr>
              <a:spLocks noChangeArrowheads="1"/>
            </p:cNvSpPr>
            <p:nvPr/>
          </p:nvSpPr>
          <p:spPr bwMode="auto"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1" name="椭圆 1034"/>
            <p:cNvSpPr>
              <a:spLocks noChangeArrowheads="1"/>
            </p:cNvSpPr>
            <p:nvPr/>
          </p:nvSpPr>
          <p:spPr bwMode="auto">
            <a:xfrm>
              <a:off x="224" y="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2" name="椭圆 1035"/>
            <p:cNvSpPr>
              <a:spLocks noChangeArrowheads="1"/>
            </p:cNvSpPr>
            <p:nvPr/>
          </p:nvSpPr>
          <p:spPr bwMode="auto">
            <a:xfrm>
              <a:off x="0" y="11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3" name="椭圆 1036"/>
            <p:cNvSpPr>
              <a:spLocks noChangeArrowheads="1"/>
            </p:cNvSpPr>
            <p:nvPr/>
          </p:nvSpPr>
          <p:spPr bwMode="auto">
            <a:xfrm>
              <a:off x="112" y="11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4" name="椭圆 1037"/>
            <p:cNvSpPr>
              <a:spLocks noChangeArrowheads="1"/>
            </p:cNvSpPr>
            <p:nvPr/>
          </p:nvSpPr>
          <p:spPr bwMode="auto">
            <a:xfrm>
              <a:off x="224" y="11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5" name="椭圆 1038"/>
            <p:cNvSpPr>
              <a:spLocks noChangeArrowheads="1"/>
            </p:cNvSpPr>
            <p:nvPr/>
          </p:nvSpPr>
          <p:spPr bwMode="auto">
            <a:xfrm>
              <a:off x="336" y="11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6" name="椭圆 1039"/>
            <p:cNvSpPr>
              <a:spLocks noChangeArrowheads="1"/>
            </p:cNvSpPr>
            <p:nvPr/>
          </p:nvSpPr>
          <p:spPr bwMode="auto">
            <a:xfrm>
              <a:off x="0" y="22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7" name="椭圆 1040"/>
            <p:cNvSpPr>
              <a:spLocks noChangeArrowheads="1"/>
            </p:cNvSpPr>
            <p:nvPr/>
          </p:nvSpPr>
          <p:spPr bwMode="auto">
            <a:xfrm>
              <a:off x="112" y="22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8" name="椭圆 1041"/>
            <p:cNvSpPr>
              <a:spLocks noChangeArrowheads="1"/>
            </p:cNvSpPr>
            <p:nvPr/>
          </p:nvSpPr>
          <p:spPr bwMode="auto">
            <a:xfrm>
              <a:off x="224" y="22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39" name="椭圆 1042"/>
            <p:cNvSpPr>
              <a:spLocks noChangeArrowheads="1"/>
            </p:cNvSpPr>
            <p:nvPr/>
          </p:nvSpPr>
          <p:spPr bwMode="auto">
            <a:xfrm>
              <a:off x="336" y="22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0" name="椭圆 1043"/>
            <p:cNvSpPr>
              <a:spLocks noChangeArrowheads="1"/>
            </p:cNvSpPr>
            <p:nvPr/>
          </p:nvSpPr>
          <p:spPr bwMode="auto">
            <a:xfrm>
              <a:off x="448" y="22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1" name="椭圆 1044"/>
            <p:cNvSpPr>
              <a:spLocks noChangeArrowheads="1"/>
            </p:cNvSpPr>
            <p:nvPr/>
          </p:nvSpPr>
          <p:spPr bwMode="auto"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2" name="椭圆 1045"/>
            <p:cNvSpPr>
              <a:spLocks noChangeArrowheads="1"/>
            </p:cNvSpPr>
            <p:nvPr/>
          </p:nvSpPr>
          <p:spPr bwMode="auto"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3" name="椭圆 1046"/>
            <p:cNvSpPr>
              <a:spLocks noChangeArrowheads="1"/>
            </p:cNvSpPr>
            <p:nvPr/>
          </p:nvSpPr>
          <p:spPr bwMode="auto">
            <a:xfrm>
              <a:off x="224" y="33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4" name="椭圆 1047"/>
            <p:cNvSpPr>
              <a:spLocks noChangeArrowheads="1"/>
            </p:cNvSpPr>
            <p:nvPr/>
          </p:nvSpPr>
          <p:spPr bwMode="auto">
            <a:xfrm>
              <a:off x="336" y="33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5" name="椭圆 1048"/>
            <p:cNvSpPr>
              <a:spLocks noChangeArrowheads="1"/>
            </p:cNvSpPr>
            <p:nvPr/>
          </p:nvSpPr>
          <p:spPr bwMode="auto"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6" name="椭圆 1049"/>
            <p:cNvSpPr>
              <a:spLocks noChangeArrowheads="1"/>
            </p:cNvSpPr>
            <p:nvPr/>
          </p:nvSpPr>
          <p:spPr bwMode="auto"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7" name="椭圆 1050"/>
            <p:cNvSpPr>
              <a:spLocks noChangeArrowheads="1"/>
            </p:cNvSpPr>
            <p:nvPr/>
          </p:nvSpPr>
          <p:spPr bwMode="auto">
            <a:xfrm>
              <a:off x="224" y="44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8" name="椭圆 1051"/>
            <p:cNvSpPr>
              <a:spLocks noChangeArrowheads="1"/>
            </p:cNvSpPr>
            <p:nvPr/>
          </p:nvSpPr>
          <p:spPr bwMode="auto">
            <a:xfrm>
              <a:off x="336" y="44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49" name="椭圆 1052"/>
            <p:cNvSpPr>
              <a:spLocks noChangeArrowheads="1"/>
            </p:cNvSpPr>
            <p:nvPr/>
          </p:nvSpPr>
          <p:spPr bwMode="auto"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0" name="椭圆 1053"/>
            <p:cNvSpPr>
              <a:spLocks noChangeArrowheads="1"/>
            </p:cNvSpPr>
            <p:nvPr/>
          </p:nvSpPr>
          <p:spPr bwMode="auto"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1" name="椭圆 1054"/>
            <p:cNvSpPr>
              <a:spLocks noChangeArrowheads="1"/>
            </p:cNvSpPr>
            <p:nvPr/>
          </p:nvSpPr>
          <p:spPr bwMode="auto"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2" name="椭圆 1055"/>
            <p:cNvSpPr>
              <a:spLocks noChangeArrowheads="1"/>
            </p:cNvSpPr>
            <p:nvPr/>
          </p:nvSpPr>
          <p:spPr bwMode="auto">
            <a:xfrm>
              <a:off x="224" y="56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3" name="椭圆 1056"/>
            <p:cNvSpPr>
              <a:spLocks noChangeArrowheads="1"/>
            </p:cNvSpPr>
            <p:nvPr/>
          </p:nvSpPr>
          <p:spPr bwMode="auto">
            <a:xfrm>
              <a:off x="336" y="56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4" name="椭圆 1057"/>
            <p:cNvSpPr>
              <a:spLocks noChangeArrowheads="1"/>
            </p:cNvSpPr>
            <p:nvPr/>
          </p:nvSpPr>
          <p:spPr bwMode="auto">
            <a:xfrm>
              <a:off x="0" y="67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5" name="椭圆 1058"/>
            <p:cNvSpPr>
              <a:spLocks noChangeArrowheads="1"/>
            </p:cNvSpPr>
            <p:nvPr/>
          </p:nvSpPr>
          <p:spPr bwMode="auto">
            <a:xfrm>
              <a:off x="112" y="67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6" name="椭圆 1059"/>
            <p:cNvSpPr>
              <a:spLocks noChangeArrowheads="1"/>
            </p:cNvSpPr>
            <p:nvPr/>
          </p:nvSpPr>
          <p:spPr bwMode="auto">
            <a:xfrm>
              <a:off x="224" y="67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7" name="椭圆 1060"/>
            <p:cNvSpPr>
              <a:spLocks noChangeArrowheads="1"/>
            </p:cNvSpPr>
            <p:nvPr/>
          </p:nvSpPr>
          <p:spPr bwMode="auto">
            <a:xfrm>
              <a:off x="336" y="67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8" name="椭圆 1061"/>
            <p:cNvSpPr>
              <a:spLocks noChangeArrowheads="1"/>
            </p:cNvSpPr>
            <p:nvPr/>
          </p:nvSpPr>
          <p:spPr bwMode="auto"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  <p:sp>
          <p:nvSpPr>
            <p:cNvPr id="5159" name="椭圆 1062"/>
            <p:cNvSpPr>
              <a:spLocks noChangeArrowheads="1"/>
            </p:cNvSpPr>
            <p:nvPr/>
          </p:nvSpPr>
          <p:spPr bwMode="auto">
            <a:xfrm>
              <a:off x="336" y="78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u="sng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0">
          <a:gsLst>
            <a:gs pos="0">
              <a:srgbClr val="D0EAEC"/>
            </a:gs>
            <a:gs pos="100000">
              <a:srgbClr val="99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39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13926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9268" name="日期占位符 1392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Clr>
                <a:srgbClr val="000000"/>
              </a:buClr>
              <a:defRPr sz="1400" b="0" noProof="1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39269" name="页脚占位符 1392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Clr>
                <a:srgbClr val="000000"/>
              </a:buClr>
              <a:defRPr sz="1400" b="0" noProof="1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/>
          </a:p>
        </p:txBody>
      </p:sp>
      <p:sp>
        <p:nvSpPr>
          <p:cNvPr id="139270" name="灯片编号占位符 1392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6643AE8B-E901-488E-A79C-F91B695C2C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4.xml"/><Relationship Id="rId1" Type="http://schemas.openxmlformats.org/officeDocument/2006/relationships/themeOverride" Target="../theme/themeOverride1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6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8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10.jpeg"/><Relationship Id="rId3" Type="http://schemas.openxmlformats.org/officeDocument/2006/relationships/hyperlink" Target="&#38142;&#25509;&#8230;&#8230;&#25991;&#20214;/&#20154;&#25945;&#29256;&#19977;&#24180;&#32423;&#25945;&#26448;/&#19977;&#24180;&#32423;&#65288;&#19979;&#20876;&#65289;&#21508;&#21333;&#20803;&#20064;&#20316;" TargetMode="External"/><Relationship Id="rId2" Type="http://schemas.openxmlformats.org/officeDocument/2006/relationships/image" Target="../media/image9.jpeg"/><Relationship Id="rId1" Type="http://schemas.openxmlformats.org/officeDocument/2006/relationships/hyperlink" Target="&#38142;&#25509;&#8230;&#8230;&#25991;&#20214;/&#20154;&#25945;&#29256;&#19977;&#24180;&#32423;&#25945;&#26448;/&#19977;&#24180;&#32423;&#65288;&#19978;&#20876;&#65289;&#21508;&#21333;&#20803;&#20064;&#20316;" TargetMode="Externa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4.xml"/><Relationship Id="rId4" Type="http://schemas.openxmlformats.org/officeDocument/2006/relationships/image" Target="../media/image12.jpeg"/><Relationship Id="rId3" Type="http://schemas.openxmlformats.org/officeDocument/2006/relationships/hyperlink" Target="&#38142;&#25509;&#8230;&#8230;&#25991;&#20214;/&#20154;&#25945;&#29256;&#19977;&#24180;&#32423;&#25945;&#26448;/&#19977;&#24180;&#32423;&#65288;&#19979;&#20876;&#65289;&#21508;&#21333;&#20803;&#20064;&#20316;" TargetMode="External"/><Relationship Id="rId2" Type="http://schemas.openxmlformats.org/officeDocument/2006/relationships/image" Target="../media/image11.jpeg"/><Relationship Id="rId1" Type="http://schemas.openxmlformats.org/officeDocument/2006/relationships/hyperlink" Target="&#38142;&#25509;&#8230;&#8230;&#25991;&#20214;/&#20154;&#25945;&#29256;&#19977;&#24180;&#32423;&#25945;&#26448;/&#19977;&#24180;&#32423;&#65288;&#19978;&#20876;&#65289;&#21508;&#21333;&#20803;&#20064;&#20316;" TargetMode="Externa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5.xml"/><Relationship Id="rId4" Type="http://schemas.openxmlformats.org/officeDocument/2006/relationships/image" Target="../media/image12.jpeg"/><Relationship Id="rId3" Type="http://schemas.openxmlformats.org/officeDocument/2006/relationships/hyperlink" Target="&#38142;&#25509;&#8230;&#8230;&#25991;&#20214;/&#20154;&#25945;&#29256;&#19977;&#24180;&#32423;&#25945;&#26448;/&#19977;&#24180;&#32423;&#65288;&#19979;&#20876;&#65289;&#21508;&#21333;&#20803;&#20064;&#20316;" TargetMode="External"/><Relationship Id="rId2" Type="http://schemas.openxmlformats.org/officeDocument/2006/relationships/image" Target="../media/image11.jpeg"/><Relationship Id="rId1" Type="http://schemas.openxmlformats.org/officeDocument/2006/relationships/hyperlink" Target="&#38142;&#25509;&#8230;&#8230;&#25991;&#20214;/&#20154;&#25945;&#29256;&#19977;&#24180;&#32423;&#25945;&#26448;/&#19977;&#24180;&#32423;&#65288;&#19978;&#20876;&#65289;&#21508;&#21333;&#20803;&#20064;&#20316;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themeOverride" Target="../theme/themeOverride20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hyperlink" Target="&#35838;&#31243;&#26631;&#20934;&#65306;&#24180;&#27573;&#35201;&#27714;.ppt" TargetMode="Externa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7.xml"/><Relationship Id="rId8" Type="http://schemas.openxmlformats.org/officeDocument/2006/relationships/themeOverride" Target="../theme/themeOverride21.xml"/><Relationship Id="rId7" Type="http://schemas.openxmlformats.org/officeDocument/2006/relationships/image" Target="../media/image15.jpeg"/><Relationship Id="rId6" Type="http://schemas.openxmlformats.org/officeDocument/2006/relationships/hyperlink" Target="&#38142;&#25509;&#8230;&#8230;&#25991;&#20214;/&#38142;&#25509;&#8212;&#8212;ppt/&#20889;&#21069;&#8220;&#33041;&#20013;&#30011;&#35937;&#8221;&#8212;&#8212;&#23398;&#29983;&#20339;&#20316;&#29255;&#27573;%20.ppt" TargetMode="External"/><Relationship Id="rId5" Type="http://schemas.openxmlformats.org/officeDocument/2006/relationships/hyperlink" Target="&#38142;&#25509;&#8230;&#8230;&#25991;&#20214;/&#38142;&#25509;&#8212;&#8212;word/&#65288;&#19968;&#26085;&#19968;&#21477;&#65289;&#31215;&#32047;&#8220;&#29983;&#27963;&#8221;&#32032;&#26448;&#30340;&#25925;&#20107;.doc" TargetMode="External"/><Relationship Id="rId4" Type="http://schemas.openxmlformats.org/officeDocument/2006/relationships/hyperlink" Target="&#38142;&#25509;&#8230;&#8230;&#25991;&#20214;/&#38142;&#25509;&#8212;&#8212;word/&#23553;&#38754;&#12289;&#25161;&#39029;&#12289;&#30446;&#24405;&#12289;&#35780;&#20215;&#34920;&#65288;2&#65289;.doc" TargetMode="External"/><Relationship Id="rId3" Type="http://schemas.openxmlformats.org/officeDocument/2006/relationships/hyperlink" Target="&#38142;&#25509;&#8230;&#8230;&#25991;&#20214;/&#38142;&#25509;&#8212;&#8212;ppt/&#20851;&#27880;&#8221;&#29616;&#35937;+&#32852;&#24819;&#8221;&#8212;&#8212;&#19977;&#24180;&#32423;&#19978;&#20876;&#19968;&#21333;&#20803;&#35838;&#25991;&#12298;&#27088;&#20065;&#30340;&#23401;&#23376;&#12299;%20.ppt" TargetMode="External"/><Relationship Id="rId2" Type="http://schemas.openxmlformats.org/officeDocument/2006/relationships/hyperlink" Target="&#38142;&#25509;&#8230;&#8230;&#25991;&#20214;/&#38142;&#25509;&#8212;&#8212;ppt/&#35835;&#26102;&#8221;&#33041;&#20013;&#30011;&#35937;&#8221;&#8212;&#8212;&#19977;&#24180;&#32423;&#19978;&#19968;&#21333;&#20803;&#35838;&#25991;&#12298;&#25105;&#20204;&#30340;&#27665;&#26063;&#23567;&#23398;&#12299;.ppt" TargetMode="External"/><Relationship Id="rId1" Type="http://schemas.openxmlformats.org/officeDocument/2006/relationships/hyperlink" Target="&#35838;&#31243;&#26631;&#20934;&#65306;&#24180;&#27573;&#35201;&#27714;.ppt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9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4&#21333;&#20803;&#12298;&#35266;&#23519;&#19982;&#21457;&#29616;&#12299;.ppt" TargetMode="External"/><Relationship Id="rId8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6&#21333;&#20803;&#12298;&#22826;&#38451;&#65292;&#26376;&#29699;&#20043;&#35868;&#65292;&#26524;&#22253;&#26426;&#22120;&#20154;&#12299;.ppt" TargetMode="External"/><Relationship Id="rId7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7&#21333;&#20803;&#12298;&#30683;&#19982;&#30462;&#12289;&#31185;&#21033;&#20122;&#30340;&#26408;&#21283;&#65292;&#38518;&#32592;&#21644;&#38081;&#32592;&#12299;.ppt" TargetMode="External"/><Relationship Id="rId6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1&#21333;&#20803;&#12298;&#25105;&#20204;&#30340;&#27665;&#26063;&#23567;&#23398;&#65292;&#37329;&#33394;&#33609;&#22320;&#65292;&#29228;&#22825;&#37117;&#23792;&#12299;.ppt" TargetMode="External"/><Relationship Id="rId5" Type="http://schemas.openxmlformats.org/officeDocument/2006/relationships/image" Target="../media/image17.jpeg"/><Relationship Id="rId4" Type="http://schemas.openxmlformats.org/officeDocument/2006/relationships/hyperlink" Target="&#38142;&#25509;&#8230;&#8230;&#25991;&#20214;/&#38142;&#25509;&#8212;&#8212;word/&#26085;&#35760;&#19968;&#31687;.doc" TargetMode="External"/><Relationship Id="rId3" Type="http://schemas.openxmlformats.org/officeDocument/2006/relationships/hyperlink" Target="&#38142;&#25509;&#8230;&#8230;&#25991;&#20214;/&#38142;&#25509;&#8212;&#8212;ppt/&#35266;&#23519;&#19982;&#24605;&#32771;&#65288;&#23567;&#32451;&#31508;&#65289;.ppt" TargetMode="External"/><Relationship Id="rId2" Type="http://schemas.openxmlformats.org/officeDocument/2006/relationships/hyperlink" Target="&#38142;&#25509;&#8230;&#8230;&#25991;&#20214;/&#38142;&#25509;&#8212;&#8212;word/&#12298;&#25105;&#30340;&#31185;&#24187;&#25925;&#20107;&#12299;.doc" TargetMode="External"/><Relationship Id="rId10" Type="http://schemas.openxmlformats.org/officeDocument/2006/relationships/slideLayout" Target="../slideLayouts/slideLayout25.xml"/><Relationship Id="rId1" Type="http://schemas.openxmlformats.org/officeDocument/2006/relationships/hyperlink" Target="&#38142;&#25509;&#8230;&#8230;&#25991;&#20214;/&#38142;&#25509;&#8212;&#8212;word/&#20889;&#31461;&#35805;&#25925;&#20107;&#12298;_&#8230;&#8230;&#8230;&#8230;%20&#12299;.doc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1.xml"/><Relationship Id="rId3" Type="http://schemas.openxmlformats.org/officeDocument/2006/relationships/image" Target="../media/image14.jpeg"/><Relationship Id="rId2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8&#21333;&#20803;&#12298;&#29233;&#8230;&#8230;&#12299;.ppt" TargetMode="External"/><Relationship Id="rId1" Type="http://schemas.openxmlformats.org/officeDocument/2006/relationships/hyperlink" Target="&#36164;&#28304;&#21253;&#8230;&#8230;/&#12298;&#8220;&#24841;&#24555;&#25945;&#32946;&#8221;&#20013;&#30340;&#8220;&#25991;&#36947;&#32479;&#19968;&#8221;&#12299;.doc" TargetMode="Externa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hyperlink" Target="&#38142;&#25509;&#8230;&#8230;&#25991;&#20214;/&#38142;&#25509;&#8212;&#8212;ppt/&#12298;&#23567;&#22721;&#34382;&#28459;&#28216;&#35760;&#12299;.ppt" TargetMode="External"/><Relationship Id="rId5" Type="http://schemas.openxmlformats.org/officeDocument/2006/relationships/hyperlink" Target="&#38142;&#25509;&#8230;&#8230;&#25991;&#20214;/&#38142;&#25509;&#8212;&#8212;ppt/&#12298;&#38050;&#31508;&#30340;&#25925;&#20107;&#12299;.ppt" TargetMode="External"/><Relationship Id="rId4" Type="http://schemas.openxmlformats.org/officeDocument/2006/relationships/hyperlink" Target="&#38142;&#25509;&#8230;&#8230;&#25991;&#20214;/&#38142;&#25509;&#8212;&#8212;ppt/&#12298;&#23396;&#29420;&#30340;&#40509;&#23376;&#12299;.ppt" TargetMode="External"/><Relationship Id="rId3" Type="http://schemas.openxmlformats.org/officeDocument/2006/relationships/hyperlink" Target="&#38142;&#25509;&#8230;&#8230;&#25991;&#20214;/&#38142;&#25509;&#8212;&#8212;word/&#12298;&#36824;&#25105;&#26143;&#26399;&#22825;&#12299;.doc" TargetMode="External"/><Relationship Id="rId2" Type="http://schemas.openxmlformats.org/officeDocument/2006/relationships/hyperlink" Target="&#38142;&#25509;&#8230;&#8230;&#25991;&#20214;/&#38142;&#25509;&#8212;&#8212;ppt/&#12298;&#20551;&#22914;&#25105;&#26159;&#29240;&#29240;&#12299;.ppt" TargetMode="External"/><Relationship Id="rId1" Type="http://schemas.openxmlformats.org/officeDocument/2006/relationships/hyperlink" Target="&#38142;&#25509;&#8230;&#8230;&#25991;&#20214;/&#38142;&#25509;&#8212;&#8212;word/&#12298;&#22920;&#22920;&#21448;&#25171;&#25105;&#20102;&#12299;.doc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6&#21333;&#20803;&#12298;&#21476;&#35799;&#20108;&#39318;&#65292;&#35199;&#27801;&#32676;&#23707;&#65292;&#23567;&#20852;&#23433;&#23725;&#12299;.ppt" TargetMode="External"/><Relationship Id="rId8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5&#21333;&#20803;&#12298;&#23380;&#23376;&#25308;&#24072;&#65292;&#30424;&#21476;&#24320;&#22825;&#22320;&#65292;&#36213;&#24030;&#26725;&#12299;.ppt" TargetMode="External"/><Relationship Id="rId7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4&#21333;&#20803;&#12298;&#35266;&#23519;&#19982;&#21457;&#29616;&#12299;.ppt" TargetMode="External"/><Relationship Id="rId6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3&#21333;&#20803;&#12298;&#37329;&#31179;&#12299;.ppt" TargetMode="External"/><Relationship Id="rId5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2&#21333;&#20803;&#12298;&#28784;&#38592;&#65292;&#23567;&#25668;&#24433;&#24072;&#12299;.ppt" TargetMode="External"/><Relationship Id="rId4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1&#21333;&#20803;&#12298;&#25105;&#20204;&#30340;&#27665;&#26063;&#23567;&#23398;&#65292;&#37329;&#33394;&#33609;&#22320;&#65292;&#29228;&#22825;&#37117;&#23792;&#12299;.ppt" TargetMode="External"/><Relationship Id="rId3" Type="http://schemas.openxmlformats.org/officeDocument/2006/relationships/image" Target="../media/image17.jpeg"/><Relationship Id="rId20" Type="http://schemas.openxmlformats.org/officeDocument/2006/relationships/slideLayout" Target="../slideLayouts/slideLayout25.xml"/><Relationship Id="rId2" Type="http://schemas.openxmlformats.org/officeDocument/2006/relationships/hyperlink" Target="&#38142;&#25509;&#8230;&#8230;&#25991;&#20214;/&#38142;&#25509;&#8212;&#8212;word/&#20223;&#20889;&#25991;&#31456;&#20013;&#30340;&#31934;&#24425;&#35821;&#27573;.doc" TargetMode="External"/><Relationship Id="rId19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8&#21333;&#20803;&#12298;&#21476;&#35799;&#20108;&#39318;&#65292;&#35199;&#38376;&#35961;&#65292;&#22899;&#23090;&#34917;&#22825;&#65292;&#22840;&#29238;&#36861;&#26085;&#12299;.ppt" TargetMode="External"/><Relationship Id="rId18" Type="http://schemas.openxmlformats.org/officeDocument/2006/relationships/hyperlink" Target="&#38142;&#25509;&#8230;&#8230;&#25991;&#20214;\&#38142;&#25509;&#8212;&#8212;ppt\&#22312;&#8220;&#35821;&#25991;&#35838;&#26412;&#8221;&#20013;&#23398;&#20064;&#20511;&#37492;&#8212;&#8212;&#19977;&#19979;7&#21333;&#20803;&#12298;&#19968;&#38754;&#20116;&#26143;&#32418;&#26071;&#65292;&#21334;&#26408;&#38613;&#30340;&#23569;&#24180;&#12299;.ppt" TargetMode="External"/><Relationship Id="rId17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6&#21333;&#20803;&#12298;&#22826;&#38451;&#65292;&#26376;&#29699;&#20043;&#35868;&#65292;&#26524;&#22253;&#26426;&#22120;&#20154;&#12299;.ppt" TargetMode="External"/><Relationship Id="rId16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5&#21333;&#20803;&#12298;&#21487;&#36149;&#30340;&#27785;&#40664;&#65292;&#22905;&#26159;&#25105;&#30340;&#26379;&#21451;&#12299;.ppt" TargetMode="External"/><Relationship Id="rId15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4&#21333;&#20803;&#12298;&#21644;&#26102;&#38388;&#36187;&#36305;&#65292;&#20105;&#21557;&#65292;&#32477;&#25307;&#12299;.ppt" TargetMode="External"/><Relationship Id="rId14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3&#21333;&#20803;&#12298;&#23507;&#35328;&#20108;&#21017;&#65292;&#30011;&#26472;&#26691;&#12299;.ppt" TargetMode="External"/><Relationship Id="rId13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2&#21333;&#20803;&#12298;&#32736;&#40479;&#12299;.ppt" TargetMode="External"/><Relationship Id="rId12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9;1&#21333;&#20803;&#12298;&#29141;&#23376;&#65292;&#33655;&#33457;&#65292;&#29645;&#29664;&#27849;&#12299;.ppt" TargetMode="External"/><Relationship Id="rId11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8&#21333;&#20803;&#12298;&#29233;&#8230;&#8230;&#12299;.ppt" TargetMode="External"/><Relationship Id="rId10" Type="http://schemas.openxmlformats.org/officeDocument/2006/relationships/hyperlink" Target="&#38142;&#25509;&#8230;&#8230;&#25991;&#20214;/&#38142;&#25509;&#8212;&#8212;ppt/&#22312;&#8220;&#35821;&#25991;&#35838;&#26412;&#8221;&#20013;&#23398;&#20064;&#20511;&#37492;&#8212;&#8212;&#19977;&#19978;7&#21333;&#20803;&#12298;&#30683;&#19982;&#30462;&#12289;&#31185;&#21033;&#20122;&#30340;&#26408;&#21283;&#65292;&#38518;&#32592;&#21644;&#38081;&#32592;&#12299;.ppt" TargetMode="External"/><Relationship Id="rId1" Type="http://schemas.openxmlformats.org/officeDocument/2006/relationships/hyperlink" Target="&#38142;&#25509;&#8230;&#8230;&#25991;&#20214;/&#38142;&#25509;&#8212;&#8212;word/&#31215;&#32047;&#8220;&#35821;&#35328;&#8221;&#32032;&#26448;.doc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hyperlink" Target="&#38142;&#25509;&#8230;&#8230;&#25991;&#20214;/&#20154;&#25945;&#29256;&#19977;&#24180;&#32423;&#25945;&#26448;/&#22909;&#21548;&#30340;&#25925;&#20107;&#22823;&#23478;&#35762;&#8212;&#8212;&#19977;&#65288;&#19979;&#65289;8&#21333;&#20803;" TargetMode="External"/><Relationship Id="rId5" Type="http://schemas.openxmlformats.org/officeDocument/2006/relationships/hyperlink" Target="&#38142;&#25509;&#8230;&#8230;&#25991;&#20214;/&#20154;&#25945;&#29256;&#19977;&#24180;&#32423;&#25945;&#26448;/&#22909;&#21548;&#30340;&#25925;&#20107;&#22823;&#23478;&#35762;&#8212;&#8212;&#19977;&#65288;&#19979;&#65289;3&#21333;&#20803;" TargetMode="External"/><Relationship Id="rId4" Type="http://schemas.openxmlformats.org/officeDocument/2006/relationships/image" Target="../media/image17.jpeg"/><Relationship Id="rId3" Type="http://schemas.openxmlformats.org/officeDocument/2006/relationships/hyperlink" Target="&#38142;&#25509;&#8230;&#8230;&#25991;&#20214;/&#38142;&#25509;&#8212;&#8212;word/&#26377;&#30410;&#30340;&#20070;&#31821;&#65292;&#22823;&#23478;&#34255;&#65281;.doc" TargetMode="External"/><Relationship Id="rId2" Type="http://schemas.openxmlformats.org/officeDocument/2006/relationships/hyperlink" Target="&#38142;&#25509;&#8230;&#8230;&#25991;&#20214;/&#38142;&#25509;&#8212;&#8212;word/&#20248;&#32654;&#30340;&#21476;&#35799;&#65292;&#22823;&#23478;&#36175;&#65281;.doc" TargetMode="External"/><Relationship Id="rId1" Type="http://schemas.openxmlformats.org/officeDocument/2006/relationships/hyperlink" Target="&#38142;&#25509;&#8230;&#8230;&#25991;&#20214;/&#38142;&#25509;&#8212;&#8212;word/&#22909;&#21548;&#30340;&#25925;&#20107;&#65292;&#22823;&#23478;&#35762;&#65281;.doc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7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40961"/>
          <p:cNvSpPr>
            <a:spLocks noChangeArrowheads="1" noChangeShapeType="1" noTextEdit="1"/>
          </p:cNvSpPr>
          <p:nvPr/>
        </p:nvSpPr>
        <p:spPr bwMode="auto">
          <a:xfrm>
            <a:off x="817563" y="1196975"/>
            <a:ext cx="6799262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i="1" u="sng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小学三年级作文启蒙教学</a:t>
            </a:r>
            <a:endParaRPr lang="zh-CN" altLang="en-US" sz="6600" b="1" i="1" u="sng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3" name="矩形 40962"/>
          <p:cNvSpPr>
            <a:spLocks noChangeArrowheads="1"/>
          </p:cNvSpPr>
          <p:nvPr/>
        </p:nvSpPr>
        <p:spPr bwMode="auto">
          <a:xfrm>
            <a:off x="2628900" y="3465513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</p:txBody>
      </p:sp>
      <p:pic>
        <p:nvPicPr>
          <p:cNvPr id="35844" name="图片 40963" descr="3"/>
          <p:cNvPicPr>
            <a:picLocks noChangeAspect="1" noChangeArrowheads="1"/>
          </p:cNvPicPr>
          <p:nvPr/>
        </p:nvPicPr>
        <p:blipFill>
          <a:blip r:embed="rId1" cstate="print"/>
          <a:srcRect t="50459"/>
          <a:stretch>
            <a:fillRect/>
          </a:stretch>
        </p:blipFill>
        <p:spPr bwMode="auto">
          <a:xfrm>
            <a:off x="0" y="2996565"/>
            <a:ext cx="91598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矩形 8194"/>
          <p:cNvSpPr>
            <a:spLocks noChangeArrowheads="1"/>
          </p:cNvSpPr>
          <p:nvPr/>
        </p:nvSpPr>
        <p:spPr bwMode="auto">
          <a:xfrm>
            <a:off x="179388" y="6021388"/>
            <a:ext cx="9013825" cy="463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smtClean="0">
                <a:solidFill>
                  <a:srgbClr val="CCFFFF"/>
                </a:solidFill>
              </a:rPr>
              <a:t>四川省   成都市武侯区教育科学发展研究院    甘雪梅       </a:t>
            </a:r>
            <a:endParaRPr lang="en-US" altLang="zh-CN" b="1" smtClean="0">
              <a:solidFill>
                <a:srgbClr val="CCFFFF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gradFill rotWithShape="0">
          <a:gsLst>
            <a:gs pos="0">
              <a:srgbClr val="000000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4337"/>
          <p:cNvSpPr>
            <a:spLocks noGrp="1" noChangeArrowheads="1"/>
          </p:cNvSpPr>
          <p:nvPr>
            <p:ph type="title"/>
          </p:nvPr>
        </p:nvSpPr>
        <p:spPr>
          <a:xfrm>
            <a:off x="539750" y="1557338"/>
            <a:ext cx="8353425" cy="2087562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imes New Roman" pitchFamily="18" charset="0"/>
              </a:rPr>
              <a:t>        </a:t>
            </a:r>
            <a:r>
              <a:rPr lang="zh-CN" altLang="en-US" smtClean="0">
                <a:latin typeface="Times New Roman" pitchFamily="18" charset="0"/>
              </a:rPr>
              <a:t>刘勰在</a:t>
            </a:r>
            <a:r>
              <a:rPr lang="en-US" altLang="zh-CN" smtClean="0">
                <a:latin typeface="Times New Roman" pitchFamily="18" charset="0"/>
              </a:rPr>
              <a:t>《</a:t>
            </a:r>
            <a:r>
              <a:rPr lang="zh-CN" altLang="en-US" u="sng" smtClean="0">
                <a:latin typeface="Times New Roman" pitchFamily="18" charset="0"/>
              </a:rPr>
              <a:t>文</a:t>
            </a:r>
            <a:r>
              <a:rPr lang="zh-CN" altLang="en-US" u="sng" smtClean="0">
                <a:solidFill>
                  <a:srgbClr val="FF66CC"/>
                </a:solidFill>
                <a:latin typeface="Times New Roman" pitchFamily="18" charset="0"/>
                <a:ea typeface="黑体" pitchFamily="49" charset="-122"/>
              </a:rPr>
              <a:t>心</a:t>
            </a:r>
            <a:r>
              <a:rPr lang="zh-CN" altLang="en-US" u="sng" smtClean="0">
                <a:latin typeface="Times New Roman" pitchFamily="18" charset="0"/>
              </a:rPr>
              <a:t>雕龙</a:t>
            </a:r>
            <a:r>
              <a:rPr lang="en-US" altLang="zh-CN" smtClean="0">
                <a:latin typeface="Times New Roman" pitchFamily="18" charset="0"/>
              </a:rPr>
              <a:t>·</a:t>
            </a:r>
            <a:r>
              <a:rPr lang="zh-CN" altLang="en-US" smtClean="0">
                <a:latin typeface="Times New Roman" pitchFamily="18" charset="0"/>
              </a:rPr>
              <a:t>知音</a:t>
            </a:r>
            <a:r>
              <a:rPr lang="en-US" altLang="zh-CN" smtClean="0">
                <a:latin typeface="Times New Roman" pitchFamily="18" charset="0"/>
              </a:rPr>
              <a:t>》</a:t>
            </a:r>
            <a:r>
              <a:rPr lang="zh-CN" altLang="en-US" smtClean="0">
                <a:latin typeface="Times New Roman" pitchFamily="18" charset="0"/>
              </a:rPr>
              <a:t>中说：“</a:t>
            </a:r>
            <a:r>
              <a:rPr lang="zh-CN" altLang="en-US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</a:rPr>
              <a:t>缀文者情动而辞发，观文者披文以入情</a:t>
            </a:r>
            <a:r>
              <a:rPr lang="zh-CN" altLang="en-US" smtClean="0">
                <a:latin typeface="Times New Roman" pitchFamily="18" charset="0"/>
              </a:rPr>
              <a:t>，</a:t>
            </a:r>
            <a:r>
              <a:rPr lang="zh-CN" altLang="en-US" u="sng" smtClean="0">
                <a:latin typeface="Times New Roman" pitchFamily="18" charset="0"/>
              </a:rPr>
              <a:t>沿波讨</a:t>
            </a:r>
            <a:r>
              <a:rPr lang="zh-CN" altLang="en-US" u="sng" smtClean="0">
                <a:solidFill>
                  <a:srgbClr val="FF66CC"/>
                </a:solidFill>
                <a:latin typeface="Times New Roman" pitchFamily="18" charset="0"/>
                <a:ea typeface="黑体" pitchFamily="49" charset="-122"/>
              </a:rPr>
              <a:t>源</a:t>
            </a:r>
            <a:r>
              <a:rPr lang="zh-CN" altLang="en-US" smtClean="0">
                <a:latin typeface="Times New Roman" pitchFamily="18" charset="0"/>
              </a:rPr>
              <a:t>，虽幽必显。” </a:t>
            </a:r>
            <a:endParaRPr lang="zh-CN" altLang="en-US" smtClean="0">
              <a:latin typeface="Times New Roman" pitchFamily="18" charset="0"/>
            </a:endParaRPr>
          </a:p>
        </p:txBody>
      </p:sp>
      <p:sp>
        <p:nvSpPr>
          <p:cNvPr id="14339" name="圆角矩形标注 14338"/>
          <p:cNvSpPr>
            <a:spLocks noChangeArrowheads="1"/>
          </p:cNvSpPr>
          <p:nvPr/>
        </p:nvSpPr>
        <p:spPr bwMode="auto">
          <a:xfrm>
            <a:off x="1692275" y="765175"/>
            <a:ext cx="5616575" cy="503238"/>
          </a:xfrm>
          <a:prstGeom prst="wedgeRoundRectCallout">
            <a:avLst>
              <a:gd name="adj1" fmla="val -2486"/>
              <a:gd name="adj2" fmla="val 138644"/>
              <a:gd name="adj3" fmla="val 16667"/>
            </a:avLst>
          </a:prstGeom>
          <a:noFill/>
          <a:ln w="9525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FFFF"/>
                </a:solidFill>
                <a:ea typeface="华文新魏" pitchFamily="2" charset="-122"/>
              </a:rPr>
              <a:t>“</a:t>
            </a:r>
            <a:r>
              <a:rPr lang="zh-CN" altLang="en-US" sz="2800" b="1" smtClean="0">
                <a:solidFill>
                  <a:srgbClr val="FFFFFF"/>
                </a:solidFill>
                <a:ea typeface="华文新魏" pitchFamily="2" charset="-122"/>
              </a:rPr>
              <a:t>夫文心者，言为文之用心也。”</a:t>
            </a:r>
            <a:endParaRPr lang="zh-CN" altLang="en-US" sz="2800" b="1" smtClean="0">
              <a:solidFill>
                <a:srgbClr val="FFFFFF"/>
              </a:solidFill>
              <a:ea typeface="华文新魏" pitchFamily="2" charset="-122"/>
            </a:endParaRPr>
          </a:p>
        </p:txBody>
      </p:sp>
      <p:sp>
        <p:nvSpPr>
          <p:cNvPr id="14340" name="圆角矩形标注 14339"/>
          <p:cNvSpPr>
            <a:spLocks noChangeArrowheads="1"/>
          </p:cNvSpPr>
          <p:nvPr/>
        </p:nvSpPr>
        <p:spPr bwMode="auto">
          <a:xfrm>
            <a:off x="971550" y="4076700"/>
            <a:ext cx="6553200" cy="504825"/>
          </a:xfrm>
          <a:prstGeom prst="wedgeRoundRectCallout">
            <a:avLst>
              <a:gd name="adj1" fmla="val -5620"/>
              <a:gd name="adj2" fmla="val -143398"/>
              <a:gd name="adj3" fmla="val 16667"/>
            </a:avLst>
          </a:prstGeom>
          <a:noFill/>
          <a:ln w="9525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FFFFFF"/>
                </a:solidFill>
                <a:ea typeface="华文新魏" pitchFamily="2" charset="-122"/>
              </a:rPr>
              <a:t>“</a:t>
            </a:r>
            <a:r>
              <a:rPr lang="zh-CN" altLang="en-US" sz="2800" b="1" smtClean="0">
                <a:solidFill>
                  <a:srgbClr val="FFFFFF"/>
                </a:solidFill>
                <a:ea typeface="华文新魏" pitchFamily="2" charset="-122"/>
              </a:rPr>
              <a:t>性情之所生发，乃文章之所缘由。”</a:t>
            </a:r>
            <a:endParaRPr lang="zh-CN" altLang="en-US" sz="2800" b="1" smtClean="0">
              <a:solidFill>
                <a:srgbClr val="FFFFFF"/>
              </a:solidFill>
              <a:ea typeface="华文新魏" pitchFamily="2" charset="-122"/>
            </a:endParaRPr>
          </a:p>
        </p:txBody>
      </p:sp>
      <p:pic>
        <p:nvPicPr>
          <p:cNvPr id="45061" name="图片 14341" descr="00272747"/>
          <p:cNvPicPr>
            <a:picLocks noChangeAspect="1" noChangeArrowheads="1"/>
          </p:cNvPicPr>
          <p:nvPr/>
        </p:nvPicPr>
        <p:blipFill>
          <a:blip r:embed="rId1" cstate="print">
            <a:lum bright="6000" contrast="-12000"/>
          </a:blip>
          <a:srcRect/>
          <a:stretch>
            <a:fillRect/>
          </a:stretch>
        </p:blipFill>
        <p:spPr bwMode="auto">
          <a:xfrm>
            <a:off x="-63500" y="4868863"/>
            <a:ext cx="9286875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椭圆 15361"/>
          <p:cNvSpPr>
            <a:spLocks noChangeArrowheads="1"/>
          </p:cNvSpPr>
          <p:nvPr/>
        </p:nvSpPr>
        <p:spPr bwMode="auto">
          <a:xfrm>
            <a:off x="941388" y="1011238"/>
            <a:ext cx="7200900" cy="4537075"/>
          </a:xfrm>
          <a:prstGeom prst="ellipse">
            <a:avLst/>
          </a:prstGeom>
          <a:gradFill rotWithShape="1">
            <a:gsLst>
              <a:gs pos="0">
                <a:srgbClr val="3381FF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38100" cap="rnd">
            <a:solidFill>
              <a:srgbClr val="00E4A8"/>
            </a:solidFill>
            <a:prstDash val="sysDot"/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63" name="矩形 15362"/>
          <p:cNvSpPr>
            <a:spLocks noChangeArrowheads="1"/>
          </p:cNvSpPr>
          <p:nvPr/>
        </p:nvSpPr>
        <p:spPr bwMode="auto">
          <a:xfrm>
            <a:off x="3806825" y="1268413"/>
            <a:ext cx="1419225" cy="663575"/>
          </a:xfrm>
          <a:prstGeom prst="rect">
            <a:avLst/>
          </a:prstGeom>
          <a:solidFill>
            <a:srgbClr val="DDDDDD"/>
          </a:solidFill>
          <a:ln w="28575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000099"/>
                </a:solidFill>
                <a:ea typeface="华文新魏" pitchFamily="2" charset="-122"/>
              </a:rPr>
              <a:t>文</a:t>
            </a:r>
            <a:r>
              <a:rPr lang="zh-CN" altLang="en-US" sz="4800" smtClean="0">
                <a:solidFill>
                  <a:srgbClr val="FF0066"/>
                </a:solidFill>
                <a:ea typeface="华文新魏" pitchFamily="2" charset="-122"/>
              </a:rPr>
              <a:t>情</a:t>
            </a:r>
            <a:endParaRPr lang="zh-CN" altLang="en-US" sz="4800" smtClean="0">
              <a:solidFill>
                <a:srgbClr val="FF0066"/>
              </a:solidFill>
              <a:ea typeface="华文新魏" pitchFamily="2" charset="-122"/>
            </a:endParaRPr>
          </a:p>
        </p:txBody>
      </p:sp>
      <p:sp>
        <p:nvSpPr>
          <p:cNvPr id="15364" name="矩形 15363"/>
          <p:cNvSpPr>
            <a:spLocks noChangeArrowheads="1"/>
          </p:cNvSpPr>
          <p:nvPr/>
        </p:nvSpPr>
        <p:spPr bwMode="auto">
          <a:xfrm>
            <a:off x="6008688" y="2241550"/>
            <a:ext cx="1506537" cy="663575"/>
          </a:xfrm>
          <a:prstGeom prst="rect">
            <a:avLst/>
          </a:prstGeom>
          <a:noFill/>
          <a:ln w="28575" cap="rnd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FFFF"/>
                </a:solidFill>
                <a:ea typeface="华文新魏" pitchFamily="2" charset="-122"/>
              </a:rPr>
              <a:t>文</a:t>
            </a:r>
            <a:r>
              <a:rPr lang="zh-CN" altLang="en-US" sz="4800" b="1" smtClean="0">
                <a:solidFill>
                  <a:srgbClr val="00FF00"/>
                </a:solidFill>
                <a:ea typeface="华文新魏" pitchFamily="2" charset="-122"/>
              </a:rPr>
              <a:t>采</a:t>
            </a:r>
            <a:endParaRPr lang="zh-CN" altLang="en-US" sz="4800" b="1" smtClean="0">
              <a:solidFill>
                <a:srgbClr val="00FF00"/>
              </a:solidFill>
              <a:ea typeface="华文新魏" pitchFamily="2" charset="-122"/>
            </a:endParaRPr>
          </a:p>
        </p:txBody>
      </p:sp>
      <p:sp>
        <p:nvSpPr>
          <p:cNvPr id="15365" name="矩形 15364"/>
          <p:cNvSpPr>
            <a:spLocks noChangeArrowheads="1"/>
          </p:cNvSpPr>
          <p:nvPr/>
        </p:nvSpPr>
        <p:spPr bwMode="auto">
          <a:xfrm>
            <a:off x="6008688" y="3711575"/>
            <a:ext cx="1506537" cy="663575"/>
          </a:xfrm>
          <a:prstGeom prst="rect">
            <a:avLst/>
          </a:prstGeom>
          <a:noFill/>
          <a:ln w="28575" cap="rnd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FFFF"/>
                </a:solidFill>
                <a:ea typeface="华文新魏" pitchFamily="2" charset="-122"/>
              </a:rPr>
              <a:t>文</a:t>
            </a:r>
            <a:r>
              <a:rPr lang="zh-CN" altLang="en-US" sz="4800" b="1" smtClean="0">
                <a:solidFill>
                  <a:srgbClr val="00FF00"/>
                </a:solidFill>
                <a:ea typeface="华文新魏" pitchFamily="2" charset="-122"/>
              </a:rPr>
              <a:t>风</a:t>
            </a:r>
            <a:endParaRPr lang="zh-CN" altLang="en-US" sz="4800" b="1" smtClean="0">
              <a:solidFill>
                <a:srgbClr val="00FF00"/>
              </a:solidFill>
              <a:ea typeface="华文新魏" pitchFamily="2" charset="-122"/>
            </a:endParaRPr>
          </a:p>
        </p:txBody>
      </p:sp>
      <p:sp>
        <p:nvSpPr>
          <p:cNvPr id="15366" name="矩形 15365"/>
          <p:cNvSpPr>
            <a:spLocks noChangeArrowheads="1"/>
          </p:cNvSpPr>
          <p:nvPr/>
        </p:nvSpPr>
        <p:spPr bwMode="auto">
          <a:xfrm>
            <a:off x="3821113" y="4683125"/>
            <a:ext cx="1462087" cy="663575"/>
          </a:xfrm>
          <a:prstGeom prst="rect">
            <a:avLst/>
          </a:prstGeom>
          <a:solidFill>
            <a:srgbClr val="DDDDDD"/>
          </a:solidFill>
          <a:ln w="28575" cap="rnd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000099"/>
                </a:solidFill>
                <a:ea typeface="华文新魏" pitchFamily="2" charset="-122"/>
              </a:rPr>
              <a:t>文</a:t>
            </a:r>
            <a:r>
              <a:rPr lang="zh-CN" altLang="en-US" sz="4800" smtClean="0">
                <a:solidFill>
                  <a:srgbClr val="FF0066"/>
                </a:solidFill>
                <a:ea typeface="华文新魏" pitchFamily="2" charset="-122"/>
              </a:rPr>
              <a:t>法</a:t>
            </a:r>
            <a:endParaRPr lang="zh-CN" altLang="en-US" sz="4800" smtClean="0">
              <a:solidFill>
                <a:srgbClr val="FF0066"/>
              </a:solidFill>
              <a:ea typeface="华文新魏" pitchFamily="2" charset="-122"/>
            </a:endParaRPr>
          </a:p>
        </p:txBody>
      </p:sp>
      <p:sp>
        <p:nvSpPr>
          <p:cNvPr id="15367" name="矩形 15366"/>
          <p:cNvSpPr>
            <a:spLocks noChangeArrowheads="1"/>
          </p:cNvSpPr>
          <p:nvPr/>
        </p:nvSpPr>
        <p:spPr bwMode="auto">
          <a:xfrm>
            <a:off x="1654175" y="3756025"/>
            <a:ext cx="1506538" cy="663575"/>
          </a:xfrm>
          <a:prstGeom prst="rect">
            <a:avLst/>
          </a:prstGeom>
          <a:noFill/>
          <a:ln w="28575" cap="rnd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FFFF"/>
                </a:solidFill>
                <a:ea typeface="华文新魏" pitchFamily="2" charset="-122"/>
              </a:rPr>
              <a:t>文</a:t>
            </a:r>
            <a:r>
              <a:rPr lang="zh-CN" altLang="en-US" sz="4800" b="1" smtClean="0">
                <a:solidFill>
                  <a:srgbClr val="00FF00"/>
                </a:solidFill>
                <a:ea typeface="华文新魏" pitchFamily="2" charset="-122"/>
              </a:rPr>
              <a:t>理</a:t>
            </a:r>
            <a:endParaRPr lang="zh-CN" altLang="en-US" sz="4800" b="1" smtClean="0">
              <a:solidFill>
                <a:srgbClr val="00FF00"/>
              </a:solidFill>
              <a:ea typeface="华文新魏" pitchFamily="2" charset="-122"/>
            </a:endParaRPr>
          </a:p>
        </p:txBody>
      </p:sp>
      <p:sp>
        <p:nvSpPr>
          <p:cNvPr id="15368" name="矩形 15367"/>
          <p:cNvSpPr>
            <a:spLocks noChangeArrowheads="1"/>
          </p:cNvSpPr>
          <p:nvPr/>
        </p:nvSpPr>
        <p:spPr bwMode="auto">
          <a:xfrm>
            <a:off x="1654175" y="2138363"/>
            <a:ext cx="1506538" cy="663575"/>
          </a:xfrm>
          <a:prstGeom prst="rect">
            <a:avLst/>
          </a:prstGeom>
          <a:noFill/>
          <a:ln w="28575" cap="rnd">
            <a:solidFill>
              <a:srgbClr val="FFFFFF"/>
            </a:solidFill>
            <a:prstDash val="sysDot"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FFFF"/>
                </a:solidFill>
                <a:ea typeface="华文新魏" pitchFamily="2" charset="-122"/>
              </a:rPr>
              <a:t>文</a:t>
            </a:r>
            <a:r>
              <a:rPr lang="zh-CN" altLang="en-US" sz="4800" b="1" smtClean="0">
                <a:solidFill>
                  <a:srgbClr val="00FF00"/>
                </a:solidFill>
                <a:ea typeface="华文新魏" pitchFamily="2" charset="-122"/>
              </a:rPr>
              <a:t>思</a:t>
            </a:r>
            <a:endParaRPr lang="zh-CN" altLang="en-US" sz="4800" b="1" smtClean="0">
              <a:solidFill>
                <a:srgbClr val="00FF00"/>
              </a:solidFill>
              <a:ea typeface="华文新魏" pitchFamily="2" charset="-122"/>
            </a:endParaRPr>
          </a:p>
        </p:txBody>
      </p:sp>
      <p:sp>
        <p:nvSpPr>
          <p:cNvPr id="15369" name="左右箭头 15368"/>
          <p:cNvSpPr>
            <a:spLocks noChangeArrowheads="1"/>
          </p:cNvSpPr>
          <p:nvPr/>
        </p:nvSpPr>
        <p:spPr bwMode="auto">
          <a:xfrm rot="5400000">
            <a:off x="4125913" y="2363787"/>
            <a:ext cx="857250" cy="168275"/>
          </a:xfrm>
          <a:prstGeom prst="leftRightArrow">
            <a:avLst>
              <a:gd name="adj1" fmla="val 50000"/>
              <a:gd name="adj2" fmla="val 101792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0" name="左右箭头 15369"/>
          <p:cNvSpPr>
            <a:spLocks noChangeArrowheads="1"/>
          </p:cNvSpPr>
          <p:nvPr/>
        </p:nvSpPr>
        <p:spPr bwMode="auto">
          <a:xfrm rot="5400000">
            <a:off x="4120356" y="4156869"/>
            <a:ext cx="855663" cy="168275"/>
          </a:xfrm>
          <a:prstGeom prst="leftRightArrow">
            <a:avLst>
              <a:gd name="adj1" fmla="val 50000"/>
              <a:gd name="adj2" fmla="val 101604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1" name="左右箭头 15370"/>
          <p:cNvSpPr>
            <a:spLocks noChangeArrowheads="1"/>
          </p:cNvSpPr>
          <p:nvPr/>
        </p:nvSpPr>
        <p:spPr bwMode="auto">
          <a:xfrm rot="9460795">
            <a:off x="5232400" y="2825750"/>
            <a:ext cx="922338" cy="155575"/>
          </a:xfrm>
          <a:prstGeom prst="leftRightArrow">
            <a:avLst>
              <a:gd name="adj1" fmla="val 50000"/>
              <a:gd name="adj2" fmla="val 118462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2" name="左右箭头 15371"/>
          <p:cNvSpPr>
            <a:spLocks noChangeArrowheads="1"/>
          </p:cNvSpPr>
          <p:nvPr/>
        </p:nvSpPr>
        <p:spPr bwMode="auto">
          <a:xfrm rot="1793474">
            <a:off x="5191125" y="3798888"/>
            <a:ext cx="922338" cy="155575"/>
          </a:xfrm>
          <a:prstGeom prst="leftRightArrow">
            <a:avLst>
              <a:gd name="adj1" fmla="val 50000"/>
              <a:gd name="adj2" fmla="val 118462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3" name="左右箭头 15372"/>
          <p:cNvSpPr>
            <a:spLocks noChangeArrowheads="1"/>
          </p:cNvSpPr>
          <p:nvPr/>
        </p:nvSpPr>
        <p:spPr bwMode="auto">
          <a:xfrm rot="1502543">
            <a:off x="3009900" y="2708275"/>
            <a:ext cx="922338" cy="157163"/>
          </a:xfrm>
          <a:prstGeom prst="leftRightArrow">
            <a:avLst>
              <a:gd name="adj1" fmla="val 50000"/>
              <a:gd name="adj2" fmla="val 117265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4" name="左右箭头 15373"/>
          <p:cNvSpPr>
            <a:spLocks noChangeArrowheads="1"/>
          </p:cNvSpPr>
          <p:nvPr/>
        </p:nvSpPr>
        <p:spPr bwMode="auto">
          <a:xfrm rot="9471783">
            <a:off x="2968625" y="3836988"/>
            <a:ext cx="922338" cy="155575"/>
          </a:xfrm>
          <a:prstGeom prst="leftRightArrow">
            <a:avLst>
              <a:gd name="adj1" fmla="val 50000"/>
              <a:gd name="adj2" fmla="val 118462"/>
            </a:avLst>
          </a:prstGeom>
          <a:solidFill>
            <a:srgbClr val="00E4A8"/>
          </a:solidFill>
          <a:ln w="9525" cap="rnd">
            <a:solidFill>
              <a:srgbClr val="FFFFFF"/>
            </a:solidFill>
            <a:prstDash val="sys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u="sng" smtClean="0">
              <a:solidFill>
                <a:srgbClr val="FFFFFF"/>
              </a:solidFill>
            </a:endParaRPr>
          </a:p>
        </p:txBody>
      </p:sp>
      <p:sp>
        <p:nvSpPr>
          <p:cNvPr id="15375" name="椭圆 15374"/>
          <p:cNvSpPr>
            <a:spLocks noChangeArrowheads="1"/>
          </p:cNvSpPr>
          <p:nvPr/>
        </p:nvSpPr>
        <p:spPr bwMode="auto">
          <a:xfrm>
            <a:off x="3678238" y="2957513"/>
            <a:ext cx="1657350" cy="768350"/>
          </a:xfrm>
          <a:prstGeom prst="ellipse">
            <a:avLst/>
          </a:prstGeom>
          <a:solidFill>
            <a:srgbClr val="DDDDDD"/>
          </a:solidFill>
          <a:ln w="9525">
            <a:noFill/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000099"/>
                </a:solidFill>
                <a:ea typeface="华文新魏" pitchFamily="2" charset="-122"/>
              </a:rPr>
              <a:t>文</a:t>
            </a:r>
            <a:r>
              <a:rPr lang="zh-CN" altLang="en-US" sz="5400" smtClean="0">
                <a:solidFill>
                  <a:srgbClr val="FF0066"/>
                </a:solidFill>
                <a:ea typeface="华文新魏" pitchFamily="2" charset="-122"/>
              </a:rPr>
              <a:t>心</a:t>
            </a:r>
            <a:endParaRPr lang="zh-CN" altLang="en-US" sz="5400" smtClean="0">
              <a:solidFill>
                <a:srgbClr val="FF0066"/>
              </a:solidFill>
              <a:ea typeface="华文新魏" pitchFamily="2" charset="-122"/>
            </a:endParaRPr>
          </a:p>
        </p:txBody>
      </p:sp>
      <p:grpSp>
        <p:nvGrpSpPr>
          <p:cNvPr id="2" name="组合 15375"/>
          <p:cNvGrpSpPr/>
          <p:nvPr/>
        </p:nvGrpSpPr>
        <p:grpSpPr bwMode="auto">
          <a:xfrm>
            <a:off x="-9525" y="6089650"/>
            <a:ext cx="9217025" cy="838200"/>
            <a:chOff x="0" y="0"/>
            <a:chExt cx="5779" cy="510"/>
          </a:xfrm>
        </p:grpSpPr>
        <p:sp>
          <p:nvSpPr>
            <p:cNvPr id="46097" name="矩形 15376"/>
            <p:cNvSpPr>
              <a:spLocks noChangeArrowheads="1"/>
            </p:cNvSpPr>
            <p:nvPr/>
          </p:nvSpPr>
          <p:spPr bwMode="auto">
            <a:xfrm>
              <a:off x="19" y="8"/>
              <a:ext cx="5760" cy="493"/>
            </a:xfrm>
            <a:prstGeom prst="rect">
              <a:avLst/>
            </a:prstGeom>
            <a:gradFill rotWithShape="1">
              <a:gsLst>
                <a:gs pos="0">
                  <a:srgbClr val="000066"/>
                </a:gs>
                <a:gs pos="50000">
                  <a:srgbClr val="00002F"/>
                </a:gs>
                <a:gs pos="100000">
                  <a:srgbClr val="000066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b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4000" dirty="0" smtClean="0">
                  <a:solidFill>
                    <a:srgbClr val="FFFFFF"/>
                  </a:solidFill>
                  <a:ea typeface="华文新魏" pitchFamily="2" charset="-122"/>
                </a:rPr>
                <a:t>《</a:t>
              </a:r>
              <a:r>
                <a:rPr lang="zh-CN" altLang="en-US" sz="4000" dirty="0" smtClean="0">
                  <a:solidFill>
                    <a:srgbClr val="FFFFFF"/>
                  </a:solidFill>
                  <a:ea typeface="华文新魏" pitchFamily="2" charset="-122"/>
                </a:rPr>
                <a:t>文心雕龙</a:t>
              </a:r>
              <a:r>
                <a:rPr lang="en-US" altLang="zh-CN" sz="4000" dirty="0" smtClean="0">
                  <a:solidFill>
                    <a:srgbClr val="FFFFFF"/>
                  </a:solidFill>
                  <a:ea typeface="华文新魏" pitchFamily="2" charset="-122"/>
                </a:rPr>
                <a:t>》</a:t>
              </a:r>
              <a:endParaRPr lang="zh-CN" altLang="en-US" sz="4000" dirty="0" smtClean="0">
                <a:solidFill>
                  <a:srgbClr val="FFFFFF"/>
                </a:solidFill>
                <a:ea typeface="华文新魏" pitchFamily="2" charset="-122"/>
              </a:endParaRPr>
            </a:p>
          </p:txBody>
        </p:sp>
        <p:pic>
          <p:nvPicPr>
            <p:cNvPr id="46098" name="图片 15377" descr="双龙"/>
            <p:cNvPicPr>
              <a:picLocks noChangeAspect="1" noChangeArrowheads="1"/>
            </p:cNvPicPr>
            <p:nvPr/>
          </p:nvPicPr>
          <p:blipFill>
            <a:blip r:embed="rId1" cstate="print"/>
            <a:srcRect l="63641" t="1428"/>
            <a:stretch>
              <a:fillRect/>
            </a:stretch>
          </p:blipFill>
          <p:spPr bwMode="auto">
            <a:xfrm>
              <a:off x="4736" y="8"/>
              <a:ext cx="1043" cy="4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9999"/>
                  </a:schemeClr>
                </a:gs>
                <a:gs pos="100000">
                  <a:srgbClr val="859AC6">
                    <a:alpha val="31998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pic>
          <p:nvPicPr>
            <p:cNvPr id="46099" name="图片 15378" descr="双龙"/>
            <p:cNvPicPr>
              <a:picLocks noChangeAspect="1" noChangeArrowheads="1"/>
            </p:cNvPicPr>
            <p:nvPr/>
          </p:nvPicPr>
          <p:blipFill>
            <a:blip r:embed="rId1" cstate="print"/>
            <a:srcRect l="-838" t="1428" r="64461"/>
            <a:stretch>
              <a:fillRect/>
            </a:stretch>
          </p:blipFill>
          <p:spPr bwMode="auto">
            <a:xfrm>
              <a:off x="0" y="0"/>
              <a:ext cx="1056" cy="51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9999"/>
                  </a:schemeClr>
                </a:gs>
                <a:gs pos="100000">
                  <a:srgbClr val="859AC6">
                    <a:alpha val="31998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  <p:bldP spid="15365" grpId="0" animBg="1"/>
      <p:bldP spid="15366" grpId="0" animBg="1"/>
      <p:bldP spid="15367" grpId="0" animBg="1"/>
      <p:bldP spid="15368" grpId="0" animBg="1"/>
      <p:bldP spid="153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8193"/>
          <p:cNvSpPr>
            <a:spLocks noGrp="1" noChangeArrowheads="1"/>
          </p:cNvSpPr>
          <p:nvPr>
            <p:ph type="ctrTitle"/>
          </p:nvPr>
        </p:nvSpPr>
        <p:spPr>
          <a:xfrm>
            <a:off x="187325" y="1844675"/>
            <a:ext cx="6845300" cy="933450"/>
          </a:xfrm>
        </p:spPr>
        <p:txBody>
          <a:bodyPr/>
          <a:lstStyle/>
          <a:p>
            <a:pPr algn="ctr" eaLnBrk="1" hangingPunct="1"/>
            <a:r>
              <a:rPr lang="zh-CN" altLang="en-US" sz="6600" smtClean="0">
                <a:solidFill>
                  <a:schemeClr val="hlink"/>
                </a:solidFill>
              </a:rPr>
              <a:t>习作</a:t>
            </a:r>
            <a:r>
              <a:rPr lang="en-US" altLang="zh-CN" sz="6600" smtClean="0">
                <a:solidFill>
                  <a:schemeClr val="hlink"/>
                </a:solidFill>
              </a:rPr>
              <a:t>“</a:t>
            </a:r>
            <a:r>
              <a:rPr lang="zh-CN" altLang="en-US" sz="6600" smtClean="0">
                <a:solidFill>
                  <a:schemeClr val="hlink"/>
                </a:solidFill>
              </a:rPr>
              <a:t>启蒙</a:t>
            </a:r>
            <a:r>
              <a:rPr lang="en-US" altLang="zh-CN" sz="6600" smtClean="0">
                <a:solidFill>
                  <a:schemeClr val="hlink"/>
                </a:solidFill>
              </a:rPr>
              <a:t>”</a:t>
            </a:r>
            <a:endParaRPr lang="en-US" altLang="zh-CN" sz="6600" smtClean="0">
              <a:solidFill>
                <a:schemeClr val="hlin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66950" y="3213100"/>
            <a:ext cx="316865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</a:t>
            </a:r>
            <a:r>
              <a:rPr lang="zh-CN" altLang="en-US" sz="3900" b="1" u="sng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心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endParaRPr lang="zh-CN" altLang="en-US" sz="3900" b="1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66950" y="4076700"/>
            <a:ext cx="316865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</a:t>
            </a:r>
            <a:r>
              <a:rPr lang="zh-CN" altLang="en-US" sz="3900" b="1" u="sng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情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endParaRPr lang="zh-CN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66950" y="5013325"/>
            <a:ext cx="316865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</a:t>
            </a:r>
            <a:r>
              <a:rPr lang="zh-CN" altLang="en-US" sz="3900" b="1" u="sng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法</a:t>
            </a:r>
            <a:r>
              <a:rPr lang="en-US" altLang="zh-CN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endParaRPr lang="zh-CN" altLang="en-US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933450"/>
          </a:xfrm>
        </p:spPr>
        <p:txBody>
          <a:bodyPr/>
          <a:lstStyle/>
          <a:p>
            <a:pPr algn="ctr" eaLnBrk="1" hangingPunct="1"/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  <p:sp>
        <p:nvSpPr>
          <p:cNvPr id="48131" name="文本框 3"/>
          <p:cNvSpPr txBox="1">
            <a:spLocks noChangeArrowheads="1"/>
          </p:cNvSpPr>
          <p:nvPr/>
        </p:nvSpPr>
        <p:spPr bwMode="auto">
          <a:xfrm>
            <a:off x="1908175" y="32131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何谓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！</a:t>
            </a:r>
            <a:endParaRPr lang="zh-CN" altLang="en-US" sz="3900" b="1" u="sng" smtClean="0">
              <a:solidFill>
                <a:srgbClr val="FF99CC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48132" name="文本框 2"/>
          <p:cNvSpPr txBox="1">
            <a:spLocks noChangeArrowheads="1"/>
          </p:cNvSpPr>
          <p:nvPr/>
        </p:nvSpPr>
        <p:spPr bwMode="auto">
          <a:xfrm>
            <a:off x="1908175" y="40767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习作之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！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79613" y="4797425"/>
            <a:ext cx="415766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如何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开启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？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2133600"/>
          </a:xfrm>
        </p:spPr>
        <p:txBody>
          <a:bodyPr/>
          <a:lstStyle/>
          <a:p>
            <a:pPr algn="ctr" eaLnBrk="1" hangingPunct="1"/>
            <a:r>
              <a:rPr lang="zh-CN" altLang="en-US" sz="7200" smtClean="0"/>
              <a:t>小学语文三年级</a:t>
            </a:r>
            <a:br>
              <a:rPr lang="zh-CN" altLang="en-US" sz="7200" smtClean="0"/>
            </a:br>
            <a:r>
              <a:rPr lang="zh-CN" altLang="en-US" sz="7200" smtClean="0">
                <a:solidFill>
                  <a:schemeClr val="hlink"/>
                </a:solidFill>
              </a:rPr>
              <a:t>作文</a:t>
            </a:r>
            <a:r>
              <a:rPr lang="en-US" altLang="zh-CN" sz="7200" smtClean="0">
                <a:solidFill>
                  <a:srgbClr val="FFFF00"/>
                </a:solidFill>
              </a:rPr>
              <a:t>/</a:t>
            </a:r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r>
              <a:rPr lang="en-US" altLang="zh-CN" sz="7200" smtClean="0">
                <a:solidFill>
                  <a:srgbClr val="FFFF00"/>
                </a:solidFill>
              </a:rPr>
              <a:t>/</a:t>
            </a:r>
            <a:r>
              <a:rPr lang="zh-CN" altLang="en-US" sz="7200" smtClean="0">
                <a:solidFill>
                  <a:schemeClr val="hlink"/>
                </a:solidFill>
              </a:rPr>
              <a:t>教学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9217"/>
          <p:cNvSpPr>
            <a:spLocks noChangeArrowheads="1" noChangeShapeType="1" noTextEdit="1"/>
          </p:cNvSpPr>
          <p:nvPr/>
        </p:nvSpPr>
        <p:spPr bwMode="auto">
          <a:xfrm>
            <a:off x="2555875" y="1989138"/>
            <a:ext cx="3816350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u="sng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</a:rPr>
              <a:t>课程目标</a:t>
            </a:r>
            <a:endParaRPr lang="zh-CN" altLang="en-US" sz="6600" b="1" u="sng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476250"/>
            <a:ext cx="8326755" cy="4722495"/>
          </a:xfrm>
          <a:prstGeom prst="rect">
            <a:avLst/>
          </a:prstGeom>
          <a:noFill/>
          <a:ln w="28575" cap="rnd">
            <a:noFill/>
            <a:prstDash val="sysDot"/>
            <a:miter lim="800000"/>
          </a:ln>
        </p:spPr>
        <p:txBody>
          <a:bodyPr wrap="none" anchor="ctr"/>
          <a:lstStyle/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《语文课程标准》第</a:t>
            </a:r>
            <a:r>
              <a:rPr lang="en-US" altLang="zh-CN" sz="2000" b="1" dirty="0" smtClean="0">
                <a:solidFill>
                  <a:srgbClr val="FFFFFF"/>
                </a:solidFill>
                <a:ea typeface="华文新魏" pitchFamily="2" charset="-122"/>
              </a:rPr>
              <a:t>7</a:t>
            </a: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页</a:t>
            </a:r>
            <a:endParaRPr lang="zh-CN" altLang="en-US" sz="20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0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5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5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u="sng" dirty="0" smtClean="0">
                <a:solidFill>
                  <a:srgbClr val="66FF33"/>
                </a:solidFill>
                <a:latin typeface="华文新魏" charset="0"/>
                <a:ea typeface="华文新魏" charset="0"/>
              </a:rPr>
              <a:t>总体目标</a:t>
            </a:r>
            <a:endParaRPr lang="zh-CN" altLang="en-US" sz="4000" b="1" u="sng" dirty="0" smtClean="0">
              <a:solidFill>
                <a:srgbClr val="FFFF00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   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  <a:sym typeface="+mn-ea"/>
              </a:rPr>
              <a:t>（第</a:t>
            </a:r>
            <a:r>
              <a:rPr lang="en-US" altLang="zh-CN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  <a:sym typeface="+mn-ea"/>
              </a:rPr>
              <a:t>8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  <a:sym typeface="+mn-ea"/>
              </a:rPr>
              <a:t>条）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能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具体明确、文从字顺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地表达自己的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见闻、体验和想法。能根据需要，运用常见的表达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方式写作，发展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书面语言运用能力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。</a:t>
            </a:r>
            <a:endParaRPr lang="zh-CN" altLang="en-US" sz="2800" b="1" dirty="0" smtClean="0">
              <a:solidFill>
                <a:srgbClr val="00FF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7825" y="659765"/>
            <a:ext cx="8326755" cy="5297170"/>
          </a:xfrm>
          <a:prstGeom prst="rect">
            <a:avLst/>
          </a:prstGeom>
          <a:noFill/>
          <a:ln w="28575" cap="rnd">
            <a:noFill/>
            <a:prstDash val="sysDot"/>
            <a:miter lim="800000"/>
          </a:ln>
        </p:spPr>
        <p:txBody>
          <a:bodyPr wrap="none" anchor="ctr"/>
          <a:lstStyle/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《语文课程标准》第</a:t>
            </a:r>
            <a:r>
              <a:rPr lang="en-US" altLang="zh-CN" sz="2000" b="1" dirty="0" smtClean="0">
                <a:solidFill>
                  <a:srgbClr val="FFFFFF"/>
                </a:solidFill>
                <a:ea typeface="华文新魏" pitchFamily="2" charset="-122"/>
              </a:rPr>
              <a:t>23</a:t>
            </a: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页</a:t>
            </a:r>
            <a:endParaRPr lang="zh-CN" altLang="en-US" sz="20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0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5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5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u="sng" dirty="0" smtClean="0">
                <a:solidFill>
                  <a:srgbClr val="66FF33"/>
                </a:solidFill>
                <a:latin typeface="华文新魏" charset="0"/>
                <a:ea typeface="华文新魏" charset="0"/>
              </a:rPr>
              <a:t>实施建议</a:t>
            </a:r>
            <a:endParaRPr lang="zh-CN" altLang="en-US" sz="3600" b="1" u="sng" dirty="0" smtClean="0">
              <a:solidFill>
                <a:srgbClr val="99FF66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     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为学生的自主写作提供有利条件和广阔空间，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减少对学生写作的束缚，鼓励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自由表达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和有创意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的表达，</a:t>
            </a:r>
            <a:r>
              <a:rPr lang="zh-CN" altLang="en-US" sz="2800" b="1" u="sng" dirty="0" smtClean="0">
                <a:solidFill>
                  <a:srgbClr val="FF99CC"/>
                </a:solidFill>
                <a:latin typeface="华文新魏" charset="0"/>
                <a:ea typeface="华文新魏" charset="0"/>
              </a:rPr>
              <a:t>鼓励写想象中的事物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。加强平时练笔指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导，改进作文命题方式，提倡学生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自主命题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。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b="1" dirty="0" smtClean="0">
              <a:solidFill>
                <a:srgbClr val="00FF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605" y="620395"/>
            <a:ext cx="8326755" cy="5871845"/>
          </a:xfrm>
          <a:prstGeom prst="rect">
            <a:avLst/>
          </a:prstGeom>
          <a:noFill/>
          <a:ln w="28575" cap="rnd">
            <a:noFill/>
            <a:prstDash val="sysDot"/>
            <a:miter lim="800000"/>
          </a:ln>
        </p:spPr>
        <p:txBody>
          <a:bodyPr wrap="none" anchor="ctr"/>
          <a:lstStyle/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《语文课程标准》第</a:t>
            </a:r>
            <a:r>
              <a:rPr lang="en-US" altLang="zh-CN" sz="2000" b="1" dirty="0" smtClean="0">
                <a:solidFill>
                  <a:srgbClr val="FFFFFF"/>
                </a:solidFill>
                <a:ea typeface="华文新魏" pitchFamily="2" charset="-122"/>
              </a:rPr>
              <a:t>30</a:t>
            </a:r>
            <a:r>
              <a:rPr lang="zh-CN" altLang="en-US" sz="2000" b="1" dirty="0" smtClean="0">
                <a:solidFill>
                  <a:srgbClr val="FFFFFF"/>
                </a:solidFill>
                <a:ea typeface="华文新魏" pitchFamily="2" charset="-122"/>
              </a:rPr>
              <a:t>页</a:t>
            </a:r>
            <a:endParaRPr lang="zh-CN" altLang="en-US" sz="2000" b="1" dirty="0" smtClean="0">
              <a:solidFill>
                <a:srgbClr val="FFFFFF"/>
              </a:solidFill>
              <a:ea typeface="华文新魏" pitchFamily="2" charset="-122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5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u="sng" dirty="0" smtClean="0">
                <a:solidFill>
                  <a:srgbClr val="66FF33"/>
                </a:solidFill>
                <a:latin typeface="华文新魏" charset="0"/>
                <a:ea typeface="华文新魏" charset="0"/>
              </a:rPr>
              <a:t>评价建议</a:t>
            </a:r>
            <a:endParaRPr lang="zh-CN" altLang="en-US" sz="4000" b="1" u="sng" dirty="0" smtClean="0">
              <a:solidFill>
                <a:srgbClr val="66FF33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7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     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写作的评价，应按照不同学段的目标要求，综合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考察学生写作水平的发展状况。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第一学段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主要评价学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生的写话兴趣；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第二学段</a:t>
            </a:r>
            <a:r>
              <a:rPr lang="zh-CN" altLang="en-US" sz="3600" b="1" u="sng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是习作的</a:t>
            </a:r>
            <a:r>
              <a:rPr lang="zh-CN" altLang="en-US" sz="3600" b="1" u="sng" dirty="0" smtClean="0">
                <a:solidFill>
                  <a:srgbClr val="FF99CC"/>
                </a:solidFill>
                <a:latin typeface="华文新魏" charset="0"/>
                <a:ea typeface="华文新魏" charset="0"/>
              </a:rPr>
              <a:t>起始阶段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，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u="sng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要鼓励学生</a:t>
            </a:r>
            <a:r>
              <a:rPr lang="zh-CN" altLang="en-US" sz="3600" b="1" u="sng" dirty="0" smtClean="0">
                <a:solidFill>
                  <a:srgbClr val="FF99CC"/>
                </a:solidFill>
                <a:latin typeface="华文新魏" charset="0"/>
                <a:ea typeface="华文新魏" charset="0"/>
              </a:rPr>
              <a:t>大胆习作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；</a:t>
            </a:r>
            <a:r>
              <a:rPr lang="zh-CN" altLang="en-US" sz="2800" b="1" u="sng" dirty="0" smtClean="0">
                <a:solidFill>
                  <a:srgbClr val="FFFF00"/>
                </a:solidFill>
                <a:latin typeface="华文新魏" charset="0"/>
                <a:ea typeface="华文新魏" charset="0"/>
              </a:rPr>
              <a:t>第三、第四学段</a:t>
            </a: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要通过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多种评价，促进学生具体明确、文从字顺地表达自己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的见闻、体验和想法。对于作文的评价还须关注学生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FFFF"/>
                </a:solidFill>
                <a:latin typeface="华文新魏" charset="0"/>
                <a:ea typeface="华文新魏" charset="0"/>
              </a:rPr>
              <a:t>汉字书写的情况。</a:t>
            </a:r>
            <a:endParaRPr lang="zh-CN" altLang="en-US" sz="2800" b="1" dirty="0" smtClean="0">
              <a:solidFill>
                <a:srgbClr val="FFFFFF"/>
              </a:solidFill>
              <a:latin typeface="华文新魏" charset="0"/>
              <a:ea typeface="华文新魏" charset="0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b="1" dirty="0" smtClean="0">
              <a:solidFill>
                <a:srgbClr val="00FF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>
            <a:spLocks noChangeArrowheads="1"/>
          </p:cNvSpPr>
          <p:nvPr/>
        </p:nvSpPr>
        <p:spPr bwMode="auto">
          <a:xfrm>
            <a:off x="0" y="2060575"/>
            <a:ext cx="9144000" cy="396081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Dot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u="sng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1.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对写话有兴趣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，留心周围事物，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写自己想说的话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，写想像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中的事物。  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</a:t>
            </a:r>
            <a:endParaRPr lang="en-US" altLang="zh-CN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2.在写话中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乐于运用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阅读和生活中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学到的词语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3.根据表达的需要，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学习使用逗号、句号、问号、感叹号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矩形 13314"/>
          <p:cNvSpPr>
            <a:spLocks noChangeArrowheads="1"/>
          </p:cNvSpPr>
          <p:nvPr/>
        </p:nvSpPr>
        <p:spPr bwMode="auto">
          <a:xfrm>
            <a:off x="1403350" y="836613"/>
            <a:ext cx="72009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u="sng" smtClean="0">
                <a:solidFill>
                  <a:srgbClr val="333399"/>
                </a:solidFill>
              </a:rPr>
              <a:t>第一学段(1～2年级</a:t>
            </a:r>
            <a:r>
              <a:rPr lang="en-US" altLang="zh-CN" sz="2800" b="1" u="sng" smtClean="0">
                <a:solidFill>
                  <a:srgbClr val="333399"/>
                </a:solidFill>
              </a:rPr>
              <a:t>) —————</a:t>
            </a:r>
            <a:r>
              <a:rPr lang="zh-CN" altLang="en-US" sz="6000" b="1" u="sng" smtClean="0">
                <a:solidFill>
                  <a:srgbClr val="6A4076"/>
                </a:solidFill>
                <a:ea typeface="华文中宋" pitchFamily="2" charset="-122"/>
              </a:rPr>
              <a:t>写话</a:t>
            </a:r>
            <a:endParaRPr lang="en-US" altLang="zh-CN" sz="6000" b="1" u="sng" smtClean="0">
              <a:solidFill>
                <a:srgbClr val="6A4076"/>
              </a:solidFill>
              <a:ea typeface="华文中宋" pitchFamily="2" charset="-122"/>
            </a:endParaRPr>
          </a:p>
        </p:txBody>
      </p:sp>
      <p:sp>
        <p:nvSpPr>
          <p:cNvPr id="51204" name="文本框 2"/>
          <p:cNvSpPr txBox="1">
            <a:spLocks noChangeArrowheads="1"/>
          </p:cNvSpPr>
          <p:nvPr/>
        </p:nvSpPr>
        <p:spPr bwMode="auto">
          <a:xfrm>
            <a:off x="23813" y="4868863"/>
            <a:ext cx="9110662" cy="6397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（写话）</a:t>
            </a:r>
            <a:r>
              <a:rPr lang="en-US" altLang="zh-CN" sz="3600" b="1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3600" b="1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（用词）</a:t>
            </a:r>
            <a:r>
              <a:rPr lang="en-US" altLang="zh-CN" sz="3600" b="1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3600" b="1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（用标点）</a:t>
            </a:r>
            <a:endParaRPr lang="zh-CN" altLang="en-US" sz="3600" b="1" smtClean="0">
              <a:solidFill>
                <a:srgbClr val="0000CC"/>
              </a:solidFill>
              <a:latin typeface="楷体_GB2312" pitchFamily="1" charset="-122"/>
              <a:ea typeface="楷体_GB2312" pitchFamily="1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2133600"/>
          </a:xfrm>
        </p:spPr>
        <p:txBody>
          <a:bodyPr/>
          <a:lstStyle/>
          <a:p>
            <a:pPr algn="ctr" eaLnBrk="1" hangingPunct="1"/>
            <a:r>
              <a:rPr lang="zh-CN" altLang="en-US" sz="7200" smtClean="0"/>
              <a:t>小学语文三年级</a:t>
            </a:r>
            <a:br>
              <a:rPr lang="zh-CN" altLang="en-US" sz="7200" smtClean="0"/>
            </a:br>
            <a:r>
              <a:rPr lang="zh-CN" altLang="en-US" sz="7200" smtClean="0">
                <a:solidFill>
                  <a:schemeClr val="hlink"/>
                </a:solidFill>
              </a:rPr>
              <a:t>作文</a:t>
            </a:r>
            <a:r>
              <a:rPr lang="en-US" altLang="zh-CN" sz="7200" smtClean="0">
                <a:solidFill>
                  <a:srgbClr val="FFFF00"/>
                </a:solidFill>
              </a:rPr>
              <a:t>/</a:t>
            </a:r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r>
              <a:rPr lang="en-US" altLang="zh-CN" sz="7200" smtClean="0">
                <a:solidFill>
                  <a:srgbClr val="FFFF00"/>
                </a:solidFill>
              </a:rPr>
              <a:t>/</a:t>
            </a:r>
            <a:r>
              <a:rPr lang="zh-CN" altLang="en-US" sz="7200" smtClean="0">
                <a:solidFill>
                  <a:schemeClr val="hlink"/>
                </a:solidFill>
              </a:rPr>
              <a:t>教学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  <p:sp>
        <p:nvSpPr>
          <p:cNvPr id="36867" name="矩形 8194"/>
          <p:cNvSpPr>
            <a:spLocks noChangeArrowheads="1"/>
          </p:cNvSpPr>
          <p:nvPr/>
        </p:nvSpPr>
        <p:spPr bwMode="auto">
          <a:xfrm>
            <a:off x="179388" y="6021388"/>
            <a:ext cx="9013825" cy="463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 smtClean="0">
                <a:solidFill>
                  <a:srgbClr val="CCFFFF"/>
                </a:solidFill>
              </a:rPr>
              <a:t>四川省   成都市武侯区教育科学发展研究院    甘雪梅       </a:t>
            </a:r>
            <a:endParaRPr lang="en-US" altLang="zh-CN" b="1" smtClean="0">
              <a:solidFill>
                <a:srgbClr val="CCFFFF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>
            <a:spLocks noChangeArrowheads="1"/>
          </p:cNvSpPr>
          <p:nvPr/>
        </p:nvSpPr>
        <p:spPr bwMode="auto">
          <a:xfrm>
            <a:off x="0" y="2060575"/>
            <a:ext cx="9144000" cy="43211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Dot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u="sng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1.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乐于书面表达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，增强习作的自信心。愿意与他人分享习作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的快乐。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2.观察周围的世界，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能不拘形式地写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下自己的见闻、感受和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想象，注意把自己觉得新奇有趣的或印象最深、最受感动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的内容写清楚。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3.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能用简短的书信、便条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进行书面交际。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4.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尝试在习作中运用平时积累的语言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材料，特别是有新鲜感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的词句。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5.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学习修改习作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中有明显错误的词句。根据表达的需要，正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确使用冒号、引号等标点符号。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6.</a:t>
            </a:r>
            <a:r>
              <a:rPr lang="zh-CN" altLang="en-US" sz="2400" b="1" u="sng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课内习作每学年16次左右</a:t>
            </a: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40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2227" name="矩形 14338"/>
          <p:cNvSpPr>
            <a:spLocks noChangeArrowheads="1"/>
          </p:cNvSpPr>
          <p:nvPr/>
        </p:nvSpPr>
        <p:spPr bwMode="auto">
          <a:xfrm>
            <a:off x="1403350" y="836613"/>
            <a:ext cx="72009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u="sng" smtClean="0">
                <a:solidFill>
                  <a:srgbClr val="333399"/>
                </a:solidFill>
              </a:rPr>
              <a:t>第二学段(3～4年级</a:t>
            </a:r>
            <a:r>
              <a:rPr lang="en-US" altLang="zh-CN" sz="2800" b="1" u="sng" smtClean="0">
                <a:solidFill>
                  <a:srgbClr val="333399"/>
                </a:solidFill>
              </a:rPr>
              <a:t>) —————</a:t>
            </a:r>
            <a:r>
              <a:rPr lang="zh-CN" altLang="en-US" sz="6000" b="1" u="sng" smtClean="0">
                <a:solidFill>
                  <a:srgbClr val="6A4076"/>
                </a:solidFill>
                <a:ea typeface="华文中宋" pitchFamily="2" charset="-122"/>
              </a:rPr>
              <a:t>习作</a:t>
            </a:r>
            <a:endParaRPr lang="zh-CN" altLang="en-US" sz="6000" b="1" u="sng" smtClean="0">
              <a:solidFill>
                <a:srgbClr val="6A4076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>
            <a:spLocks noChangeArrowheads="1"/>
          </p:cNvSpPr>
          <p:nvPr/>
        </p:nvSpPr>
        <p:spPr bwMode="auto">
          <a:xfrm>
            <a:off x="251460" y="1844675"/>
            <a:ext cx="8585835" cy="45370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Dot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浓缩</a:t>
            </a:r>
            <a:r>
              <a:rPr lang="zh-CN" altLang="en-US" sz="24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“学段目标”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，明晰</a:t>
            </a:r>
            <a:r>
              <a:rPr lang="zh-CN" altLang="en-US" sz="24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“教学要点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endParaRPr lang="zh-CN" altLang="en-US" sz="2400" b="1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endParaRPr lang="zh-CN" altLang="en-US" sz="2400" b="1" smtClean="0">
              <a:solidFill>
                <a:srgbClr val="333399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99"/>
                </a:solidFill>
                <a:latin typeface="华文中宋" pitchFamily="2" charset="-122"/>
                <a:ea typeface="华文中宋" pitchFamily="2" charset="-122"/>
              </a:rPr>
              <a:t>习作</a:t>
            </a:r>
            <a:endParaRPr lang="zh-CN" altLang="en-US" sz="3600" b="1" smtClean="0">
              <a:solidFill>
                <a:srgbClr val="333399"/>
              </a:solidFill>
              <a:latin typeface="华文中宋" pitchFamily="2" charset="-122"/>
              <a:ea typeface="华文中宋" pitchFamily="2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altLang="en-US" sz="24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乐于表达，分享快乐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情感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态度）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2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altLang="en-US" sz="2400" b="1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不拘形式，内容清楚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（形式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内容）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3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书信便条，书面交际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（学习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实践）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4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积累语言，尝试运用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（积累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运用）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5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学习修改，使用标点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（修改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完善）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6.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课内习作，每年16次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  <a:sym typeface="Arial" pitchFamily="34" charset="0"/>
              </a:rPr>
              <a:t>——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（数量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质量）</a:t>
            </a:r>
            <a:endParaRPr lang="zh-CN" altLang="en-US" sz="2400" b="1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3251" name="矩形 12290"/>
          <p:cNvSpPr>
            <a:spLocks noChangeArrowheads="1"/>
          </p:cNvSpPr>
          <p:nvPr/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700" dirty="0" smtClean="0">
                <a:solidFill>
                  <a:srgbClr val="6A4076"/>
                </a:solidFill>
                <a:ea typeface="华文中宋" pitchFamily="2" charset="-122"/>
              </a:rPr>
              <a:t>小学语文</a:t>
            </a:r>
            <a:r>
              <a:rPr lang="en-US" altLang="zh-CN" sz="3700" dirty="0" smtClean="0">
                <a:solidFill>
                  <a:srgbClr val="6A4076"/>
                </a:solidFill>
                <a:ea typeface="华文中宋" pitchFamily="2" charset="-122"/>
              </a:rPr>
              <a:t>3-4</a:t>
            </a:r>
            <a:r>
              <a:rPr lang="zh-CN" altLang="en-US" sz="3700" dirty="0" smtClean="0">
                <a:solidFill>
                  <a:srgbClr val="6A4076"/>
                </a:solidFill>
                <a:ea typeface="华文中宋" pitchFamily="2" charset="-122"/>
              </a:rPr>
              <a:t>年级</a:t>
            </a:r>
            <a:r>
              <a:rPr lang="zh-CN" altLang="en-US" sz="6000" b="1" dirty="0" smtClean="0">
                <a:solidFill>
                  <a:srgbClr val="6A4076"/>
                </a:solidFill>
                <a:ea typeface="华文中宋" pitchFamily="2" charset="-122"/>
              </a:rPr>
              <a:t>课程目标</a:t>
            </a:r>
            <a:endParaRPr lang="zh-CN" altLang="en-US" sz="6000" b="1" dirty="0" smtClean="0">
              <a:solidFill>
                <a:srgbClr val="6A4076"/>
              </a:solidFill>
              <a:ea typeface="华文中宋" pitchFamily="2" charset="-122"/>
            </a:endParaRPr>
          </a:p>
        </p:txBody>
      </p:sp>
      <p:sp>
        <p:nvSpPr>
          <p:cNvPr id="32772" name="文本框 1"/>
          <p:cNvSpPr txBox="1">
            <a:spLocks noChangeArrowheads="1"/>
          </p:cNvSpPr>
          <p:nvPr/>
        </p:nvSpPr>
        <p:spPr bwMode="auto">
          <a:xfrm>
            <a:off x="7045325" y="333375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情动辞发</a:t>
            </a:r>
            <a:endParaRPr lang="zh-CN" altLang="en-US" sz="2400" b="1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6516688" y="3284538"/>
            <a:ext cx="503237" cy="504825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 noProof="1">
              <a:solidFill>
                <a:srgbClr val="000000"/>
              </a:solidFill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516688" y="4005263"/>
            <a:ext cx="503237" cy="503237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 noProof="1">
              <a:solidFill>
                <a:srgbClr val="000000"/>
              </a:solidFill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6516688" y="4724400"/>
            <a:ext cx="503237" cy="504825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 u="sng" noProof="1">
              <a:solidFill>
                <a:srgbClr val="000000"/>
              </a:solidFill>
            </a:endParaRPr>
          </a:p>
        </p:txBody>
      </p:sp>
      <p:sp>
        <p:nvSpPr>
          <p:cNvPr id="32776" name="文本框 5"/>
          <p:cNvSpPr txBox="1">
            <a:spLocks noChangeArrowheads="1"/>
          </p:cNvSpPr>
          <p:nvPr/>
        </p:nvSpPr>
        <p:spPr bwMode="auto">
          <a:xfrm>
            <a:off x="7092950" y="4005263"/>
            <a:ext cx="1406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学以致用</a:t>
            </a:r>
            <a:endParaRPr lang="zh-CN" altLang="en-US" sz="2400" b="1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2777" name="文本框 6"/>
          <p:cNvSpPr txBox="1">
            <a:spLocks noChangeArrowheads="1"/>
          </p:cNvSpPr>
          <p:nvPr/>
        </p:nvSpPr>
        <p:spPr bwMode="auto">
          <a:xfrm>
            <a:off x="7092950" y="4724400"/>
            <a:ext cx="1406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提升质量</a:t>
            </a:r>
            <a:endParaRPr lang="zh-CN" altLang="en-US" sz="2400" b="1" smtClean="0">
              <a:solidFill>
                <a:srgbClr val="FF33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" grpId="0" animBg="1"/>
      <p:bldP spid="4" grpId="0" animBg="1"/>
      <p:bldP spid="5" grpId="0" animBg="1"/>
      <p:bldP spid="32776" grpId="0"/>
      <p:bldP spid="327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>
            <a:spLocks noChangeArrowheads="1"/>
          </p:cNvSpPr>
          <p:nvPr/>
        </p:nvSpPr>
        <p:spPr bwMode="auto">
          <a:xfrm>
            <a:off x="0" y="2060575"/>
            <a:ext cx="9144000" cy="43211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prstDash val="dashDot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u="sng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1.</a:t>
            </a:r>
            <a:r>
              <a:rPr lang="zh-CN" altLang="en-US" sz="2400" b="1" u="sng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懂得写作是为了自我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表达和与人交流。</a:t>
            </a:r>
            <a:b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2.养成留心观察周围事物的习惯，有意识地丰富自己的见闻，     </a:t>
            </a:r>
            <a:endParaRPr lang="zh-CN" altLang="en-US" sz="24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</a:t>
            </a:r>
            <a:r>
              <a:rPr lang="zh-CN" altLang="en-US" sz="2400" b="1" u="sng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珍视个人的独特感受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，积累习作素材。</a:t>
            </a:r>
            <a:b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3.能写简单的记实作文和想像作文，</a:t>
            </a:r>
            <a:r>
              <a:rPr lang="zh-CN" altLang="en-US" sz="2400" b="1" u="sng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内容具体，感情真实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4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能根据习作内容表达的需要，分段表述。学写读书笔记和</a:t>
            </a:r>
            <a:endParaRPr lang="zh-CN" altLang="en-US" sz="24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常见应用文。 </a:t>
            </a:r>
            <a:b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4.修改自己的习作，并</a:t>
            </a:r>
            <a:r>
              <a:rPr lang="zh-CN" altLang="en-US" sz="2400" b="1" u="sng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主动与他人交换修改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，做到语句通顺，</a:t>
            </a:r>
            <a:endParaRPr lang="zh-CN" altLang="en-US" sz="24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行款正确，书写规范、整洁。根据表达需要，使用常用的</a:t>
            </a:r>
            <a:endParaRPr lang="zh-CN" altLang="en-US" sz="24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标点符号。 </a:t>
            </a:r>
            <a:b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5.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习作要有一定速度</a:t>
            </a:r>
            <a:r>
              <a:rPr lang="zh-CN" altLang="en-US" sz="2400" dirty="0" smtClean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。课内习作每学年16次左右。</a:t>
            </a:r>
            <a:endParaRPr lang="zh-CN" altLang="en-US" sz="2000" dirty="0" smtClean="0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4275" name="矩形 15362"/>
          <p:cNvSpPr>
            <a:spLocks noChangeArrowheads="1"/>
          </p:cNvSpPr>
          <p:nvPr/>
        </p:nvSpPr>
        <p:spPr bwMode="auto">
          <a:xfrm>
            <a:off x="1403350" y="836613"/>
            <a:ext cx="72009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u="sng" dirty="0" smtClean="0">
                <a:solidFill>
                  <a:srgbClr val="333399"/>
                </a:solidFill>
              </a:rPr>
              <a:t>第三学段(5～6年级</a:t>
            </a:r>
            <a:r>
              <a:rPr lang="en-US" altLang="zh-CN" sz="2800" b="1" u="sng" dirty="0" smtClean="0">
                <a:solidFill>
                  <a:srgbClr val="333399"/>
                </a:solidFill>
              </a:rPr>
              <a:t>) —————</a:t>
            </a:r>
            <a:r>
              <a:rPr lang="zh-CN" altLang="en-US" sz="6000" b="1" u="sng" dirty="0" smtClean="0">
                <a:solidFill>
                  <a:srgbClr val="6A4076"/>
                </a:solidFill>
                <a:ea typeface="华文中宋" pitchFamily="2" charset="-122"/>
              </a:rPr>
              <a:t>习作</a:t>
            </a:r>
            <a:endParaRPr lang="zh-CN" altLang="en-US" sz="6000" b="1" u="sng" dirty="0" smtClean="0">
              <a:solidFill>
                <a:srgbClr val="6A4076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9217"/>
          <p:cNvSpPr>
            <a:spLocks noChangeArrowheads="1" noChangeShapeType="1" noTextEdit="1"/>
          </p:cNvSpPr>
          <p:nvPr/>
        </p:nvSpPr>
        <p:spPr bwMode="auto">
          <a:xfrm>
            <a:off x="2555875" y="1989138"/>
            <a:ext cx="3816350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u="sng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</a:rPr>
              <a:t>教材编排</a:t>
            </a:r>
            <a:endParaRPr lang="zh-CN" altLang="en-US" sz="6600" b="1" u="sng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30721"/>
          <p:cNvSpPr txBox="1">
            <a:spLocks noChangeArrowheads="1"/>
          </p:cNvSpPr>
          <p:nvPr/>
        </p:nvSpPr>
        <p:spPr bwMode="auto">
          <a:xfrm>
            <a:off x="-128588" y="690563"/>
            <a:ext cx="8915401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99CC"/>
                </a:solidFill>
                <a:latin typeface="Times New Roman" pitchFamily="18" charset="0"/>
                <a:ea typeface="华文中宋" pitchFamily="2" charset="-122"/>
              </a:rPr>
              <a:t>义务教育课程标准实验教科书（人教版）</a:t>
            </a:r>
            <a:endParaRPr lang="zh-CN" altLang="en-US" sz="2800" b="1" smtClean="0">
              <a:solidFill>
                <a:srgbClr val="FF99CC"/>
              </a:solidFill>
              <a:latin typeface="Times New Roman" pitchFamily="18" charset="0"/>
              <a:ea typeface="华文中宋" pitchFamily="2" charset="-122"/>
            </a:endParaRPr>
          </a:p>
        </p:txBody>
      </p:sp>
      <p:sp>
        <p:nvSpPr>
          <p:cNvPr id="10" name="文本框 30722"/>
          <p:cNvSpPr txBox="1">
            <a:spLocks noChangeArrowheads="1"/>
          </p:cNvSpPr>
          <p:nvPr/>
        </p:nvSpPr>
        <p:spPr bwMode="auto">
          <a:xfrm>
            <a:off x="2000250" y="2357438"/>
            <a:ext cx="4895850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000" b="1" u="sng" dirty="0">
                <a:solidFill>
                  <a:srgbClr val="00E4A8">
                    <a:lumMod val="40000"/>
                    <a:lumOff val="60000"/>
                  </a:srgbClr>
                </a:solidFill>
                <a:latin typeface="Times New Roman" pitchFamily="18" charset="0"/>
                <a:ea typeface="华文彩云" pitchFamily="2" charset="-122"/>
              </a:rPr>
              <a:t>教材作文教学</a:t>
            </a:r>
            <a:r>
              <a:rPr lang="zh-CN" altLang="en-US" sz="6000" b="1" dirty="0">
                <a:solidFill>
                  <a:srgbClr val="00E4A8">
                    <a:lumMod val="40000"/>
                    <a:lumOff val="60000"/>
                  </a:srgbClr>
                </a:solidFill>
                <a:latin typeface="Times New Roman" pitchFamily="18" charset="0"/>
                <a:ea typeface="华文彩云" pitchFamily="2" charset="-122"/>
              </a:rPr>
              <a:t>内容简介</a:t>
            </a:r>
            <a:r>
              <a:rPr lang="zh-CN" altLang="en-US" sz="6000" u="sng" dirty="0">
                <a:solidFill>
                  <a:srgbClr val="CF3E00"/>
                </a:solidFill>
                <a:latin typeface="Times New Roman" pitchFamily="18" charset="0"/>
                <a:ea typeface="华文琥珀" pitchFamily="2" charset="-122"/>
              </a:rPr>
              <a:t> </a:t>
            </a:r>
            <a:endParaRPr lang="zh-CN" altLang="en-US" sz="6000" u="sng" dirty="0">
              <a:solidFill>
                <a:srgbClr val="CF3E00"/>
              </a:solidFill>
              <a:latin typeface="Times New Roman" pitchFamily="18" charset="0"/>
              <a:ea typeface="华文琥珀" pitchFamily="2" charset="-122"/>
            </a:endParaRPr>
          </a:p>
        </p:txBody>
      </p:sp>
      <p:sp>
        <p:nvSpPr>
          <p:cNvPr id="56324" name="文本框 30723"/>
          <p:cNvSpPr txBox="1">
            <a:spLocks noChangeArrowheads="1"/>
          </p:cNvSpPr>
          <p:nvPr/>
        </p:nvSpPr>
        <p:spPr bwMode="auto">
          <a:xfrm>
            <a:off x="1500188" y="1285875"/>
            <a:ext cx="5286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99CC"/>
                </a:solidFill>
                <a:ea typeface="华文中宋" pitchFamily="2" charset="-122"/>
              </a:rPr>
              <a:t>三年级语文</a:t>
            </a:r>
            <a:endParaRPr lang="zh-CN" altLang="en-US" sz="2400" b="1" smtClean="0">
              <a:solidFill>
                <a:srgbClr val="FF99CC"/>
              </a:solidFill>
              <a:ea typeface="华文中宋" pitchFamily="2" charset="-122"/>
            </a:endParaRPr>
          </a:p>
        </p:txBody>
      </p:sp>
      <p:pic>
        <p:nvPicPr>
          <p:cNvPr id="56325" name="Picture 8"/>
          <p:cNvPicPr>
            <a:picLocks noChangeAspect="1" noChangeArrowheads="1"/>
          </p:cNvPicPr>
          <p:nvPr/>
        </p:nvPicPr>
        <p:blipFill>
          <a:blip r:embed="rId1" cstate="print">
            <a:lum contrast="4000"/>
          </a:blip>
          <a:srcRect/>
          <a:stretch>
            <a:fillRect/>
          </a:stretch>
        </p:blipFill>
        <p:spPr bwMode="auto">
          <a:xfrm>
            <a:off x="6838950" y="3214688"/>
            <a:ext cx="15017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214688"/>
            <a:ext cx="14700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7497"/>
          <p:cNvSpPr txBox="1">
            <a:spLocks noChangeArrowheads="1"/>
          </p:cNvSpPr>
          <p:nvPr/>
        </p:nvSpPr>
        <p:spPr bwMode="auto">
          <a:xfrm>
            <a:off x="-285750" y="85725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3600" b="1" dirty="0">
                <a:solidFill>
                  <a:srgbClr val="00E4A8">
                    <a:lumMod val="40000"/>
                    <a:lumOff val="60000"/>
                  </a:srgbClr>
                </a:solidFill>
                <a:latin typeface="Times New Roman" pitchFamily="18" charset="0"/>
                <a:ea typeface="华文中宋" pitchFamily="2" charset="-122"/>
              </a:rPr>
              <a:t>三年级（上下册）单元习作</a:t>
            </a:r>
            <a:endParaRPr lang="zh-CN" altLang="en-US" sz="3600" b="1" dirty="0">
              <a:solidFill>
                <a:srgbClr val="00E4A8">
                  <a:lumMod val="40000"/>
                  <a:lumOff val="60000"/>
                </a:srgbClr>
              </a:solidFill>
              <a:latin typeface="Times New Roman" pitchFamily="18" charset="0"/>
              <a:ea typeface="华文中宋" pitchFamily="2" charset="-122"/>
            </a:endParaRPr>
          </a:p>
        </p:txBody>
      </p:sp>
      <p:pic>
        <p:nvPicPr>
          <p:cNvPr id="4" name="Picture 10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785938"/>
            <a:ext cx="25193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4000"/>
          </a:blip>
          <a:srcRect/>
          <a:stretch>
            <a:fillRect/>
          </a:stretch>
        </p:blipFill>
        <p:spPr bwMode="auto">
          <a:xfrm>
            <a:off x="4500563" y="1785938"/>
            <a:ext cx="25717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9" name="表格 147458"/>
          <p:cNvGraphicFramePr/>
          <p:nvPr/>
        </p:nvGraphicFramePr>
        <p:xfrm>
          <a:off x="368300" y="765175"/>
          <a:ext cx="8596314" cy="5878530"/>
        </p:xfrm>
        <a:graphic>
          <a:graphicData uri="http://schemas.openxmlformats.org/drawingml/2006/table">
            <a:tbl>
              <a:tblPr/>
              <a:tblGrid>
                <a:gridCol w="1203304"/>
                <a:gridCol w="3000396"/>
                <a:gridCol w="4392614"/>
              </a:tblGrid>
              <a:tr h="65317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 dirty="0" smtClean="0">
                          <a:solidFill>
                            <a:srgbClr val="000066"/>
                          </a:solidFill>
                          <a:latin typeface="+mn-ea"/>
                          <a:ea typeface="+mn-ea"/>
                        </a:rPr>
                        <a:t>单元</a:t>
                      </a:r>
                      <a:endParaRPr lang="en-US" altLang="zh-CN" sz="3200" b="1" dirty="0">
                        <a:solidFill>
                          <a:srgbClr val="000066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i="0" u="none" kern="1200" baseline="0" dirty="0" smtClean="0">
                          <a:solidFill>
                            <a:srgbClr val="000066"/>
                          </a:solidFill>
                          <a:latin typeface="+mn-ea"/>
                          <a:ea typeface="+mn-ea"/>
                          <a:cs typeface="+mn-cs"/>
                        </a:rPr>
                        <a:t>上册</a:t>
                      </a:r>
                      <a:endParaRPr lang="zh-CN" altLang="en-US" sz="3200" b="1" i="0" u="none" kern="1200" baseline="0" dirty="0">
                        <a:solidFill>
                          <a:srgbClr val="00006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i="0" u="none" kern="1200" baseline="0" dirty="0" smtClean="0">
                          <a:solidFill>
                            <a:srgbClr val="000066"/>
                          </a:solidFill>
                          <a:latin typeface="+mn-ea"/>
                          <a:ea typeface="+mn-ea"/>
                          <a:cs typeface="+mn-cs"/>
                        </a:rPr>
                        <a:t>下册</a:t>
                      </a:r>
                      <a:endParaRPr lang="zh-CN" altLang="en-US" sz="3200" b="1" i="0" u="none" kern="1200" baseline="0" dirty="0">
                        <a:solidFill>
                          <a:srgbClr val="00006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rgbClr val="000066"/>
                          </a:solidFill>
                        </a:rPr>
                        <a:t>1</a:t>
                      </a:r>
                      <a:endParaRPr lang="en-US" altLang="zh-CN" sz="3200" b="1" dirty="0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我们的课余生活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介绍家乡景物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2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 smtClean="0">
                          <a:solidFill>
                            <a:srgbClr val="CC3300"/>
                          </a:solidFill>
                        </a:rPr>
                        <a:t> </a:t>
                      </a: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熟悉的那个人</a:t>
                      </a:r>
                      <a:endParaRPr lang="en-US" altLang="zh-CN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选作题</a:t>
                      </a:r>
                      <a:r>
                        <a:rPr lang="en-US" altLang="zh-CN" sz="2400" b="1" dirty="0" smtClean="0">
                          <a:solidFill>
                            <a:srgbClr val="CC3300"/>
                          </a:solidFill>
                        </a:rPr>
                        <a:t>……</a:t>
                      </a:r>
                      <a:endParaRPr lang="zh-CN" altLang="en-US" sz="1800" b="1" dirty="0" smtClean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3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快乐的秋天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说说我自己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4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观察中的发现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教你学一招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5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生活中的传统文化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爸妈的爱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6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风景美丽的地方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我想发明的机器人</a:t>
                      </a:r>
                      <a:endParaRPr lang="zh-CN" altLang="en-US" sz="2400" b="1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7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1" dirty="0" smtClean="0">
                          <a:solidFill>
                            <a:srgbClr val="000066"/>
                          </a:solidFill>
                        </a:rPr>
                        <a:t> </a:t>
                      </a:r>
                      <a:r>
                        <a:rPr lang="zh-CN" altLang="en-US" sz="2400" b="1" i="0" u="none" kern="1200" baseline="0" dirty="0" smtClean="0">
                          <a:solidFill>
                            <a:srgbClr val="CC3300"/>
                          </a:solidFill>
                          <a:latin typeface="Arial" charset="0"/>
                          <a:ea typeface="宋体" pitchFamily="2" charset="-122"/>
                          <a:cs typeface="+mn-cs"/>
                        </a:rPr>
                        <a:t>编写童</a:t>
                      </a: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话</a:t>
                      </a:r>
                      <a:endParaRPr lang="zh-CN" altLang="en-US" sz="2400" b="1" dirty="0" smtClean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CC3300"/>
                          </a:solidFill>
                        </a:rPr>
                        <a:t>自由写</a:t>
                      </a:r>
                      <a:r>
                        <a:rPr lang="en-US" altLang="zh-CN" sz="2400" b="1" dirty="0" smtClean="0">
                          <a:solidFill>
                            <a:srgbClr val="CC3300"/>
                          </a:solidFill>
                        </a:rPr>
                        <a:t>……</a:t>
                      </a:r>
                      <a:endParaRPr lang="zh-CN" altLang="en-US" sz="2400" b="1" dirty="0" smtClean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31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66"/>
                          </a:solidFill>
                        </a:rPr>
                        <a:t>8</a:t>
                      </a:r>
                      <a:endParaRPr lang="en-US" altLang="zh-CN" sz="3200" b="1">
                        <a:solidFill>
                          <a:srgbClr val="000066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u="none" dirty="0" smtClean="0">
                          <a:solidFill>
                            <a:srgbClr val="CC3300"/>
                          </a:solidFill>
                        </a:rPr>
                        <a:t>自由写</a:t>
                      </a:r>
                      <a:r>
                        <a:rPr lang="en-US" altLang="zh-CN" sz="2400" b="1" u="none" dirty="0" smtClean="0">
                          <a:solidFill>
                            <a:srgbClr val="CC3300"/>
                          </a:solidFill>
                        </a:rPr>
                        <a:t>……</a:t>
                      </a:r>
                      <a:endParaRPr lang="zh-CN" altLang="en-US" sz="2400" b="1" u="none" dirty="0" smtClean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u="none" dirty="0" smtClean="0">
                          <a:solidFill>
                            <a:srgbClr val="CC3300"/>
                          </a:solidFill>
                        </a:rPr>
                        <a:t>假如我会“变”</a:t>
                      </a:r>
                      <a:endParaRPr lang="zh-CN" altLang="en-US" sz="2400" b="1" u="none" dirty="0" smtClean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58422" name="文本框 147497"/>
          <p:cNvSpPr txBox="1">
            <a:spLocks noChangeArrowheads="1"/>
          </p:cNvSpPr>
          <p:nvPr/>
        </p:nvSpPr>
        <p:spPr bwMode="auto">
          <a:xfrm>
            <a:off x="0" y="4445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CC3300"/>
                </a:solidFill>
                <a:latin typeface="Times New Roman" pitchFamily="18" charset="0"/>
                <a:ea typeface="华文中宋" pitchFamily="2" charset="-122"/>
              </a:rPr>
              <a:t>三年级单元习作</a:t>
            </a:r>
            <a:endParaRPr lang="zh-CN" altLang="en-US" sz="3600" b="1" smtClean="0">
              <a:solidFill>
                <a:srgbClr val="CC3300"/>
              </a:solidFill>
              <a:latin typeface="Times New Roman" pitchFamily="18" charset="0"/>
              <a:ea typeface="华文中宋" pitchFamily="2" charset="-122"/>
            </a:endParaRPr>
          </a:p>
        </p:txBody>
      </p:sp>
      <p:pic>
        <p:nvPicPr>
          <p:cNvPr id="6" name="Picture 10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25" y="857250"/>
            <a:ext cx="3746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4000"/>
          </a:blip>
          <a:srcRect/>
          <a:stretch>
            <a:fillRect/>
          </a:stretch>
        </p:blipFill>
        <p:spPr bwMode="auto">
          <a:xfrm>
            <a:off x="5945188" y="852488"/>
            <a:ext cx="3571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9" name="表格 147458"/>
          <p:cNvGraphicFramePr>
            <a:graphicFrameLocks noGrp="1"/>
          </p:cNvGraphicFramePr>
          <p:nvPr/>
        </p:nvGraphicFramePr>
        <p:xfrm>
          <a:off x="368300" y="765175"/>
          <a:ext cx="8596313" cy="5872167"/>
        </p:xfrm>
        <a:graphic>
          <a:graphicData uri="http://schemas.openxmlformats.org/drawingml/2006/table">
            <a:tbl>
              <a:tblPr/>
              <a:tblGrid>
                <a:gridCol w="1203325"/>
                <a:gridCol w="3000375"/>
                <a:gridCol w="4392613"/>
              </a:tblGrid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单元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上册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下册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我们的课余生活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介绍家乡景物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熟悉的那个人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选作题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……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快乐的秋天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说说我自己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4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观察中的发现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教你学一招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生活中的传统文化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爸妈的爱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风景美丽的地方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我想发明的机器人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（想象文）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7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编写童话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（想象文）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自由写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……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8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ltHorz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自由写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……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假如我会“变”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（想象文）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59436" name="文本框 147497"/>
          <p:cNvSpPr txBox="1">
            <a:spLocks noChangeArrowheads="1"/>
          </p:cNvSpPr>
          <p:nvPr/>
        </p:nvSpPr>
        <p:spPr bwMode="auto">
          <a:xfrm>
            <a:off x="0" y="4445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CC3300"/>
                </a:solidFill>
                <a:latin typeface="Times New Roman" pitchFamily="18" charset="0"/>
                <a:ea typeface="华文中宋" pitchFamily="2" charset="-122"/>
              </a:rPr>
              <a:t>三年级单元习作</a:t>
            </a:r>
            <a:endParaRPr lang="zh-CN" altLang="en-US" sz="3600" b="1" smtClean="0">
              <a:solidFill>
                <a:srgbClr val="CC3300"/>
              </a:solidFill>
              <a:latin typeface="Times New Roman" pitchFamily="18" charset="0"/>
              <a:ea typeface="华文中宋" pitchFamily="2" charset="-122"/>
            </a:endParaRPr>
          </a:p>
        </p:txBody>
      </p:sp>
      <p:pic>
        <p:nvPicPr>
          <p:cNvPr id="7" name="Picture 10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25" y="857250"/>
            <a:ext cx="3746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4000"/>
          </a:blip>
          <a:srcRect/>
          <a:stretch>
            <a:fillRect/>
          </a:stretch>
        </p:blipFill>
        <p:spPr bwMode="auto">
          <a:xfrm>
            <a:off x="5945188" y="852488"/>
            <a:ext cx="3571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9217"/>
          <p:cNvSpPr>
            <a:spLocks noChangeArrowheads="1" noChangeShapeType="1" noTextEdit="1"/>
          </p:cNvSpPr>
          <p:nvPr/>
        </p:nvSpPr>
        <p:spPr bwMode="auto">
          <a:xfrm>
            <a:off x="2555875" y="1989138"/>
            <a:ext cx="3816350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u="sng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</a:rPr>
              <a:t>教学建议</a:t>
            </a:r>
            <a:endParaRPr lang="zh-CN" altLang="en-US" sz="6600" b="1" u="sng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933450"/>
          </a:xfrm>
        </p:spPr>
        <p:txBody>
          <a:bodyPr/>
          <a:lstStyle/>
          <a:p>
            <a:pPr algn="ctr" eaLnBrk="1" hangingPunct="1"/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  <p:sp>
        <p:nvSpPr>
          <p:cNvPr id="61443" name="文本框 3"/>
          <p:cNvSpPr txBox="1">
            <a:spLocks noChangeArrowheads="1"/>
          </p:cNvSpPr>
          <p:nvPr/>
        </p:nvSpPr>
        <p:spPr bwMode="auto">
          <a:xfrm>
            <a:off x="395288" y="3213100"/>
            <a:ext cx="665321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文心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</a:t>
            </a:r>
            <a:r>
              <a:rPr lang="zh-CN" altLang="en-US" sz="3900" b="1" smtClean="0">
                <a:solidFill>
                  <a:srgbClr val="FF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观察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要</a:t>
            </a:r>
            <a:r>
              <a:rPr lang="zh-CN" altLang="en-US" sz="3900" b="1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用心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）</a:t>
            </a:r>
            <a:endParaRPr lang="zh-CN" altLang="en-US" sz="3900" b="1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61444" name="文本框 2"/>
          <p:cNvSpPr txBox="1">
            <a:spLocks noChangeArrowheads="1"/>
          </p:cNvSpPr>
          <p:nvPr/>
        </p:nvSpPr>
        <p:spPr bwMode="auto">
          <a:xfrm>
            <a:off x="395288" y="4076700"/>
            <a:ext cx="665321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文情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</a:t>
            </a:r>
            <a:r>
              <a:rPr lang="zh-CN" altLang="en-US" sz="3900" b="1" smtClean="0">
                <a:solidFill>
                  <a:srgbClr val="FF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思考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要</a:t>
            </a:r>
            <a:r>
              <a:rPr lang="zh-CN" altLang="en-US" sz="3900" b="1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有情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）</a:t>
            </a:r>
            <a:endParaRPr lang="zh-CN" altLang="en-US" u="sng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61445" name="文本框 4"/>
          <p:cNvSpPr txBox="1">
            <a:spLocks noChangeArrowheads="1"/>
          </p:cNvSpPr>
          <p:nvPr/>
        </p:nvSpPr>
        <p:spPr bwMode="auto">
          <a:xfrm>
            <a:off x="395288" y="5013325"/>
            <a:ext cx="665321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文法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之蒙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</a:t>
            </a:r>
            <a:r>
              <a:rPr lang="zh-CN" altLang="en-US" sz="3900" b="1" smtClean="0">
                <a:solidFill>
                  <a:srgbClr val="FF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表达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要</a:t>
            </a:r>
            <a:r>
              <a:rPr lang="zh-CN" altLang="en-US" sz="3900" b="1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得法</a:t>
            </a:r>
            <a:r>
              <a:rPr lang="zh-CN" altLang="en-US" sz="3900" b="1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）</a:t>
            </a:r>
            <a:endParaRPr lang="zh-CN" altLang="en-US" u="sng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775" y="2708275"/>
            <a:ext cx="88201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2133600"/>
          </a:xfrm>
        </p:spPr>
        <p:txBody>
          <a:bodyPr/>
          <a:lstStyle/>
          <a:p>
            <a:pPr algn="ctr" eaLnBrk="1" hangingPunct="1"/>
            <a:r>
              <a:rPr lang="zh-CN" altLang="en-US" sz="7200" smtClean="0"/>
              <a:t>小学语文三年级</a:t>
            </a:r>
            <a:br>
              <a:rPr lang="zh-CN" altLang="en-US" sz="7200" smtClean="0"/>
            </a:br>
            <a:r>
              <a:rPr lang="zh-CN" altLang="en-US" sz="7200" u="sng" smtClean="0">
                <a:solidFill>
                  <a:schemeClr val="hlink"/>
                </a:solidFill>
              </a:rPr>
              <a:t>作文</a:t>
            </a:r>
            <a:endParaRPr lang="zh-CN" altLang="en-US" sz="4400" smtClean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30721"/>
          <p:cNvSpPr>
            <a:spLocks noGrp="1" noChangeArrowheads="1"/>
          </p:cNvSpPr>
          <p:nvPr>
            <p:ph idx="1"/>
          </p:nvPr>
        </p:nvSpPr>
        <p:spPr>
          <a:xfrm>
            <a:off x="971550" y="2136775"/>
            <a:ext cx="7499350" cy="36782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          “</a:t>
            </a:r>
            <a:r>
              <a:rPr lang="zh-CN" altLang="en-US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用</a:t>
            </a:r>
            <a:r>
              <a:rPr lang="zh-CN" altLang="en-US" sz="3200" u="sng" smtClean="0">
                <a:solidFill>
                  <a:srgbClr val="FF99CC"/>
                </a:solidFill>
                <a:latin typeface="Times New Roman" pitchFamily="18" charset="0"/>
                <a:ea typeface="华文新魏" pitchFamily="2" charset="-122"/>
              </a:rPr>
              <a:t>心</a:t>
            </a:r>
            <a:r>
              <a:rPr lang="zh-CN" altLang="en-US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观</a:t>
            </a:r>
            <a:r>
              <a:rPr lang="zh-CN" altLang="en-US" sz="3200" u="sng" smtClean="0">
                <a:solidFill>
                  <a:srgbClr val="FF99CC"/>
                </a:solidFill>
                <a:latin typeface="Times New Roman" pitchFamily="18" charset="0"/>
                <a:ea typeface="华文新魏" pitchFamily="2" charset="-122"/>
              </a:rPr>
              <a:t>察</a:t>
            </a:r>
            <a:r>
              <a:rPr lang="zh-CN" altLang="en-US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！</a:t>
            </a:r>
            <a:r>
              <a:rPr lang="en-US" altLang="zh-CN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”</a:t>
            </a:r>
            <a:endParaRPr lang="en-US" altLang="zh-CN" sz="3200" smtClean="0">
              <a:solidFill>
                <a:srgbClr val="99FF99"/>
              </a:solidFill>
              <a:latin typeface="Times New Roman" pitchFamily="18" charset="0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          “</a:t>
            </a:r>
            <a:r>
              <a:rPr lang="zh-CN" altLang="en-US" sz="3200" u="sng" smtClean="0">
                <a:solidFill>
                  <a:srgbClr val="FF99CC"/>
                </a:solidFill>
                <a:latin typeface="Times New Roman" pitchFamily="18" charset="0"/>
                <a:ea typeface="华文新魏" pitchFamily="2" charset="-122"/>
              </a:rPr>
              <a:t>言</a:t>
            </a:r>
            <a:r>
              <a:rPr lang="zh-CN" altLang="en-US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为</a:t>
            </a:r>
            <a:r>
              <a:rPr lang="zh-CN" altLang="en-US" sz="3200" u="sng" smtClean="0">
                <a:solidFill>
                  <a:srgbClr val="FF99CC"/>
                </a:solidFill>
                <a:latin typeface="Times New Roman" pitchFamily="18" charset="0"/>
                <a:ea typeface="华文新魏" pitchFamily="2" charset="-122"/>
              </a:rPr>
              <a:t>心</a:t>
            </a:r>
            <a:r>
              <a:rPr lang="zh-CN" altLang="en-US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声！</a:t>
            </a:r>
            <a:r>
              <a:rPr lang="en-US" altLang="zh-CN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”</a:t>
            </a:r>
            <a:r>
              <a:rPr lang="en-US" altLang="zh-CN" sz="3200" b="1" smtClean="0"/>
              <a:t> </a:t>
            </a:r>
            <a:endParaRPr lang="en-US" altLang="zh-CN" sz="3200" b="1" smtClean="0"/>
          </a:p>
          <a:p>
            <a:pPr eaLnBrk="1" hangingPunct="1">
              <a:buFont typeface="Wingdings" pitchFamily="2" charset="2"/>
              <a:buNone/>
            </a:pPr>
            <a:endParaRPr lang="en-US" altLang="zh-CN" sz="3200" smtClean="0">
              <a:solidFill>
                <a:srgbClr val="99FF99"/>
              </a:solidFill>
              <a:latin typeface="Times New Roman" pitchFamily="18" charset="0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        </a:t>
            </a:r>
            <a:r>
              <a:rPr lang="zh-CN" altLang="zh-CN" sz="3200" b="1" smtClean="0"/>
              <a:t>“用</a:t>
            </a:r>
            <a:r>
              <a:rPr lang="zh-CN" altLang="zh-CN" sz="4800" b="1" u="sng" smtClean="0">
                <a:solidFill>
                  <a:srgbClr val="66FF99"/>
                </a:solidFill>
              </a:rPr>
              <a:t>笔</a:t>
            </a:r>
            <a:r>
              <a:rPr lang="zh-CN" altLang="en-US" sz="3200" b="1" smtClean="0"/>
              <a:t>说话</a:t>
            </a:r>
            <a:r>
              <a:rPr lang="zh-CN" altLang="zh-CN" sz="3200" b="1" smtClean="0"/>
              <a:t>，</a:t>
            </a:r>
            <a:r>
              <a:rPr lang="zh-CN" altLang="zh-CN" sz="4800" b="1" u="sng" smtClean="0">
                <a:solidFill>
                  <a:srgbClr val="66FF99"/>
                </a:solidFill>
              </a:rPr>
              <a:t>写</a:t>
            </a:r>
            <a:r>
              <a:rPr lang="zh-CN" altLang="zh-CN" sz="3200" b="1" smtClean="0"/>
              <a:t>我</a:t>
            </a:r>
            <a:r>
              <a:rPr lang="zh-CN" altLang="en-US" sz="4800" b="1" u="sng" smtClean="0">
                <a:solidFill>
                  <a:srgbClr val="FF99CC"/>
                </a:solidFill>
              </a:rPr>
              <a:t>真</a:t>
            </a:r>
            <a:r>
              <a:rPr lang="zh-CN" altLang="zh-CN" sz="4800" b="1" u="sng" smtClean="0">
                <a:solidFill>
                  <a:srgbClr val="FF99CC"/>
                </a:solidFill>
              </a:rPr>
              <a:t>心</a:t>
            </a:r>
            <a:r>
              <a:rPr lang="zh-CN" altLang="zh-CN" sz="3200" b="1" smtClean="0"/>
              <a:t>。”</a:t>
            </a:r>
            <a:endParaRPr lang="en-US" altLang="zh-CN" sz="3200" b="1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smtClean="0"/>
              <a:t>                                   </a:t>
            </a:r>
            <a:r>
              <a:rPr lang="zh-CN" altLang="zh-CN" sz="3200" b="1" smtClean="0"/>
              <a:t>—— 这就是作文！</a:t>
            </a:r>
            <a:endParaRPr lang="zh-CN" altLang="en-US" sz="3200" smtClean="0">
              <a:solidFill>
                <a:srgbClr val="CCEC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2467" name="矩形 30722"/>
          <p:cNvSpPr>
            <a:spLocks noChangeArrowheads="1"/>
          </p:cNvSpPr>
          <p:nvPr/>
        </p:nvSpPr>
        <p:spPr bwMode="auto">
          <a:xfrm>
            <a:off x="642938" y="500063"/>
            <a:ext cx="5948362" cy="830262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文心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观察要用心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62468" name="图片 30723" descr="TN_AN00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46913" y="158750"/>
            <a:ext cx="20510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24578"/>
          <p:cNvSpPr>
            <a:spLocks noChangeArrowheads="1"/>
          </p:cNvSpPr>
          <p:nvPr/>
        </p:nvSpPr>
        <p:spPr bwMode="auto">
          <a:xfrm>
            <a:off x="2195513" y="620713"/>
            <a:ext cx="6672262" cy="685800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夯实</a:t>
            </a:r>
            <a:r>
              <a:rPr lang="zh-CN" altLang="en-US" sz="3900" u="sng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  <a:hlinkClick r:id="rId1" action="ppaction://hlinkpres?slideindex=1&amp;slidetitle="/>
              </a:rPr>
              <a:t>低段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基础，提升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（写话）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质量</a:t>
            </a:r>
            <a:endParaRPr lang="zh-CN" altLang="en-US" sz="32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pic>
        <p:nvPicPr>
          <p:cNvPr id="63491" name="图片 24588" descr="00142a9a0810097b7dc947[1]"/>
          <p:cNvPicPr>
            <a:picLocks noChangeAspect="1" noChangeArrowheads="1"/>
          </p:cNvPicPr>
          <p:nvPr/>
        </p:nvPicPr>
        <p:blipFill>
          <a:blip r:embed="rId2" cstate="print"/>
          <a:srcRect l="-404" b="13574"/>
          <a:stretch>
            <a:fillRect/>
          </a:stretch>
        </p:blipFill>
        <p:spPr bwMode="auto">
          <a:xfrm>
            <a:off x="176213" y="114300"/>
            <a:ext cx="16525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 cstate="print"/>
          <a:srcRect l="4518" t="11656" b="10860"/>
          <a:stretch>
            <a:fillRect/>
          </a:stretch>
        </p:blipFill>
        <p:spPr bwMode="auto">
          <a:xfrm>
            <a:off x="539750" y="1500188"/>
            <a:ext cx="840105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 noChangeArrowheads="1"/>
          </p:cNvSpPr>
          <p:nvPr>
            <p:ph type="title"/>
          </p:nvPr>
        </p:nvSpPr>
        <p:spPr>
          <a:xfrm>
            <a:off x="808355" y="2997200"/>
            <a:ext cx="8267065" cy="647700"/>
          </a:xfrm>
        </p:spPr>
        <p:txBody>
          <a:bodyPr/>
          <a:lstStyle/>
          <a:p>
            <a:pPr marL="742950" indent="-742950" eaLnBrk="1" hangingPunct="1"/>
            <a:r>
              <a:rPr lang="zh-CN" altLang="en-US" sz="4000" smtClean="0">
                <a:latin typeface="Times New Roman" pitchFamily="18" charset="0"/>
              </a:rPr>
              <a:t>　   </a:t>
            </a:r>
            <a:r>
              <a:rPr lang="zh-CN" altLang="en-US" sz="2800" smtClean="0">
                <a:latin typeface="Times New Roman" pitchFamily="18" charset="0"/>
              </a:rPr>
              <a:t>２、想想－写写</a:t>
            </a:r>
            <a:r>
              <a:rPr lang="zh-CN" altLang="en-US" sz="4000" smtClean="0">
                <a:latin typeface="Times New Roman" pitchFamily="18" charset="0"/>
              </a:rPr>
              <a:t>   </a:t>
            </a:r>
            <a:r>
              <a:rPr lang="zh-CN" altLang="en-US" sz="2400" smtClean="0">
                <a:solidFill>
                  <a:srgbClr val="FF99FF"/>
                </a:solidFill>
                <a:latin typeface="Times New Roman" pitchFamily="18" charset="0"/>
              </a:rPr>
              <a:t>例</a:t>
            </a:r>
            <a:r>
              <a:rPr lang="en-US" altLang="zh-CN" sz="2400" smtClean="0">
                <a:solidFill>
                  <a:srgbClr val="FF99FF"/>
                </a:solidFill>
                <a:latin typeface="Times New Roman" pitchFamily="18" charset="0"/>
              </a:rPr>
              <a:t>……</a:t>
            </a:r>
            <a:r>
              <a:rPr lang="zh-CN" altLang="en-US" sz="2400" smtClean="0">
                <a:solidFill>
                  <a:srgbClr val="FF99FF"/>
                </a:solidFill>
                <a:latin typeface="Times New Roman" pitchFamily="18" charset="0"/>
              </a:rPr>
              <a:t>读文想形象，写文想形象</a:t>
            </a:r>
            <a:endParaRPr lang="zh-CN" altLang="en-US" sz="2400" smtClean="0">
              <a:latin typeface="Times New Roman" pitchFamily="18" charset="0"/>
            </a:endParaRPr>
          </a:p>
        </p:txBody>
      </p:sp>
      <p:sp>
        <p:nvSpPr>
          <p:cNvPr id="64515" name="矩形 24578"/>
          <p:cNvSpPr>
            <a:spLocks noChangeArrowheads="1"/>
          </p:cNvSpPr>
          <p:nvPr/>
        </p:nvSpPr>
        <p:spPr bwMode="auto">
          <a:xfrm>
            <a:off x="2195513" y="620713"/>
            <a:ext cx="6672262" cy="685800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夯实</a:t>
            </a:r>
            <a:r>
              <a:rPr lang="zh-CN" altLang="en-US" sz="3900" u="sng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  <a:hlinkClick r:id="rId1" action="ppaction://hlinkpres?slideindex=1&amp;slidetitle="/>
              </a:rPr>
              <a:t>低段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基础，提升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（写话）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质量</a:t>
            </a:r>
            <a:endParaRPr lang="zh-CN" altLang="en-US" sz="32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sp>
        <p:nvSpPr>
          <p:cNvPr id="24580" name="矩形 24579"/>
          <p:cNvSpPr>
            <a:spLocks noChangeArrowheads="1"/>
          </p:cNvSpPr>
          <p:nvPr/>
        </p:nvSpPr>
        <p:spPr bwMode="auto">
          <a:xfrm>
            <a:off x="0" y="4921250"/>
            <a:ext cx="9144000" cy="19367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FF66CC"/>
                </a:solidFill>
                <a:latin typeface="Times New Roman" pitchFamily="18" charset="0"/>
                <a:ea typeface="华文楷体" pitchFamily="2" charset="-122"/>
              </a:rPr>
              <a:t>读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得多了，有</a:t>
            </a:r>
            <a:r>
              <a:rPr lang="zh-CN" altLang="en-US" sz="2800" b="1" smtClean="0">
                <a:solidFill>
                  <a:srgbClr val="FF66CC"/>
                </a:solidFill>
                <a:latin typeface="Times New Roman" pitchFamily="18" charset="0"/>
                <a:ea typeface="华文楷体" pitchFamily="2" charset="-122"/>
              </a:rPr>
              <a:t>感悟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了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（丰富）</a:t>
            </a:r>
            <a:endParaRPr lang="zh-CN" altLang="en-US" sz="28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00FF00"/>
                </a:solidFill>
                <a:latin typeface="Times New Roman" pitchFamily="18" charset="0"/>
                <a:ea typeface="华文楷体" pitchFamily="2" charset="-122"/>
              </a:rPr>
              <a:t>画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得多了，爱</a:t>
            </a:r>
            <a:r>
              <a:rPr lang="zh-CN" altLang="en-US" sz="2800" b="1" smtClean="0">
                <a:solidFill>
                  <a:srgbClr val="00FF00"/>
                </a:solidFill>
                <a:latin typeface="Times New Roman" pitchFamily="18" charset="0"/>
                <a:ea typeface="华文楷体" pitchFamily="2" charset="-122"/>
              </a:rPr>
              <a:t>想象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了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（充实）</a:t>
            </a:r>
            <a:endParaRPr lang="en-US" altLang="zh-CN" sz="28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00FFFF"/>
                </a:solidFill>
                <a:latin typeface="Times New Roman" pitchFamily="18" charset="0"/>
                <a:ea typeface="华文楷体" pitchFamily="2" charset="-122"/>
              </a:rPr>
              <a:t>说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得多了，好</a:t>
            </a:r>
            <a:r>
              <a:rPr lang="zh-CN" altLang="en-US" sz="2800" b="1" smtClean="0">
                <a:solidFill>
                  <a:srgbClr val="00FFFF"/>
                </a:solidFill>
                <a:latin typeface="Times New Roman" pitchFamily="18" charset="0"/>
                <a:ea typeface="华文楷体" pitchFamily="2" charset="-122"/>
              </a:rPr>
              <a:t>交流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了 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（舒畅）</a:t>
            </a:r>
            <a:endParaRPr lang="zh-CN" altLang="en-US" sz="28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FFFF00"/>
                </a:solidFill>
                <a:latin typeface="Times New Roman" pitchFamily="18" charset="0"/>
                <a:ea typeface="华文楷体" pitchFamily="2" charset="-122"/>
              </a:rPr>
              <a:t>写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得多了，有</a:t>
            </a:r>
            <a:r>
              <a:rPr lang="zh-CN" altLang="en-US" sz="2800" b="1" smtClean="0">
                <a:solidFill>
                  <a:srgbClr val="FFFF00"/>
                </a:solidFill>
                <a:latin typeface="Times New Roman" pitchFamily="18" charset="0"/>
                <a:ea typeface="华文楷体" pitchFamily="2" charset="-122"/>
              </a:rPr>
              <a:t>成果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了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（自信）</a:t>
            </a:r>
            <a:endParaRPr lang="zh-CN" altLang="en-US" sz="28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9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24581" name="矩形标注 24580"/>
          <p:cNvSpPr>
            <a:spLocks noChangeArrowheads="1"/>
          </p:cNvSpPr>
          <p:nvPr/>
        </p:nvSpPr>
        <p:spPr bwMode="auto">
          <a:xfrm>
            <a:off x="2195513" y="3573463"/>
            <a:ext cx="3040062" cy="358775"/>
          </a:xfrm>
          <a:prstGeom prst="wedgeRectCallout">
            <a:avLst>
              <a:gd name="adj1" fmla="val -18301"/>
              <a:gd name="adj2" fmla="val -41148"/>
            </a:avLst>
          </a:prstGeom>
          <a:solidFill>
            <a:srgbClr val="00004A"/>
          </a:solidFill>
          <a:ln w="9525">
            <a:noFill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读书时在脑中画图：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  <a:hlinkClick r:id="rId2" action="ppaction://hlinkpres?slideindex=1&amp;slidetitle="/>
              </a:rPr>
              <a:t>1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   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  <a:hlinkClick r:id="rId3" action="ppaction://hlinkpres?slideindex=1&amp;slidetitle="/>
              </a:rPr>
              <a:t>2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    </a:t>
            </a:r>
            <a:endParaRPr lang="en-US" altLang="zh-CN" smtClean="0">
              <a:solidFill>
                <a:srgbClr val="00FFFF"/>
              </a:solidFill>
              <a:ea typeface="黑体" pitchFamily="49" charset="-122"/>
            </a:endParaRPr>
          </a:p>
        </p:txBody>
      </p:sp>
      <p:sp>
        <p:nvSpPr>
          <p:cNvPr id="24582" name="矩形 24581"/>
          <p:cNvSpPr>
            <a:spLocks noChangeArrowheads="1"/>
          </p:cNvSpPr>
          <p:nvPr/>
        </p:nvSpPr>
        <p:spPr bwMode="auto">
          <a:xfrm>
            <a:off x="1616075" y="2060575"/>
            <a:ext cx="752792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</a:rPr>
              <a:t>１、说说－写写</a:t>
            </a:r>
            <a:r>
              <a:rPr lang="zh-CN" altLang="en-US" sz="3600" b="1" smtClean="0">
                <a:solidFill>
                  <a:srgbClr val="C0C0C0"/>
                </a:solidFill>
                <a:latin typeface="Times New Roman" pitchFamily="18" charset="0"/>
              </a:rPr>
              <a:t>    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例</a:t>
            </a:r>
            <a:r>
              <a:rPr lang="en-US" altLang="zh-CN" sz="2400" b="1" smtClean="0">
                <a:solidFill>
                  <a:srgbClr val="FF99FF"/>
                </a:solidFill>
                <a:latin typeface="Times New Roman" pitchFamily="18" charset="0"/>
              </a:rPr>
              <a:t>……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  <a:hlinkClick r:id="rId4" action="ppaction://hlinkfile"/>
              </a:rPr>
              <a:t>用笔说话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，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  <a:hlinkClick r:id="rId5" action="ppaction://hlinkfile"/>
              </a:rPr>
              <a:t>每日一句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；</a:t>
            </a:r>
            <a:endParaRPr lang="zh-CN" altLang="en-US" sz="2400" b="1" smtClean="0">
              <a:solidFill>
                <a:srgbClr val="FF99FF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                                                   笔谈对话，追问成文。</a:t>
            </a:r>
            <a:endParaRPr lang="zh-CN" altLang="en-US" sz="2400" b="1" smtClean="0">
              <a:solidFill>
                <a:srgbClr val="FF99FF"/>
              </a:solidFill>
              <a:latin typeface="Times New Roman" pitchFamily="18" charset="0"/>
            </a:endParaRPr>
          </a:p>
        </p:txBody>
      </p:sp>
      <p:sp>
        <p:nvSpPr>
          <p:cNvPr id="24583" name="矩形标注 24582"/>
          <p:cNvSpPr>
            <a:spLocks noChangeArrowheads="1"/>
          </p:cNvSpPr>
          <p:nvPr/>
        </p:nvSpPr>
        <p:spPr bwMode="auto">
          <a:xfrm>
            <a:off x="6569075" y="1844675"/>
            <a:ext cx="2341563" cy="358775"/>
          </a:xfrm>
          <a:prstGeom prst="wedgeRectCallout">
            <a:avLst>
              <a:gd name="adj1" fmla="val 32"/>
              <a:gd name="adj2" fmla="val 65046"/>
            </a:avLst>
          </a:prstGeom>
          <a:solidFill>
            <a:srgbClr val="00004A"/>
          </a:solidFill>
          <a:ln w="9525">
            <a:noFill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“</a:t>
            </a: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留下生活的足迹！“</a:t>
            </a:r>
            <a:endParaRPr lang="zh-CN" altLang="en-US" smtClean="0">
              <a:solidFill>
                <a:srgbClr val="00FFFF"/>
              </a:solidFill>
              <a:ea typeface="黑体" pitchFamily="49" charset="-122"/>
            </a:endParaRPr>
          </a:p>
        </p:txBody>
      </p:sp>
      <p:sp>
        <p:nvSpPr>
          <p:cNvPr id="24584" name="矩形标注 24583"/>
          <p:cNvSpPr>
            <a:spLocks noChangeArrowheads="1"/>
          </p:cNvSpPr>
          <p:nvPr/>
        </p:nvSpPr>
        <p:spPr bwMode="auto">
          <a:xfrm>
            <a:off x="2220913" y="4135438"/>
            <a:ext cx="3422650" cy="358775"/>
          </a:xfrm>
          <a:prstGeom prst="wedgeRectCallout">
            <a:avLst>
              <a:gd name="adj1" fmla="val 38144"/>
              <a:gd name="adj2" fmla="val -63273"/>
            </a:avLst>
          </a:prstGeom>
          <a:solidFill>
            <a:srgbClr val="00004A"/>
          </a:solidFill>
          <a:ln w="9525">
            <a:noFill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写之前先想“脑图” ：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  <a:hlinkClick r:id="rId6" action="ppaction://hlinkpres?slideindex=1&amp;slidetitle="/>
              </a:rPr>
              <a:t>1</a:t>
            </a:r>
            <a:endParaRPr lang="en-US" altLang="zh-CN" smtClean="0">
              <a:solidFill>
                <a:srgbClr val="00FFFF"/>
              </a:solidFill>
              <a:ea typeface="黑体" pitchFamily="49" charset="-122"/>
            </a:endParaRPr>
          </a:p>
        </p:txBody>
      </p:sp>
      <p:sp>
        <p:nvSpPr>
          <p:cNvPr id="24585" name="矩形 24584"/>
          <p:cNvSpPr>
            <a:spLocks noChangeArrowheads="1"/>
          </p:cNvSpPr>
          <p:nvPr/>
        </p:nvSpPr>
        <p:spPr bwMode="auto">
          <a:xfrm>
            <a:off x="5553075" y="4222750"/>
            <a:ext cx="345598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写： 形象 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—— (</a:t>
            </a: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转化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) ——</a:t>
            </a: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文字</a:t>
            </a:r>
            <a:endParaRPr lang="zh-CN" altLang="en-US" smtClean="0">
              <a:solidFill>
                <a:srgbClr val="00FFFF"/>
              </a:solidFill>
              <a:ea typeface="黑体" pitchFamily="49" charset="-122"/>
            </a:endParaRPr>
          </a:p>
        </p:txBody>
      </p:sp>
      <p:sp>
        <p:nvSpPr>
          <p:cNvPr id="24586" name="矩形 24585"/>
          <p:cNvSpPr>
            <a:spLocks noChangeArrowheads="1"/>
          </p:cNvSpPr>
          <p:nvPr/>
        </p:nvSpPr>
        <p:spPr bwMode="auto">
          <a:xfrm>
            <a:off x="5500688" y="3571875"/>
            <a:ext cx="34559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读： 文字 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—— (</a:t>
            </a: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转化</a:t>
            </a:r>
            <a:r>
              <a:rPr lang="en-US" altLang="zh-CN" smtClean="0">
                <a:solidFill>
                  <a:srgbClr val="00FFFF"/>
                </a:solidFill>
                <a:ea typeface="黑体" pitchFamily="49" charset="-122"/>
              </a:rPr>
              <a:t>) —— </a:t>
            </a:r>
            <a:r>
              <a:rPr lang="zh-CN" altLang="en-US" smtClean="0">
                <a:solidFill>
                  <a:srgbClr val="00FFFF"/>
                </a:solidFill>
                <a:ea typeface="黑体" pitchFamily="49" charset="-122"/>
              </a:rPr>
              <a:t>形象</a:t>
            </a:r>
            <a:endParaRPr lang="zh-CN" altLang="en-US" smtClean="0">
              <a:solidFill>
                <a:srgbClr val="00FFFF"/>
              </a:solidFill>
              <a:ea typeface="黑体" pitchFamily="49" charset="-122"/>
            </a:endParaRPr>
          </a:p>
        </p:txBody>
      </p:sp>
      <p:pic>
        <p:nvPicPr>
          <p:cNvPr id="64523" name="图片 24588" descr="00142a9a0810097b7dc947[1]"/>
          <p:cNvPicPr>
            <a:picLocks noChangeAspect="1" noChangeArrowheads="1"/>
          </p:cNvPicPr>
          <p:nvPr/>
        </p:nvPicPr>
        <p:blipFill>
          <a:blip r:embed="rId7" cstate="print"/>
          <a:srcRect l="-404" b="13574"/>
          <a:stretch>
            <a:fillRect/>
          </a:stretch>
        </p:blipFill>
        <p:spPr bwMode="auto">
          <a:xfrm>
            <a:off x="176213" y="114300"/>
            <a:ext cx="16525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2" grpId="0"/>
      <p:bldP spid="24583" grpId="0" animBg="1"/>
      <p:bldP spid="24584" grpId="0" animBg="1"/>
      <p:bldP spid="24585" grpId="0"/>
      <p:bldP spid="245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25602"/>
          <p:cNvSpPr>
            <a:spLocks noChangeArrowheads="1"/>
          </p:cNvSpPr>
          <p:nvPr/>
        </p:nvSpPr>
        <p:spPr bwMode="auto">
          <a:xfrm>
            <a:off x="2987675" y="549275"/>
            <a:ext cx="5883275" cy="685800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落实</a:t>
            </a:r>
            <a:r>
              <a:rPr lang="zh-CN" altLang="en-US" sz="3900" u="sng" smtClean="0">
                <a:solidFill>
                  <a:srgbClr val="00FF00"/>
                </a:solidFill>
                <a:latin typeface="Times New Roman" pitchFamily="18" charset="0"/>
                <a:ea typeface="华文新魏" pitchFamily="2" charset="-122"/>
                <a:sym typeface="Arial" pitchFamily="34" charset="0"/>
              </a:rPr>
              <a:t>中段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课标，开展</a:t>
            </a:r>
            <a:r>
              <a:rPr lang="en-US" altLang="zh-CN" sz="2800" b="1" smtClean="0">
                <a:solidFill>
                  <a:srgbClr val="C0C0C0"/>
                </a:solidFill>
                <a:latin typeface="Times New Roman" pitchFamily="18" charset="0"/>
              </a:rPr>
              <a:t>(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</a:rPr>
              <a:t>习作</a:t>
            </a:r>
            <a:r>
              <a:rPr lang="en-US" altLang="zh-CN" sz="2800" b="1" smtClean="0">
                <a:solidFill>
                  <a:srgbClr val="C0C0C0"/>
                </a:solidFill>
                <a:latin typeface="Times New Roman" pitchFamily="18" charset="0"/>
              </a:rPr>
              <a:t>)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活动</a:t>
            </a:r>
            <a:endParaRPr lang="zh-CN" altLang="en-US" sz="32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pic>
        <p:nvPicPr>
          <p:cNvPr id="65539" name="图片 25612" descr="11[1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388" y="188913"/>
            <a:ext cx="25923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 cstate="print"/>
          <a:srcRect t="12555" b="3799"/>
          <a:stretch>
            <a:fillRect/>
          </a:stretch>
        </p:blipFill>
        <p:spPr bwMode="auto">
          <a:xfrm>
            <a:off x="395288" y="1484313"/>
            <a:ext cx="8601075" cy="512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 noChangeArrowheads="1"/>
          </p:cNvSpPr>
          <p:nvPr>
            <p:ph type="title"/>
          </p:nvPr>
        </p:nvSpPr>
        <p:spPr>
          <a:xfrm>
            <a:off x="955675" y="3213100"/>
            <a:ext cx="6223000" cy="1081088"/>
          </a:xfrm>
        </p:spPr>
        <p:txBody>
          <a:bodyPr/>
          <a:lstStyle/>
          <a:p>
            <a:pPr marL="742950" indent="-742950" eaLnBrk="1" hangingPunct="1"/>
            <a:r>
              <a:rPr lang="zh-CN" altLang="en-US" sz="2800" smtClean="0">
                <a:latin typeface="Times New Roman" pitchFamily="18" charset="0"/>
              </a:rPr>
              <a:t>２、</a:t>
            </a:r>
            <a:r>
              <a:rPr lang="zh-CN" altLang="en-US" sz="2800" smtClean="0">
                <a:latin typeface="Times New Roman" pitchFamily="18" charset="0"/>
                <a:hlinkClick r:id="rId1" action="ppaction://hlinkfile"/>
              </a:rPr>
              <a:t>童话</a:t>
            </a:r>
            <a:r>
              <a:rPr lang="zh-CN" altLang="en-US" sz="2800" smtClean="0">
                <a:latin typeface="Times New Roman" pitchFamily="18" charset="0"/>
              </a:rPr>
              <a:t>与</a:t>
            </a:r>
            <a:r>
              <a:rPr lang="zh-CN" altLang="en-US" sz="2800" smtClean="0">
                <a:latin typeface="Times New Roman" pitchFamily="18" charset="0"/>
                <a:hlinkClick r:id="rId2" action="ppaction://hlinkfile"/>
              </a:rPr>
              <a:t>科幻</a:t>
            </a:r>
            <a:r>
              <a:rPr lang="en-US" altLang="zh-CN" sz="2800" smtClean="0">
                <a:latin typeface="Times New Roman" pitchFamily="18" charset="0"/>
              </a:rPr>
              <a:t>——</a:t>
            </a:r>
            <a:r>
              <a:rPr lang="zh-CN" altLang="en-US" sz="2400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rPr>
              <a:t>个体自主、集体合作 </a:t>
            </a:r>
            <a:br>
              <a:rPr lang="zh-CN" altLang="en-US" sz="2800" smtClean="0">
                <a:latin typeface="Times New Roman" pitchFamily="18" charset="0"/>
              </a:rPr>
            </a:br>
            <a:r>
              <a:rPr lang="zh-CN" altLang="en-US" sz="2800" smtClean="0">
                <a:latin typeface="Times New Roman" pitchFamily="18" charset="0"/>
              </a:rPr>
              <a:t>                              </a:t>
            </a:r>
            <a:r>
              <a:rPr lang="zh-CN" altLang="en-US" sz="2400" smtClean="0">
                <a:solidFill>
                  <a:srgbClr val="66FF99"/>
                </a:solidFill>
                <a:latin typeface="Times New Roman" pitchFamily="18" charset="0"/>
                <a:ea typeface="华文楷体" pitchFamily="2" charset="-122"/>
              </a:rPr>
              <a:t>独幕剧  </a:t>
            </a:r>
            <a:r>
              <a:rPr lang="en-US" altLang="zh-CN" sz="3500" smtClean="0">
                <a:solidFill>
                  <a:srgbClr val="66FF99"/>
                </a:solidFill>
              </a:rPr>
              <a:t>+</a:t>
            </a:r>
            <a:r>
              <a:rPr lang="en-US" altLang="zh-CN" sz="2400" smtClean="0">
                <a:solidFill>
                  <a:srgbClr val="66FF99"/>
                </a:solidFill>
                <a:latin typeface="Times New Roman" pitchFamily="18" charset="0"/>
                <a:ea typeface="华文楷体" pitchFamily="2" charset="-122"/>
              </a:rPr>
              <a:t>  </a:t>
            </a:r>
            <a:r>
              <a:rPr lang="zh-CN" altLang="en-US" sz="2400" smtClean="0">
                <a:solidFill>
                  <a:srgbClr val="66FF99"/>
                </a:solidFill>
                <a:latin typeface="Times New Roman" pitchFamily="18" charset="0"/>
                <a:ea typeface="华文楷体" pitchFamily="2" charset="-122"/>
              </a:rPr>
              <a:t>连续剧</a:t>
            </a:r>
            <a:r>
              <a:rPr lang="zh-CN" altLang="en-US" sz="2400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rPr>
              <a:t>                         　</a:t>
            </a:r>
            <a:endParaRPr lang="zh-CN" altLang="en-US" sz="2400" smtClean="0">
              <a:solidFill>
                <a:srgbClr val="FF99FF"/>
              </a:solidFill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66563" name="矩形 25602"/>
          <p:cNvSpPr>
            <a:spLocks noChangeArrowheads="1"/>
          </p:cNvSpPr>
          <p:nvPr/>
        </p:nvSpPr>
        <p:spPr bwMode="auto">
          <a:xfrm>
            <a:off x="2987675" y="549275"/>
            <a:ext cx="5883275" cy="685800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落实</a:t>
            </a:r>
            <a:r>
              <a:rPr lang="zh-CN" altLang="en-US" sz="3900" u="sng" smtClean="0">
                <a:solidFill>
                  <a:srgbClr val="00FF00"/>
                </a:solidFill>
                <a:latin typeface="Times New Roman" pitchFamily="18" charset="0"/>
                <a:ea typeface="华文新魏" pitchFamily="2" charset="-122"/>
                <a:sym typeface="Arial" pitchFamily="34" charset="0"/>
              </a:rPr>
              <a:t>中段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课标，开展</a:t>
            </a:r>
            <a:r>
              <a:rPr lang="en-US" altLang="zh-CN" sz="2800" b="1" smtClean="0">
                <a:solidFill>
                  <a:srgbClr val="C0C0C0"/>
                </a:solidFill>
                <a:latin typeface="Times New Roman" pitchFamily="18" charset="0"/>
              </a:rPr>
              <a:t>(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</a:rPr>
              <a:t>习作</a:t>
            </a:r>
            <a:r>
              <a:rPr lang="en-US" altLang="zh-CN" sz="2800" b="1" smtClean="0">
                <a:solidFill>
                  <a:srgbClr val="C0C0C0"/>
                </a:solidFill>
                <a:latin typeface="Times New Roman" pitchFamily="18" charset="0"/>
              </a:rPr>
              <a:t>)</a:t>
            </a:r>
            <a:r>
              <a:rPr lang="zh-CN" altLang="en-US" sz="3200" b="1" smtClean="0">
                <a:solidFill>
                  <a:srgbClr val="C0C0C0"/>
                </a:solidFill>
                <a:latin typeface="Times New Roman" pitchFamily="18" charset="0"/>
              </a:rPr>
              <a:t>活动</a:t>
            </a:r>
            <a:endParaRPr lang="zh-CN" altLang="en-US" sz="32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sp>
        <p:nvSpPr>
          <p:cNvPr id="25604" name="矩形 25603"/>
          <p:cNvSpPr>
            <a:spLocks noChangeArrowheads="1"/>
          </p:cNvSpPr>
          <p:nvPr/>
        </p:nvSpPr>
        <p:spPr bwMode="auto">
          <a:xfrm>
            <a:off x="0" y="4494213"/>
            <a:ext cx="9144000" cy="2363787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28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        </a:t>
            </a: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不定字数，</a:t>
            </a:r>
            <a:r>
              <a:rPr lang="zh-CN" altLang="en-US" sz="2800" b="1" smtClean="0">
                <a:solidFill>
                  <a:srgbClr val="FF0066"/>
                </a:solidFill>
                <a:latin typeface="Times New Roman" pitchFamily="18" charset="0"/>
                <a:ea typeface="华文楷体" pitchFamily="2" charset="-122"/>
              </a:rPr>
              <a:t>不限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时间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（轻松）</a:t>
            </a:r>
            <a:endParaRPr lang="zh-CN" altLang="en-US" sz="28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        </a:t>
            </a: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随写随改，</a:t>
            </a:r>
            <a:r>
              <a:rPr lang="zh-CN" altLang="en-US" sz="2800" b="1" smtClean="0">
                <a:solidFill>
                  <a:srgbClr val="00FF00"/>
                </a:solidFill>
                <a:latin typeface="Times New Roman" pitchFamily="18" charset="0"/>
                <a:ea typeface="华文楷体" pitchFamily="2" charset="-122"/>
              </a:rPr>
              <a:t>鼓励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为主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（愉快）</a:t>
            </a:r>
            <a:endParaRPr lang="zh-CN" altLang="en-US" sz="28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        </a:t>
            </a: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发现佳作，</a:t>
            </a:r>
            <a:r>
              <a:rPr lang="zh-CN" altLang="en-US" sz="2800" b="1" smtClean="0">
                <a:solidFill>
                  <a:srgbClr val="FF0066"/>
                </a:solidFill>
                <a:latin typeface="Times New Roman" pitchFamily="18" charset="0"/>
                <a:ea typeface="华文楷体" pitchFamily="2" charset="-122"/>
              </a:rPr>
              <a:t>推荐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发表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（兴奋）</a:t>
            </a:r>
            <a:endParaRPr lang="zh-CN" altLang="en-US" sz="28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        </a:t>
            </a:r>
            <a:r>
              <a:rPr lang="en-US" altLang="zh-CN" sz="2800" b="1" smtClean="0">
                <a:solidFill>
                  <a:srgbClr val="C0C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题材多元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</a:rPr>
              <a:t>，</a:t>
            </a:r>
            <a:r>
              <a:rPr lang="zh-CN" altLang="en-US" sz="2800" b="1" smtClean="0">
                <a:solidFill>
                  <a:srgbClr val="FFFF00"/>
                </a:solidFill>
                <a:latin typeface="Times New Roman" pitchFamily="18" charset="0"/>
                <a:ea typeface="华文楷体" pitchFamily="2" charset="-122"/>
              </a:rPr>
              <a:t>随兴</a:t>
            </a:r>
            <a:r>
              <a:rPr lang="zh-CN" altLang="en-US" sz="2800" b="1" smtClean="0">
                <a:solidFill>
                  <a:srgbClr val="C0C0C0"/>
                </a:solidFill>
                <a:latin typeface="Times New Roman" pitchFamily="18" charset="0"/>
                <a:ea typeface="华文楷体" pitchFamily="2" charset="-122"/>
              </a:rPr>
              <a:t>表达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</a:rPr>
              <a:t>（</a:t>
            </a: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华文楷体" pitchFamily="2" charset="-122"/>
              </a:rPr>
              <a:t>自由）</a:t>
            </a:r>
            <a:endParaRPr lang="zh-CN" altLang="en-US" sz="20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900" b="1" smtClean="0">
              <a:solidFill>
                <a:srgbClr val="FF3300"/>
              </a:solidFill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25607" name="矩形 25606"/>
          <p:cNvSpPr>
            <a:spLocks noChangeArrowheads="1"/>
          </p:cNvSpPr>
          <p:nvPr/>
        </p:nvSpPr>
        <p:spPr bwMode="auto">
          <a:xfrm>
            <a:off x="7435850" y="3644900"/>
            <a:ext cx="1708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rPr>
              <a:t>（小创作）</a:t>
            </a:r>
            <a:endParaRPr lang="zh-CN" altLang="en-US" sz="2400" b="1" smtClean="0">
              <a:solidFill>
                <a:srgbClr val="FF99FF"/>
              </a:solidFill>
              <a:latin typeface="Times New Roman" pitchFamily="18" charset="0"/>
              <a:ea typeface="华文楷体" pitchFamily="2" charset="-122"/>
            </a:endParaRPr>
          </a:p>
        </p:txBody>
      </p:sp>
      <p:grpSp>
        <p:nvGrpSpPr>
          <p:cNvPr id="2" name="组合 25607"/>
          <p:cNvGrpSpPr/>
          <p:nvPr/>
        </p:nvGrpSpPr>
        <p:grpSpPr bwMode="auto">
          <a:xfrm>
            <a:off x="983615" y="1915795"/>
            <a:ext cx="8050530" cy="1051239"/>
            <a:chOff x="10" y="-137"/>
            <a:chExt cx="5171" cy="662"/>
          </a:xfrm>
        </p:grpSpPr>
        <p:sp>
          <p:nvSpPr>
            <p:cNvPr id="66571" name="矩形 25608"/>
            <p:cNvSpPr>
              <a:spLocks noChangeArrowheads="1"/>
            </p:cNvSpPr>
            <p:nvPr/>
          </p:nvSpPr>
          <p:spPr bwMode="auto">
            <a:xfrm>
              <a:off x="10" y="-137"/>
              <a:ext cx="4147" cy="6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C0C0C0"/>
                  </a:solidFill>
                  <a:latin typeface="Times New Roman" pitchFamily="18" charset="0"/>
                </a:rPr>
                <a:t>１、</a:t>
              </a:r>
              <a:r>
                <a:rPr lang="zh-CN" altLang="en-US" sz="2800" b="1" smtClean="0">
                  <a:solidFill>
                    <a:srgbClr val="C0C0C0"/>
                  </a:solidFill>
                  <a:latin typeface="Times New Roman" pitchFamily="18" charset="0"/>
                  <a:hlinkClick r:id="rId3" action="ppaction://hlinkpres?slideindex=1&amp;slidetitle="/>
                </a:rPr>
                <a:t>观察</a:t>
              </a:r>
              <a:r>
                <a:rPr lang="zh-CN" altLang="en-US" sz="2800" b="1" smtClean="0">
                  <a:solidFill>
                    <a:srgbClr val="C0C0C0"/>
                  </a:solidFill>
                  <a:latin typeface="Times New Roman" pitchFamily="18" charset="0"/>
                </a:rPr>
                <a:t>与</a:t>
              </a:r>
              <a:r>
                <a:rPr lang="zh-CN" altLang="en-US" sz="2800" b="1" smtClean="0">
                  <a:solidFill>
                    <a:srgbClr val="C0C0C0"/>
                  </a:solidFill>
                  <a:latin typeface="Times New Roman" pitchFamily="18" charset="0"/>
                  <a:hlinkClick r:id="rId4" action="ppaction://hlinkfile"/>
                </a:rPr>
                <a:t>日记</a:t>
              </a:r>
              <a:r>
                <a:rPr lang="en-US" altLang="zh-CN" sz="2800" b="1" smtClean="0">
                  <a:solidFill>
                    <a:srgbClr val="C0C0C0"/>
                  </a:solidFill>
                  <a:latin typeface="Times New Roman" pitchFamily="18" charset="0"/>
                </a:rPr>
                <a:t>——</a:t>
              </a:r>
              <a:r>
                <a:rPr lang="zh-CN" altLang="en-US" sz="2400" b="1" smtClean="0">
                  <a:solidFill>
                    <a:srgbClr val="FF99FF"/>
                  </a:solidFill>
                  <a:latin typeface="Times New Roman" pitchFamily="18" charset="0"/>
                  <a:ea typeface="华文楷体" pitchFamily="2" charset="-122"/>
                </a:rPr>
                <a:t>观察思考、交流切磋</a:t>
              </a:r>
              <a:endParaRPr lang="zh-CN" altLang="en-US" sz="2400" b="1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FF99FF"/>
                  </a:solidFill>
                  <a:latin typeface="Times New Roman" pitchFamily="18" charset="0"/>
                  <a:ea typeface="华文楷体" pitchFamily="2" charset="-122"/>
                </a:rPr>
                <a:t>                                          </a:t>
              </a:r>
              <a:r>
                <a:rPr lang="zh-CN" altLang="en-US" sz="2400" b="1" smtClean="0">
                  <a:solidFill>
                    <a:srgbClr val="66FF99"/>
                  </a:solidFill>
                  <a:latin typeface="Times New Roman" pitchFamily="18" charset="0"/>
                  <a:ea typeface="华文楷体" pitchFamily="2" charset="-122"/>
                </a:rPr>
                <a:t>个人日记 </a:t>
              </a:r>
              <a:r>
                <a:rPr lang="en-US" altLang="zh-CN" sz="3500" b="1" smtClean="0">
                  <a:solidFill>
                    <a:srgbClr val="66FF99"/>
                  </a:solidFill>
                </a:rPr>
                <a:t>+ </a:t>
              </a:r>
              <a:r>
                <a:rPr lang="zh-CN" altLang="en-US" sz="2400" b="1" smtClean="0">
                  <a:solidFill>
                    <a:srgbClr val="66FF99"/>
                  </a:solidFill>
                  <a:latin typeface="Times New Roman" pitchFamily="18" charset="0"/>
                  <a:ea typeface="华文楷体" pitchFamily="2" charset="-122"/>
                </a:rPr>
                <a:t>循环日记</a:t>
              </a:r>
              <a:r>
                <a:rPr lang="zh-CN" altLang="en-US" sz="2400" b="1" smtClean="0">
                  <a:solidFill>
                    <a:srgbClr val="FF99FF"/>
                  </a:solidFill>
                  <a:latin typeface="Times New Roman" pitchFamily="18" charset="0"/>
                  <a:ea typeface="华文楷体" pitchFamily="2" charset="-122"/>
                </a:rPr>
                <a:t>                                                       </a:t>
              </a:r>
              <a:endParaRPr lang="zh-CN" altLang="en-US" sz="2400" b="1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endParaRPr>
            </a:p>
          </p:txBody>
        </p:sp>
        <p:sp>
          <p:nvSpPr>
            <p:cNvPr id="66572" name="矩形 25609"/>
            <p:cNvSpPr>
              <a:spLocks noChangeArrowheads="1"/>
            </p:cNvSpPr>
            <p:nvPr/>
          </p:nvSpPr>
          <p:spPr bwMode="auto">
            <a:xfrm>
              <a:off x="4105" y="72"/>
              <a:ext cx="107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FF99FF"/>
                  </a:solidFill>
                  <a:latin typeface="Times New Roman" pitchFamily="18" charset="0"/>
                  <a:ea typeface="华文楷体" pitchFamily="2" charset="-122"/>
                </a:rPr>
                <a:t>（小练笔）</a:t>
              </a:r>
              <a:endParaRPr lang="zh-CN" altLang="en-US" sz="2400" b="1" smtClean="0">
                <a:solidFill>
                  <a:srgbClr val="FF99FF"/>
                </a:solidFill>
                <a:latin typeface="Times New Roman" pitchFamily="18" charset="0"/>
                <a:ea typeface="华文楷体" pitchFamily="2" charset="-122"/>
              </a:endParaRPr>
            </a:p>
          </p:txBody>
        </p:sp>
        <p:sp>
          <p:nvSpPr>
            <p:cNvPr id="66573" name="右大括号 25610"/>
            <p:cNvSpPr/>
            <p:nvPr/>
          </p:nvSpPr>
          <p:spPr bwMode="auto">
            <a:xfrm>
              <a:off x="3963" y="20"/>
              <a:ext cx="227" cy="363"/>
            </a:xfrm>
            <a:prstGeom prst="rightBrace">
              <a:avLst>
                <a:gd name="adj1" fmla="val 13296"/>
                <a:gd name="adj2" fmla="val 50000"/>
              </a:avLst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u="sng" smtClean="0">
                <a:solidFill>
                  <a:srgbClr val="C0C0C0"/>
                </a:solidFill>
                <a:ea typeface="黑体" pitchFamily="49" charset="-122"/>
              </a:endParaRPr>
            </a:p>
          </p:txBody>
        </p:sp>
      </p:grpSp>
      <p:sp>
        <p:nvSpPr>
          <p:cNvPr id="25612" name="右大括号 25611"/>
          <p:cNvSpPr/>
          <p:nvPr/>
        </p:nvSpPr>
        <p:spPr bwMode="auto">
          <a:xfrm>
            <a:off x="7164388" y="3573463"/>
            <a:ext cx="360362" cy="576262"/>
          </a:xfrm>
          <a:prstGeom prst="rightBrace">
            <a:avLst>
              <a:gd name="adj1" fmla="val 13296"/>
              <a:gd name="adj2" fmla="val 50000"/>
            </a:avLst>
          </a:prstGeom>
          <a:noFill/>
          <a:ln w="28575">
            <a:solidFill>
              <a:schemeClr val="tx2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u="sng" smtClean="0">
              <a:solidFill>
                <a:srgbClr val="C0C0C0"/>
              </a:solidFill>
              <a:ea typeface="黑体" pitchFamily="49" charset="-122"/>
            </a:endParaRPr>
          </a:p>
        </p:txBody>
      </p:sp>
      <p:pic>
        <p:nvPicPr>
          <p:cNvPr id="66568" name="图片 25612" descr="11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8913"/>
            <a:ext cx="25923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475740" y="2348548"/>
            <a:ext cx="2286000" cy="431800"/>
          </a:xfrm>
          <a:prstGeom prst="wedgeRectCallout">
            <a:avLst>
              <a:gd name="adj1" fmla="val -47986"/>
              <a:gd name="adj2" fmla="val -9222"/>
            </a:avLst>
          </a:prstGeom>
          <a:solidFill>
            <a:srgbClr val="000066"/>
          </a:solidFill>
          <a:ln w="12700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（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6" action="ppaction://hlinkpres?slideindex=1&amp;slidetitle="/>
              </a:rPr>
              <a:t>人教版三上</a:t>
            </a:r>
            <a:r>
              <a:rPr lang="en-US" altLang="zh-CN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6" action="ppaction://hlinkpres?slideindex=1&amp;slidetitle="/>
              </a:rPr>
              <a:t>1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6" action="ppaction://hlinkpres?slideindex=1&amp;slidetitle="/>
              </a:rPr>
              <a:t>单元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）</a:t>
            </a:r>
            <a:endParaRPr lang="zh-CN" altLang="en-US" smtClean="0">
              <a:solidFill>
                <a:srgbClr val="FF66CC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558925" y="3783013"/>
            <a:ext cx="2286000" cy="717550"/>
          </a:xfrm>
          <a:prstGeom prst="wedgeRectCallout">
            <a:avLst>
              <a:gd name="adj1" fmla="val -47986"/>
              <a:gd name="adj2" fmla="val -9222"/>
            </a:avLst>
          </a:prstGeom>
          <a:solidFill>
            <a:srgbClr val="000066"/>
          </a:solidFill>
          <a:ln w="12700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（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7" action="ppaction://hlinkpres?slideindex=1&amp;slidetitle="/>
              </a:rPr>
              <a:t>人教版三上</a:t>
            </a:r>
            <a:r>
              <a:rPr lang="en-US" altLang="zh-CN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7" action="ppaction://hlinkpres?slideindex=1&amp;slidetitle="/>
              </a:rPr>
              <a:t>7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7" action="ppaction://hlinkpres?slideindex=1&amp;slidetitle="/>
              </a:rPr>
              <a:t>单元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）</a:t>
            </a:r>
            <a:endParaRPr lang="en-US" altLang="zh-CN" smtClean="0">
              <a:solidFill>
                <a:srgbClr val="FF66CC"/>
              </a:solidFill>
              <a:latin typeface="Times New Roman" pitchFamily="18" charset="0"/>
              <a:ea typeface="华文新魏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（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8" action="ppaction://hlinkpres?slideindex=1&amp;slidetitle="/>
              </a:rPr>
              <a:t>人教版三下</a:t>
            </a:r>
            <a:r>
              <a:rPr lang="en-US" altLang="zh-CN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8" action="ppaction://hlinkpres?slideindex=1&amp;slidetitle="/>
              </a:rPr>
              <a:t>6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8" action="ppaction://hlinkpres?slideindex=1&amp;slidetitle="/>
              </a:rPr>
              <a:t>单元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）</a:t>
            </a:r>
            <a:endParaRPr lang="zh-CN" altLang="en-US" smtClean="0">
              <a:solidFill>
                <a:srgbClr val="FF66CC"/>
              </a:solidFill>
              <a:latin typeface="Times New Roman" pitchFamily="18" charset="0"/>
              <a:ea typeface="华文新魏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66CC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1487805" y="2803843"/>
            <a:ext cx="2286000" cy="431800"/>
          </a:xfrm>
          <a:prstGeom prst="wedgeRectCallout">
            <a:avLst>
              <a:gd name="adj1" fmla="val -47986"/>
              <a:gd name="adj2" fmla="val -9222"/>
            </a:avLst>
          </a:prstGeom>
          <a:solidFill>
            <a:srgbClr val="000066"/>
          </a:solidFill>
          <a:ln w="12700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（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9" action="ppaction://hlinkpres?slideindex=1&amp;slidetitle="/>
              </a:rPr>
              <a:t>人教版三上</a:t>
            </a:r>
            <a:r>
              <a:rPr lang="en-US" altLang="zh-CN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9" action="ppaction://hlinkpres?slideindex=1&amp;slidetitle="/>
              </a:rPr>
              <a:t>4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9" action="ppaction://hlinkpres?slideindex=1&amp;slidetitle="/>
              </a:rPr>
              <a:t>单元</a:t>
            </a:r>
            <a:r>
              <a:rPr lang="zh-CN" altLang="en-US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）</a:t>
            </a:r>
            <a:endParaRPr lang="zh-CN" altLang="en-US" smtClean="0">
              <a:solidFill>
                <a:srgbClr val="FF66CC"/>
              </a:solidFill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7" grpId="0"/>
      <p:bldP spid="25612" grpId="0" animBg="1"/>
      <p:bldP spid="12" grpId="0" bldLvl="0" animBg="1"/>
      <p:bldP spid="13" grpId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363" y="1506538"/>
            <a:ext cx="8845550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矩形 30722"/>
          <p:cNvSpPr>
            <a:spLocks noChangeArrowheads="1"/>
          </p:cNvSpPr>
          <p:nvPr/>
        </p:nvSpPr>
        <p:spPr bwMode="auto">
          <a:xfrm>
            <a:off x="642938" y="500063"/>
            <a:ext cx="5948362" cy="830262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文情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思考要有情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73238"/>
            <a:ext cx="7499350" cy="41767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              </a:t>
            </a:r>
            <a:r>
              <a:rPr lang="en-US" altLang="zh-CN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在学校，不要搞</a:t>
            </a:r>
            <a:r>
              <a:rPr lang="zh-CN" altLang="en-US" sz="2800" u="sng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</a:rPr>
              <a:t>空洞的词句训练   和空洞的思想教育</a:t>
            </a:r>
            <a:r>
              <a:rPr lang="zh-CN" altLang="en-US" sz="2800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</a:rPr>
              <a:t>，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不要让那些高尚而神圣的语言，经常地、毫无激情和光泽地从学生那里脱口而出。”</a:t>
            </a:r>
            <a:endParaRPr lang="zh-CN" altLang="en-US" sz="2800" smtClean="0">
              <a:solidFill>
                <a:srgbClr val="CCECFF"/>
              </a:solidFill>
              <a:latin typeface="Times New Roman" pitchFamily="18" charset="0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sz="2800" smtClean="0">
              <a:solidFill>
                <a:srgbClr val="CCECFF"/>
              </a:solidFill>
              <a:latin typeface="Times New Roman" pitchFamily="18" charset="0"/>
              <a:ea typeface="华文新魏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smtClean="0">
                <a:solidFill>
                  <a:srgbClr val="99FF99"/>
                </a:solidFill>
                <a:latin typeface="Times New Roman" pitchFamily="18" charset="0"/>
                <a:ea typeface="华文新魏" pitchFamily="2" charset="-122"/>
              </a:rPr>
              <a:t>          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 “</a:t>
            </a:r>
            <a:r>
              <a:rPr lang="zh-CN" altLang="en-US" sz="2800" u="sng" smtClean="0">
                <a:solidFill>
                  <a:srgbClr val="66FF99"/>
                </a:solidFill>
                <a:latin typeface="Times New Roman" pitchFamily="18" charset="0"/>
                <a:ea typeface="华文新魏" pitchFamily="2" charset="-122"/>
              </a:rPr>
              <a:t>应引导学生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去体验、珍藏、</a:t>
            </a:r>
            <a:r>
              <a:rPr lang="zh-CN" altLang="en-US" sz="2800" u="sng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</a:rPr>
              <a:t>表达心中的真情</a:t>
            </a:r>
            <a:r>
              <a:rPr lang="zh-CN" altLang="en-US" sz="2800" smtClean="0">
                <a:solidFill>
                  <a:srgbClr val="FF99FF"/>
                </a:solidFill>
                <a:latin typeface="Times New Roman" pitchFamily="18" charset="0"/>
                <a:ea typeface="华文新魏" pitchFamily="2" charset="-122"/>
              </a:rPr>
              <a:t>，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并在生活与学习的过程中，</a:t>
            </a:r>
            <a:r>
              <a:rPr lang="zh-CN" altLang="en-US" sz="2800" u="sng" smtClean="0">
                <a:solidFill>
                  <a:srgbClr val="66CCFF"/>
                </a:solidFill>
                <a:latin typeface="Times New Roman" pitchFamily="18" charset="0"/>
                <a:ea typeface="华文新魏" pitchFamily="2" charset="-122"/>
              </a:rPr>
              <a:t>发现爱</a:t>
            </a:r>
            <a:r>
              <a:rPr lang="zh-CN" altLang="en-US" sz="2800" smtClean="0">
                <a:solidFill>
                  <a:srgbClr val="66CCFF"/>
                </a:solidFill>
                <a:latin typeface="Times New Roman" pitchFamily="18" charset="0"/>
                <a:ea typeface="华文新魏" pitchFamily="2" charset="-122"/>
              </a:rPr>
              <a:t>，</a:t>
            </a:r>
            <a:r>
              <a:rPr lang="zh-CN" altLang="en-US" sz="2800" u="sng" smtClean="0">
                <a:solidFill>
                  <a:srgbClr val="66CCFF"/>
                </a:solidFill>
                <a:latin typeface="Times New Roman" pitchFamily="18" charset="0"/>
                <a:ea typeface="华文新魏" pitchFamily="2" charset="-122"/>
              </a:rPr>
              <a:t>懂得爱，去爱</a:t>
            </a:r>
            <a:r>
              <a:rPr lang="zh-CN" altLang="en-US" sz="2800" smtClean="0">
                <a:solidFill>
                  <a:srgbClr val="66CCFF"/>
                </a:solidFill>
                <a:latin typeface="Times New Roman" pitchFamily="18" charset="0"/>
                <a:ea typeface="华文新魏" pitchFamily="2" charset="-122"/>
              </a:rPr>
              <a:t>！</a:t>
            </a:r>
            <a:r>
              <a:rPr lang="zh-CN" altLang="en-US" sz="2800" smtClean="0">
                <a:solidFill>
                  <a:srgbClr val="CCECFF"/>
                </a:solidFill>
                <a:latin typeface="Times New Roman" pitchFamily="18" charset="0"/>
                <a:ea typeface="华文新魏" pitchFamily="2" charset="-122"/>
              </a:rPr>
              <a:t>”</a:t>
            </a:r>
            <a:endParaRPr lang="zh-CN" altLang="en-US" sz="2800" smtClean="0">
              <a:solidFill>
                <a:srgbClr val="CCEC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971550" y="703263"/>
            <a:ext cx="3800475" cy="588962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FFCCCC"/>
                </a:solidFill>
                <a:latin typeface="Times New Roman" pitchFamily="18" charset="0"/>
                <a:ea typeface="华文新魏" pitchFamily="2" charset="-122"/>
              </a:rPr>
              <a:t>正如</a:t>
            </a:r>
            <a:r>
              <a:rPr lang="zh-CN" altLang="zh-CN" sz="2800" smtClean="0">
                <a:solidFill>
                  <a:srgbClr val="FFCCCC"/>
                </a:solidFill>
                <a:latin typeface="Times New Roman" pitchFamily="18" charset="0"/>
                <a:ea typeface="华文新魏" pitchFamily="2" charset="-122"/>
              </a:rPr>
              <a:t>一位教育家之言</a:t>
            </a:r>
            <a:r>
              <a:rPr lang="zh-CN" altLang="zh-CN" sz="3200" smtClean="0">
                <a:solidFill>
                  <a:srgbClr val="FFCCCC"/>
                </a:solidFill>
                <a:latin typeface="Times New Roman" pitchFamily="18" charset="0"/>
                <a:ea typeface="华文新魏" pitchFamily="2" charset="-122"/>
              </a:rPr>
              <a:t>：</a:t>
            </a:r>
            <a:endParaRPr lang="zh-CN" altLang="en-US" sz="3200" smtClean="0">
              <a:solidFill>
                <a:srgbClr val="FFCCCC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25962" name="AutoShape 10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2555875" y="6021388"/>
            <a:ext cx="5802313" cy="431800"/>
          </a:xfrm>
          <a:prstGeom prst="wedgeRectCallout">
            <a:avLst>
              <a:gd name="adj1" fmla="val -48898"/>
              <a:gd name="adj2" fmla="val -131986"/>
            </a:avLst>
          </a:prstGeom>
          <a:solidFill>
            <a:srgbClr val="000066"/>
          </a:solidFill>
          <a:ln w="12700">
            <a:solidFill>
              <a:schemeClr val="tx1"/>
            </a:solidFill>
            <a:prstDash val="dash"/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学作文，学做人 ！（</a:t>
            </a:r>
            <a:r>
              <a:rPr lang="zh-CN" altLang="en-US" sz="2400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2" action="ppaction://hlinkpres?slideindex=1&amp;slidetitle="/>
              </a:rPr>
              <a:t>人教版三上</a:t>
            </a:r>
            <a:r>
              <a:rPr lang="en-US" altLang="zh-CN" sz="2400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2" action="ppaction://hlinkpres?slideindex=1&amp;slidetitle="/>
              </a:rPr>
              <a:t>8</a:t>
            </a:r>
            <a:r>
              <a:rPr lang="zh-CN" altLang="en-US" sz="2400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  <a:hlinkClick r:id="rId2" action="ppaction://hlinkpres?slideindex=1&amp;slidetitle="/>
              </a:rPr>
              <a:t>单元</a:t>
            </a:r>
            <a:r>
              <a:rPr lang="zh-CN" altLang="en-US" sz="2400" smtClean="0">
                <a:solidFill>
                  <a:srgbClr val="FF66CC"/>
                </a:solidFill>
                <a:latin typeface="Times New Roman" pitchFamily="18" charset="0"/>
                <a:ea typeface="华文新魏" pitchFamily="2" charset="-122"/>
              </a:rPr>
              <a:t>）</a:t>
            </a:r>
            <a:endParaRPr lang="zh-CN" altLang="en-US" sz="2400" smtClean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8613" name="Picture 11" descr="TN_AN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6913" y="158750"/>
            <a:ext cx="20510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  <p:bldP spid="12596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697"/>
          <p:cNvSpPr>
            <a:spLocks noChangeArrowheads="1"/>
          </p:cNvSpPr>
          <p:nvPr/>
        </p:nvSpPr>
        <p:spPr bwMode="auto">
          <a:xfrm>
            <a:off x="1116013" y="1974850"/>
            <a:ext cx="8208962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  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倡导学生“求真”（不虚假，不造作，不抄袭）</a:t>
            </a:r>
            <a:endParaRPr lang="zh-CN" altLang="en-US" sz="2400" b="1" smtClean="0">
              <a:solidFill>
                <a:srgbClr val="FF99FF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     </a:t>
            </a: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——</a:t>
            </a:r>
            <a:r>
              <a:rPr lang="zh-CN" altLang="en-US" b="1" smtClean="0">
                <a:solidFill>
                  <a:srgbClr val="C0C0C0"/>
                </a:solidFill>
                <a:latin typeface="Times New Roman" pitchFamily="18" charset="0"/>
              </a:rPr>
              <a:t>（写实况）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真实地描写</a:t>
            </a:r>
            <a:r>
              <a:rPr lang="zh-CN" altLang="en-US" sz="2400" b="1" smtClean="0">
                <a:solidFill>
                  <a:srgbClr val="66FFFF"/>
                </a:solidFill>
                <a:latin typeface="Times New Roman" pitchFamily="18" charset="0"/>
                <a:ea typeface="华文新魏" pitchFamily="2" charset="-122"/>
                <a:hlinkClick r:id="rId1" action="ppaction://hlinkfile"/>
              </a:rPr>
              <a:t>自然、社会、人生</a:t>
            </a:r>
            <a:endParaRPr lang="zh-CN" altLang="en-US" sz="2400" b="1" smtClean="0">
              <a:solidFill>
                <a:srgbClr val="66FFFF"/>
              </a:solidFill>
              <a:latin typeface="Times New Roman" pitchFamily="18" charset="0"/>
              <a:ea typeface="华文新魏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     </a:t>
            </a: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——</a:t>
            </a:r>
            <a:r>
              <a:rPr lang="zh-CN" altLang="en-US" b="1" smtClean="0">
                <a:solidFill>
                  <a:srgbClr val="C0C0C0"/>
                </a:solidFill>
                <a:latin typeface="Times New Roman" pitchFamily="18" charset="0"/>
              </a:rPr>
              <a:t>（抒真情）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真心地抒发</a:t>
            </a:r>
            <a:r>
              <a:rPr lang="zh-CN" altLang="en-US" sz="2400" b="1" smtClean="0">
                <a:solidFill>
                  <a:srgbClr val="99CCFF"/>
                </a:solidFill>
                <a:latin typeface="Times New Roman" pitchFamily="18" charset="0"/>
                <a:ea typeface="华文新魏" pitchFamily="2" charset="-122"/>
                <a:hlinkClick r:id="rId2" action="ppaction://hlinkpres?slideindex=1&amp;slidetitle="/>
              </a:rPr>
              <a:t>喜、怒、哀、乐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2" action="ppaction://hlinkpres?slideindex=1&amp;slidetitle="/>
              </a:rPr>
              <a:t> </a:t>
            </a:r>
            <a:endParaRPr lang="zh-CN" altLang="en-US" sz="2400" b="1" smtClean="0">
              <a:solidFill>
                <a:srgbClr val="C0C0C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     </a:t>
            </a: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——</a:t>
            </a:r>
            <a:r>
              <a:rPr lang="zh-CN" altLang="en-US" b="1" smtClean="0">
                <a:solidFill>
                  <a:srgbClr val="C0C0C0"/>
                </a:solidFill>
                <a:latin typeface="Times New Roman" pitchFamily="18" charset="0"/>
              </a:rPr>
              <a:t>（吐真言）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真诚地吐露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3" action="ppaction://hlinkfile"/>
              </a:rPr>
              <a:t>成长的</a:t>
            </a:r>
            <a:r>
              <a:rPr lang="zh-CN" altLang="en-US" sz="2400" b="1" smtClean="0">
                <a:solidFill>
                  <a:srgbClr val="FFFF66"/>
                </a:solidFill>
                <a:latin typeface="Times New Roman" pitchFamily="18" charset="0"/>
                <a:ea typeface="华文新魏" pitchFamily="2" charset="-122"/>
                <a:hlinkClick r:id="rId3" action="ppaction://hlinkfile"/>
              </a:rPr>
              <a:t>烦恼、困惑、迷茫</a:t>
            </a:r>
            <a:endParaRPr lang="zh-CN" altLang="en-US" sz="2400" b="1" smtClean="0">
              <a:solidFill>
                <a:srgbClr val="FFFF66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9705" name="矩形 29704"/>
          <p:cNvSpPr>
            <a:spLocks noChangeArrowheads="1"/>
          </p:cNvSpPr>
          <p:nvPr/>
        </p:nvSpPr>
        <p:spPr bwMode="auto">
          <a:xfrm>
            <a:off x="1074738" y="4371975"/>
            <a:ext cx="7821612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n"/>
            </a:pP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   </a:t>
            </a:r>
            <a:r>
              <a:rPr lang="zh-CN" altLang="en-US" sz="2400" b="1" smtClean="0">
                <a:solidFill>
                  <a:srgbClr val="FF99FF"/>
                </a:solidFill>
                <a:latin typeface="Times New Roman" pitchFamily="18" charset="0"/>
              </a:rPr>
              <a:t>引导学生“向善”（针对以下情况，因“文”施教）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</a:t>
            </a:r>
            <a:endParaRPr lang="zh-CN" altLang="en-US" sz="2400" b="1" smtClean="0">
              <a:solidFill>
                <a:srgbClr val="C0C0C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     </a:t>
            </a: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——  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一些孩子的情绪是</a:t>
            </a:r>
            <a:r>
              <a:rPr lang="zh-CN" altLang="en-US" sz="2400" b="1" smtClean="0">
                <a:solidFill>
                  <a:srgbClr val="66CCFF"/>
                </a:solidFill>
                <a:latin typeface="Times New Roman" pitchFamily="18" charset="0"/>
                <a:hlinkClick r:id="rId4" action="ppaction://hlinkpres?slideindex=1&amp;slidetitle="/>
              </a:rPr>
              <a:t>消极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4" action="ppaction://hlinkpres?slideindex=1&amp;slidetitle="/>
              </a:rPr>
              <a:t>的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，甚至是</a:t>
            </a:r>
            <a:r>
              <a:rPr lang="zh-CN" altLang="en-US" sz="2400" b="1" smtClean="0">
                <a:solidFill>
                  <a:srgbClr val="66CCFF"/>
                </a:solidFill>
                <a:latin typeface="Times New Roman" pitchFamily="18" charset="0"/>
                <a:hlinkClick r:id="rId4" action="ppaction://hlinkpres?slideindex=1&amp;slidetitle="/>
              </a:rPr>
              <a:t>危险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4" action="ppaction://hlinkpres?slideindex=1&amp;slidetitle="/>
              </a:rPr>
              <a:t>的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；</a:t>
            </a:r>
            <a:endParaRPr lang="zh-CN" altLang="en-US" sz="2400" b="1" smtClean="0">
              <a:solidFill>
                <a:srgbClr val="C0C0C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      </a:t>
            </a:r>
            <a:r>
              <a:rPr lang="en-US" altLang="zh-CN" sz="2400" b="1" smtClean="0">
                <a:solidFill>
                  <a:srgbClr val="C0C0C0"/>
                </a:solidFill>
                <a:latin typeface="Times New Roman" pitchFamily="18" charset="0"/>
              </a:rPr>
              <a:t>——  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一些孩子的观点是</a:t>
            </a:r>
            <a:r>
              <a:rPr lang="zh-CN" altLang="en-US" sz="2400" b="1" smtClean="0">
                <a:solidFill>
                  <a:srgbClr val="66CCFF"/>
                </a:solidFill>
                <a:latin typeface="Times New Roman" pitchFamily="18" charset="0"/>
                <a:hlinkClick r:id="rId5" action="ppaction://hlinkpres?slideindex=1&amp;slidetitle="/>
              </a:rPr>
              <a:t>模糊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5" action="ppaction://hlinkpres?slideindex=1&amp;slidetitle="/>
              </a:rPr>
              <a:t>的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，</a:t>
            </a:r>
            <a:endParaRPr lang="zh-CN" altLang="en-US" sz="24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sp>
        <p:nvSpPr>
          <p:cNvPr id="29706" name="矩形 29705"/>
          <p:cNvSpPr>
            <a:spLocks noChangeArrowheads="1"/>
          </p:cNvSpPr>
          <p:nvPr/>
        </p:nvSpPr>
        <p:spPr bwMode="auto">
          <a:xfrm>
            <a:off x="5945188" y="5127625"/>
            <a:ext cx="33385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甚至是</a:t>
            </a:r>
            <a:r>
              <a:rPr lang="zh-CN" altLang="en-US" sz="2400" b="1" smtClean="0">
                <a:solidFill>
                  <a:srgbClr val="66CCFF"/>
                </a:solidFill>
                <a:latin typeface="Times New Roman" pitchFamily="18" charset="0"/>
                <a:hlinkClick r:id="rId6" action="ppaction://hlinkpres?slideindex=1&amp;slidetitle="/>
              </a:rPr>
              <a:t>错误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  <a:hlinkClick r:id="rId6" action="ppaction://hlinkpres?slideindex=1&amp;slidetitle="/>
              </a:rPr>
              <a:t>的</a:t>
            </a:r>
            <a:r>
              <a:rPr lang="zh-CN" altLang="en-US" sz="2400" b="1" smtClean="0">
                <a:solidFill>
                  <a:srgbClr val="C0C0C0"/>
                </a:solidFill>
                <a:latin typeface="Times New Roman" pitchFamily="18" charset="0"/>
              </a:rPr>
              <a:t>。</a:t>
            </a:r>
            <a:endParaRPr lang="zh-CN" altLang="en-US" sz="2400" b="1" smtClean="0">
              <a:solidFill>
                <a:srgbClr val="C0C0C0"/>
              </a:solidFill>
              <a:latin typeface="Times New Roman" pitchFamily="18" charset="0"/>
            </a:endParaRPr>
          </a:p>
        </p:txBody>
      </p:sp>
      <p:sp>
        <p:nvSpPr>
          <p:cNvPr id="69637" name="矩形 30722"/>
          <p:cNvSpPr>
            <a:spLocks noChangeArrowheads="1"/>
          </p:cNvSpPr>
          <p:nvPr/>
        </p:nvSpPr>
        <p:spPr bwMode="auto">
          <a:xfrm>
            <a:off x="642938" y="500063"/>
            <a:ext cx="5948362" cy="830262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文情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思考要有情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30722"/>
          <p:cNvSpPr>
            <a:spLocks noChangeArrowheads="1"/>
          </p:cNvSpPr>
          <p:nvPr/>
        </p:nvSpPr>
        <p:spPr bwMode="auto">
          <a:xfrm>
            <a:off x="642938" y="500063"/>
            <a:ext cx="5948362" cy="830262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文法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表达要得法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763" y="1509713"/>
            <a:ext cx="8843962" cy="519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矩形 36867"/>
          <p:cNvSpPr>
            <a:spLocks noChangeArrowheads="1"/>
          </p:cNvSpPr>
          <p:nvPr/>
        </p:nvSpPr>
        <p:spPr bwMode="auto">
          <a:xfrm>
            <a:off x="4595813" y="1773238"/>
            <a:ext cx="26733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</a:rPr>
              <a:t>首先：</a:t>
            </a:r>
            <a:r>
              <a:rPr lang="zh-CN" altLang="en-US" sz="2800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  <a:hlinkClick r:id="rId1" action="ppaction://hlinkfile"/>
              </a:rPr>
              <a:t>积累语言</a:t>
            </a:r>
            <a:endParaRPr lang="zh-CN" altLang="en-US" sz="2800" smtClean="0">
              <a:solidFill>
                <a:srgbClr val="99CC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9" name="矩形 36868"/>
          <p:cNvSpPr>
            <a:spLocks noChangeArrowheads="1"/>
          </p:cNvSpPr>
          <p:nvPr/>
        </p:nvSpPr>
        <p:spPr bwMode="auto">
          <a:xfrm>
            <a:off x="4595813" y="2349500"/>
            <a:ext cx="2673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</a:rPr>
              <a:t>随后：</a:t>
            </a:r>
            <a:r>
              <a:rPr lang="zh-CN" altLang="en-US" sz="2800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  <a:hlinkClick r:id="rId2" action="ppaction://hlinkfile"/>
              </a:rPr>
              <a:t>从仿到创</a:t>
            </a:r>
            <a:endParaRPr lang="zh-CN" altLang="en-US" sz="2800" smtClean="0">
              <a:solidFill>
                <a:srgbClr val="99CC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1684" name="图片 36872" descr="1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288" y="1485900"/>
            <a:ext cx="29527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矩形 36873"/>
          <p:cNvSpPr>
            <a:spLocks noChangeArrowheads="1"/>
          </p:cNvSpPr>
          <p:nvPr/>
        </p:nvSpPr>
        <p:spPr bwMode="auto">
          <a:xfrm>
            <a:off x="611188" y="765175"/>
            <a:ext cx="68310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3000" smtClean="0">
                <a:solidFill>
                  <a:srgbClr val="66FF99"/>
                </a:solidFill>
                <a:ea typeface="黑体" pitchFamily="49" charset="-122"/>
              </a:rPr>
              <a:t>1</a:t>
            </a:r>
            <a:r>
              <a:rPr lang="zh-CN" altLang="en-US" sz="3000" smtClean="0">
                <a:solidFill>
                  <a:srgbClr val="66FF99"/>
                </a:solidFill>
                <a:ea typeface="黑体" pitchFamily="49" charset="-122"/>
              </a:rPr>
              <a:t>、</a:t>
            </a:r>
            <a:r>
              <a:rPr lang="zh-CN" altLang="en-US" sz="3000" smtClean="0">
                <a:solidFill>
                  <a:srgbClr val="99FFCC"/>
                </a:solidFill>
                <a:ea typeface="黑体" pitchFamily="49" charset="-122"/>
              </a:rPr>
              <a:t>让孩子们在</a:t>
            </a:r>
            <a:r>
              <a:rPr lang="zh-CN" altLang="en-US" sz="3600" smtClean="0">
                <a:solidFill>
                  <a:srgbClr val="FFCCCC"/>
                </a:solidFill>
                <a:latin typeface="华文新魏" pitchFamily="2" charset="-122"/>
                <a:ea typeface="华文新魏" pitchFamily="2" charset="-122"/>
              </a:rPr>
              <a:t> “语文课本”</a:t>
            </a:r>
            <a:r>
              <a:rPr lang="zh-CN" altLang="en-US" sz="3000" smtClean="0">
                <a:solidFill>
                  <a:srgbClr val="99FFCC"/>
                </a:solidFill>
                <a:ea typeface="黑体" pitchFamily="49" charset="-122"/>
              </a:rPr>
              <a:t>中学习借鉴</a:t>
            </a:r>
            <a:endParaRPr lang="zh-CN" altLang="en-US" sz="3000" smtClean="0">
              <a:solidFill>
                <a:srgbClr val="99FFCC"/>
              </a:solidFill>
              <a:ea typeface="黑体" pitchFamily="49" charset="-122"/>
            </a:endParaRPr>
          </a:p>
        </p:txBody>
      </p:sp>
      <p:sp>
        <p:nvSpPr>
          <p:cNvPr id="71686" name="矩形 9"/>
          <p:cNvSpPr>
            <a:spLocks noChangeArrowheads="1"/>
          </p:cNvSpPr>
          <p:nvPr/>
        </p:nvSpPr>
        <p:spPr bwMode="auto">
          <a:xfrm>
            <a:off x="1214438" y="3643313"/>
            <a:ext cx="671512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 smtClean="0">
                <a:solidFill>
                  <a:srgbClr val="FFFFFF"/>
                </a:solidFill>
              </a:rPr>
              <a:t>三上</a:t>
            </a:r>
            <a:r>
              <a:rPr lang="en-US" altLang="zh-CN" sz="2800" dirty="0" smtClean="0">
                <a:solidFill>
                  <a:srgbClr val="FFFFFF"/>
                </a:solidFill>
              </a:rPr>
              <a:t>——</a:t>
            </a:r>
            <a:r>
              <a:rPr lang="en-US" altLang="zh-CN" sz="2800" dirty="0" smtClean="0">
                <a:solidFill>
                  <a:srgbClr val="FFFFFF"/>
                </a:solidFill>
                <a:hlinkClick r:id="rId4" action="ppaction://hlinkpres?slideindex=1&amp;slidetitle="/>
              </a:rPr>
              <a:t>1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5" action="ppaction://hlinkpres?slideindex=1&amp;slidetitle="/>
              </a:rPr>
              <a:t>2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6" action="ppaction://hlinkpres?slideindex=1&amp;slidetitle="/>
              </a:rPr>
              <a:t>3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7" action="ppaction://hlinkpres?slideindex=1&amp;slidetitle="/>
              </a:rPr>
              <a:t>4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8" action="ppaction://hlinkpres?slideindex=1&amp;slidetitle="/>
              </a:rPr>
              <a:t>5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9" action="ppaction://hlinkpres?slideindex=1&amp;slidetitle="/>
              </a:rPr>
              <a:t>6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0" action="ppaction://hlinkpres?slideindex=1&amp;slidetitle="/>
              </a:rPr>
              <a:t>7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1" action="ppaction://hlinkpres?slideindex=1&amp;slidetitle="/>
              </a:rPr>
              <a:t>8</a:t>
            </a:r>
            <a:r>
              <a:rPr lang="zh-CN" altLang="en-US" sz="2800" dirty="0" smtClean="0">
                <a:solidFill>
                  <a:srgbClr val="FFFFFF"/>
                </a:solidFill>
              </a:rPr>
              <a:t>单元</a:t>
            </a:r>
            <a:endParaRPr lang="en-US" altLang="zh-CN" sz="2800" dirty="0" smtClean="0">
              <a:solidFill>
                <a:srgbClr val="FFFF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 smtClean="0">
                <a:solidFill>
                  <a:srgbClr val="FFFFFF"/>
                </a:solidFill>
              </a:rPr>
              <a:t>三下</a:t>
            </a:r>
            <a:r>
              <a:rPr lang="en-US" altLang="zh-CN" sz="2800" dirty="0" smtClean="0">
                <a:solidFill>
                  <a:srgbClr val="FFFFFF"/>
                </a:solidFill>
              </a:rPr>
              <a:t>——</a:t>
            </a:r>
            <a:r>
              <a:rPr lang="en-US" altLang="zh-CN" sz="2800" dirty="0" smtClean="0">
                <a:solidFill>
                  <a:srgbClr val="FFFFFF"/>
                </a:solidFill>
                <a:hlinkClick r:id="rId12" action="ppaction://hlinkpres?slideindex=1&amp;slidetitle="/>
              </a:rPr>
              <a:t>1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3" action="ppaction://hlinkpres?slideindex=1&amp;slidetitle="/>
              </a:rPr>
              <a:t>2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4" action="ppaction://hlinkpres?slideindex=1&amp;slidetitle="/>
              </a:rPr>
              <a:t>3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5" action="ppaction://hlinkpres?slideindex=1&amp;slidetitle="/>
              </a:rPr>
              <a:t>4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6" action="ppaction://hlinkpres?slideindex=1&amp;slidetitle="/>
              </a:rPr>
              <a:t>5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7" action="ppaction://hlinkpres?slideindex=1&amp;slidetitle="/>
              </a:rPr>
              <a:t>6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8" tooltip="" action="ppaction://hlinkpres?slideindex=1&amp;slidetitle="/>
              </a:rPr>
              <a:t>7</a:t>
            </a:r>
            <a:r>
              <a:rPr lang="zh-CN" altLang="en-US" sz="2800" dirty="0" smtClean="0">
                <a:solidFill>
                  <a:srgbClr val="FFFFFF"/>
                </a:solidFill>
              </a:rPr>
              <a:t>、</a:t>
            </a:r>
            <a:r>
              <a:rPr lang="en-US" altLang="zh-CN" sz="2800" dirty="0" smtClean="0">
                <a:solidFill>
                  <a:srgbClr val="FFFFFF"/>
                </a:solidFill>
                <a:hlinkClick r:id="rId19" action="ppaction://hlinkpres?slideindex=1&amp;slidetitle="/>
              </a:rPr>
              <a:t>8</a:t>
            </a:r>
            <a:r>
              <a:rPr lang="zh-CN" altLang="en-US" sz="2800" dirty="0" smtClean="0">
                <a:solidFill>
                  <a:srgbClr val="FFFFFF"/>
                </a:solidFill>
              </a:rPr>
              <a:t>单元</a:t>
            </a:r>
            <a:endParaRPr lang="en-US" altLang="zh-CN" sz="2800" dirty="0" smtClean="0">
              <a:solidFill>
                <a:srgbClr val="FFFF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u="sng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9217"/>
          <p:cNvSpPr>
            <a:spLocks noChangeArrowheads="1" noChangeShapeType="1" noTextEdit="1"/>
          </p:cNvSpPr>
          <p:nvPr/>
        </p:nvSpPr>
        <p:spPr bwMode="auto">
          <a:xfrm>
            <a:off x="2555875" y="1989138"/>
            <a:ext cx="3816350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u="sng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</a:rPr>
              <a:t>现实问题</a:t>
            </a:r>
            <a:endParaRPr lang="zh-CN" altLang="en-US" sz="6600" b="1" u="sng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37890"/>
          <p:cNvSpPr>
            <a:spLocks noChangeArrowheads="1"/>
          </p:cNvSpPr>
          <p:nvPr/>
        </p:nvSpPr>
        <p:spPr bwMode="auto">
          <a:xfrm>
            <a:off x="980440" y="4161790"/>
            <a:ext cx="6601460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《 </a:t>
            </a:r>
            <a:r>
              <a:rPr lang="zh-CN" altLang="en-US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hlinkClick r:id="rId1" action="ppaction://hlinkfile"/>
              </a:rPr>
              <a:t>好听的故事，大家讲</a:t>
            </a:r>
            <a:r>
              <a:rPr lang="zh-CN" altLang="en-US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r>
              <a:rPr lang="en-US" altLang="zh-CN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》  </a:t>
            </a:r>
            <a:endParaRPr lang="zh-CN" altLang="en-US" sz="3000" b="1" dirty="0" smtClean="0">
              <a:solidFill>
                <a:srgbClr val="FFCC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2" name="矩形 37891"/>
          <p:cNvSpPr>
            <a:spLocks noChangeArrowheads="1"/>
          </p:cNvSpPr>
          <p:nvPr/>
        </p:nvSpPr>
        <p:spPr bwMode="auto">
          <a:xfrm>
            <a:off x="1187450" y="4796790"/>
            <a:ext cx="6215063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《 </a:t>
            </a:r>
            <a:r>
              <a:rPr lang="zh-CN" altLang="en-US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hlinkClick r:id="rId2" action="ppaction://hlinkfile"/>
              </a:rPr>
              <a:t>优美的古诗，大家赏</a:t>
            </a:r>
            <a:r>
              <a:rPr lang="zh-CN" altLang="en-US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r>
              <a:rPr lang="en-US" altLang="zh-CN" sz="3000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en-US" altLang="zh-CN" sz="3000" b="1" dirty="0" smtClean="0">
              <a:solidFill>
                <a:srgbClr val="FFCC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3" name="矩形 37892"/>
          <p:cNvSpPr>
            <a:spLocks noChangeArrowheads="1"/>
          </p:cNvSpPr>
          <p:nvPr/>
        </p:nvSpPr>
        <p:spPr bwMode="auto">
          <a:xfrm>
            <a:off x="1258888" y="5424488"/>
            <a:ext cx="6072187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000" b="1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《 </a:t>
            </a:r>
            <a:r>
              <a:rPr lang="zh-CN" altLang="en-US" sz="3000" b="1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hlinkClick r:id="rId3" action="ppaction://hlinkfile"/>
              </a:rPr>
              <a:t>有益的书籍，大家藏</a:t>
            </a:r>
            <a:r>
              <a:rPr lang="zh-CN" altLang="en-US" sz="3000" b="1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r>
              <a:rPr lang="en-US" altLang="zh-CN" sz="3000" b="1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en-US" altLang="zh-CN" sz="3000" b="1" smtClean="0">
              <a:solidFill>
                <a:srgbClr val="FFCC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4" name="矩形 37893"/>
          <p:cNvSpPr>
            <a:spLocks noChangeArrowheads="1"/>
          </p:cNvSpPr>
          <p:nvPr/>
        </p:nvSpPr>
        <p:spPr bwMode="auto">
          <a:xfrm>
            <a:off x="730250" y="692150"/>
            <a:ext cx="68199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3000" smtClean="0">
                <a:solidFill>
                  <a:srgbClr val="99FFCC"/>
                </a:solidFill>
                <a:ea typeface="黑体" pitchFamily="49" charset="-122"/>
              </a:rPr>
              <a:t>2</a:t>
            </a:r>
            <a:r>
              <a:rPr lang="zh-CN" altLang="en-US" sz="3000" smtClean="0">
                <a:solidFill>
                  <a:srgbClr val="99FFCC"/>
                </a:solidFill>
                <a:ea typeface="黑体" pitchFamily="49" charset="-122"/>
              </a:rPr>
              <a:t>、让孩子们在</a:t>
            </a:r>
            <a:r>
              <a:rPr lang="zh-CN" altLang="en-US" sz="3200" smtClean="0">
                <a:solidFill>
                  <a:srgbClr val="FFCCCC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smtClean="0">
                <a:solidFill>
                  <a:srgbClr val="FFCCCC"/>
                </a:solidFill>
                <a:latin typeface="华文新魏" pitchFamily="2" charset="-122"/>
                <a:ea typeface="华文新魏" pitchFamily="2" charset="-122"/>
              </a:rPr>
              <a:t>“课外阅读”</a:t>
            </a:r>
            <a:r>
              <a:rPr lang="zh-CN" altLang="en-US" sz="3000" smtClean="0">
                <a:solidFill>
                  <a:srgbClr val="99FFCC"/>
                </a:solidFill>
                <a:ea typeface="黑体" pitchFamily="49" charset="-122"/>
              </a:rPr>
              <a:t>中学习借鉴</a:t>
            </a:r>
            <a:endParaRPr lang="zh-CN" altLang="en-US" sz="3000" smtClean="0">
              <a:solidFill>
                <a:srgbClr val="99FFCC"/>
              </a:solidFill>
              <a:ea typeface="黑体" pitchFamily="49" charset="-122"/>
            </a:endParaRPr>
          </a:p>
        </p:txBody>
      </p:sp>
      <p:pic>
        <p:nvPicPr>
          <p:cNvPr id="72710" name="图片 37894" descr="11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330" y="1484630"/>
            <a:ext cx="2952750" cy="185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00625" y="1785938"/>
            <a:ext cx="292989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u="sng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</a:rPr>
              <a:t>从课内到课外</a:t>
            </a:r>
            <a:endParaRPr lang="zh-CN" altLang="en-US" sz="3600" b="1" u="sng" smtClean="0">
              <a:solidFill>
                <a:srgbClr val="99CC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43438" y="2357438"/>
            <a:ext cx="37909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2800" b="1" dirty="0">
                <a:solidFill>
                  <a:srgbClr val="99CCFF"/>
                </a:solidFill>
                <a:latin typeface="宋体"/>
              </a:rPr>
              <a:t>（激趣、增量、得法）</a:t>
            </a:r>
            <a:endParaRPr lang="zh-CN" altLang="en-US" sz="2800" b="1" dirty="0">
              <a:solidFill>
                <a:srgbClr val="99CCFF"/>
              </a:solidFill>
              <a:latin typeface="宋体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83803" y="3500438"/>
            <a:ext cx="3887787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u="sng" smtClean="0">
                <a:solidFill>
                  <a:srgbClr val="99CCFF"/>
                </a:solidFill>
                <a:latin typeface="华文新魏" pitchFamily="2" charset="-122"/>
                <a:ea typeface="华文新魏" pitchFamily="2" charset="-122"/>
              </a:rPr>
              <a:t>开展主题活动</a:t>
            </a:r>
            <a:endParaRPr lang="zh-CN" altLang="en-US" sz="3600" b="1" u="sng" smtClean="0">
              <a:solidFill>
                <a:srgbClr val="99CC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60515" y="4292600"/>
            <a:ext cx="64389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sym typeface="+mn-ea"/>
                <a:hlinkClick r:id="rId5" action="ppaction://hlinkfile"/>
              </a:rPr>
              <a:t>3</a:t>
            </a:r>
            <a:r>
              <a:rPr lang="zh-CN" altLang="en-US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、</a:t>
            </a:r>
            <a:r>
              <a:rPr lang="en-US" altLang="zh-CN" b="1" dirty="0" smtClean="0">
                <a:solidFill>
                  <a:srgbClr val="FFCCCC"/>
                </a:solidFill>
                <a:latin typeface="华文楷体" pitchFamily="2" charset="-122"/>
                <a:ea typeface="华文楷体" pitchFamily="2" charset="-122"/>
                <a:sym typeface="+mn-ea"/>
                <a:hlinkClick r:id="rId6" action="ppaction://hlinkfile"/>
              </a:rPr>
              <a:t>8</a:t>
            </a:r>
            <a:endParaRPr lang="zh-CN" altLang="en-US" b="1" dirty="0" smtClean="0">
              <a:solidFill>
                <a:srgbClr val="FFCC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4" grpId="0"/>
      <p:bldP spid="7" grpId="0"/>
      <p:bldP spid="8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00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30722"/>
          <p:cNvSpPr>
            <a:spLocks noChangeArrowheads="1"/>
          </p:cNvSpPr>
          <p:nvPr/>
        </p:nvSpPr>
        <p:spPr bwMode="auto">
          <a:xfrm>
            <a:off x="1143000" y="508000"/>
            <a:ext cx="6362700" cy="830263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文心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观察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要用心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" name="矩形 30722"/>
          <p:cNvSpPr>
            <a:spLocks noChangeArrowheads="1"/>
          </p:cNvSpPr>
          <p:nvPr/>
        </p:nvSpPr>
        <p:spPr bwMode="auto">
          <a:xfrm>
            <a:off x="1143000" y="1508125"/>
            <a:ext cx="6362700" cy="830263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文情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思考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要有情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1" name="矩形 30722"/>
          <p:cNvSpPr>
            <a:spLocks noChangeArrowheads="1"/>
          </p:cNvSpPr>
          <p:nvPr/>
        </p:nvSpPr>
        <p:spPr bwMode="auto">
          <a:xfrm>
            <a:off x="1149350" y="2597150"/>
            <a:ext cx="6362700" cy="831850"/>
          </a:xfrm>
          <a:prstGeom prst="rect">
            <a:avLst/>
          </a:prstGeom>
          <a:noFill/>
          <a:ln w="9525">
            <a:solidFill>
              <a:schemeClr val="tx2"/>
            </a:solidFill>
            <a:prstDash val="dash"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启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“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文法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”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之蒙</a:t>
            </a:r>
            <a:r>
              <a:rPr lang="en-US" altLang="zh-CN" sz="3200" b="1" smtClean="0">
                <a:solidFill>
                  <a:srgbClr val="FFFFFF"/>
                </a:solidFill>
                <a:latin typeface="Times New Roman" pitchFamily="18" charset="0"/>
              </a:rPr>
              <a:t>……</a:t>
            </a:r>
            <a:r>
              <a:rPr lang="zh-CN" altLang="en-US" sz="4800" b="1" smtClean="0">
                <a:solidFill>
                  <a:srgbClr val="FF99CC"/>
                </a:solidFill>
                <a:latin typeface="Times New Roman" pitchFamily="18" charset="0"/>
              </a:rPr>
              <a:t>表达</a:t>
            </a:r>
            <a:r>
              <a:rPr lang="zh-CN" altLang="en-US" sz="3200" b="1" smtClean="0">
                <a:solidFill>
                  <a:srgbClr val="FFFFFF"/>
                </a:solidFill>
                <a:latin typeface="Times New Roman" pitchFamily="18" charset="0"/>
              </a:rPr>
              <a:t>要得法</a:t>
            </a:r>
            <a:endParaRPr lang="zh-CN" altLang="en-US" sz="3200" b="1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73733" name="图片 40963" descr="3"/>
          <p:cNvPicPr>
            <a:picLocks noChangeAspect="1" noChangeArrowheads="1"/>
          </p:cNvPicPr>
          <p:nvPr/>
        </p:nvPicPr>
        <p:blipFill>
          <a:blip r:embed="rId1" cstate="print"/>
          <a:srcRect t="50459"/>
          <a:stretch>
            <a:fillRect/>
          </a:stretch>
        </p:blipFill>
        <p:spPr bwMode="auto">
          <a:xfrm>
            <a:off x="0" y="3905250"/>
            <a:ext cx="9144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00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8193"/>
          <p:cNvSpPr txBox="1">
            <a:spLocks noChangeArrowheads="1"/>
          </p:cNvSpPr>
          <p:nvPr/>
        </p:nvSpPr>
        <p:spPr>
          <a:xfrm>
            <a:off x="1043940" y="404495"/>
            <a:ext cx="6781800" cy="1064260"/>
          </a:xfrm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>
                <a:solidFill>
                  <a:srgbClr val="FF9999"/>
                </a:solidFill>
              </a:rPr>
              <a:t>启蒙</a:t>
            </a:r>
            <a:endParaRPr lang="zh-CN" altLang="en-US" sz="7200" b="1" dirty="0">
              <a:solidFill>
                <a:srgbClr val="FF9999"/>
              </a:solidFill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4630" y="1808480"/>
            <a:ext cx="8710295" cy="50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9217"/>
          <p:cNvSpPr>
            <a:spLocks noChangeArrowheads="1" noChangeShapeType="1" noTextEdit="1"/>
          </p:cNvSpPr>
          <p:nvPr/>
        </p:nvSpPr>
        <p:spPr bwMode="auto">
          <a:xfrm>
            <a:off x="2555875" y="1989138"/>
            <a:ext cx="3816350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u="sng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/>
              </a:rPr>
              <a:t>回顾问题</a:t>
            </a:r>
            <a:endParaRPr lang="zh-CN" altLang="en-US" sz="6600" b="1" u="sng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内容占位符 10241"/>
          <p:cNvGraphicFramePr>
            <a:graphicFrameLocks noGrp="1"/>
          </p:cNvGraphicFramePr>
          <p:nvPr>
            <p:ph sz="half" idx="2"/>
          </p:nvPr>
        </p:nvGraphicFramePr>
        <p:xfrm>
          <a:off x="242888" y="2205038"/>
          <a:ext cx="8785225" cy="2786068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727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711200" lvl="0" indent="-711200">
                        <a:buNone/>
                      </a:pPr>
                      <a:endParaRPr lang="zh-CN" altLang="en-US" b="1" dirty="0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9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14" name="标题 10255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zh-CN" altLang="en-US" smtClean="0"/>
              <a:t>三年级作文教学“问题”</a:t>
            </a:r>
            <a:endParaRPr lang="zh-CN" altLang="en-US" smtClean="0">
              <a:ea typeface="黑体" pitchFamily="49" charset="-122"/>
            </a:endParaRPr>
          </a:p>
        </p:txBody>
      </p:sp>
      <p:sp>
        <p:nvSpPr>
          <p:cNvPr id="76815" name="矩形 10256"/>
          <p:cNvSpPr>
            <a:spLocks noChangeArrowheads="1"/>
          </p:cNvSpPr>
          <p:nvPr/>
        </p:nvSpPr>
        <p:spPr bwMode="auto">
          <a:xfrm>
            <a:off x="1042988" y="1066800"/>
            <a:ext cx="7632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C0C0C0"/>
                </a:solidFill>
                <a:latin typeface="Garamond" pitchFamily="2" charset="0"/>
              </a:rPr>
              <a:t>（搜集信息，整理反馈）</a:t>
            </a:r>
            <a:endParaRPr lang="zh-CN" altLang="en-US" sz="2000" b="1" smtClean="0">
              <a:solidFill>
                <a:srgbClr val="C0C0C0"/>
              </a:solidFill>
              <a:latin typeface="Garamond" pitchFamily="2" charset="0"/>
            </a:endParaRPr>
          </a:p>
        </p:txBody>
      </p:sp>
      <p:sp>
        <p:nvSpPr>
          <p:cNvPr id="10258" name="矩形 10257"/>
          <p:cNvSpPr/>
          <p:nvPr/>
        </p:nvSpPr>
        <p:spPr>
          <a:xfrm>
            <a:off x="250825" y="1341438"/>
            <a:ext cx="122555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4400" b="1" noProof="1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2" charset="0"/>
                <a:ea typeface="黑体" pitchFamily="2" charset="-122"/>
                <a:cs typeface="+mn-ea"/>
              </a:rPr>
              <a:t>学</a:t>
            </a:r>
            <a:endParaRPr lang="zh-CN" altLang="en-US" sz="4400" b="1" noProof="1">
              <a:solidFill>
                <a:srgbClr val="FF7C80"/>
              </a:solidFill>
              <a:effectLst>
                <a:outerShdw blurRad="38100" dist="38100" dir="2700000">
                  <a:srgbClr val="000000"/>
                </a:outerShdw>
              </a:effectLst>
              <a:latin typeface="Garamond" pitchFamily="2" charset="0"/>
              <a:ea typeface="黑体" pitchFamily="2" charset="-122"/>
            </a:endParaRPr>
          </a:p>
        </p:txBody>
      </p:sp>
      <p:sp>
        <p:nvSpPr>
          <p:cNvPr id="10259" name="矩形 10258"/>
          <p:cNvSpPr>
            <a:spLocks noChangeArrowheads="1"/>
          </p:cNvSpPr>
          <p:nvPr/>
        </p:nvSpPr>
        <p:spPr bwMode="auto">
          <a:xfrm>
            <a:off x="814388" y="2357438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1.  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不愿作文、害怕作文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（兴趣动机）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0" name="矩形 10259"/>
          <p:cNvSpPr>
            <a:spLocks noChangeArrowheads="1"/>
          </p:cNvSpPr>
          <p:nvPr/>
        </p:nvSpPr>
        <p:spPr bwMode="auto">
          <a:xfrm>
            <a:off x="814388" y="3071813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2.  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思想幼稚、见识较少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（思想认识）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1" name="矩形 10260"/>
          <p:cNvSpPr>
            <a:spLocks noChangeArrowheads="1"/>
          </p:cNvSpPr>
          <p:nvPr/>
        </p:nvSpPr>
        <p:spPr bwMode="auto">
          <a:xfrm>
            <a:off x="803275" y="3727450"/>
            <a:ext cx="81899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3.  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阅读量小，词汇量少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（语言材料）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2" name="矩形 10261"/>
          <p:cNvSpPr>
            <a:spLocks noChangeArrowheads="1"/>
          </p:cNvSpPr>
          <p:nvPr/>
        </p:nvSpPr>
        <p:spPr bwMode="auto">
          <a:xfrm>
            <a:off x="814388" y="4357688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4.  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无话可说，无从下笔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（内容方法）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/>
      <p:bldP spid="10260" grpId="0"/>
      <p:bldP spid="10261" grpId="0"/>
      <p:bldP spid="1026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内容占位符 11265"/>
          <p:cNvGraphicFramePr>
            <a:graphicFrameLocks noGrp="1"/>
          </p:cNvGraphicFramePr>
          <p:nvPr>
            <p:ph sz="half" idx="2"/>
          </p:nvPr>
        </p:nvGraphicFramePr>
        <p:xfrm>
          <a:off x="250825" y="2205038"/>
          <a:ext cx="8713788" cy="2792413"/>
        </p:xfrm>
        <a:graphic>
          <a:graphicData uri="http://schemas.openxmlformats.org/drawingml/2006/table">
            <a:tbl>
              <a:tblPr/>
              <a:tblGrid>
                <a:gridCol w="8713788"/>
              </a:tblGrid>
              <a:tr h="7064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711200" lvl="0" indent="-71120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838" name="标题 11277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zh-CN" altLang="en-US" smtClean="0"/>
              <a:t>三年级作文教学“问题”</a:t>
            </a:r>
            <a:endParaRPr lang="zh-CN" altLang="en-US" smtClean="0"/>
          </a:p>
        </p:txBody>
      </p:sp>
      <p:sp>
        <p:nvSpPr>
          <p:cNvPr id="77839" name="矩形 11278"/>
          <p:cNvSpPr>
            <a:spLocks noChangeArrowheads="1"/>
          </p:cNvSpPr>
          <p:nvPr/>
        </p:nvSpPr>
        <p:spPr bwMode="auto">
          <a:xfrm>
            <a:off x="1042988" y="1009650"/>
            <a:ext cx="7632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C0C0C0"/>
                </a:solidFill>
                <a:latin typeface="Garamond" pitchFamily="2" charset="0"/>
              </a:rPr>
              <a:t>（搜集信息，整理反馈）</a:t>
            </a:r>
            <a:endParaRPr lang="zh-CN" altLang="en-US" sz="2000" b="1" smtClean="0">
              <a:solidFill>
                <a:srgbClr val="C0C0C0"/>
              </a:solidFill>
              <a:latin typeface="Garamond" pitchFamily="2" charset="0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250825" y="1341438"/>
            <a:ext cx="122555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4400" b="1" noProof="1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2" charset="0"/>
                <a:ea typeface="黑体" pitchFamily="2" charset="-122"/>
                <a:cs typeface="+mn-ea"/>
              </a:rPr>
              <a:t>教</a:t>
            </a:r>
            <a:endParaRPr lang="zh-CN" altLang="en-US" sz="4400" b="1" noProof="1">
              <a:solidFill>
                <a:srgbClr val="FF7C80"/>
              </a:solidFill>
              <a:effectLst>
                <a:outerShdw blurRad="38100" dist="38100" dir="2700000">
                  <a:srgbClr val="000000"/>
                </a:outerShdw>
              </a:effectLst>
              <a:latin typeface="Garamond" pitchFamily="2" charset="0"/>
              <a:ea typeface="黑体" pitchFamily="2" charset="-122"/>
            </a:endParaRPr>
          </a:p>
        </p:txBody>
      </p:sp>
      <p:sp>
        <p:nvSpPr>
          <p:cNvPr id="11281" name="矩形 11280"/>
          <p:cNvSpPr>
            <a:spLocks noChangeArrowheads="1"/>
          </p:cNvSpPr>
          <p:nvPr/>
        </p:nvSpPr>
        <p:spPr bwMode="auto">
          <a:xfrm>
            <a:off x="2855913" y="2387600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1.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目标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的“不清”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2" name="矩形 11281"/>
          <p:cNvSpPr>
            <a:spLocks noChangeArrowheads="1"/>
          </p:cNvSpPr>
          <p:nvPr/>
        </p:nvSpPr>
        <p:spPr bwMode="auto">
          <a:xfrm>
            <a:off x="2822575" y="3086100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2.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课时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的“不足”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3" name="矩形 11282"/>
          <p:cNvSpPr>
            <a:spLocks noChangeArrowheads="1"/>
          </p:cNvSpPr>
          <p:nvPr/>
        </p:nvSpPr>
        <p:spPr bwMode="auto">
          <a:xfrm>
            <a:off x="2840038" y="3749675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3.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指导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的“不力”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4" name="矩形 11283"/>
          <p:cNvSpPr>
            <a:spLocks noChangeArrowheads="1"/>
          </p:cNvSpPr>
          <p:nvPr/>
        </p:nvSpPr>
        <p:spPr bwMode="auto">
          <a:xfrm>
            <a:off x="2828925" y="4394200"/>
            <a:ext cx="40925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4.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7C80"/>
                </a:solidFill>
                <a:ea typeface="黑体" pitchFamily="49" charset="-122"/>
              </a:rPr>
              <a:t>评价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的“不易”</a:t>
            </a:r>
            <a:r>
              <a:rPr lang="en-US" altLang="zh-CN" sz="2600" b="1" smtClean="0">
                <a:solidFill>
                  <a:srgbClr val="FFFFFF"/>
                </a:solidFill>
              </a:rPr>
              <a:t> </a:t>
            </a:r>
            <a:r>
              <a:rPr lang="zh-CN" altLang="en-US" sz="2600" b="1" smtClean="0">
                <a:solidFill>
                  <a:srgbClr val="FFFFFF"/>
                </a:solidFill>
              </a:rPr>
              <a:t>　</a:t>
            </a:r>
            <a:endParaRPr lang="zh-CN" altLang="en-US" sz="2600" b="1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  <p:bldP spid="11282" grpId="0"/>
      <p:bldP spid="11283" grpId="0"/>
      <p:bldP spid="1128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40961"/>
          <p:cNvSpPr>
            <a:spLocks noChangeArrowheads="1" noChangeShapeType="1" noTextEdit="1"/>
          </p:cNvSpPr>
          <p:nvPr/>
        </p:nvSpPr>
        <p:spPr bwMode="auto">
          <a:xfrm>
            <a:off x="817563" y="1196975"/>
            <a:ext cx="6799262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i="1" u="sng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小学三年级作文启蒙教学</a:t>
            </a:r>
            <a:endParaRPr lang="zh-CN" altLang="en-US" sz="6600" b="1" i="1" u="sng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851" name="矩形 40962"/>
          <p:cNvSpPr>
            <a:spLocks noChangeArrowheads="1"/>
          </p:cNvSpPr>
          <p:nvPr/>
        </p:nvSpPr>
        <p:spPr bwMode="auto">
          <a:xfrm>
            <a:off x="2628900" y="3465513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 b="1" smtClean="0">
              <a:solidFill>
                <a:srgbClr val="C0C0C0"/>
              </a:solidFill>
              <a:latin typeface="Times New Roman" pitchFamily="18" charset="0"/>
              <a:ea typeface="华文楷体" pitchFamily="2" charset="-122"/>
            </a:endParaRPr>
          </a:p>
        </p:txBody>
      </p:sp>
      <p:pic>
        <p:nvPicPr>
          <p:cNvPr id="78852" name="图片 40963" descr="3"/>
          <p:cNvPicPr>
            <a:picLocks noChangeAspect="1" noChangeArrowheads="1"/>
          </p:cNvPicPr>
          <p:nvPr/>
        </p:nvPicPr>
        <p:blipFill>
          <a:blip r:embed="rId1" cstate="print"/>
          <a:srcRect t="50459"/>
          <a:stretch>
            <a:fillRect/>
          </a:stretch>
        </p:blipFill>
        <p:spPr bwMode="auto">
          <a:xfrm>
            <a:off x="0" y="2997200"/>
            <a:ext cx="9144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内容占位符 10241"/>
          <p:cNvGraphicFramePr>
            <a:graphicFrameLocks noGrp="1"/>
          </p:cNvGraphicFramePr>
          <p:nvPr>
            <p:ph sz="half" idx="2"/>
          </p:nvPr>
        </p:nvGraphicFramePr>
        <p:xfrm>
          <a:off x="242888" y="2205038"/>
          <a:ext cx="8785225" cy="2786068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727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711200" lvl="0" indent="-711200">
                        <a:buNone/>
                      </a:pPr>
                      <a:endParaRPr lang="zh-CN" altLang="en-US" b="1" dirty="0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9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0" name="标题 10255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zh-CN" altLang="en-US" smtClean="0"/>
              <a:t>三年级作文教学“问题”</a:t>
            </a:r>
            <a:endParaRPr lang="zh-CN" altLang="en-US" smtClean="0">
              <a:ea typeface="黑体" pitchFamily="49" charset="-122"/>
            </a:endParaRPr>
          </a:p>
        </p:txBody>
      </p:sp>
      <p:sp>
        <p:nvSpPr>
          <p:cNvPr id="39951" name="矩形 10256"/>
          <p:cNvSpPr>
            <a:spLocks noChangeArrowheads="1"/>
          </p:cNvSpPr>
          <p:nvPr/>
        </p:nvSpPr>
        <p:spPr bwMode="auto">
          <a:xfrm>
            <a:off x="1042988" y="1066800"/>
            <a:ext cx="7632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DDDDDD"/>
                </a:solidFill>
                <a:latin typeface="Garamond" pitchFamily="2" charset="0"/>
              </a:rPr>
              <a:t>（搜集信息，整理反馈）</a:t>
            </a:r>
            <a:endParaRPr lang="zh-CN" altLang="en-US" sz="2000" b="1" smtClean="0">
              <a:solidFill>
                <a:srgbClr val="DDDDDD"/>
              </a:solidFill>
              <a:latin typeface="Garamond" pitchFamily="2" charset="0"/>
            </a:endParaRPr>
          </a:p>
        </p:txBody>
      </p:sp>
      <p:sp>
        <p:nvSpPr>
          <p:cNvPr id="10258" name="矩形 10257"/>
          <p:cNvSpPr/>
          <p:nvPr/>
        </p:nvSpPr>
        <p:spPr>
          <a:xfrm>
            <a:off x="250825" y="1341438"/>
            <a:ext cx="122555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4400" b="1" noProof="1">
                <a:solidFill>
                  <a:srgbClr val="FF99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2" charset="0"/>
                <a:ea typeface="黑体" pitchFamily="2" charset="-122"/>
                <a:cs typeface="+mn-ea"/>
              </a:rPr>
              <a:t>学</a:t>
            </a:r>
            <a:endParaRPr lang="zh-CN" altLang="en-US" sz="4400" b="1" noProof="1">
              <a:solidFill>
                <a:srgbClr val="FF9999"/>
              </a:solidFill>
              <a:effectLst>
                <a:outerShdw blurRad="38100" dist="38100" dir="2700000">
                  <a:srgbClr val="000000"/>
                </a:outerShdw>
              </a:effectLst>
              <a:latin typeface="Garamond" pitchFamily="2" charset="0"/>
              <a:ea typeface="黑体" pitchFamily="2" charset="-122"/>
            </a:endParaRPr>
          </a:p>
        </p:txBody>
      </p:sp>
      <p:sp>
        <p:nvSpPr>
          <p:cNvPr id="10259" name="矩形 10258"/>
          <p:cNvSpPr>
            <a:spLocks noChangeArrowheads="1"/>
          </p:cNvSpPr>
          <p:nvPr/>
        </p:nvSpPr>
        <p:spPr bwMode="auto">
          <a:xfrm>
            <a:off x="814388" y="2357438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1.  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不愿作文、害怕作文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（兴趣动机）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0" name="矩形 10259"/>
          <p:cNvSpPr>
            <a:spLocks noChangeArrowheads="1"/>
          </p:cNvSpPr>
          <p:nvPr/>
        </p:nvSpPr>
        <p:spPr bwMode="auto">
          <a:xfrm>
            <a:off x="814388" y="3071813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2.  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思想幼稚、见识较少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（思想认识）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1" name="矩形 10260"/>
          <p:cNvSpPr>
            <a:spLocks noChangeArrowheads="1"/>
          </p:cNvSpPr>
          <p:nvPr/>
        </p:nvSpPr>
        <p:spPr bwMode="auto">
          <a:xfrm>
            <a:off x="803275" y="3727450"/>
            <a:ext cx="818991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3.  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阅读量小，词汇量少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（语言材料）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0262" name="矩形 10261"/>
          <p:cNvSpPr>
            <a:spLocks noChangeArrowheads="1"/>
          </p:cNvSpPr>
          <p:nvPr/>
        </p:nvSpPr>
        <p:spPr bwMode="auto">
          <a:xfrm>
            <a:off x="814388" y="4357688"/>
            <a:ext cx="63452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4.  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学生</a:t>
            </a:r>
            <a:r>
              <a:rPr lang="zh-CN" altLang="en-US" sz="2600" b="1" u="sng" smtClean="0">
                <a:solidFill>
                  <a:srgbClr val="66FFFF"/>
                </a:solidFill>
              </a:rPr>
              <a:t>无话可说，无从下笔</a:t>
            </a:r>
            <a:r>
              <a:rPr lang="zh-CN" altLang="en-US" sz="2600" b="1" smtClean="0">
                <a:solidFill>
                  <a:srgbClr val="FFFF00"/>
                </a:solidFill>
                <a:ea typeface="黑体" pitchFamily="49" charset="-122"/>
              </a:rPr>
              <a:t>（内容方法）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/>
      <p:bldP spid="10260" grpId="0"/>
      <p:bldP spid="10261" grpId="0"/>
      <p:bldP spid="102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内容占位符 11265"/>
          <p:cNvGraphicFramePr>
            <a:graphicFrameLocks noGrp="1"/>
          </p:cNvGraphicFramePr>
          <p:nvPr>
            <p:ph sz="half" idx="2"/>
          </p:nvPr>
        </p:nvGraphicFramePr>
        <p:xfrm>
          <a:off x="250825" y="2205038"/>
          <a:ext cx="8713788" cy="2792413"/>
        </p:xfrm>
        <a:graphic>
          <a:graphicData uri="http://schemas.openxmlformats.org/drawingml/2006/table">
            <a:tbl>
              <a:tblPr/>
              <a:tblGrid>
                <a:gridCol w="8713788"/>
              </a:tblGrid>
              <a:tr h="7064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711200" lvl="0" indent="-71120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>
                        <a:solidFill>
                          <a:srgbClr val="FFFF00"/>
                        </a:solidFill>
                        <a:ea typeface="黑体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74" name="标题 11277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zh-CN" altLang="en-US" smtClean="0"/>
              <a:t>三年级作文教学“问题”</a:t>
            </a:r>
            <a:endParaRPr lang="zh-CN" altLang="en-US" smtClean="0"/>
          </a:p>
        </p:txBody>
      </p:sp>
      <p:sp>
        <p:nvSpPr>
          <p:cNvPr id="40975" name="矩形 11278"/>
          <p:cNvSpPr>
            <a:spLocks noChangeArrowheads="1"/>
          </p:cNvSpPr>
          <p:nvPr/>
        </p:nvSpPr>
        <p:spPr bwMode="auto">
          <a:xfrm>
            <a:off x="1042988" y="1009650"/>
            <a:ext cx="7632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DDDDDD"/>
                </a:solidFill>
                <a:latin typeface="Garamond" pitchFamily="2" charset="0"/>
              </a:rPr>
              <a:t>（搜集信息，整理反馈）</a:t>
            </a:r>
            <a:endParaRPr lang="zh-CN" altLang="en-US" sz="2000" b="1" smtClean="0">
              <a:solidFill>
                <a:srgbClr val="DDDDDD"/>
              </a:solidFill>
              <a:latin typeface="Garamond" pitchFamily="2" charset="0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250825" y="1341438"/>
            <a:ext cx="122555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4400" b="1" noProof="1">
                <a:solidFill>
                  <a:srgbClr val="FF99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2" charset="0"/>
                <a:ea typeface="黑体" pitchFamily="2" charset="-122"/>
                <a:cs typeface="+mn-ea"/>
              </a:rPr>
              <a:t>教</a:t>
            </a:r>
            <a:endParaRPr lang="zh-CN" altLang="en-US" sz="4400" b="1" noProof="1">
              <a:solidFill>
                <a:srgbClr val="FF9999"/>
              </a:solidFill>
              <a:effectLst>
                <a:outerShdw blurRad="38100" dist="38100" dir="2700000">
                  <a:srgbClr val="000000"/>
                </a:outerShdw>
              </a:effectLst>
              <a:latin typeface="Garamond" pitchFamily="2" charset="0"/>
              <a:ea typeface="黑体" pitchFamily="2" charset="-122"/>
            </a:endParaRPr>
          </a:p>
        </p:txBody>
      </p:sp>
      <p:sp>
        <p:nvSpPr>
          <p:cNvPr id="11281" name="矩形 11280"/>
          <p:cNvSpPr>
            <a:spLocks noChangeArrowheads="1"/>
          </p:cNvSpPr>
          <p:nvPr/>
        </p:nvSpPr>
        <p:spPr bwMode="auto">
          <a:xfrm>
            <a:off x="2855913" y="2387600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1.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目标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的“不清”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2" name="矩形 11281"/>
          <p:cNvSpPr>
            <a:spLocks noChangeArrowheads="1"/>
          </p:cNvSpPr>
          <p:nvPr/>
        </p:nvSpPr>
        <p:spPr bwMode="auto">
          <a:xfrm>
            <a:off x="2822575" y="3086100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2.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课时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的“不足”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3" name="矩形 11282"/>
          <p:cNvSpPr>
            <a:spLocks noChangeArrowheads="1"/>
          </p:cNvSpPr>
          <p:nvPr/>
        </p:nvSpPr>
        <p:spPr bwMode="auto">
          <a:xfrm>
            <a:off x="2840038" y="3749675"/>
            <a:ext cx="3663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3.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指导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的“不力”</a:t>
            </a:r>
            <a:endParaRPr lang="zh-CN" altLang="en-US" sz="2600" b="1" smtClean="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1284" name="矩形 11283"/>
          <p:cNvSpPr>
            <a:spLocks noChangeArrowheads="1"/>
          </p:cNvSpPr>
          <p:nvPr/>
        </p:nvSpPr>
        <p:spPr bwMode="auto">
          <a:xfrm>
            <a:off x="2828925" y="4394200"/>
            <a:ext cx="40925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SzPct val="70000"/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FFFF"/>
                </a:solidFill>
              </a:rPr>
              <a:t>4.  </a:t>
            </a:r>
            <a:r>
              <a:rPr lang="zh-CN" altLang="en-US" sz="2600" b="1" smtClean="0">
                <a:solidFill>
                  <a:srgbClr val="FFFFFF"/>
                </a:solidFill>
              </a:rPr>
              <a:t>作文</a:t>
            </a:r>
            <a:r>
              <a:rPr lang="zh-CN" altLang="en-US" sz="2600" b="1" smtClean="0">
                <a:solidFill>
                  <a:srgbClr val="FF9999"/>
                </a:solidFill>
                <a:ea typeface="黑体" pitchFamily="49" charset="-122"/>
              </a:rPr>
              <a:t>评价</a:t>
            </a:r>
            <a:r>
              <a:rPr lang="zh-CN" altLang="en-US" sz="2600" b="1" smtClean="0">
                <a:solidFill>
                  <a:srgbClr val="FFFFFF"/>
                </a:solidFill>
              </a:rPr>
              <a:t>的“不易”</a:t>
            </a:r>
            <a:r>
              <a:rPr lang="en-US" altLang="zh-CN" sz="2600" b="1" smtClean="0">
                <a:solidFill>
                  <a:srgbClr val="FFFFFF"/>
                </a:solidFill>
              </a:rPr>
              <a:t> </a:t>
            </a:r>
            <a:r>
              <a:rPr lang="zh-CN" altLang="en-US" sz="2600" b="1" smtClean="0">
                <a:solidFill>
                  <a:srgbClr val="FFFFFF"/>
                </a:solidFill>
              </a:rPr>
              <a:t>　</a:t>
            </a:r>
            <a:endParaRPr lang="zh-CN" altLang="en-US" sz="2600" b="1" smtClean="0">
              <a:solidFill>
                <a:srgbClr val="FFFFFF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  <p:bldP spid="11282" grpId="0"/>
      <p:bldP spid="11283" grpId="0"/>
      <p:bldP spid="112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2133600"/>
          </a:xfrm>
        </p:spPr>
        <p:txBody>
          <a:bodyPr/>
          <a:lstStyle/>
          <a:p>
            <a:pPr algn="ctr" eaLnBrk="1" hangingPunct="1"/>
            <a:r>
              <a:rPr lang="zh-CN" altLang="en-US" sz="7200" smtClean="0"/>
              <a:t>小学语文三年级</a:t>
            </a:r>
            <a:br>
              <a:rPr lang="zh-CN" altLang="en-US" sz="7200" smtClean="0"/>
            </a:br>
            <a:r>
              <a:rPr lang="zh-CN" altLang="en-US" sz="7200" smtClean="0">
                <a:solidFill>
                  <a:schemeClr val="hlink"/>
                </a:solidFill>
              </a:rPr>
              <a:t>作文</a:t>
            </a:r>
            <a:r>
              <a:rPr lang="en-US" altLang="zh-CN" sz="7200" smtClean="0">
                <a:solidFill>
                  <a:srgbClr val="FFFF00"/>
                </a:solidFill>
              </a:rPr>
              <a:t>/</a:t>
            </a:r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933450"/>
          </a:xfrm>
        </p:spPr>
        <p:txBody>
          <a:bodyPr/>
          <a:lstStyle/>
          <a:p>
            <a:pPr algn="ctr" eaLnBrk="1" hangingPunct="1"/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1908175" y="32131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何谓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？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43012" name="文本框 2"/>
          <p:cNvSpPr txBox="1">
            <a:spLocks noChangeArrowheads="1"/>
          </p:cNvSpPr>
          <p:nvPr/>
        </p:nvSpPr>
        <p:spPr bwMode="auto">
          <a:xfrm>
            <a:off x="1908175" y="40767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习作之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？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43013" name="文本框 4"/>
          <p:cNvSpPr txBox="1">
            <a:spLocks noChangeArrowheads="1"/>
          </p:cNvSpPr>
          <p:nvPr/>
        </p:nvSpPr>
        <p:spPr bwMode="auto">
          <a:xfrm>
            <a:off x="1979613" y="4797425"/>
            <a:ext cx="4157662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如何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开启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？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8193"/>
          <p:cNvSpPr>
            <a:spLocks noGrp="1" noChangeArrowheads="1"/>
          </p:cNvSpPr>
          <p:nvPr>
            <p:ph type="ctrTitle"/>
          </p:nvPr>
        </p:nvSpPr>
        <p:spPr>
          <a:xfrm>
            <a:off x="395288" y="1844675"/>
            <a:ext cx="6781800" cy="933450"/>
          </a:xfrm>
        </p:spPr>
        <p:txBody>
          <a:bodyPr/>
          <a:lstStyle/>
          <a:p>
            <a:pPr algn="ctr" eaLnBrk="1" hangingPunct="1"/>
            <a:r>
              <a:rPr lang="zh-CN" altLang="en-US" sz="7200" smtClean="0">
                <a:solidFill>
                  <a:schemeClr val="hlink"/>
                </a:solidFill>
              </a:rPr>
              <a:t>启蒙</a:t>
            </a:r>
            <a:endParaRPr lang="zh-CN" altLang="en-US" sz="7200" smtClean="0">
              <a:solidFill>
                <a:schemeClr val="hlin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08175" y="32131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何谓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启蒙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！</a:t>
            </a:r>
            <a:endParaRPr lang="zh-CN" altLang="en-US" sz="3900" b="1" u="sng" smtClean="0">
              <a:solidFill>
                <a:srgbClr val="FF99CC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8175" y="4076700"/>
            <a:ext cx="41576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习作之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蒙</a:t>
            </a:r>
            <a:r>
              <a:rPr lang="en-US" altLang="zh-CN" sz="3900" b="1" u="sng" smtClean="0">
                <a:solidFill>
                  <a:srgbClr val="00FF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”……</a:t>
            </a:r>
            <a:r>
              <a:rPr lang="zh-CN" altLang="en-US" sz="3900" b="1" u="sng" smtClean="0">
                <a:solidFill>
                  <a:srgbClr val="FF99CC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！</a:t>
            </a:r>
            <a:endParaRPr lang="zh-CN" altLang="en-US" sz="3900" b="1" u="sng" smtClean="0">
              <a:solidFill>
                <a:srgbClr val="00FF00"/>
              </a:solidFill>
              <a:latin typeface="Times New Roman" pitchFamily="18" charset="0"/>
              <a:ea typeface="黑体" pitchFamily="49" charset="-122"/>
              <a:sym typeface="宋体" pitchFamily="2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950" y="196850"/>
            <a:ext cx="8942388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8_Network">
  <a:themeElements>
    <a:clrScheme name="Network 12">
      <a:dk1>
        <a:srgbClr val="4F747B"/>
      </a:dk1>
      <a:lt1>
        <a:srgbClr val="FFFFFF"/>
      </a:lt1>
      <a:dk2>
        <a:srgbClr val="000000"/>
      </a:dk2>
      <a:lt2>
        <a:srgbClr val="C0C0C0"/>
      </a:lt2>
      <a:accent1>
        <a:srgbClr val="859868"/>
      </a:accent1>
      <a:accent2>
        <a:srgbClr val="5F5F5F"/>
      </a:accent2>
      <a:accent3>
        <a:srgbClr val="AAAAAA"/>
      </a:accent3>
      <a:accent4>
        <a:srgbClr val="DADADA"/>
      </a:accent4>
      <a:accent5>
        <a:srgbClr val="C2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7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FF0000"/>
      </a:hlink>
      <a:folHlink>
        <a:srgbClr val="FF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天坛月色 1">
        <a:dk1>
          <a:srgbClr val="DDDDDD"/>
        </a:dk1>
        <a:lt1>
          <a:srgbClr val="FFFFFF"/>
        </a:lt1>
        <a:dk2>
          <a:srgbClr val="3366CC"/>
        </a:dk2>
        <a:lt2>
          <a:srgbClr val="FFFF66"/>
        </a:lt2>
        <a:accent1>
          <a:srgbClr val="879CC8"/>
        </a:accent1>
        <a:accent2>
          <a:srgbClr val="C0C0C0"/>
        </a:accent2>
        <a:accent3>
          <a:srgbClr val="ADB8E2"/>
        </a:accent3>
        <a:accent4>
          <a:srgbClr val="DADADA"/>
        </a:accent4>
        <a:accent5>
          <a:srgbClr val="C3CBE0"/>
        </a:accent5>
        <a:accent6>
          <a:srgbClr val="AEAEAE"/>
        </a:accent6>
        <a:hlink>
          <a:srgbClr val="66FF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2">
        <a:dk1>
          <a:srgbClr val="C0C0C0"/>
        </a:dk1>
        <a:lt1>
          <a:srgbClr val="FFFFFF"/>
        </a:lt1>
        <a:dk2>
          <a:srgbClr val="006699"/>
        </a:dk2>
        <a:lt2>
          <a:srgbClr val="FFFFFF"/>
        </a:lt2>
        <a:accent1>
          <a:srgbClr val="93B090"/>
        </a:accent1>
        <a:accent2>
          <a:srgbClr val="CCECFF"/>
        </a:accent2>
        <a:accent3>
          <a:srgbClr val="AAB8CA"/>
        </a:accent3>
        <a:accent4>
          <a:srgbClr val="DADADA"/>
        </a:accent4>
        <a:accent5>
          <a:srgbClr val="C8D4C6"/>
        </a:accent5>
        <a:accent6>
          <a:srgbClr val="B9D6E7"/>
        </a:accent6>
        <a:hlink>
          <a:srgbClr val="FFFF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3">
        <a:dk1>
          <a:srgbClr val="DDDDDD"/>
        </a:dk1>
        <a:lt1>
          <a:srgbClr val="FFFFFF"/>
        </a:lt1>
        <a:dk2>
          <a:srgbClr val="7B7BA7"/>
        </a:dk2>
        <a:lt2>
          <a:srgbClr val="FFFF66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ADADA"/>
        </a:accent4>
        <a:accent5>
          <a:srgbClr val="BED3C6"/>
        </a:accent5>
        <a:accent6>
          <a:srgbClr val="A6A6BC"/>
        </a:accent6>
        <a:hlink>
          <a:srgbClr val="66FFCC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4">
        <a:dk1>
          <a:srgbClr val="DDDDDD"/>
        </a:dk1>
        <a:lt1>
          <a:srgbClr val="FFFF00"/>
        </a:lt1>
        <a:dk2>
          <a:srgbClr val="6600CC"/>
        </a:dk2>
        <a:lt2>
          <a:srgbClr val="FFFFFF"/>
        </a:lt2>
        <a:accent1>
          <a:srgbClr val="7296B6"/>
        </a:accent1>
        <a:accent2>
          <a:srgbClr val="FF6600"/>
        </a:accent2>
        <a:accent3>
          <a:srgbClr val="B8AAE2"/>
        </a:accent3>
        <a:accent4>
          <a:srgbClr val="DADA00"/>
        </a:accent4>
        <a:accent5>
          <a:srgbClr val="BCC9D7"/>
        </a:accent5>
        <a:accent6>
          <a:srgbClr val="E75C00"/>
        </a:accent6>
        <a:hlink>
          <a:srgbClr val="99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5">
        <a:dk1>
          <a:srgbClr val="DDDDDD"/>
        </a:dk1>
        <a:lt1>
          <a:srgbClr val="FFFFFF"/>
        </a:lt1>
        <a:dk2>
          <a:srgbClr val="0099CC"/>
        </a:dk2>
        <a:lt2>
          <a:srgbClr val="CCECFF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ADADA"/>
        </a:accent4>
        <a:accent5>
          <a:srgbClr val="EBC4BE"/>
        </a:accent5>
        <a:accent6>
          <a:srgbClr val="2D8A5C"/>
        </a:accent6>
        <a:hlink>
          <a:srgbClr val="FFFF66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6">
        <a:dk1>
          <a:srgbClr val="C0C0C0"/>
        </a:dk1>
        <a:lt1>
          <a:srgbClr val="FFFFFF"/>
        </a:lt1>
        <a:dk2>
          <a:srgbClr val="536DAD"/>
        </a:dk2>
        <a:lt2>
          <a:srgbClr val="66FF66"/>
        </a:lt2>
        <a:accent1>
          <a:srgbClr val="C48AB6"/>
        </a:accent1>
        <a:accent2>
          <a:srgbClr val="FFCCFF"/>
        </a:accent2>
        <a:accent3>
          <a:srgbClr val="B3BAD3"/>
        </a:accent3>
        <a:accent4>
          <a:srgbClr val="DADADA"/>
        </a:accent4>
        <a:accent5>
          <a:srgbClr val="DEC4D7"/>
        </a:accent5>
        <a:accent6>
          <a:srgbClr val="E7B9E7"/>
        </a:accent6>
        <a:hlink>
          <a:srgbClr val="00FFFF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7">
        <a:dk1>
          <a:srgbClr val="C0C0C0"/>
        </a:dk1>
        <a:lt1>
          <a:srgbClr val="FFFF00"/>
        </a:lt1>
        <a:dk2>
          <a:srgbClr val="996633"/>
        </a:dk2>
        <a:lt2>
          <a:srgbClr val="66FFFF"/>
        </a:lt2>
        <a:accent1>
          <a:srgbClr val="CD7C73"/>
        </a:accent1>
        <a:accent2>
          <a:srgbClr val="B6B6CE"/>
        </a:accent2>
        <a:accent3>
          <a:srgbClr val="CAB8AD"/>
        </a:accent3>
        <a:accent4>
          <a:srgbClr val="DADA00"/>
        </a:accent4>
        <a:accent5>
          <a:srgbClr val="E3BFBC"/>
        </a:accent5>
        <a:accent6>
          <a:srgbClr val="A5A5BA"/>
        </a:accent6>
        <a:hlink>
          <a:srgbClr val="000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8">
        <a:dk1>
          <a:srgbClr val="C0C0C0"/>
        </a:dk1>
        <a:lt1>
          <a:srgbClr val="FFFF66"/>
        </a:lt1>
        <a:dk2>
          <a:srgbClr val="008080"/>
        </a:dk2>
        <a:lt2>
          <a:srgbClr val="FFFF00"/>
        </a:lt2>
        <a:accent1>
          <a:srgbClr val="859CC9"/>
        </a:accent1>
        <a:accent2>
          <a:srgbClr val="FFCCFF"/>
        </a:accent2>
        <a:accent3>
          <a:srgbClr val="AAC0C0"/>
        </a:accent3>
        <a:accent4>
          <a:srgbClr val="DADA56"/>
        </a:accent4>
        <a:accent5>
          <a:srgbClr val="C2CBE1"/>
        </a:accent5>
        <a:accent6>
          <a:srgbClr val="E7B9E7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FF0000"/>
      </a:hlink>
      <a:folHlink>
        <a:srgbClr val="FF33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天坛月色 1">
        <a:dk1>
          <a:srgbClr val="DDDDDD"/>
        </a:dk1>
        <a:lt1>
          <a:srgbClr val="FFFFFF"/>
        </a:lt1>
        <a:dk2>
          <a:srgbClr val="3366CC"/>
        </a:dk2>
        <a:lt2>
          <a:srgbClr val="FFFF66"/>
        </a:lt2>
        <a:accent1>
          <a:srgbClr val="879CC8"/>
        </a:accent1>
        <a:accent2>
          <a:srgbClr val="C0C0C0"/>
        </a:accent2>
        <a:accent3>
          <a:srgbClr val="ADB8E2"/>
        </a:accent3>
        <a:accent4>
          <a:srgbClr val="DADADA"/>
        </a:accent4>
        <a:accent5>
          <a:srgbClr val="C3CBE0"/>
        </a:accent5>
        <a:accent6>
          <a:srgbClr val="AEAEAE"/>
        </a:accent6>
        <a:hlink>
          <a:srgbClr val="66FF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2">
        <a:dk1>
          <a:srgbClr val="C0C0C0"/>
        </a:dk1>
        <a:lt1>
          <a:srgbClr val="FFFFFF"/>
        </a:lt1>
        <a:dk2>
          <a:srgbClr val="006699"/>
        </a:dk2>
        <a:lt2>
          <a:srgbClr val="FFFFFF"/>
        </a:lt2>
        <a:accent1>
          <a:srgbClr val="93B090"/>
        </a:accent1>
        <a:accent2>
          <a:srgbClr val="CCECFF"/>
        </a:accent2>
        <a:accent3>
          <a:srgbClr val="AAB8CA"/>
        </a:accent3>
        <a:accent4>
          <a:srgbClr val="DADADA"/>
        </a:accent4>
        <a:accent5>
          <a:srgbClr val="C8D4C6"/>
        </a:accent5>
        <a:accent6>
          <a:srgbClr val="B9D6E7"/>
        </a:accent6>
        <a:hlink>
          <a:srgbClr val="FFFF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3">
        <a:dk1>
          <a:srgbClr val="DDDDDD"/>
        </a:dk1>
        <a:lt1>
          <a:srgbClr val="FFFFFF"/>
        </a:lt1>
        <a:dk2>
          <a:srgbClr val="7B7BA7"/>
        </a:dk2>
        <a:lt2>
          <a:srgbClr val="FFFF66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ADADA"/>
        </a:accent4>
        <a:accent5>
          <a:srgbClr val="BED3C6"/>
        </a:accent5>
        <a:accent6>
          <a:srgbClr val="A6A6BC"/>
        </a:accent6>
        <a:hlink>
          <a:srgbClr val="66FFCC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4">
        <a:dk1>
          <a:srgbClr val="DDDDDD"/>
        </a:dk1>
        <a:lt1>
          <a:srgbClr val="FFFF00"/>
        </a:lt1>
        <a:dk2>
          <a:srgbClr val="6600CC"/>
        </a:dk2>
        <a:lt2>
          <a:srgbClr val="FFFFFF"/>
        </a:lt2>
        <a:accent1>
          <a:srgbClr val="7296B6"/>
        </a:accent1>
        <a:accent2>
          <a:srgbClr val="FF6600"/>
        </a:accent2>
        <a:accent3>
          <a:srgbClr val="B8AAE2"/>
        </a:accent3>
        <a:accent4>
          <a:srgbClr val="DADA00"/>
        </a:accent4>
        <a:accent5>
          <a:srgbClr val="BCC9D7"/>
        </a:accent5>
        <a:accent6>
          <a:srgbClr val="E75C00"/>
        </a:accent6>
        <a:hlink>
          <a:srgbClr val="99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5">
        <a:dk1>
          <a:srgbClr val="DDDDDD"/>
        </a:dk1>
        <a:lt1>
          <a:srgbClr val="FFFFFF"/>
        </a:lt1>
        <a:dk2>
          <a:srgbClr val="0099CC"/>
        </a:dk2>
        <a:lt2>
          <a:srgbClr val="CCECFF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ADADA"/>
        </a:accent4>
        <a:accent5>
          <a:srgbClr val="EBC4BE"/>
        </a:accent5>
        <a:accent6>
          <a:srgbClr val="2D8A5C"/>
        </a:accent6>
        <a:hlink>
          <a:srgbClr val="FFFF66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6">
        <a:dk1>
          <a:srgbClr val="C0C0C0"/>
        </a:dk1>
        <a:lt1>
          <a:srgbClr val="FFFFFF"/>
        </a:lt1>
        <a:dk2>
          <a:srgbClr val="536DAD"/>
        </a:dk2>
        <a:lt2>
          <a:srgbClr val="66FF66"/>
        </a:lt2>
        <a:accent1>
          <a:srgbClr val="C48AB6"/>
        </a:accent1>
        <a:accent2>
          <a:srgbClr val="FFCCFF"/>
        </a:accent2>
        <a:accent3>
          <a:srgbClr val="B3BAD3"/>
        </a:accent3>
        <a:accent4>
          <a:srgbClr val="DADADA"/>
        </a:accent4>
        <a:accent5>
          <a:srgbClr val="DEC4D7"/>
        </a:accent5>
        <a:accent6>
          <a:srgbClr val="E7B9E7"/>
        </a:accent6>
        <a:hlink>
          <a:srgbClr val="00FFFF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7">
        <a:dk1>
          <a:srgbClr val="C0C0C0"/>
        </a:dk1>
        <a:lt1>
          <a:srgbClr val="FFFF00"/>
        </a:lt1>
        <a:dk2>
          <a:srgbClr val="996633"/>
        </a:dk2>
        <a:lt2>
          <a:srgbClr val="66FFFF"/>
        </a:lt2>
        <a:accent1>
          <a:srgbClr val="CD7C73"/>
        </a:accent1>
        <a:accent2>
          <a:srgbClr val="B6B6CE"/>
        </a:accent2>
        <a:accent3>
          <a:srgbClr val="CAB8AD"/>
        </a:accent3>
        <a:accent4>
          <a:srgbClr val="DADA00"/>
        </a:accent4>
        <a:accent5>
          <a:srgbClr val="E3BFBC"/>
        </a:accent5>
        <a:accent6>
          <a:srgbClr val="A5A5BA"/>
        </a:accent6>
        <a:hlink>
          <a:srgbClr val="000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8">
        <a:dk1>
          <a:srgbClr val="C0C0C0"/>
        </a:dk1>
        <a:lt1>
          <a:srgbClr val="FFFF66"/>
        </a:lt1>
        <a:dk2>
          <a:srgbClr val="008080"/>
        </a:dk2>
        <a:lt2>
          <a:srgbClr val="FFFF00"/>
        </a:lt2>
        <a:accent1>
          <a:srgbClr val="859CC9"/>
        </a:accent1>
        <a:accent2>
          <a:srgbClr val="FFCCFF"/>
        </a:accent2>
        <a:accent3>
          <a:srgbClr val="AAC0C0"/>
        </a:accent3>
        <a:accent4>
          <a:srgbClr val="DADA56"/>
        </a:accent4>
        <a:accent5>
          <a:srgbClr val="C2CBE1"/>
        </a:accent5>
        <a:accent6>
          <a:srgbClr val="E7B9E7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Blends">
  <a:themeElements>
    <a:clrScheme name="">
      <a:dk1>
        <a:srgbClr val="000000"/>
      </a:dk1>
      <a:lt1>
        <a:srgbClr val="FFFFFF"/>
      </a:lt1>
      <a:dk2>
        <a:srgbClr val="6A4076"/>
      </a:dk2>
      <a:lt2>
        <a:srgbClr val="969696"/>
      </a:lt2>
      <a:accent1>
        <a:srgbClr val="DBA9C2"/>
      </a:accent1>
      <a:accent2>
        <a:srgbClr val="E1BF91"/>
      </a:accent2>
      <a:accent3>
        <a:srgbClr val="FFFFFF"/>
      </a:accent3>
      <a:accent4>
        <a:srgbClr val="000000"/>
      </a:accent4>
      <a:accent5>
        <a:srgbClr val="EAD1DD"/>
      </a:accent5>
      <a:accent6>
        <a:srgbClr val="CAAB82"/>
      </a:accent6>
      <a:hlink>
        <a:srgbClr val="000066"/>
      </a:hlink>
      <a:folHlink>
        <a:srgbClr val="FF33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7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8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6699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9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00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10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66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ends 11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000066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Network">
  <a:themeElements>
    <a:clrScheme name="">
      <a:dk1>
        <a:srgbClr val="FFFFFF"/>
      </a:dk1>
      <a:lt1>
        <a:srgbClr val="000000"/>
      </a:lt1>
      <a:dk2>
        <a:srgbClr val="C0C0C0"/>
      </a:dk2>
      <a:lt2>
        <a:srgbClr val="4F747B"/>
      </a:lt2>
      <a:accent1>
        <a:srgbClr val="859868"/>
      </a:accent1>
      <a:accent2>
        <a:srgbClr val="5F5F5F"/>
      </a:accent2>
      <a:accent3>
        <a:srgbClr val="AAAAAA"/>
      </a:accent3>
      <a:accent4>
        <a:srgbClr val="DCDCDC"/>
      </a:accent4>
      <a:accent5>
        <a:srgbClr val="C3CAB9"/>
      </a:accent5>
      <a:accent6>
        <a:srgbClr val="555555"/>
      </a:accent6>
      <a:hlink>
        <a:srgbClr val="FF7C80"/>
      </a:hlink>
      <a:folHlink>
        <a:srgbClr val="FFFF9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2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13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FF7C8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4F747B"/>
    </a:dk1>
    <a:lt1>
      <a:srgbClr val="FFFFFF"/>
    </a:lt1>
    <a:dk2>
      <a:srgbClr val="000000"/>
    </a:dk2>
    <a:lt2>
      <a:srgbClr val="C0C0C0"/>
    </a:lt2>
    <a:accent1>
      <a:srgbClr val="859868"/>
    </a:accent1>
    <a:accent2>
      <a:srgbClr val="5F5F5F"/>
    </a:accent2>
    <a:accent3>
      <a:srgbClr val="AAAAAA"/>
    </a:accent3>
    <a:accent4>
      <a:srgbClr val="DADADA"/>
    </a:accent4>
    <a:accent5>
      <a:srgbClr val="C2CAB9"/>
    </a:accent5>
    <a:accent6>
      <a:srgbClr val="555555"/>
    </a:accent6>
    <a:hlink>
      <a:srgbClr val="FF9999"/>
    </a:hlink>
    <a:folHlink>
      <a:srgbClr val="FFFF99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4F747B"/>
    </a:dk1>
    <a:lt1>
      <a:srgbClr val="FFFFFF"/>
    </a:lt1>
    <a:dk2>
      <a:srgbClr val="000000"/>
    </a:dk2>
    <a:lt2>
      <a:srgbClr val="C0C0C0"/>
    </a:lt2>
    <a:accent1>
      <a:srgbClr val="859868"/>
    </a:accent1>
    <a:accent2>
      <a:srgbClr val="5F5F5F"/>
    </a:accent2>
    <a:accent3>
      <a:srgbClr val="AAAAAA"/>
    </a:accent3>
    <a:accent4>
      <a:srgbClr val="DADADA"/>
    </a:accent4>
    <a:accent5>
      <a:srgbClr val="C2CAB9"/>
    </a:accent5>
    <a:accent6>
      <a:srgbClr val="555555"/>
    </a:accent6>
    <a:hlink>
      <a:srgbClr val="FF9999"/>
    </a:hlink>
    <a:folHlink>
      <a:srgbClr val="FFFF99"/>
    </a:folHlink>
  </a:clrScheme>
</a:themeOverride>
</file>

<file path=ppt/theme/themeOverride22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23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24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969696"/>
    </a:dk1>
    <a:lt1>
      <a:srgbClr val="FFFFFF"/>
    </a:lt1>
    <a:dk2>
      <a:srgbClr val="000000"/>
    </a:dk2>
    <a:lt2>
      <a:srgbClr val="DDDDDD"/>
    </a:lt2>
    <a:accent1>
      <a:srgbClr val="00E4A8"/>
    </a:accent1>
    <a:accent2>
      <a:srgbClr val="3333CC"/>
    </a:accent2>
    <a:accent3>
      <a:srgbClr val="AAAAAA"/>
    </a:accent3>
    <a:accent4>
      <a:srgbClr val="DADADA"/>
    </a:accent4>
    <a:accent5>
      <a:srgbClr val="AAEFD1"/>
    </a:accent5>
    <a:accent6>
      <a:srgbClr val="2D2DB9"/>
    </a:accent6>
    <a:hlink>
      <a:srgbClr val="FF9999"/>
    </a:hlink>
    <a:folHlink>
      <a:srgbClr val="FFFF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3688</Words>
  <Application>WPS 演示</Application>
  <PresentationFormat>全屏显示(4:3)</PresentationFormat>
  <Paragraphs>474</Paragraphs>
  <Slides>46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15</vt:i4>
      </vt:variant>
      <vt:variant>
        <vt:lpstr>幻灯片标题</vt:lpstr>
      </vt:variant>
      <vt:variant>
        <vt:i4>46</vt:i4>
      </vt:variant>
    </vt:vector>
  </HeadingPairs>
  <TitlesOfParts>
    <vt:vector size="61" baseType="lpstr">
      <vt:lpstr>Office 主题</vt:lpstr>
      <vt:lpstr>2_Network</vt:lpstr>
      <vt:lpstr>Network</vt:lpstr>
      <vt:lpstr>天坛月色</vt:lpstr>
      <vt:lpstr>1_Blends</vt:lpstr>
      <vt:lpstr>1_Network</vt:lpstr>
      <vt:lpstr>4_Network</vt:lpstr>
      <vt:lpstr>3_Network</vt:lpstr>
      <vt:lpstr>2_默认设计模板</vt:lpstr>
      <vt:lpstr>1_默认设计模板</vt:lpstr>
      <vt:lpstr>5_Network</vt:lpstr>
      <vt:lpstr>6_Network</vt:lpstr>
      <vt:lpstr>8_Network</vt:lpstr>
      <vt:lpstr>7_Network</vt:lpstr>
      <vt:lpstr>1_天坛月色</vt:lpstr>
      <vt:lpstr>PowerPoint 演示文稿</vt:lpstr>
      <vt:lpstr>小学语文三年级 作文/启蒙/教学</vt:lpstr>
      <vt:lpstr>小学语文三年级 作文</vt:lpstr>
      <vt:lpstr>PowerPoint 演示文稿</vt:lpstr>
      <vt:lpstr>三年级作文教学“问题”</vt:lpstr>
      <vt:lpstr>三年级作文教学“问题”</vt:lpstr>
      <vt:lpstr>小学语文三年级 作文/启蒙</vt:lpstr>
      <vt:lpstr>启蒙</vt:lpstr>
      <vt:lpstr>启蒙</vt:lpstr>
      <vt:lpstr>        刘勰在《文心雕龙·知音》中说：“缀文者情动而辞发，观文者披文以入情，沿波讨源，虽幽必显。” </vt:lpstr>
      <vt:lpstr>PowerPoint 演示文稿</vt:lpstr>
      <vt:lpstr>习作“启蒙”</vt:lpstr>
      <vt:lpstr>启蒙</vt:lpstr>
      <vt:lpstr>小学语文三年级 作文/启蒙/教学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启蒙</vt:lpstr>
      <vt:lpstr>PowerPoint 演示文稿</vt:lpstr>
      <vt:lpstr>PowerPoint 演示文稿</vt:lpstr>
      <vt:lpstr>　   ２、想想－写写   例……读文想形象，写文想形象</vt:lpstr>
      <vt:lpstr>PowerPoint 演示文稿</vt:lpstr>
      <vt:lpstr>２、童话与科幻——个体自主、集体合作                                独幕剧  +  连续剧                         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三年级作文教学“问题”</vt:lpstr>
      <vt:lpstr>三年级作文教学“问题”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2016-06-28T01:24:00Z</dcterms:created>
  <dcterms:modified xsi:type="dcterms:W3CDTF">2016-07-07T04:25:37Z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