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4" r:id="rId2"/>
    <p:sldId id="265" r:id="rId3"/>
    <p:sldId id="317" r:id="rId4"/>
    <p:sldId id="318" r:id="rId5"/>
    <p:sldId id="319" r:id="rId6"/>
    <p:sldId id="320" r:id="rId7"/>
    <p:sldId id="321" r:id="rId8"/>
    <p:sldId id="322" r:id="rId9"/>
    <p:sldId id="266" r:id="rId10"/>
    <p:sldId id="323" r:id="rId11"/>
    <p:sldId id="324" r:id="rId12"/>
    <p:sldId id="325" r:id="rId13"/>
    <p:sldId id="326" r:id="rId14"/>
    <p:sldId id="327" r:id="rId15"/>
    <p:sldId id="328" r:id="rId16"/>
    <p:sldId id="329" r:id="rId17"/>
    <p:sldId id="330" r:id="rId18"/>
    <p:sldId id="331" r:id="rId19"/>
    <p:sldId id="332" r:id="rId20"/>
    <p:sldId id="316" r:id="rId21"/>
    <p:sldId id="333" r:id="rId22"/>
    <p:sldId id="334" r:id="rId23"/>
    <p:sldId id="335" r:id="rId24"/>
    <p:sldId id="336" r:id="rId25"/>
    <p:sldId id="337" r:id="rId26"/>
    <p:sldId id="338"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slide" Target="../slides/slide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rot="16200000">
            <a:off x="4183381" y="-4183381"/>
            <a:ext cx="77723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2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  元  整  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你有多少钱呢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他的声音来得更加响亮了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教训似的。他重新站起来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抛掉破篷子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把斗笠脱在手中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立时现出了白雪般的头发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年纪轻轻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开口就是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有钱就命都不要了吗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我不由得暗自吃了一惊。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他从舱里拿出一根烟管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饱饱地吸足了一口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看你的样子也不是一个老出门的。哪里来的呀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从军队里回来。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他又停了一停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是当兵的吧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为什么又跑开来呢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我是请长假的。我妈病了。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两个人都沉默了一会儿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他把烟管在船头上磕了两磕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接着又燃第二口。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2424387"/>
      </p:ext>
    </p:extLst>
  </p:cSld>
  <p:clrMapOvr>
    <a:masterClrMapping/>
  </p:clrMapOvr>
  <mc:AlternateContent xmlns:mc="http://schemas.openxmlformats.org/markup-compatibility/2006">
    <mc:Choice xmlns:p14="http://schemas.microsoft.com/office/powerpoint/2010/main" Requires="p14">
      <p:transition spd="slow" p14:dur="1600">
        <p:split dir="in"/>
      </p:transition>
    </mc:Choice>
    <mc:Fallback>
      <p:transition spd="slow">
        <p:split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夜色苍茫地侵袭着我们的周围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浪头荡出了微微的合拍的呼啸。我的心里偷偷地发急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不知道这老头子到底要玩什么花头。于是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既然不开船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就让我回到岸上去找店家吧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老头子用鼻子哼着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年轻人到底不知事。回到岸上去还不同过湖一样的危险吗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到连头镇去还要退回七里路。唉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就在我这船中过一宵吧。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他擦着一根火柴把我引到船艘后头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给了我一个两尺多宽的地方。好在天气和暖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还不至于十分受冻。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当他再擦火柴吸上了第三口烟的时候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他的声音已经和缓多了。我躺着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一面细细地听着孤雁唳过寂静的长空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一面又留心他和我谈的一些江湖上的情形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和出门人的秘诀。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1382589"/>
      </p:ext>
    </p:extLst>
  </p:cSld>
  <p:clrMapOvr>
    <a:masterClrMapping/>
  </p:clrMapOvr>
  <mc:AlternateContent xmlns:mc="http://schemas.openxmlformats.org/markup-compatibility/2006">
    <mc:Choice xmlns:p14="http://schemas.microsoft.com/office/powerpoint/2010/main" Requires="p14">
      <p:transition spd="slow" p14:dur="1600">
        <p:zoom dir="in"/>
      </p:transition>
    </mc:Choice>
    <mc:Fallback>
      <p:transition spd="slow">
        <p:zoom dir="in"/>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22163"/>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就算你有钱吧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你也不应当说出来的。这湖上有多少歹人啊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我欢喜你这样的孝顺孩子。是的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你的妈妈一定比我还欢喜你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要是在病中看见你这样远跑回去。只是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我有一个桂儿。你知道吗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我的桂儿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他比你大得多呀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你怕不认识他吧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外乡人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我们爷儿俩同驾着这条船。我给他收了个媳妇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北佬打了败仗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从我们这里过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我的桂儿给北佬兵拉着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要他做伕子。桂儿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脸上一拳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脸上一拳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你做过这些个丧天良的事情吗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我等了一年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我又等了两年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我的儿媳妇改嫁给卖肉的朱胡子了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我的孙子长大了。可是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我看不见我的桂儿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我的孙子他们不肯给我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等你有了钱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我们一定将孙子给你送回来。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我得有钱呀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746005"/>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我得过湖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我得过湖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年成荒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湖里的匪多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过湖的人少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我得找钱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你是有爹妈的人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你将来也得做爹妈的。我欢喜你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要是你真的有孝心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你是有好处的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我一定得死在这湖中。我没有钱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我寻不到我的桂儿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我的孙子不认识我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没有人替我做坟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没有人给我烧纸钱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我没有丧过天良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可是天老爷他不向我睁开眼睛</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他逐渐地说得悲哀起来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不住地把船篷弄得呱啦呱啦地响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他的脚在船舱边下力地蹬着。可是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我寻不出来一句能够劝慰他的话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心头像给什么东西塞得紧紧的。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外面风浪渐渐地大了起来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我翻来覆去地睡不着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他也翻来覆去地睡不着。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7186291"/>
      </p:ext>
    </p:extLst>
  </p:cSld>
  <p:clrMapOvr>
    <a:masterClrMapping/>
  </p:clrMapOvr>
  <mc:AlternateContent xmlns:mc="http://schemas.openxmlformats.org/markup-compatibility/2006">
    <mc:Choice xmlns:p14="http://schemas.microsoft.com/office/powerpoint/2010/main"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042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又是一般的微风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细雨。太阳还没有出来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他就把我叫起了。他的脸上丝毫看不出一点异样的表情来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好像昨夜间的事情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全都忘记了。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我目不转睛地瞧着他。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有什么好瞧呢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你还要赶你的路程呀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离开渡口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因为是走顺风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他就搭上橹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扯起破碎风篷来。他独自坐在船艘上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毫无表情地捋着雪白的胡子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任情地高声朗唱着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我住在这古渡前头六十年。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我不管地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也不管天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我凭良心吃饭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我靠气力赚钱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有钱的人我不爱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无钱的人我不怜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1243591"/>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116357"/>
            <a:ext cx="8384480" cy="578004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下列对作品有关内容的分析和概括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作品以抒情的笔调叙述了渡夫的人生遭遇和心灵世界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反映了动荡不安的现实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表达了作者对底层劳动人民的同情和对当时社会的不满。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渡夫不愿马上开船送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年纪轻轻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有钱就命都不要了吗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暗自吃惊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担心他谋财害命。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渡夫没有让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回到岸上去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在他船里过一宵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遇到不测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想告诉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一些江湖上的情形和出门在外的经验。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渡夫在船里把他儿子桂儿被北佬抓做伕子的事情告诉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这一方面表达他对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孝顺母亲的赞赏和羡慕之情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一方面表达他失子之后的孤独和忧虑。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第二天一早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被渡夫叫起来之后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目不转睛地瞧着他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发现他的脸上没有什么异样的表情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想知道他为什么把昨夜的事情全都忘记了。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8809750"/>
      </p:ext>
    </p:extLst>
  </p:cSld>
  <p:clrMapOvr>
    <a:masterClrMapping/>
  </p:clrMapOvr>
  <mc:AlternateContent xmlns:mc="http://schemas.openxmlformats.org/markup-compatibility/2006">
    <mc:Choice xmlns:p14="http://schemas.microsoft.com/office/powerpoint/2010/main" Requires="p14">
      <p:transition spd="slow" p14:dur="1600">
        <p:checker dir="vert"/>
      </p:transition>
    </mc:Choice>
    <mc:Fallback>
      <p:transition spd="slow">
        <p:checke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本题考查对小说文本内容分析与概括的能力。采用题文对照的方式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将选项与原文内容认真核对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发现不准确、不正确、不全面的概括与分析。</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暗自吃惊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担心他谋财害命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为渡夫说出那样的话而震惊。</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想告诉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一些江湖上的情形和出门在外的经验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从渡夫的话中可看出渡夫主要说的是自己的凄惨遭遇。</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目不转睛地瞧着他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发现他的脸上没有什么异样的表情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想知道他为什么把昨夜的事情全都忘记了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看他主要是被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的洒脱淡定所打动。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6866253"/>
      </p:ext>
    </p:extLst>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994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作品中的渡夫有哪些性格特点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本题考查概括小说中人物形象特点的能力。首先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从渡夫与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之间直率的对话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并主动留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在船上住一宿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可看出他的坦诚热情和乐于助人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他也直接表达了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欢喜你这样的孝顺孩子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从他不愿给北佬兵当苦力以及在风霜雨雪中坚持渡船等可以看出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他坚强不屈、不畏辛苦、自食其力的性格特征。再次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从他尽管抱怨老天不公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但始终没有向命运屈服可以看出他坚韧不拔的品质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从他唱的歌声中可以看出他自由自在的生活信念。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热情坦诚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乐于助人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喜欢孝顺父母的孩子</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刚强不屈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不畏身心劳苦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靠自己的气力赚钱</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坚韧不拔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不向命运低头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坚持自由自在的生活信念。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70752584"/>
      </p:ext>
    </p:extLst>
  </p:cSld>
  <p:clrMapOvr>
    <a:masterClrMapping/>
  </p:clrMapOvr>
  <mc:AlternateContent xmlns:mc="http://schemas.openxmlformats.org/markup-compatibility/2006">
    <mc:Choice xmlns:p14="http://schemas.microsoft.com/office/powerpoint/2010/main" Requires="p14">
      <p:transition spd="slow" p14:dur="16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作品是怎样叙述渡夫的故事的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本题考查分析概括小说情节及其作用的能力。小说对渡夫故事的叙述主要从与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的话题的引入以及他自身遭遇的叙述等角度来展开。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的介入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使得渡夫的故事更加真实可信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与渡夫之间关于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的话题的引入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引起了读者的兴趣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在某种程度上留有一定的悬念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对话加自述的形式使得渡夫的故事简练而集中。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的视角来叙事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使事件显得真实可信</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引入渡夫的故事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唤起读者的阅读兴趣</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多用对话形式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以渡夫之口自述他的经历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使叙事更加集中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情景描写与渡夫讲述相结合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赋予渡夫的故事哀而不伤的诗意美。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4872610"/>
      </p:ext>
    </p:extLst>
  </p:cSld>
  <p:clrMapOvr>
    <a:masterClrMapping/>
  </p:clrMapOvr>
  <mc:AlternateContent xmlns:mc="http://schemas.openxmlformats.org/markup-compatibility/2006">
    <mc:Choice xmlns:p14="http://schemas.microsoft.com/office/powerpoint/2010/main" Requires="p14">
      <p:transition spd="slow" p14:dur="16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作品为什么以渡夫的任情高歌为结尾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本题考查探究小说结构安排的能力。小说以渡夫任情高歌为结尾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主要从小说的情节结构、人物形象、小说主题等角度进行分析。以歌声作结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在结构上引发了读者的无限想象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使得小说人物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渡夫的形象更加丰满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充分体现了他洒脱的一面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从小说主题上来看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表达了渡夫对自由美好生活的追求与向往。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艺术结构上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通过突转产生戏剧性效果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最后以歌声结尾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余韵悠长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情感表现上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以渡夫的无表情代替哭泣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以任情高歌代替诉苦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强化了表现苦难的力度</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人物形象上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既表现了渡夫的洒脱豪放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也反衬他的现实痛苦之深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使渡夫的形象更加丰满</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思想内容上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从批判社会现实的黑暗到表现渡夫追求自由生活的信念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深化了作品的主题。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8576382"/>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本单元文本是中外小说。学习小说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首先要了解小说的特点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其次要掌握鉴赏小说的一般方法。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小说是一种叙事文学样式。人物、情节、环境构成完整的小说世界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是小说的基本要素。与其他文学样式相比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小说能够从更多方面更为细致地刻画人物的思想性格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展现人物关系和命运变化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能够更为完整地表现错综复杂的生活事件和矛盾冲突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能够更加广阔地反映社会生活。正如黑格尔所说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小说能够充分表现丰富多彩的旨趣、情况、人物性格、生活状况乃至整个世界的广大背景。具体来说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小说具有以下特点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190422"/>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本单元的写作训练对应的是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部分《多思善想　学习选取立论的角度》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属于议论文写作中的立意训练。写议论文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首先要提出自己的观点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提出怎样的观点和怎样提出观点的问题其实就是立论的问题。客观事物是复杂的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多层次的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多侧面的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而我们认识事物也可以有正面、反面、侧面等不同的角度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横看成岭侧成峰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说的就是这个道理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所以我们对同一事物、同一问题会产生不同的看法和认识。例如对项羽历来就有不同的看法和评价。司马迁认为项羽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分裂天下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而封王侯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政由羽出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霸王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位虽不终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近古以来未尝有也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充分肯定了项羽的成就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生当作人杰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死亦为鬼雄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李清照也对项羽作了充分肯定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而毛泽东则批评项羽沽名钓誉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他在七律《人民解放军占领南京》中说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宜将剩勇追穷寇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不可沽名学霸王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9187987"/>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由此看来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一个事物或材料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两个角度去审视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多人或多物的材料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就可能有几个审视角度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就可能有几个审视角度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针对不同的背景、写作目的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审视的角度就有可能不同。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4742763"/>
      </p:ext>
    </p:extLst>
  </p:cSld>
  <p:clrMapOvr>
    <a:masterClrMapping/>
  </p:clrMapOvr>
  <mc:AlternateContent xmlns:mc="http://schemas.openxmlformats.org/markup-compatibility/2006">
    <mc:Choice xmlns:p14="http://schemas.microsoft.com/office/powerpoint/2010/main" Requires="p14">
      <p:transition spd="slow" p14:dur="1600">
        <p:strips/>
      </p:transition>
    </mc:Choice>
    <mc:Fallback>
      <p:transition spd="slow">
        <p:strip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122163"/>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在实际写作中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进行多角度立意训练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可尝试以下几种方法。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用换字法更新观点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只需更换一两个字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就能使一些传统观点变得新颖独到。如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书山有路勤为径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学海无涯苦作舟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这一名言是许多学子的座右铭。如果不顾实际情况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一味地强调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大家都去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头悬梁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锥刺股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那么未免太愚蠢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太不懂科学了。倒不如讲究些技巧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科学地安排学习更有效。因此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把这名言变为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书山有路勤为径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学海无涯巧作舟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或许更容易让人接受。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的方法更新观点。如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知足常乐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如果在学习、追求方面不求进步、不思进取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那么不但不能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短乐常苦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。因此可提出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知足未必常乐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用反其意而行的方法提出新观点。如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死记硬背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一直是令人厌恶的学习方法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但对于特殊情况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用死记硬背法又是非常好的。如果你要记住一个结论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何必大伤脑筋去找规律、找技巧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不如干脆直接背下来。因此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我们在某些时候可以提倡死记硬背。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5757691"/>
      </p:ext>
    </p:extLst>
  </p:cSld>
  <p:clrMapOvr>
    <a:masterClrMapping/>
  </p:clrMapOvr>
  <mc:AlternateContent xmlns:mc="http://schemas.openxmlformats.org/markup-compatibility/2006">
    <mc:Choice xmlns:p14="http://schemas.microsoft.com/office/powerpoint/2010/main" Requires="p14">
      <p:transition spd="slow" p14:dur="1600">
        <p:split dir="in"/>
      </p:transition>
    </mc:Choice>
    <mc:Fallback>
      <p:transition spd="slow">
        <p:split dir="in"/>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他们说面向太阳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就会是希望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他们说勇敢成长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就是种锋芒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我相信梦想就是最好的信仰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指引我们向前不会彷徨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拥有梦想的人一定势不可挡</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0482263"/>
      </p:ext>
    </p:extLst>
  </p:cSld>
  <p:clrMapOvr>
    <a:masterClrMapping/>
  </p:clrMapOvr>
  <mc:AlternateContent xmlns:mc="http://schemas.openxmlformats.org/markup-compatibility/2006">
    <mc:Choice xmlns:p14="http://schemas.microsoft.com/office/powerpoint/2010/main" Requires="p14">
      <p:transition spd="slow" p14:dur="1600">
        <p:pull dir="rd"/>
      </p:transition>
    </mc:Choice>
    <mc:Fallback>
      <p:transition spd="slow">
        <p:pull dir="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157795"/>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心不死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梦就在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孙中山先生在《遗嘱》中写道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余致力国民革命凡四十年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其目的在求中国之自由平等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后人将先生的话浓缩为两句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革命尚未成功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同志仍须努力。遥闻百年之前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南京总统府中誓词铮铮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毕生致力于解民倒悬的伟大先行者始终用行动印证着自己的信条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梦就在。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是什么让悬壶济世的医生成为一名改朝换代的英雄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是什么让跑龙套的无名小卒成为万众瞩目的耀眼人物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是什么让四处碰壁若丧家之狗的孔子依然在春秋的大地上奔波不止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明知其不可为而为之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让林肯在一次次的失败和落选中坚持下来并最终成为美国人最景仰的总统之一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是梦想的光芒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是信念的鼓点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是来自心灵深处的那无比强大的召唤的力量。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0576525"/>
      </p:ext>
    </p:extLst>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13348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梦就在。成功的花朵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常常依靠信念的阳光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才得以璀璨绽放。德摩斯梯尼五十年如一日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坚持练习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最终成为古希腊最有名气的演说家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爱迪生实验了一千六百多种耐热材料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李时珍尝试了二千多种药草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陈景润在六平方米的小屋里耗去了六麻袋的草稿纸而攻克了世界级难题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哥德巴赫猜想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。诚如冰心老人所说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只有浸透了奋斗的泪泉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洒遍了牺牲的血雨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才有成功之花开放时的惊艳与明丽。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梦就在。信念的力度常常也是我们生命的深度、生活的温度。并不是人人都能成为创世的伟人、启蒙的圣贤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甚至也成不了发明家、领导者、时代达人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但每个人都应该心存一份信仰与热爱。我不相信上帝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我会想念他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我不信佛陀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我仍会想念他。而我的信仰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可以在心底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在笔端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在身旁一株简单生长的植物里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与我无关却萦我情。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6161850"/>
      </p:ext>
    </p:extLst>
  </p:cSld>
  <p:clrMapOvr>
    <a:masterClrMapping/>
  </p:clrMapOvr>
  <mc:AlternateContent xmlns:mc="http://schemas.openxmlformats.org/markup-compatibility/2006">
    <mc:Choice xmlns:p14="http://schemas.microsoft.com/office/powerpoint/2010/main" Requires="p14">
      <p:transition spd="slow" p14:dur="1600">
        <p:cover dir="lu"/>
      </p:transition>
    </mc:Choice>
    <mc:Fallback>
      <p:transition spd="slow">
        <p:cover dir="l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122163"/>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没有人能够使你倒下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如果你自己的信念还站立的话。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金如是说。所以我们看到一个民主斗士倒下了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但一个民族却被引领着大步前行。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一个人并不是生来要给打败的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你尽可把他消灭掉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可就是打不败他。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海明威如是说。所以我们看到桑地亚哥在连续八十四天没有捕到鱼后仍然驾船出海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向生活撒下自己温情脉脉的一网。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此生何所有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迎风向前走。就让我们怀揣一份信仰与梦想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贯注精神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不轻言失败与放弃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拥抱走向成功的每一天吧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这是一篇内涵丰厚、论证深刻的议论文。文章开篇用孙中山的话引出论点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使文章和材料产生内在联系。文章援引了大量的事例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但是并没有让读者产生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堆砌感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。文章从多角度思考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以生命的信念、生命的深度、生活的温度等具体丰富而深刻的内涵。文章借助名言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使用了引证法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通过排比的形式略写典型事例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使用了例证法。这就使得文章的论证深刻有力。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5302117"/>
      </p:ext>
    </p:extLst>
  </p:cSld>
  <p:clrMapOvr>
    <a:masterClrMapping/>
  </p:clrMapOvr>
  <mc:AlternateContent xmlns:mc="http://schemas.openxmlformats.org/markup-compatibility/2006">
    <mc:Choice xmlns:p14="http://schemas.microsoft.com/office/powerpoint/2010/main" Requires="p14">
      <p:transition spd="slow" p14:dur="1600">
        <p:pull dir="d"/>
      </p:transition>
    </mc:Choice>
    <mc:Fallback>
      <p:transition spd="slow">
        <p:pull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丰富而细致的人物刻画。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在文学作品中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小说最能够多角度、全方位地刻画人物。它可以凭借各种艺术手法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从各个角度对人物进行肖像描写、语言描写、动作描写、心理描写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既能展现人物的言谈举止和衣着佩饰等外在形态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也能呈现人物的心理和思想感情等内在活动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还能完整地展现人物与环境的关系。从物质生活到精神领域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从个人性情到社会关系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作者都可以按照需要而加以具体细致的刻画。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7465169"/>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完整而多变的情节铺叙。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与其他叙事文学样式相较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小说的情节可以做到更为完整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更具复杂性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更有连贯性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尤其是长篇小说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往往头绪纷繁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线索众多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错综复杂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跌宕回旋。不仅如此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小说自身的发展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使其情节特点更为鲜明。古代小说比较注重故事的完整性。情节一般按照开端、发展、高潮和结局来编排。作品依据人物的经历展开情节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铺叙一个个事件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构成完整的故事。为了使故事生动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作者还可插入一些有趣的奇闻。</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世纪以来的小说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已不同于古代小说注重故事性的特点而更注重情节的完整性。故事与情节不同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故事既可以是全部情节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也可以是情节的基础。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5823989"/>
      </p:ext>
    </p:extLst>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20006"/>
            <a:ext cx="8128000" cy="582967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具体而独特的环境描写。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人在一定的环境中生存、活动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事件也总是在一定的环境里发生、发展。所以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小说通常通过典型的环境描写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刻画人物。一般来说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典型环境包括了人物所处的时代氛围、人与人之间的复杂关系形成的社会环境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活动场所、自然景物等组成的自然环境。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任何一部小说都脱离不了对时代氛围的描写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因为现实主义小说描写的人物事件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必须在某一时代的具体背景下展开。如曹雪芹笔下的贾宝玉、林黛玉、薛宝钗等人物的塑造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与当时封建贵族家庭各种错综复杂的矛盾有着不可分割的联系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前者则无从凸显。环境描写的另一方面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是人物生存、活动的特定背景的展现。生活中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不仅语言和行为可以体现一个人的气质、品质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人物生活的具体环境也可以显示人物的身份、情致和品格。小说便常常通过展示人物所在的独特环境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表现人物的个性和精神面貌。然而一个人并非只在固定的环境中活动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小说又很注重描写人物行动的特定环境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及时衬托、显现人物的思想感情和性格特征。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6886721"/>
      </p:ext>
    </p:extLst>
  </p:cSld>
  <p:clrMapOvr>
    <a:masterClrMapping/>
  </p:clrMapOvr>
  <mc:AlternateContent xmlns:mc="http://schemas.openxmlformats.org/markup-compatibility/2006">
    <mc:Choice xmlns:p14="http://schemas.microsoft.com/office/powerpoint/2010/main" Requires="p14">
      <p:transition spd="slow" p14:dur="2000">
        <p:pull dir="rd"/>
      </p:transition>
    </mc:Choice>
    <mc:Fallback>
      <p:transition spd="slow">
        <p:pull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欣赏作品的形象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赏析作品的内涵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领悟作品的艺术魅力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是高考必考考点。本考点题目的设置比较灵活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可以是选择题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也可以是简答题。鉴赏小说中的人物形象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是考查鉴赏能力的主要方法。鉴赏小说中的人物形象常常采用的方法有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比照法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有比较就会有鉴别。如果对人物个性把握不准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运用比照法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便一目了然。比照法有以下几种类型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用同一人物个性发展的不同阶段比照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用同一人物在不同情况、不同场合的表现比照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用类似人物比照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用性格相反的人物比照。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5005999"/>
      </p:ext>
    </p:extLst>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5171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置换法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置换法与比照法在本质上有相通之处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都是在对比中见特点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但略有不同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比照法是将原作品中的人物与同一作品或相关作品中的人物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原作品中有此人物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而置换法是将原作品中的人物置换成另一个人物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这个人物可以是原作品中没有的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来体味人物形象的独特性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进而把握人物个性的脉搏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是假设情况下的比较。置换法有以下几种类型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与不同个性的人物置换。如《林黛玉进贾府》中的林黛玉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如果换成性格豪爽的史湘云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观察不会比林黛玉深入细致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对贾府等级的森严、人与人之间复杂关系的体会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不会像林黛玉那么深刻。由此可归纳出林黛玉特有的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小心谨慎、敏感多疑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的个性。</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与不同历史时期的人物置换。</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与假设的人物或语言行动相反的人物置换。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5225889"/>
      </p:ext>
    </p:extLst>
  </p:cSld>
  <p:clrMapOvr>
    <a:masterClrMapping/>
  </p:clrMapOvr>
  <mc:AlternateContent xmlns:mc="http://schemas.openxmlformats.org/markup-compatibility/2006">
    <mc:Choice xmlns:p14="http://schemas.microsoft.com/office/powerpoint/2010/main" Requires="p14">
      <p:transition spd="slow" p14:dur="2000">
        <p:pull dir="ru"/>
      </p:transition>
    </mc:Choice>
    <mc:Fallback>
      <p:transition spd="slow">
        <p:pull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3"/>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3"/>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找角度法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有时换个角度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我们也许能找到理解人物个性的钥匙。譬如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的视觉中找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这一点在《林黛玉进贾府》中尤为明显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宝玉的俊才多情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可以从林黛玉的眼中看出来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王熙凤的泼辣性格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可以从贾母的戏称中看出来。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抓关键性语句与深入钻研相结合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分析林黛玉的个性特征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要抓住对其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步步留心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时时在意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分析桑地亚哥的形象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要注意《老人与海》中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可是一个人并不是生来要给打败的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你尽可把他消灭掉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可就是打不败他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从而更深刻地理解这个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硬汉子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2167063"/>
      </p:ext>
    </p:extLst>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3"/>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836713"/>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216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古渡头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太阳渐渐地隐没到树林中去了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晚霞散射着一片凌乱的光辉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映到茫无际涯的淡绿的湖上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现出各种各样的色彩来。微风波动着皱纹似的浪头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轻轻地吻着沙岸。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破烂不堪的老渡船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横在枯杨的下面。渡夫戴着一顶尖头的斗笠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弯着腰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在那里洗刷一叶断片的船篷。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我轻轻地踏到他的船上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他抬起头来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带血色的昏花的眼睛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望着我大声说道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过湖吗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我放下包袱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要等到明天啰。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他又弯腰做事去了。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我茫然地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我多给你些钱不能吗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92</TotalTime>
  <Words>4522</Words>
  <Application>Microsoft Office PowerPoint</Application>
  <PresentationFormat>全屏显示(4:3)</PresentationFormat>
  <Paragraphs>173</Paragraphs>
  <Slides>26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单  元  整  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2015-04-23T00:36:31Z</dcterms:created>
  <dcterms:modified xsi:type="dcterms:W3CDTF">2017-05-12T07:31:14Z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