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60" r:id="rId2"/>
    <p:sldId id="348" r:id="rId3"/>
    <p:sldId id="349" r:id="rId4"/>
    <p:sldId id="288" r:id="rId5"/>
    <p:sldId id="350" r:id="rId6"/>
    <p:sldId id="351" r:id="rId7"/>
    <p:sldId id="352" r:id="rId8"/>
    <p:sldId id="353" r:id="rId9"/>
    <p:sldId id="354" r:id="rId10"/>
    <p:sldId id="355" r:id="rId11"/>
    <p:sldId id="356" r:id="rId12"/>
    <p:sldId id="357" r:id="rId13"/>
    <p:sldId id="358" r:id="rId14"/>
    <p:sldId id="359" r:id="rId15"/>
    <p:sldId id="360" r:id="rId16"/>
    <p:sldId id="361" r:id="rId17"/>
    <p:sldId id="362" r:id="rId18"/>
    <p:sldId id="363" r:id="rId19"/>
    <p:sldId id="364" r:id="rId20"/>
    <p:sldId id="365" r:id="rId21"/>
    <p:sldId id="366" r:id="rId22"/>
    <p:sldId id="367" r:id="rId23"/>
    <p:sldId id="368" r:id="rId24"/>
    <p:sldId id="369" r:id="rId25"/>
    <p:sldId id="370" r:id="rId26"/>
    <p:sldId id="335" r:id="rId27"/>
    <p:sldId id="371" r:id="rId28"/>
    <p:sldId id="372" r:id="rId29"/>
    <p:sldId id="373" r:id="rId30"/>
    <p:sldId id="374" r:id="rId31"/>
    <p:sldId id="375" r:id="rId32"/>
    <p:sldId id="376" r:id="rId33"/>
    <p:sldId id="377" r:id="rId34"/>
    <p:sldId id="378" r:id="rId35"/>
    <p:sldId id="379" r:id="rId36"/>
    <p:sldId id="380" r:id="rId37"/>
    <p:sldId id="381" r:id="rId38"/>
    <p:sldId id="382" r:id="rId39"/>
    <p:sldId id="383" r:id="rId40"/>
    <p:sldId id="384" r:id="rId41"/>
    <p:sldId id="385" r:id="rId42"/>
    <p:sldId id="387" r:id="rId43"/>
    <p:sldId id="386" r:id="rId44"/>
    <p:sldId id="388" r:id="rId45"/>
    <p:sldId id="389" r:id="rId46"/>
    <p:sldId id="390" r:id="rId47"/>
    <p:sldId id="391" r:id="rId48"/>
    <p:sldId id="392" r:id="rId49"/>
    <p:sldId id="393" r:id="rId50"/>
    <p:sldId id="394" r:id="rId51"/>
    <p:sldId id="395" r:id="rId52"/>
    <p:sldId id="396" r:id="rId53"/>
    <p:sldId id="397" r:id="rId54"/>
    <p:sldId id="398" r:id="rId55"/>
    <p:sldId id="399" r:id="rId56"/>
    <p:sldId id="339" r:id="rId57"/>
    <p:sldId id="400" r:id="rId58"/>
    <p:sldId id="401" r:id="rId59"/>
    <p:sldId id="402" r:id="rId60"/>
    <p:sldId id="403" r:id="rId61"/>
    <p:sldId id="404" r:id="rId6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00"/>
    <a:srgbClr val="CD242B"/>
    <a:srgbClr val="FFEDAB"/>
    <a:srgbClr val="E75E22"/>
    <a:srgbClr val="FFE389"/>
    <a:srgbClr val="DEB203"/>
    <a:srgbClr val="5FBA0F"/>
    <a:srgbClr val="FC922C"/>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84"/>
      </p:cViewPr>
      <p:guideLst>
        <p:guide orient="horz" pos="663"/>
        <p:guide pos="4059"/>
        <p:guide pos="2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2016-10-10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13</a:t>
            </a:fld>
            <a:endParaRPr lang="zh-CN" altLang="en-US"/>
          </a:p>
        </p:txBody>
      </p:sp>
    </p:spTree>
    <p:extLst>
      <p:ext uri="{BB962C8B-B14F-4D97-AF65-F5344CB8AC3E}">
        <p14:creationId xmlns:p14="http://schemas.microsoft.com/office/powerpoint/2010/main" val="743894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14</a:t>
            </a:fld>
            <a:endParaRPr lang="zh-CN" altLang="en-US"/>
          </a:p>
        </p:txBody>
      </p:sp>
    </p:spTree>
    <p:extLst>
      <p:ext uri="{BB962C8B-B14F-4D97-AF65-F5344CB8AC3E}">
        <p14:creationId xmlns:p14="http://schemas.microsoft.com/office/powerpoint/2010/main" val="34976720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15</a:t>
            </a:fld>
            <a:endParaRPr lang="zh-CN" altLang="en-US"/>
          </a:p>
        </p:txBody>
      </p:sp>
    </p:spTree>
    <p:extLst>
      <p:ext uri="{BB962C8B-B14F-4D97-AF65-F5344CB8AC3E}">
        <p14:creationId xmlns:p14="http://schemas.microsoft.com/office/powerpoint/2010/main" val="900070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16</a:t>
            </a:fld>
            <a:endParaRPr lang="zh-CN" altLang="en-US"/>
          </a:p>
        </p:txBody>
      </p:sp>
    </p:spTree>
    <p:extLst>
      <p:ext uri="{BB962C8B-B14F-4D97-AF65-F5344CB8AC3E}">
        <p14:creationId xmlns:p14="http://schemas.microsoft.com/office/powerpoint/2010/main" val="42833923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17</a:t>
            </a:fld>
            <a:endParaRPr lang="zh-CN" altLang="en-US"/>
          </a:p>
        </p:txBody>
      </p:sp>
    </p:spTree>
    <p:extLst>
      <p:ext uri="{BB962C8B-B14F-4D97-AF65-F5344CB8AC3E}">
        <p14:creationId xmlns:p14="http://schemas.microsoft.com/office/powerpoint/2010/main" val="767208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18</a:t>
            </a:fld>
            <a:endParaRPr lang="zh-CN" altLang="en-US"/>
          </a:p>
        </p:txBody>
      </p:sp>
    </p:spTree>
    <p:extLst>
      <p:ext uri="{BB962C8B-B14F-4D97-AF65-F5344CB8AC3E}">
        <p14:creationId xmlns:p14="http://schemas.microsoft.com/office/powerpoint/2010/main" val="2570925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19</a:t>
            </a:fld>
            <a:endParaRPr lang="zh-CN" altLang="en-US"/>
          </a:p>
        </p:txBody>
      </p:sp>
    </p:spTree>
    <p:extLst>
      <p:ext uri="{BB962C8B-B14F-4D97-AF65-F5344CB8AC3E}">
        <p14:creationId xmlns:p14="http://schemas.microsoft.com/office/powerpoint/2010/main" val="11891557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20</a:t>
            </a:fld>
            <a:endParaRPr lang="zh-CN" altLang="en-US"/>
          </a:p>
        </p:txBody>
      </p:sp>
    </p:spTree>
    <p:extLst>
      <p:ext uri="{BB962C8B-B14F-4D97-AF65-F5344CB8AC3E}">
        <p14:creationId xmlns:p14="http://schemas.microsoft.com/office/powerpoint/2010/main" val="2070786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21</a:t>
            </a:fld>
            <a:endParaRPr lang="zh-CN" altLang="en-US"/>
          </a:p>
        </p:txBody>
      </p:sp>
    </p:spTree>
    <p:extLst>
      <p:ext uri="{BB962C8B-B14F-4D97-AF65-F5344CB8AC3E}">
        <p14:creationId xmlns:p14="http://schemas.microsoft.com/office/powerpoint/2010/main" val="24570989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22</a:t>
            </a:fld>
            <a:endParaRPr lang="zh-CN" altLang="en-US"/>
          </a:p>
        </p:txBody>
      </p:sp>
    </p:spTree>
    <p:extLst>
      <p:ext uri="{BB962C8B-B14F-4D97-AF65-F5344CB8AC3E}">
        <p14:creationId xmlns:p14="http://schemas.microsoft.com/office/powerpoint/2010/main" val="6348677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34855553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23</a:t>
            </a:fld>
            <a:endParaRPr lang="zh-CN" altLang="en-US"/>
          </a:p>
        </p:txBody>
      </p:sp>
    </p:spTree>
    <p:extLst>
      <p:ext uri="{BB962C8B-B14F-4D97-AF65-F5344CB8AC3E}">
        <p14:creationId xmlns:p14="http://schemas.microsoft.com/office/powerpoint/2010/main" val="17500353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24</a:t>
            </a:fld>
            <a:endParaRPr lang="zh-CN" altLang="en-US"/>
          </a:p>
        </p:txBody>
      </p:sp>
    </p:spTree>
    <p:extLst>
      <p:ext uri="{BB962C8B-B14F-4D97-AF65-F5344CB8AC3E}">
        <p14:creationId xmlns:p14="http://schemas.microsoft.com/office/powerpoint/2010/main" val="5970768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25</a:t>
            </a:fld>
            <a:endParaRPr lang="zh-CN" altLang="en-US"/>
          </a:p>
        </p:txBody>
      </p:sp>
    </p:spTree>
    <p:extLst>
      <p:ext uri="{BB962C8B-B14F-4D97-AF65-F5344CB8AC3E}">
        <p14:creationId xmlns:p14="http://schemas.microsoft.com/office/powerpoint/2010/main" val="1302081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878158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7</a:t>
            </a:fld>
            <a:endParaRPr lang="zh-CN" altLang="en-US"/>
          </a:p>
        </p:txBody>
      </p:sp>
    </p:spTree>
    <p:extLst>
      <p:ext uri="{BB962C8B-B14F-4D97-AF65-F5344CB8AC3E}">
        <p14:creationId xmlns:p14="http://schemas.microsoft.com/office/powerpoint/2010/main" val="364783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8</a:t>
            </a:fld>
            <a:endParaRPr lang="zh-CN" altLang="en-US"/>
          </a:p>
        </p:txBody>
      </p:sp>
    </p:spTree>
    <p:extLst>
      <p:ext uri="{BB962C8B-B14F-4D97-AF65-F5344CB8AC3E}">
        <p14:creationId xmlns:p14="http://schemas.microsoft.com/office/powerpoint/2010/main" val="2036553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9</a:t>
            </a:fld>
            <a:endParaRPr lang="zh-CN" altLang="en-US"/>
          </a:p>
        </p:txBody>
      </p:sp>
    </p:spTree>
    <p:extLst>
      <p:ext uri="{BB962C8B-B14F-4D97-AF65-F5344CB8AC3E}">
        <p14:creationId xmlns:p14="http://schemas.microsoft.com/office/powerpoint/2010/main" val="993036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10</a:t>
            </a:fld>
            <a:endParaRPr lang="zh-CN" altLang="en-US"/>
          </a:p>
        </p:txBody>
      </p:sp>
    </p:spTree>
    <p:extLst>
      <p:ext uri="{BB962C8B-B14F-4D97-AF65-F5344CB8AC3E}">
        <p14:creationId xmlns:p14="http://schemas.microsoft.com/office/powerpoint/2010/main" val="1237761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11</a:t>
            </a:fld>
            <a:endParaRPr lang="zh-CN" altLang="en-US"/>
          </a:p>
        </p:txBody>
      </p:sp>
    </p:spTree>
    <p:extLst>
      <p:ext uri="{BB962C8B-B14F-4D97-AF65-F5344CB8AC3E}">
        <p14:creationId xmlns:p14="http://schemas.microsoft.com/office/powerpoint/2010/main" val="1523646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12</a:t>
            </a:fld>
            <a:endParaRPr lang="zh-CN" altLang="en-US"/>
          </a:p>
        </p:txBody>
      </p:sp>
    </p:spTree>
    <p:extLst>
      <p:ext uri="{BB962C8B-B14F-4D97-AF65-F5344CB8AC3E}">
        <p14:creationId xmlns:p14="http://schemas.microsoft.com/office/powerpoint/2010/main" val="184379183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4">
            <a:duotone>
              <a:prstClr val="black"/>
              <a:srgbClr val="D9C3A5">
                <a:tint val="50000"/>
                <a:satMod val="180000"/>
              </a:srgbClr>
            </a:duotone>
            <a:extLst>
              <a:ext uri="{28A0092B-C50C-407E-A947-70E740481C1C}">
                <a14:useLocalDpi xmlns:a14="http://schemas.microsoft.com/office/drawing/2010/main"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4">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2160240" y="2983026"/>
            <a:ext cx="7020272"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专题七</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3300904" cy="369332"/>
          </a:xfrm>
          <a:prstGeom prst="rect">
            <a:avLst/>
          </a:prstGeom>
          <a:noFill/>
        </p:spPr>
        <p:txBody>
          <a:bodyPr wrap="none" rtlCol="0">
            <a:spAutoFit/>
          </a:bodyPr>
          <a:lstStyle/>
          <a:p>
            <a:r>
              <a:rPr lang="zh-CN" altLang="zh-CN" b="1" dirty="0" smtClean="0">
                <a:solidFill>
                  <a:srgbClr val="C00000"/>
                </a:solidFill>
              </a:rPr>
              <a:t>第</a:t>
            </a:r>
            <a:r>
              <a:rPr lang="en-US" altLang="zh-CN" b="1" dirty="0" smtClean="0">
                <a:solidFill>
                  <a:srgbClr val="C00000"/>
                </a:solidFill>
              </a:rPr>
              <a:t>3</a:t>
            </a:r>
            <a:r>
              <a:rPr lang="zh-CN" altLang="zh-CN" b="1" dirty="0" smtClean="0">
                <a:solidFill>
                  <a:srgbClr val="C00000"/>
                </a:solidFill>
              </a:rPr>
              <a:t>讲　材料作文整体提升训练</a:t>
            </a:r>
            <a:endParaRPr lang="zh-CN" altLang="zh-CN" sz="1800" b="1" kern="1200" dirty="0">
              <a:solidFill>
                <a:srgbClr val="C00000"/>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0.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3.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0.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1.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2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3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3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3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3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3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3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3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3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3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4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4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4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4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4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4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4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4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4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4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5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5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5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5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5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5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5" Type="http://schemas.openxmlformats.org/officeDocument/2006/relationships/image" Target="../media/image10.jpeg"/><Relationship Id="rId4" Type="http://schemas.openxmlformats.org/officeDocument/2006/relationships/slide" Target="slide56.xml"/></Relationships>
</file>

<file path=ppt/slides/_rels/slide5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5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5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6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6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xml"/><Relationship Id="rId1" Type="http://schemas.openxmlformats.org/officeDocument/2006/relationships/slideLayout" Target="../slideLayouts/slideLayout9.xml"/><Relationship Id="rId4" Type="http://schemas.openxmlformats.org/officeDocument/2006/relationships/slide" Target="slide5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slide" Target="slide56.xml"/><Relationship Id="rId4" Type="http://schemas.openxmlformats.org/officeDocument/2006/relationships/slide" Target="slide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3</a:t>
            </a:r>
            <a:r>
              <a:rPr lang="zh-CN" altLang="zh-CN" dirty="0"/>
              <a:t>讲　材料作文整体提升训练</a:t>
            </a:r>
          </a:p>
        </p:txBody>
      </p:sp>
    </p:spTree>
    <p:extLst>
      <p:ext uri="{BB962C8B-B14F-4D97-AF65-F5344CB8AC3E}">
        <p14:creationId xmlns:p14="http://schemas.microsoft.com/office/powerpoint/2010/main" val="1878451494"/>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75289"/>
            <a:ext cx="8128000" cy="5429884"/>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家长与老师会称之为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。当你不再幻想着花草虫鱼与你交谈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当你懂得了越来越多的知识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当你明白童话里的故事都是骗人的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你就成长了。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我害怕这样的成长。我可以学习知识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我也可以用科学来解释诡异的现象。但是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我不愿意失去那份童真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我害怕失去那份童真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我不愿意把一切都看得太清晰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太明白。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美国一位母亲在孩子上了一天幼儿园后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把幼儿园告上了法庭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她说幼儿园告诉孩子</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不是太阳、鸡蛋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或者别的什么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她说幼儿园扼杀了她孩子的想象力。毫无疑问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这位母亲胜诉了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因为想象力与童真无价。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我也想保留这份想象力与童真。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我不想把一切看得太清晰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因为那会让我失去自己。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请让我活在一个美好而温柔的世界里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那里鸟语花香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草长莺飞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风景正好。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84224186"/>
      </p:ext>
    </p:extLst>
  </p:cSld>
  <p:clrMapOvr>
    <a:masterClrMapping/>
  </p:clrMapOvr>
  <mc:AlternateContent xmlns:mc="http://schemas.openxmlformats.org/markup-compatibility/2006">
    <mc:Choice xmlns:p14="http://schemas.microsoft.com/office/powerpoint/2010/main"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能够逆向思维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反弹琵琶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显示了考生难能可贵的创新思维。题目最好的立意角度是谈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科技让我们把世界看得更清楚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本文却从相反的方向去思索、分析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进而得出与众不同的见解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我不想看得太清楚。观点新颖独特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让人眼前一亮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文章也因此脱颖而出。文章从自己的人生体验出发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结合社会现实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体现了考生关注现实的精神。感情细腻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语言优美。这使得本文从五十多万份试卷中脱颖而出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成为安徽卷难得的一篇满分文。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9271038"/>
      </p:ext>
    </p:extLst>
  </p:cSld>
  <p:clrMapOvr>
    <a:masterClrMapping/>
  </p:clrMapOvr>
  <mc:AlternateContent xmlns:mc="http://schemas.openxmlformats.org/markup-compatibility/2006">
    <mc:Choice xmlns:p14="http://schemas.microsoft.com/office/powerpoint/2010/main" Requires="p14">
      <p:transition spd="slow" p14:dur="800">
        <p:zoom dir="in"/>
      </p:transition>
    </mc:Choice>
    <mc:Fallback>
      <p:transition spd="slow">
        <p:zoom dir="in"/>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理文并茂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一位原本整天忙碌的名人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病中闲暇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到一个朋友家做客。一进门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他就感叹对方家里的桂花很香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以前庭院的桂花也是这样。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你家是不是刚装修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他问道。主人一脸疑惑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你来过我家好多次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他这才意识到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自己以前每次来去匆匆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脑子里都是工作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只是因为现在闲了下来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他才能在朋友家中第一次闻到了桂花香。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不得透露个人相关信息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书写规范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正确使用标点符号。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9896836"/>
      </p:ext>
    </p:extLst>
  </p:cSld>
  <p:clrMapOvr>
    <a:masterClrMapping/>
  </p:clrMapOvr>
  <mc:AlternateContent xmlns:mc="http://schemas.openxmlformats.org/markup-compatibility/2006">
    <mc:Choice xmlns:p14="http://schemas.microsoft.com/office/powerpoint/2010/main"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本题重在能够辩证地分析问题。可参考下面的角度立意。</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忙与闲。忙可以使人充实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闲可以使人优雅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二者相辅相成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才能塑造更完美的人生。</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远与近。追逐远处的梦想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人会志向高远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体悟近处的哲理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人会淡泊宁静。</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事业与生活。铸就绚烂事业的时候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不要忘了自己的生活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营造静美生活的时候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不要忘了自己的事业。</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熟悉与陌生。熟悉的事物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会因为自己的熟视无睹而变得陌生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陌生的事物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会因为专注的凝视欣赏而变得熟悉。</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身边的美丽。人不仅要有发现美的眼睛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更要有发现美的心灵和情韵。其他角度如能自圆其说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言之成理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4348057"/>
      </p:ext>
    </p:extLst>
  </p:cSld>
  <p:clrMapOvr>
    <a:masterClrMapping/>
  </p:clrMapOvr>
  <mc:AlternateContent xmlns:mc="http://schemas.openxmlformats.org/markup-compatibility/2006">
    <mc:Choice xmlns:p14="http://schemas.microsoft.com/office/powerpoint/2010/main"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【优秀作文】</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心中有闲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花香自来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岁月本长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而忙者自促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来去匆匆的人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桂花在侧却不曾注目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闲下来才闻到满室花香。然而何必等到身闲才拥有闲心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徒然错过数十年的大好风景。我们要在繁忙的生活中于心底留一分清闲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赏春风秋雨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观雾裳云霓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收集一路的葱茏细雨与醉人花香。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有多久没有弯腰轻嗅一朵蔷薇的芬芳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有多久没有抬头欣赏漫天的红霞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有多久没有凝神谛听一场夜雨的音符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似乎每个人都在忙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我们总是在抱怨忙碌的生活让自己没有空闲时间去静候一朵昙花的盛开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然而我们何不在心中留有一个清闲的角落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在繁忙的生活中不忘精神的享受。心中有闲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则处处皆是醉人的花香。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3606654"/>
      </p:ext>
    </p:extLst>
  </p:cSld>
  <p:clrMapOvr>
    <a:masterClrMapping/>
  </p:clrMapOvr>
  <mc:AlternateContent xmlns:mc="http://schemas.openxmlformats.org/markup-compatibility/2006">
    <mc:Choice xmlns:p14="http://schemas.microsoft.com/office/powerpoint/2010/main"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他是商场上叱咤风云的掌权者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他也是走遍天涯的旅行家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他关心股票楼盘房地产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他也关心一朵格桑花的盛开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他整天像个陀螺忙到连轴转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却从未错过一场雨的音乐。他就是王石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他的确很忙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然而他却在心底时刻保留了一分闲心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他会攀登高山去寻访一朵盛开的雪莲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他也会沉心静气等待日出那一瞬的璀璨。他知道何时该拼尽全力超越自我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他更知道何时该放慢脚步享受生活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在心底保留一分清闲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他的人生绚烂而多彩。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011486"/>
      </p:ext>
    </p:extLst>
  </p:cSld>
  <p:clrMapOvr>
    <a:masterClrMapping/>
  </p:clrMapOvr>
  <mc:AlternateContent xmlns:mc="http://schemas.openxmlformats.org/markup-compatibility/2006">
    <mc:Choice xmlns:p14="http://schemas.microsoft.com/office/powerpoint/2010/main" Requires="p14">
      <p:transition spd="slow" p14:dur="800">
        <p:cover dir="ld"/>
      </p:transition>
    </mc:Choice>
    <mc:Fallback>
      <p:transition spd="slow">
        <p:cover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有一个印第安酋长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曾对一城的人说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他不懂为什么所有人眼中都只有花花绿绿的钞票却没有美丽怡人的花花草草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他不懂为什么所有人耳中都只有机器运转的轰隆声却没有蟋蟀鸣唱的歌声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他不懂为什么所有人心中都充斥着物欲与浮华却找不到一个地方安放灵魂。这座城市的人沉默了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他们在反思是不是忙碌的生活让他们忘了留一分闲心去倾听世界。他们在反思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他们在改变。后来那座城市以那个酋长的名字命名为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西雅图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西雅图成了美国最浪漫最有情趣的地方。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5763574"/>
      </p:ext>
    </p:extLst>
  </p:cSld>
  <p:clrMapOvr>
    <a:masterClrMapping/>
  </p:clrMapOvr>
  <mc:AlternateContent xmlns:mc="http://schemas.openxmlformats.org/markup-compatibility/2006">
    <mc:Choice xmlns:p14="http://schemas.microsoft.com/office/powerpoint/2010/main"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每次读到川端康成的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凌晨四点醒来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看见海棠花未眠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心中都会有一丝柔软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每次读到苏轼的诗句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唯恐夜深花睡去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故烧高烛照红妆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心中都多了一分感动。不如像他们一样在心中留有一分清闲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去欣赏晨起上学时的霞光灿烂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细数晚上归家时的满天星斗。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在心中留有一分清闲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并不是放弃理想。拥有一双寻美的眼睛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不让沿途的美好与自己擦肩而过。光阴不虚度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岁月不空添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在心中保有一分清闲去欣赏花开四季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雪花漫天。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3305230"/>
      </p:ext>
    </p:extLst>
  </p:cSld>
  <p:clrMapOvr>
    <a:masterClrMapping/>
  </p:clrMapOvr>
  <mc:AlternateContent xmlns:mc="http://schemas.openxmlformats.org/markup-compatibility/2006">
    <mc:Choice xmlns:p14="http://schemas.microsoft.com/office/powerpoint/2010/main"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文章紧扣材料含意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在提出中心论点后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能逐层深入地进行辩证分析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选材经典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本文最大的特点是文章内容与语言形式相得益彰。文章所论中心为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人的心中要有一分清闲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文章整体语言风格也很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淡然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作者娓娓道来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似与你倾心交谈。生动而富有美感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简洁中有深沉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富有启发性。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5677487"/>
      </p:ext>
    </p:extLst>
  </p:cSld>
  <p:clrMapOvr>
    <a:masterClrMapping/>
  </p:clrMapOvr>
  <mc:AlternateContent xmlns:mc="http://schemas.openxmlformats.org/markup-compatibility/2006">
    <mc:Choice xmlns:p14="http://schemas.microsoft.com/office/powerpoint/2010/main"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紧扣题意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逐层深入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随着各种自拍神器的横空出世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借助美颜相机、美图秀秀等自拍软件的神效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矮穷矬、黑穷丑能瞬间变为高富帅、白富美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这满足了不少男女的爱美之心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但也有人认为这是对真实的掩盖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是自欺也是欺人。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近日有一款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应用软件问世。该软件号称能消除美图效果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打回原形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。不少人坦言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上社交网站再也不用担心被欺骗了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但也有人认为将真实的生活美化一下又有何妨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7701704"/>
      </p:ext>
    </p:extLst>
  </p:cSld>
  <p:clrMapOvr>
    <a:masterClrMapping/>
  </p:clrMapOvr>
  <mc:AlternateContent xmlns:mc="http://schemas.openxmlformats.org/markup-compatibility/2006">
    <mc:Choice xmlns:p14="http://schemas.microsoft.com/office/powerpoint/2010/main"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考场作文写作中一个很好的方法就是模仿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起于模仿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成于变通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说的就是模仿在写作中的价值。就如写字临帖一样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临摹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的作品的质量很重要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因此要提高鉴赏考场优秀作文的能力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并能在参悟中化为己用。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研读考场优秀作文首先要明确它优在哪里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和高考作文评分标准对照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感悟到范文观点之正确、立意之深刻、内容之充实、结构之完整、修辞之多样、感情之真挚、细节之感人、手法之变化、句式之灵活、创意之新颖等。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Tree>
    <p:extLst>
      <p:ext uri="{BB962C8B-B14F-4D97-AF65-F5344CB8AC3E}">
        <p14:creationId xmlns:p14="http://schemas.microsoft.com/office/powerpoint/2010/main" val="1244920189"/>
      </p:ext>
    </p:extLst>
  </p:cSld>
  <p:clrMapOvr>
    <a:masterClrMapping/>
  </p:clrMapOvr>
  <mc:AlternateContent xmlns:mc="http://schemas.openxmlformats.org/markup-compatibility/2006">
    <mc:Choice xmlns:p14="http://schemas.microsoft.com/office/powerpoint/2010/main" Requires="p14">
      <p:transition spd="slow" p14:dur="2000">
        <p:cover dir="u"/>
      </p:transition>
    </mc:Choice>
    <mc:Fallback>
      <p:transition spd="slow">
        <p:cover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材料由两个段落组成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第一段围绕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的现象展开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先呈现现象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然后提供不同的思考角度。第二段整体上与第一段构成对比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相对而立。这样的对比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有利于引导考生拓展对某个具体现象的认识。本题通过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的对比使考生对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现象的认识更为清晰而理性。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写作内容就是如何看待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谈思考与认识都是符合题意的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正向、反向立意皆可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也可辩证立意。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正向立意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自拍美颜是爱美之心的一种体现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是对美的追求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悦己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也可以悦人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适度美化自我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未尝不可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6179636"/>
      </p:ext>
    </p:extLst>
  </p:cSld>
  <p:clrMapOvr>
    <a:masterClrMapping/>
  </p:clrMapOvr>
  <mc:AlternateContent xmlns:mc="http://schemas.openxmlformats.org/markup-compatibility/2006">
    <mc:Choice xmlns:p14="http://schemas.microsoft.com/office/powerpoint/2010/main" Requires="p14">
      <p:transition spd="slow" p14:dur="800">
        <p:cover dir="d"/>
      </p:transition>
    </mc:Choice>
    <mc:Fallback>
      <p:transition spd="slow">
        <p:cover di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反向立意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拒绝刻意之美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呼吁真实之美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掩盖真实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是自欺也是欺人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呼吁真实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接收并悦纳真实的自己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以诚相待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真实的自己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无须美化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辩证立意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适度美颜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生活更精彩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内外兼修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人生更美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尊重真实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适度美化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5914983"/>
      </p:ext>
    </p:extLst>
  </p:cSld>
  <p:clrMapOvr>
    <a:masterClrMapping/>
  </p:clrMapOvr>
  <mc:AlternateContent xmlns:mc="http://schemas.openxmlformats.org/markup-compatibility/2006">
    <mc:Choice xmlns:p14="http://schemas.microsoft.com/office/powerpoint/2010/main"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【优秀作文】</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美丽生活不可欺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惊鸿一瞥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顾盼生光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唇红欲滴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笑靥如花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却出自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美颜神效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这让多少人感叹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浮华年代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真实不再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真实也是一种美。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纪伯伦曾说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恰恰美在它的坦诚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美在它的自信。人们乐于用各种美图软件修改五官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便沦入自欺欺人的虚伪之中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而恰恰正是这种虚伪淹没了真实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让社会陷入千篇一律的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人造美人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的审美之中。缺乏真实的美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是浅显而缺乏内涵的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不能算是美好的东西。谈起真实之美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我不禁联想到杨绛在《我们仨》中描述一个家庭的喜怒哀乐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美得让人动容。同样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生活的真实不应掩盖在各种虚假中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应当让真实之花自由绽放。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6526784"/>
      </p:ext>
    </p:extLst>
  </p:cSld>
  <p:clrMapOvr>
    <a:masterClrMapping/>
  </p:clrMapOvr>
  <mc:AlternateContent xmlns:mc="http://schemas.openxmlformats.org/markup-compatibility/2006">
    <mc:Choice xmlns:p14="http://schemas.microsoft.com/office/powerpoint/2010/main" Requires="p14">
      <p:transition spd="slow" p14:dur="800">
        <p:cover dir="u"/>
      </p:transition>
    </mc:Choice>
    <mc:Fallback>
      <p:transition spd="slow">
        <p:cover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再深一层来说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各种美颜工具的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横空出世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正源于人们内心对美的肤浅认识。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人们对美的认识越来越多地停留在外貌、身材等外在形态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以致忘记了真实的样子恰恰是最美最自然的。且看古人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梅雨飞絮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闲愁几许的诗人贺铸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恰恰不是一位身材魁梧、英俊潇洒的男子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史书记载中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他貌极丑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色青黑。可又何妨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如此容貌不阻他诗句中的柔情似水、美不胜收。同样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人的审美不应停留在浅表的外貌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如此虚假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倒有矫揉造作失真的丑态。让真实回归到美的行列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人们审美时要认可真实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善于发现真实中遗憾的美。正如《匆匆那年》里曾说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真实生活正美在它的残缺与遗憾。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人们的审美也应接受生活中那份真实的不完美。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74797124"/>
      </p:ext>
    </p:extLst>
  </p:cSld>
  <p:clrMapOvr>
    <a:masterClrMapping/>
  </p:clrMapOvr>
  <mc:AlternateContent xmlns:mc="http://schemas.openxmlformats.org/markup-compatibility/2006">
    <mc:Choice xmlns:p14="http://schemas.microsoft.com/office/powerpoint/2010/main"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81003"/>
            <a:ext cx="8128000" cy="5444952"/>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而真实的缺位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也与社会过分崇尚单一审美标准有关。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高富帅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成为衡量美的标准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这无形中扼杀了真实生活中各种美的存在。在单一审美标准的驱使下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大量</a:t>
            </a:r>
            <a:r>
              <a:rPr lang="en-US" altLang="zh-CN" sz="2200" dirty="0">
                <a:solidFill>
                  <a:srgbClr val="000000"/>
                </a:solidFill>
                <a:latin typeface="Times New Roman" panose="02020603050405020304" pitchFamily="18" charset="0"/>
                <a:cs typeface="Times New Roman" panose="02020603050405020304" pitchFamily="18" charset="0"/>
              </a:rPr>
              <a:t>PS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美照泛滥成灾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人们用现代技术描画出一副虚伪的皮囊。而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工具不仅仅是对社会单一审美的挑战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更是对社会真实的呼唤。微博上有句话很率真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宁可胖得有个性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也不要瘦得雷同。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因为真实生活中人人各异。而真实中参差不齐的差异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不应被单一审美的虚假扼杀。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让公众真正接受真实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关键是要提高社会的审美水平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让人们对美的认识不局限于清丽的五官那么外在的层次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一个人的气质与涵养不是美图秀秀可以掩盖的。真实中的美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源于一个人的气度与修养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源于他的洒脱。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纵无杏眼流光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香艳红唇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人也可以真实自在地活出美不胜收的人生。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美丽人生不可欺。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7284906"/>
      </p:ext>
    </p:extLst>
  </p:cSld>
  <p:clrMapOvr>
    <a:masterClrMapping/>
  </p:clrMapOvr>
  <mc:AlternateContent xmlns:mc="http://schemas.openxmlformats.org/markup-compatibility/2006">
    <mc:Choice xmlns:p14="http://schemas.microsoft.com/office/powerpoint/2010/main"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本文有三大方面值得肯定。首先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扣题准确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自拍美颜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真实与美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的角度立意与论述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关键词相当准确。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论述重点突出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逐层深入。先正面谈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也是一种美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此美在于坦诚、自信。接着从深层次分析美颜工具流行、真实缺位的原因有二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人们内心对美的肤浅认识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社会崇尚单一审美标准。最后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提出公众要接受真实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提高全社会的审美水平。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本文材料充实多样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从古代贺铸到现代杨绛的逸事与创作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从经典的纪伯伦到当代流行的《匆匆那年》的引语等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体现了考生的积累与思维的灵动。语言富有文采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注重修饰语的运用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成语、四字短语等的运用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增加了文章的感染力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一定程度上弥补了分析尚不算很深入的遗憾。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22185881"/>
      </p:ext>
    </p:extLst>
  </p:cSld>
  <p:clrMapOvr>
    <a:masterClrMapping/>
  </p:clrMapOvr>
  <mc:AlternateContent xmlns:mc="http://schemas.openxmlformats.org/markup-compatibility/2006">
    <mc:Choice xmlns:p14="http://schemas.microsoft.com/office/powerpoint/2010/main" Requires="p14">
      <p:transition spd="slow" p14:dur="800">
        <p:split orient="vert"/>
      </p:transition>
    </mc:Choice>
    <mc:Fallback>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85972"/>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二、观点类材料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一个材料打天下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根据以下材料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智慧是一种经验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一种境界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如同大自然一样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智慧也有其自身的景象。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这是一道关于悟性、灵感、灵性、才华的蕴含哲理意味的命题。材料的第一句点出了与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相关的三个方面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多指经历或体验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是经验的展示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则是人的精神所达到的程度或表现的状况。最后的省略号提示考生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还应做多方面的、深层次的思考。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6467934"/>
      </p:ext>
    </p:extLst>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材料的第二句是一种比方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提示考生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的面貌如同大自然的景象一样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种类繁复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形态各异。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题目材料给出的就是观点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智慧是经验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智慧是能力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景象繁多。写作的难度就在于不能以列举的方式来分析论证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而是要抓住智慧的特质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着力一点充分分析。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的特质是善、活、妙。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是智慧的出发点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不善的经验、能力、境界只能产生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奸诈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狡猾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是智慧的归宿点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它令人惊叹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多么巧妙、美妙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多么圆满、通达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是这两点的联结点和必由之径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的淘洗和推进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经验、能力、境界永远不能更生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表现为一种灵气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一种敏锐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一种创新。不要求考生对上述种种全面把握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能从其中一点突破即可。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2676303"/>
      </p:ext>
    </p:extLst>
  </p:cSld>
  <p:clrMapOvr>
    <a:masterClrMapping/>
  </p:clrMapOvr>
  <p:transition spd="slow">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96055"/>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【优秀作文】</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庄子的智慧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推开庄子的门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本想与他交谈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他不在。我漫步于草庐旁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落叶已积了八层。他真的在这里住过吗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还是让他的智慧随着自己的身影飘走了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我可以证明他在这儿住过。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循声望去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原来是池中探出头的鱼。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我是他笔下快乐的鱼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他从未想过自己是怎么知道惠施是快乐的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但他却知道我是快乐的。他现在的确不在这儿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但是你可以在任何地方找到他。他可能在清风中与你交谈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也可能在这碧波里映出你的真实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他多半融入了你的心中。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鱼摇动着尾巴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游远了。我站起身来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这可以照透人之心灵的碧波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不就是庄子的智慧吗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92548462"/>
      </p:ext>
    </p:extLst>
  </p:cSld>
  <p:clrMapOvr>
    <a:masterClrMapping/>
  </p:clrMapOvr>
  <p:transition spd="slow">
    <p:strips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0612"/>
            <a:ext cx="8128000" cy="5444952"/>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肩上停了一只蝴蝶。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他带走的是我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留下的却是他。我们在梦中飞舞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在花间大笑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我们让后人疑惑已久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可我们却感知着对方。他对这俗世累了、倦了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所以他为他妻子的解脱而开心。他无时无刻不在微笑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也无时无刻不在思考。他让生命的每一刻都如我翅膀上的花纹一样美艳。他选择了我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让自身也升华得如此美丽。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蝴蝶扑闪着翅膀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飞入花间。我闭上眼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这直透心房的花香不也是庄子的智慧吗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脚边爬来了一只老龟。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和你一样不是。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我俯下身子。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好得很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清爽得很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庄子曾以我为喻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拒绝相位。其实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这泥土并不脏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曳尾于其中真的是世间最快活的事儿。有人曾问我带着这么重的壳行走累吗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殊不知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我早就把壳视为自己的血与肉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又怎会觉得累呢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就像有人问庄子读那么多书累吗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在自然中行走累吗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书与自然早已是他的血与骨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何谈受累呢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龟转过身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爬向淤泥深处。我直起腰来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原来这淤泥中也蕴藏着庄子的智慧呢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0908308"/>
      </p:ext>
    </p:extLst>
  </p:cSld>
  <p:clrMapOvr>
    <a:masterClrMapping/>
  </p:clrMapOvr>
  <p:transition spd="slow">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-2-</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研读考场优秀作文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可以强化考生作文写作的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同题异体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能力。同一个作文题目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可以从不同的角度入手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选用不同的文体、不同的语言形式来演绎。可以帮助考生分清作文之优劣。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他山之石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可以攻玉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对优秀作文进行评析、归纳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可以较为便捷地从中理出一些新思路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对照基础等级与发展等级逐项学习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明白什么样的作文才是切合题意的、健康充实的、明确完整的、真挚丰满的、深刻有力的、文采灵动的、构思新巧的、扣题严谨的、个性突出的。反复读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模仿写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是熟知什么样的作文才能算考场优秀作文的最直接的手段。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5756056"/>
      </p:ext>
    </p:extLst>
  </p:cSld>
  <p:clrMapOvr>
    <a:masterClrMapping/>
  </p:clrMapOvr>
  <mc:AlternateContent xmlns:mc="http://schemas.openxmlformats.org/markup-compatibility/2006">
    <mc:Choice xmlns:p14="http://schemas.microsoft.com/office/powerpoint/2010/main" Requires="p14">
      <p:transition spd="slow" p14:dur="2000">
        <p:cover dir="ld"/>
      </p:transition>
    </mc:Choice>
    <mc:Fallback>
      <p:transition spd="slow">
        <p:cover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庄子生于乱世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在世间唱着属于他自己的狂想曲。他赞叹自然的伟大与人的渺小。并不是我们离庄子的智慧太远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而是俗世的尘埃遮住了我们的眼睛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困住了我们的脚步。自然是伟大的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人类是渺小的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但当二者合为一体时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人的渺小也就不可见了。这才是庄子智慧的根本吗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我不禁嘲笑自己的浅陋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竟在这里等庄子回来。我应当去大自然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应当去世界上的每一角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去拾起他遗留的智慧。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这是一篇哲理性散文。取材上属于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一个材料打天下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作者围绕庄子来选材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以叙带议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精选的三个小生命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鱼、蝶、龟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皆与庄老先生休戚相关、灵犀互启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而且视点有异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富于变化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同样将哲理说活了。显示出作者平时的积累和考场上思维的灵活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透露出一种大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6943307"/>
      </p:ext>
    </p:extLst>
  </p:cSld>
  <p:clrMapOvr>
    <a:masterClrMapping/>
  </p:clrMapOvr>
  <p:transition spd="slow">
    <p:split orient="vert"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两点论中又重点突出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有位哲人说过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向后看才懂得生活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向前看才能生活。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读了这句话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你有何感想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字的议论文或记叙文。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基本原则是坚持两点论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重视重点论。首先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将这句话作为一个整体进行理解与思考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不宜肢解成两个独立的句子。也就是说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向后看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联系起来立意构思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而不应该仅谈其中一面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舍弃另外一面。命题的导语是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读了这句话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你有何感想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明确提示考生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哲人所说的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是一个由两个条件复句组成的并列复句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是一个整体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不可割裂。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应该建立在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而不应该是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中的某个分句。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19731051"/>
      </p:ext>
    </p:extLst>
  </p:cSld>
  <p:clrMapOvr>
    <a:masterClrMapping/>
  </p:clrMapOvr>
  <p:transition spd="slow">
    <p:check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39747"/>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向后看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联系起来立意构思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并不意味着必须双管齐下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平均用力。除了阐说二者辩证关系的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均衡立意法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采用否定一方肯定一方的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取舍立意法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人生应当永向前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、一方为主一方为宾的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主次立意法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向后看才能更好向前看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只要议理时兼顾了两个方面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都是可以的。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必须正确把握哲人说过的这句话的重心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不可避重就轻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舍本逐末。哲人这句话有四个关键词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向后看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。哪是重心所在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要做具体分析。原句的两个分句中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都用了关联词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说明句中两个关键词构成的是条件关系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句意强调的是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向后看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的重要性和效用。审题时必须清楚地认识到这一点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立意时必须准确地把握住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向后看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这个重心。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9454497"/>
      </p:ext>
    </p:extLst>
  </p:cSld>
  <p:clrMapOvr>
    <a:masterClrMapping/>
  </p:clrMapOvr>
  <p:transition spd="slow">
    <p:strips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应该落实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有个人的感悟与理解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不应该停留在原句上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做简单印证。写作本文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如果仅仅是列举大量实例印证哲人说法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显然是不够的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考生必须根据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的某个认识或某些认识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这样才能切合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你有何感想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的题意。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8417759"/>
      </p:ext>
    </p:extLst>
  </p:cSld>
  <p:clrMapOvr>
    <a:masterClrMapping/>
  </p:clrMapOvr>
  <p:transition spd="slow">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【优秀作文】</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苦楚在往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梦想在望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向后看才懂得生活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向前看才能生活。向后看苦楚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能体味生活的辛酸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而翘首梦想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就是为生活保驾护航。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奥尔珂德曾说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眼因流多泪水而愈益清明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心因饱经忧患而愈益温厚。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曾经的生活如同老电影镜头在脑海中播映时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会牵出那一丝丝泛黄的记忆。当我们细细品味这些片段时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过去的生活就如同杯杯浓郁的咖啡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即使只剩下杯底的残渣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那温馨的香气依旧使人回味无穷。记忆的咖啡滑过咽喉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越是苦涩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流下的香气就越是浓郁长久。我们能懂其中的滋味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因为那时的分分秒秒都是自己亲自酝酿。即使一秒钟的收获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也懂得它的珍贵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受用多时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即使一秒钟的失去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也懂得它的遗憾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铭记在心。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21095900"/>
      </p:ext>
    </p:extLst>
  </p:cSld>
  <p:clrMapOvr>
    <a:masterClrMapping/>
  </p:clrMapOvr>
  <p:transition spd="slow">
    <p:strips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回望岁月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若经不住岁月的侵蚀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生命便在如梭的时空中荡然无存。海子火热的青春在轨道下寂灭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茨威格怒放的生命被含在口中的毒药终结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伍尔芙带着满心疮痍跳入湖心</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参透不了生命的真谛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承受不了生活的磨砺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怎能懂得生活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而正如歌者所唱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不管下一站是不是天堂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就算失望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当我们踮起脚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向远方望去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是平坦的平原等待我们走过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留下美丽的身影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或是高耸的山峰需要我们翻越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留下山顶胜利的呐喊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甚至是一片冰凉的沼泽或荆棘丛生的灌木丛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等待着我们书写激情与勇气的篇章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不管会有什么等着我们去经历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我们都不能停下脚步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因为停滞的生活是虚度的。若是只把目光放在脚下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你将只能看到脚下的土地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而错失前面需要你奔跑的草原。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0132851"/>
      </p:ext>
    </p:extLst>
  </p:cSld>
  <p:clrMapOvr>
    <a:masterClrMapping/>
  </p:clrMapOvr>
  <p:transition spd="slow">
    <p:cover dir="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6446"/>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有梦想的人总是在世界的最前沿。刘翔有梦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超越约翰逊摘取跨栏头筹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李安有梦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凭借《断背山》加冕奥斯卡最佳导演奖。全世界都在下雨时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有梦如他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早已在自己编制的大伞之下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依旧快乐地生活。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苦楚在往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尝一下心酸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懂一点生活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梦想在望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找准方向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学会生活。让我们感恩苦楚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举起胸中块垒与雷霆碰杯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让我们怀揣梦想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倾尽满腔热血与朝阳争辉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文章切合题意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开篇就扣题点明中心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主体部分坚持两点论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即先正反结合论述回望人生苦楚的意义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再论述怀揣梦想对于生命的价值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最后作结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更强调了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梦想在望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又突出了重点。这样使得本文思路明晰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结构严谨。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本文材料丰富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论证方法多样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尤其是句式灵活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语言流畅、形象、生动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是考场中难得的一篇好文。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9296953"/>
      </p:ext>
    </p:extLst>
  </p:cSld>
  <p:clrMapOvr>
    <a:masterClrMapping/>
  </p:clrMapOvr>
  <p:transition spd="slow">
    <p:pull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11123"/>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条分缕析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层层递进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只有在自己站起来之后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这个世界才能属于他。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这句话引发了你哪些思考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请自选角度写一篇不少于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题目自拟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用规范汉字书写。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这则作文材料富含深刻的哲理与深邃的思想。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可以理解为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再结合大环境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由民族复兴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文化崛起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到彰显人的自信。在自信乐观积极中建立昂扬的自我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才能征服世界。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是材料的关键词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内涵丰富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质感饱满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引人思考。三者要紧密地结合起来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不能只强调其中一点或两点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只有把三者的关系考虑得全面、周到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表达得透彻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叙述得清晰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论说得深刻才是上等作文。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638345"/>
      </p:ext>
    </p:extLst>
  </p:cSld>
  <p:clrMapOvr>
    <a:masterClrMapping/>
  </p:clrMapOvr>
  <p:transition spd="slow">
    <p:cut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60221"/>
            <a:ext cx="8128000" cy="5444952"/>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【优秀作文】</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君子以自强不息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毕淑敏说过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我不相信掌纹能够带给我什么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我只相信十指握成拳头的力量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它能带我创造一个全新的世界。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我们都是命运的主宰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用汗水换取成功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向世界呼喊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我命由我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不由天。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站起来是对生命的敬重。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鹰筑巢在悬崖峭壁上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当幼鹰羽翼刚长成时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老鹰就会用喙将小鹰一个一个地推出巢穴。有的幼鹰由于懦弱而被吓昏了头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就像雨点儿一般笔直下落不敢有任何的挣扎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最终被活活摔死在崖底。但有一些小鹰会拼命地振翅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不断地挣扎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在它用尽最后一丝力气之时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老鹰又会把它搭救回巢。可见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只有主动、勇敢地向命运抗争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才有机会存活下去。鹰是坚强的代表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它们总会主动出击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永远不会选择坐以待毙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它们永远都是猎食者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而不会成为猎物。因为它们一直都选择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用双翅搏击长空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舞出生命的精彩。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6391288"/>
      </p:ext>
    </p:extLst>
  </p:cSld>
  <p:clrMapOvr>
    <a:masterClrMapping/>
  </p:clrMapOvr>
  <p:transition spd="slow">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是强者的人生态度。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李嘉诚说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鸡蛋从内打破是生命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从外打破是食物。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要么被时代裹着走向失意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要么向前奔跑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做一回时代的弄潮儿。时光静静地从史铁生的轮椅下流动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而他对命运抗争的精神始终不变。青年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一个成长与成熟的过程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史铁生不幸与轮椅为伴。人们不禁为他的身体被无情地摧残而惋惜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但史铁生没有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他的精魂站了起来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而且比健全时站得还高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还坚定。他用铿锵的笔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挥手抒写了美好的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是对失败的蔑视。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9997417"/>
      </p:ext>
    </p:extLst>
  </p:cSld>
  <p:clrMapOvr>
    <a:masterClrMapping/>
  </p:clrMapOvr>
  <p:transition spd="slow">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06446"/>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一、叙述类材料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逆向思维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辩证之美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为了丰富中小学生的课余生活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让同学们领略科技的魅力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过一把尖端科技的瘾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中科院某研究所推出了公众开放日系列科普活动。活动期间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科研人员特地设计了一个有趣的实验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让同学们亲手操作扫描式电子显微镜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观察蝴蝶的翅膀。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通过这台可以看清纳米尺度物体三维结构的显微镜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同学们惊奇地发现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原本色彩斑斓的蝴蝶翅膀竟然失去了色彩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显现出奇妙的凹凸不平的结构。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蝴蝶的翅膀本是无色的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只是因为具有特殊的微观结构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才会在光线的照射下呈现出缤纷的色彩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27561553"/>
      </p:ext>
    </p:extLst>
  </p:cSld>
  <p:clrMapOvr>
    <a:masterClrMapping/>
  </p:clrMapOvr>
  <mc:AlternateContent xmlns:mc="http://schemas.openxmlformats.org/markup-compatibility/2006">
    <mc:Choice xmlns:p14="http://schemas.microsoft.com/office/powerpoint/2010/main" Requires="p14">
      <p:transition spd="slow" p14:dur="800">
        <p:cover dir="ru"/>
      </p:transition>
    </mc:Choice>
    <mc:Fallback>
      <p:transition spd="slow">
        <p:cover dir="ru"/>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莫听穿林打叶声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何妨吟啸且徐行。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苏轼的一生经历了大起大落的坎坷失意。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乌台诗案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结束了他的政治生涯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历尽多次贬谪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生活贫苦。他却开怀释意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乐享生活。面对失意和挫败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他淋漓尽致地挥写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人有悲欢离合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月有阴晴圆缺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的旷达。面对政治迫害与压制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他大声喊出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竹杖芒鞋轻胜马。谁怕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一蓑烟雨任平生。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的淡然。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只有自己站起来之后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才能够搏击命运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才能够赢得崭新的世界。若问汝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从今日起何以站起撑天地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请谓之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天行健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君子以自强不息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9157291"/>
      </p:ext>
    </p:extLst>
  </p:cSld>
  <p:clrMapOvr>
    <a:masterClrMapping/>
  </p:clrMapOvr>
  <p:transition spd="slow">
    <p:randomBa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本文审题立意十分精准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自强不息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四个字来阐释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干脆利落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素材丰富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论证严密。本文以毕淑敏的语句引入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之后是鹰的试飞、李嘉诚的比喻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多重意义的素材被作者收拢文中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有力地论证了中心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使得立意更加鲜明。三个分论点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让文章的结构一目了然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条理十分清晰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在逻辑事理极为缜密的表达中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显示着行文的自然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观点的明确。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63796606"/>
      </p:ext>
    </p:extLst>
  </p:cSld>
  <p:clrMapOvr>
    <a:masterClrMapping/>
  </p:clrMapOvr>
  <p:transition spd="slow">
    <p:strips/>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00732"/>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题文靓丽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旁征博引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旅游景区人头攒动、熙熙攘攘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乘坐观光缆车上山下山的游客很多。缆车既给大家带来便利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也引发了游客的议论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几个人对此大发感慨。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游客甲说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缆车真是好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一路看风景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居高临下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极目楚天。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游客乙说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好是好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可一路上缆车摇摇晃晃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像要掉下去一样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我光顾提心吊胆、担惊受怕了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哪有心思看风景呀。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游客丙说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真是没劲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缆车走得太快了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还没看清山山水水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就过去了。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根据以上材料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谈谈自己的观点和思考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5745838"/>
      </p:ext>
    </p:extLst>
  </p:cSld>
  <p:clrMapOvr>
    <a:masterClrMapping/>
  </p:clrMapOvr>
  <p:transition spd="slow">
    <p:pull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材料的核心事件是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乘坐观光缆车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主要内容是甲、乙、丙游客在观光中的心态与认识。应围绕中心事件和各人的观点综合立意。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心态决定结果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对待问题要有积极的态度。无论面对什么事情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用积极的心态去看其进步、健康的一面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就会有好心情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眼里全是好风景。材料中的三个人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游览同一处风景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体会到的却是不同的感受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只因心态不同。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不要抱怨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不要求全责备。任何事物都有两面性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完美的东西是不存在的。缆车可以让人居高临下地欣赏风景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同样也存在一些不足之处。在无法改变现状的情况下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与其抱怨缆车的不完备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不如心平气和地集中精力欣赏山水。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8270366"/>
      </p:ext>
    </p:extLst>
  </p:cSld>
  <p:clrMapOvr>
    <a:masterClrMapping/>
  </p:clrMapOvr>
  <p:transition spd="slow">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三省吾身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。缆车本是观光的工具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乘坐缆车欣赏同样的山水风景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有人赞扬有人抱怨。可知问题不在客观因素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而在于主观感受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在于没有放平心态去认真欣赏风景。没有体会到好风景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不如多从自身找找原因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反思自己的不足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然后去改进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再做同样的事情时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结果可能会大不相同。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7008650"/>
      </p:ext>
    </p:extLst>
  </p:cSld>
  <p:clrMapOvr>
    <a:masterClrMapping/>
  </p:clrMapOvr>
  <p:transition spd="slow">
    <p:zoom dir="in"/>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【优秀作文】</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心灵洒满阳光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鲜花一路绽放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拥有什么样的心态就拥有什么样的人生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诗人汪国真说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雨也是晴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心雨的时候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晴也是雨。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人生就像一条水流湍急的大河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唯有以乐观阳光的心态为桨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才能顺利把自己摆渡到河的对岸。可以说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拥有良好的心态是获取事业成功、生活幸福的前提和基础。心态平和才能不偏激、不浮躁、不狭隘、正大光明、心怀坦荡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对生活保持客观的视角和立场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处理好自己的事情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融洽人际关系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为自己营造一个生存与发展的良好氛围。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9788808"/>
      </p:ext>
    </p:extLst>
  </p:cSld>
  <p:clrMapOvr>
    <a:masterClrMapping/>
  </p:clrMapOvr>
  <p:transition spd="slow">
    <p:pull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3319"/>
            <a:ext cx="8168456" cy="5444952"/>
          </a:xfrm>
          <a:prstGeom prst="rect">
            <a:avLst/>
          </a:prstGeom>
        </p:spPr>
        <p:txBody>
          <a:bodyPr wrap="square">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古往今来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那些经历重重磨难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在某方面取得卓越成就的有识之士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在这方面堪称我们学习的表率。他们豁达通脱、乐观开朗、笑对人生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活出了生命的精彩。陶渊明不愿为五斗米折腰向乡里小儿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归去来兮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隐居山林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种豆南山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饮酒赏菊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何其快哉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苏轼被贬黄州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远离官场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生存窘迫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前途渺茫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著《念奴娇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赤壁怀古》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雄视千古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何其洒脱。他们忘怀得失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不以物喜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不以己悲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活出了人生的大境界。史铁生在轮椅上思考人生的意义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写出了大量震撼人心的优秀作品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改革开放的总设计师邓小平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经历人生的三起三落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带领中国人民走上富国强兵之路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贝多芬在耳聋的致命打击下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谱写出了音乐史上最为壮丽、辉煌、雄浑的篇章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《英雄交响曲》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凯勒在黑暗的世界里创造了生命的奇迹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他们曾经遭遇命运的无情打击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最后都成了时代的骄子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是乐观阳光的心态支撑着他们一路走向人生辉煌的巅峰。林肯曾说过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拥有一种积极进取的心态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胜过拥有一座金矿。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积极进取的心态会让你成为精神的富翁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无往而不胜。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5414598"/>
      </p:ext>
    </p:extLst>
  </p:cSld>
  <p:clrMapOvr>
    <a:masterClrMapping/>
  </p:clrMapOvr>
  <p:transition spd="slow">
    <p:strips dir="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但是在今天这个商品大潮汹涌澎湃的时代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在喧嚣、浮躁的社会大背景之下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一些人渐渐迷失了方向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他们急功近利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心态扭曲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不能客观公正地看待一些社会现象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不能及时调整自己的情绪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既给自己的身心健康带来不利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也给他人带来伤害。不良的心态犹如泛滥的江河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随时会有冲决心灵堤防的危险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其带来的后果往往是可怕的。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良好的心态是人生大海上的航标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是身处绝境的绳索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是黑夜里的一盏明灯。人生的路途充满艰难坎坷、忧患挫折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始终以积极乐观的心态去面对我们所生存的这个世界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才能面朝大海、春暖花开。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9308947"/>
      </p:ext>
    </p:extLst>
  </p:cSld>
  <p:clrMapOvr>
    <a:masterClrMapping/>
  </p:clrMapOvr>
  <p:transition spd="slow">
    <p:cover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文章题目靓丽、清新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题目就是文章的论点所在。开篇引用汪国真的诗句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生动贴切。主体部分在论证观点时旁征博引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古今中外的素材信手拈来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具有很强的说服力。作者选用陶渊明、苏轼、史铁生、邓小平、贝多芬、海伦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凯勒等人的事例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充分证明了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拥有良好的心态是获取事业成功、生活幸福的前提和基础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的观点。行文至此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作者并没有急于收尾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而是笔锋一转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过渡到对现实的关注和思考上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从反面论述缺乏责任感所带来的严重后果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令人警醒。整篇文章文采飞扬、激情洋溢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充满了浓郁的人文情怀。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7572855"/>
      </p:ext>
    </p:extLst>
  </p:cSld>
  <p:clrMapOvr>
    <a:masterClrMapping/>
  </p:clrMapOvr>
  <p:transition spd="slow">
    <p:strips dir="l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772816"/>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叙事言情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哲思隽永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最短的莫过于时间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因为它转瞬即逝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最长的也莫过于时间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因为它永无穷尽。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材料是多意的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角度、立意有多种。但考生在选角度、定立意时不能超越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固定范围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不能任意发挥、无边无际。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2548318"/>
      </p:ext>
    </p:extLst>
  </p:cSld>
  <p:clrMapOvr>
    <a:masterClrMapping/>
  </p:clrMapOvr>
  <p:transition spd="slow">
    <p:cover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不得透露个人相关信息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书写规范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正确使用标点符号。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3080027"/>
      </p:ext>
    </p:extLst>
  </p:cSld>
  <p:clrMapOvr>
    <a:masterClrMapping/>
  </p:clrMapOvr>
  <mc:AlternateContent xmlns:mc="http://schemas.openxmlformats.org/markup-compatibility/2006">
    <mc:Choice xmlns:p14="http://schemas.microsoft.com/office/powerpoint/2010/main"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材料为两句话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前一句强调时间的短暂易逝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后一句强调时间的恒久漫长。这是一道颇富思辨意味的命题。时间作为一种客观存在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由每个不可重复的瞬间构成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永无穷尽。时间的长与短是一种客观存在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也可以是一种主观认识。从一定意义上讲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时间的长与短也可以理解为多与少、快与慢。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本道作文题的外延较大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立意时需化大为小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化虚为实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联系现实生活中某一话题来确定立意。从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等话题入手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这一核心概念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深入剖析或生动描述。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2974650"/>
      </p:ext>
    </p:extLst>
  </p:cSld>
  <p:clrMapOvr>
    <a:masterClrMapping/>
  </p:clrMapOvr>
  <p:transition spd="slow">
    <p:blinds dir="vert"/>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700808"/>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可就第一句话写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面对时间的短暂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我们无须感伤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而应珍惜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也可就第二句来写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面对时间的漫长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我们不应放纵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不能虚度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也可就两方面来写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联系生命历程与生命价值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强调在短暂的历程中创造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追求、向往、思考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伟大、有意义、有品位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的价值。也可结合具体载体如文化、艺术等表达对随着时间长短的变迁或永恒或消逝的慨叹。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需要注意的是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不能对前后两句话平均用力。同时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不能仅仅证明这两句话的正确性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必须尽可能结合自己的生活体验和情感体验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在新颖性和独特性上下功夫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在细腻中挖掘真情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在思辨中显现灼见。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2234706"/>
      </p:ext>
    </p:extLst>
  </p:cSld>
  <p:clrMapOvr>
    <a:masterClrMapping/>
  </p:clrMapOvr>
  <p:transition spd="slow">
    <p:randomBa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37600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【优秀作文】</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那间老屋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天空湛蓝而辽阔。一抹炊烟从天际袅袅升起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在余晖的点缀下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曼妙朦胧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如仙子身上轻柔的白纱。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随着那抹炊烟的愈加明晰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心也莫名的温暖。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家到了。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奶奶早已在家门口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老屋亦不声不响地矗立在身后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在夕阳下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如一位沉默的老人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等待我们做最后的问候与告别。是的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它明天便要离开我们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完成使命了。时间短暂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短短数年的陪伴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竟到了分别的时刻。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大伯二伯们陆续到了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一大家子挤满了整个屋子。喧闹问候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笑声盈满了整个屋子。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谁跟我去烧火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兄妹三人不约而同地举起了手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一窝蜂地涌到了灶台边上。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0783866"/>
      </p:ext>
    </p:extLst>
  </p:cSld>
  <p:clrMapOvr>
    <a:masterClrMapping/>
  </p:clrMapOvr>
  <p:transition spd="slow">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47345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姐姐坐大凳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负责添柴增火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妹妹负责看锅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而最小的我便安安静静坐在一旁。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火渐渐起了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噼里啪啦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灶膛里发出木柴燃烧的声音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一种熟悉的柴火味道充满我的鼻腔。锅里也溢出了层层雾气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氤氲着米的清香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混杂在空气中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清淡温暖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仅仅闻着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胃里便不由发出温柔的叹息。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我的心从未有过如此平静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像是离家的孩子终于找到了那片港湾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那方天地。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时间真快呀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不知是谁发出了这样的叹息。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视线模糊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依稀记得是谁装作小大人的模样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却差点把自己烧着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是谁搬起椅子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踮着小脚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去够那锅盖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结果却摔得人仰马翻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又是谁不甘独坐一旁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自告奋勇去拔青菜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却捧回一堆麦苗。是啊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那都是我们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时光匆匆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似水流年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我们都已长大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老屋也已老去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那些美好的往日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被一片片青瓦记录的童年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也将随老屋的离去而离去了吧。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0445452"/>
      </p:ext>
    </p:extLst>
  </p:cSld>
  <p:clrMapOvr>
    <a:masterClrMapping/>
  </p:clrMapOvr>
  <p:transition spd="slow">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我们去拍个照吧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作纪念。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大姐提议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大家纷纷赞同。推推搡搡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吵吵闹闹地奔出去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落日正好。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茄子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每个人的脸上都洋溢着微笑。四世同堂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于老屋前记录那段美好时光。也许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不必伤感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那些美好也将如照片一般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永远封存在我们的心中。许多美好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不思量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却自难忘吧。我想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那种莫名的心安便是抹也抹不去的家园之恋吧。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余秋雨在《山居笔记》中说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但那些城市的风情又怎会烟消云散。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时光对每个人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固然短暂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那些记忆也将随我们逝去而封存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可对漫漫人类长河而言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那家园落日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那家园情怀又怎会褪去。它们将一代代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传承下去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无穷无尽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漫长温馨。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该离开了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夕阳渐落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那老屋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在夕阳里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安静而美好。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我在心里轻声说。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508019"/>
      </p:ext>
    </p:extLst>
  </p:cSld>
  <p:clrMapOvr>
    <a:masterClrMapping/>
  </p:clrMapOvr>
  <p:transition spd="slow">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42" name="圆角矩形 41">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43" name="圆角矩形 42">
            <a:hlinkClick r:id="rId3" action="ppaction://hlinksldjump"/>
          </p:cNvPr>
          <p:cNvSpPr/>
          <p:nvPr/>
        </p:nvSpPr>
        <p:spPr>
          <a:xfrm>
            <a:off x="1655552"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二</a:t>
            </a:r>
            <a:endParaRPr lang="zh-CN" altLang="en-US" sz="1200" dirty="0">
              <a:solidFill>
                <a:srgbClr val="E75E22"/>
              </a:solidFill>
              <a:latin typeface="+mj-ea"/>
              <a:ea typeface="+mj-ea"/>
            </a:endParaRPr>
          </a:p>
        </p:txBody>
      </p:sp>
      <p:sp>
        <p:nvSpPr>
          <p:cNvPr id="44" name="圆角矩形 43">
            <a:hlinkClick r:id="rId4"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这是一篇考场上的记叙文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实在难得。该文紧扣题意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由家乡的小屋展开描绘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自然生发出时光易逝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家园情怀永存的哲思。文笔优美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描写细腻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体现了较好的语言基本功。不足之处是结尾的议论略嫌冗长。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538202"/>
      </p:ext>
    </p:extLst>
  </p:cSld>
  <p:clrMapOvr>
    <a:masterClrMapping/>
  </p:clrMapOvr>
  <p:transition spd="slow">
    <p:wipe dir="u"/>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395536" y="1361550"/>
            <a:ext cx="8384480" cy="537377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三、漫画类材料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求异思维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对比论证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春天来了放风筝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【题目】</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阅读右面图画材料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Q22.eps" descr="id:2147488305;FounderCES"/>
          <p:cNvPicPr/>
          <p:nvPr/>
        </p:nvPicPr>
        <p:blipFill>
          <a:blip r:embed="rId5"/>
          <a:stretch>
            <a:fillRect/>
          </a:stretch>
        </p:blipFill>
        <p:spPr>
          <a:xfrm>
            <a:off x="3419872" y="2204864"/>
            <a:ext cx="2304256" cy="2837860"/>
          </a:xfrm>
          <a:prstGeom prst="rect">
            <a:avLst/>
          </a:prstGeom>
        </p:spPr>
      </p:pic>
    </p:spTree>
    <p:extLst>
      <p:ext uri="{BB962C8B-B14F-4D97-AF65-F5344CB8AC3E}">
        <p14:creationId xmlns:p14="http://schemas.microsoft.com/office/powerpoint/2010/main" val="2673250327"/>
      </p:ext>
    </p:extLst>
  </p:cSld>
  <p:clrMapOvr>
    <a:masterClrMapping/>
  </p:clrMapOvr>
  <mc:AlternateContent xmlns:mc="http://schemas.openxmlformats.org/markup-compatibility/2006">
    <mc:Choice xmlns:p14="http://schemas.microsoft.com/office/powerpoint/2010/main" Requires="p14">
      <p:transition spd="slow" p14:dur="2500">
        <p:wipe/>
      </p:transition>
    </mc:Choice>
    <mc:Fallback>
      <p:transition spd="slow">
        <p:wip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158597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漫画描述的是一个孩子在高楼上放风筝的情形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题目为《春天来了放风筝》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画面的要素有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有其象征意义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指向的是自然环境、生存环境等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代表的是人类自身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指向的是自由的生活空间、精神的栖息地、心灵的家园等。综合起来可以确立的写作中心有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经济与生存环境应协调发展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物质空间追求应给精神需求留下空间。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在有限的空间里也要诗意地栖居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人不能失去梦想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不能改变环境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但可以改变心态。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人的所有活动最终都应该为了人的自身发展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对人来说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精神需求与物质需求同样重要。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6719120"/>
      </p:ext>
    </p:extLst>
  </p:cSld>
  <p:clrMapOvr>
    <a:masterClrMapping/>
  </p:clrMapOvr>
  <mc:AlternateContent xmlns:mc="http://schemas.openxmlformats.org/markup-compatibility/2006">
    <mc:Choice xmlns:p14="http://schemas.microsoft.com/office/powerpoint/2010/main" Requires="p14">
      <p:transition spd="slow" p14:dur="2500">
        <p:checker dir="vert"/>
      </p:transition>
    </mc:Choice>
    <mc:Fallback>
      <p:transition spd="slow">
        <p:checker dir="ver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【优秀例文】</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带着春天上路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如若有一天当春天来临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我们只有光着脚丫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站在狭窄的水泥房顶上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迎接春风的到来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那该是怎样的一种悲哀呢。望一望那越修越高的楼宇亭台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走一走那越来越宽的沥青马路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看一看那越来越疾的脚步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我们终究明了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我们坐在开往文明的列车上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急速向前奔驰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不顾一切争取物质的温暖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以逃避严冬酷寒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我们忘了春天才是心中最暖的火炉。赶往文明的路上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请带着春天上路。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1985786"/>
      </p:ext>
    </p:extLst>
  </p:cSld>
  <p:clrMapOvr>
    <a:masterClrMapping/>
  </p:clrMapOvr>
  <mc:AlternateContent xmlns:mc="http://schemas.openxmlformats.org/markup-compatibility/2006">
    <mc:Choice xmlns:p14="http://schemas.microsoft.com/office/powerpoint/2010/main" Requires="p14">
      <p:transition spd="slow" p14:dur="2500">
        <p:cut/>
      </p:transition>
    </mc:Choice>
    <mc:Fallback>
      <p:transition spd="slow">
        <p:cu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曾经走过的路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虽然泥泞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但总觉得踏实而幸福。在那样一条小道上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一切皆为自然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土与石的镶嵌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脚底与大地的轻吻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下雨路滑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就光脚走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石子与皮肤的摩擦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真切地让人体会到什么叫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走到险难处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伫立不前时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总有一双粗糙的大手将你抱起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助你渡过难关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那个人叫父亲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泥泞的路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不只留下足迹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还会留下感动和爱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本就是一条路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那条路上留下了我童年幼稚的笑声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记录着我青春懵懂的迷惘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更镌刻着我生命不息、奋斗不止的性格。而今那条承载了我成长岁月的泥泞之路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早已变成了宽敞的大道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道旁依旧浓荫掩映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可那份踏实和幸福不见了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光脚丫走在路上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感受不到地的宽厚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只感觉到阳光直晒的灼热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没了大手的拥抱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那疾驰而过的汽车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让人胆寒。</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45713937"/>
      </p:ext>
    </p:extLst>
  </p:cSld>
  <p:clrMapOvr>
    <a:masterClrMapping/>
  </p:clrMapOvr>
  <mc:AlternateContent xmlns:mc="http://schemas.openxmlformats.org/markup-compatibility/2006">
    <mc:Choice xmlns:p14="http://schemas.microsoft.com/office/powerpoint/2010/main" Requires="p14">
      <p:transition spd="slow" p14:dur="2500">
        <p:pull dir="lu"/>
      </p:transition>
    </mc:Choice>
    <mc:Fallback>
      <p:transition spd="slow">
        <p:pull dir="l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【审题分析】</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这是一个叙述类的材料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共有三段文字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第一段叙述的是事情的经过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第二段叙述的是事情的结果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第三段是交代产生这一结果的原因。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从事件主体和事件结果可知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材料的核心含意是科技探索引发的思考。可以从以下几个方面立意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科技与认知的关系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科技与认知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求知与求证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探索与发现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可以确立的写作中心较多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科技的魅力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求知与求证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探索与发现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表象与本质的关系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世界是纷繁复杂的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人们看到的永远只能是世界的一小部分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对世界的把握与了解也只是一点点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而要拿它去揣测和丈量整个世界。可以有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不囿于已有的认知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探索无止境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眼见不一定为实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不要被事物的表象所迷惑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6313287"/>
      </p:ext>
    </p:extLst>
  </p:cSld>
  <p:clrMapOvr>
    <a:masterClrMapping/>
  </p:clrMapOvr>
  <mc:AlternateContent xmlns:mc="http://schemas.openxmlformats.org/markup-compatibility/2006">
    <mc:Choice xmlns:p14="http://schemas.microsoft.com/office/powerpoint/2010/main" Requires="p14">
      <p:transition spd="slow" p14:dur="800">
        <p:pull dir="d"/>
      </p:transition>
    </mc:Choice>
    <mc:Fallback>
      <p:transition spd="slow">
        <p:pull dir="d"/>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当我们的路变得越来越宽时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我们真的感觉到我们的路更好走了吗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为什么在这宽敞的路上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留下的不是方便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而是争抢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不是善意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而是讹诈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不是真诚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而是欺骗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我们太过急于赶路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而忘记了我们前行的方向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我们修了一条通往春天的路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但我们忘了播下春天的种子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忘了带着春天上路。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当我们的脚步不再散漫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不再淡定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我们的心也终将悸动不安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难以控制。长此以往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我们的心灵天地上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自然会荒芜一片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四季如冬。我想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我们一直追逐春天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却忘了我们一直就在通往春天的路上。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一场风雨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泥土里钻出的是一个个小小的绿芽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朝霞映射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那曲折的小径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铺满的是孩子们上学的欢笑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田间小道上是荷担的农夫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归来的牛羊。请相信只要带着春天上路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我们一定可以站在绿油油的草地上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迎风放飞你我手中的风筝。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8275418"/>
      </p:ext>
    </p:extLst>
  </p:cSld>
  <p:clrMapOvr>
    <a:masterClrMapping/>
  </p:clrMapOvr>
  <mc:AlternateContent xmlns:mc="http://schemas.openxmlformats.org/markup-compatibility/2006">
    <mc:Choice xmlns:p14="http://schemas.microsoft.com/office/powerpoint/2010/main" Requires="p14">
      <p:transition spd="slow" p14:dur="2500">
        <p:cut/>
      </p:transition>
    </mc:Choice>
    <mc:Fallback>
      <p:transition spd="slow">
        <p:cu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10" name="圆角矩形 9">
            <a:hlinkClick r:id="rId2" action="ppaction://hlinksldjump"/>
          </p:cNvPr>
          <p:cNvSpPr/>
          <p:nvPr/>
        </p:nvSpPr>
        <p:spPr>
          <a:xfrm>
            <a:off x="395536"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一</a:t>
            </a:r>
            <a:endParaRPr lang="zh-CN" altLang="en-US" sz="1200" dirty="0">
              <a:solidFill>
                <a:schemeClr val="bg1">
                  <a:lumMod val="85000"/>
                </a:schemeClr>
              </a:solidFill>
              <a:latin typeface="+mj-ea"/>
              <a:ea typeface="+mj-ea"/>
            </a:endParaRPr>
          </a:p>
        </p:txBody>
      </p:sp>
      <p:sp>
        <p:nvSpPr>
          <p:cNvPr id="11" name="圆角矩形 10">
            <a:hlinkClick r:id="rId3"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12" name="圆角矩形 11">
            <a:hlinkClick r:id="rId4" action="ppaction://hlinksldjump"/>
          </p:cNvPr>
          <p:cNvSpPr/>
          <p:nvPr/>
        </p:nvSpPr>
        <p:spPr>
          <a:xfrm>
            <a:off x="2915568"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三</a:t>
            </a:r>
            <a:endParaRPr lang="zh-CN" altLang="en-US" sz="1200" dirty="0">
              <a:solidFill>
                <a:srgbClr val="E75E22"/>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紧扣漫画意义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以《带着春天上路》为题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在具体论证过程中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能运用求异思维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将现实自然环境的恶化与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的自然环境进行比较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在对比论证中突出了中心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对物质文明与精神文明没有同步发展所产生的担忧。并且分析深刻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结尾又以描述性的语言表达了自己对精神生活的向往和追求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引起人们对美好环境的关注。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5738553"/>
      </p:ext>
    </p:extLst>
  </p:cSld>
  <p:clrMapOvr>
    <a:masterClrMapping/>
  </p:clrMapOvr>
  <mc:AlternateContent xmlns:mc="http://schemas.openxmlformats.org/markup-compatibility/2006">
    <mc:Choice xmlns:p14="http://schemas.microsoft.com/office/powerpoint/2010/main" Requires="p14">
      <p:transition spd="slow" p14:dur="2500">
        <p:cover dir="ld"/>
      </p:transition>
    </mc:Choice>
    <mc:Fallback>
      <p:transition spd="slow">
        <p:cover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理性与感性的关系或科技与人文的关系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如人们在借助科技的力量探求世界所谓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也可能破坏了人们对艺术的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的感知与欣赏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破坏了人们的想象力等。可以有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科技也是一把双刃剑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保持一定的距离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看起来更美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我不想把世界看得清清楚楚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8457218"/>
      </p:ext>
    </p:extLst>
  </p:cSld>
  <p:clrMapOvr>
    <a:masterClrMapping/>
  </p:clrMapOvr>
  <mc:AlternateContent xmlns:mc="http://schemas.openxmlformats.org/markup-compatibility/2006">
    <mc:Choice xmlns:p14="http://schemas.microsoft.com/office/powerpoint/2010/main"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85680"/>
            <a:ext cx="8128000" cy="5429884"/>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【优秀作文】</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我不想看得太清楚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因为朦胧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所以冷漠。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这是一个经济迅速腾飞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科技急速发展的黄金时代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网络、电视、书籍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太多的方式把世界的奥秘一层层剥开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清晰地展现在人们面前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并把此作为人类进步的标志。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我该说些什么呢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我能说些什么呢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不是愤怒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也不是悲伤。只有失落感如潮水般包裹着我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像蚂蚁一样啃噬着我的内心。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人类不是来自女娲的泥土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而是由类人猿一步步进化而成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这天地是地球的自然演化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而不是盘古的奋力一劈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月球上没有嫦娥与玉兔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没有广寒宫与一棵永远不倒的桂树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有的只是荒凉与死寂。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95167059"/>
      </p:ext>
    </p:extLst>
  </p:cSld>
  <p:clrMapOvr>
    <a:masterClrMapping/>
  </p:clrMapOvr>
  <mc:AlternateContent xmlns:mc="http://schemas.openxmlformats.org/markup-compatibility/2006">
    <mc:Choice xmlns:p14="http://schemas.microsoft.com/office/powerpoint/2010/main" Requires="p14">
      <p:transition spd="slow" p14:dur="800">
        <p:cut/>
      </p:transition>
    </mc:Choice>
    <mc:Fallback>
      <p:transition spd="slow">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7" name="圆角矩形 26">
            <a:hlinkClick r:id="rId3" action="ppaction://hlinksldjump"/>
          </p:cNvPr>
          <p:cNvSpPr/>
          <p:nvPr/>
        </p:nvSpPr>
        <p:spPr>
          <a:xfrm>
            <a:off x="395536" y="1052512"/>
            <a:ext cx="122438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一</a:t>
            </a:r>
            <a:endParaRPr lang="zh-CN" altLang="en-US" sz="1200" dirty="0">
              <a:solidFill>
                <a:srgbClr val="E75E22"/>
              </a:solidFill>
              <a:latin typeface="+mj-ea"/>
              <a:ea typeface="+mj-ea"/>
            </a:endParaRPr>
          </a:p>
        </p:txBody>
      </p:sp>
      <p:sp>
        <p:nvSpPr>
          <p:cNvPr id="37" name="圆角矩形 36">
            <a:hlinkClick r:id="rId4" action="ppaction://hlinksldjump"/>
          </p:cNvPr>
          <p:cNvSpPr/>
          <p:nvPr/>
        </p:nvSpPr>
        <p:spPr>
          <a:xfrm>
            <a:off x="1655552"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二</a:t>
            </a:r>
            <a:endParaRPr lang="zh-CN" altLang="en-US" sz="1200" dirty="0">
              <a:solidFill>
                <a:schemeClr val="bg1">
                  <a:lumMod val="85000"/>
                </a:schemeClr>
              </a:solidFill>
              <a:latin typeface="+mj-ea"/>
              <a:ea typeface="+mj-ea"/>
            </a:endParaRPr>
          </a:p>
        </p:txBody>
      </p:sp>
      <p:sp>
        <p:nvSpPr>
          <p:cNvPr id="45" name="圆角矩形 44">
            <a:hlinkClick r:id="rId5" action="ppaction://hlinksldjump"/>
          </p:cNvPr>
          <p:cNvSpPr/>
          <p:nvPr/>
        </p:nvSpPr>
        <p:spPr>
          <a:xfrm>
            <a:off x="2915568" y="1052512"/>
            <a:ext cx="122438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三</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我不是一个多愁善感的人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我永远无法像川端康成那样诗意地写出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凌晨四点醒来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看见海棠花未眠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我也永远无法看到自己心里的猛虎细嗅蔷薇。我却愿意相信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天是蓝的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水是绿的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这世间的万物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一棵草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都有着自己的生命与思想。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我想到那些用高科技电子显微镜观察过蝴蝶翅膀的同学们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当看清一切的那一瞬间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他们的内心是怎样的想法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当同龄的孩子们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在草坪上嬉戏打闹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追逐着色彩斑斓的蝴蝶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赞叹它们的生动与美丽时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他们会在一旁冷冰冰地说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蝴蝶的翅膀原本是无色的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这是因为特殊的微观结构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才会在光线的照耀下显现出缤纷的色彩</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也许能让家长老师们赞叹不已吧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我却只觉得毛骨悚然。是的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我会害怕。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3388748"/>
      </p:ext>
    </p:extLst>
  </p:cSld>
  <p:clrMapOvr>
    <a:masterClrMapping/>
  </p:clrMapOvr>
  <mc:AlternateContent xmlns:mc="http://schemas.openxmlformats.org/markup-compatibility/2006">
    <mc:Choice xmlns:p14="http://schemas.microsoft.com/office/powerpoint/2010/main" Requires="p14">
      <p:transition spd="slow" p14:dur="800">
        <p:strips dir="rd"/>
      </p:transition>
    </mc:Choice>
    <mc:Fallback>
      <p:transition spd="slow">
        <p:strips dir="r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140</TotalTime>
  <Words>9880</Words>
  <Application>Microsoft Office PowerPoint</Application>
  <PresentationFormat>全屏显示(4:3)</PresentationFormat>
  <Paragraphs>449</Paragraphs>
  <Slides>61</Slides>
  <Notes>22</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61</vt:i4>
      </vt:variant>
    </vt:vector>
  </HeadingPairs>
  <TitlesOfParts>
    <vt:vector size="73"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高优14新制作模板</vt:lpstr>
      <vt:lpstr>第3讲　材料作文整体提升训练</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2016-09-28T04:45:40Z</dcterms:created>
  <dcterms:modified xsi:type="dcterms:W3CDTF">2016-10-10T07:15:31Z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