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514" r:id="rId5"/>
    <p:sldId id="762" r:id="rId6"/>
    <p:sldId id="593" r:id="rId7"/>
    <p:sldId id="595" r:id="rId8"/>
    <p:sldId id="596" r:id="rId9"/>
    <p:sldId id="597" r:id="rId10"/>
    <p:sldId id="440" r:id="rId11"/>
    <p:sldId id="807" r:id="rId12"/>
    <p:sldId id="600" r:id="rId13"/>
    <p:sldId id="601" r:id="rId14"/>
    <p:sldId id="602" r:id="rId15"/>
    <p:sldId id="604" r:id="rId16"/>
    <p:sldId id="605" r:id="rId17"/>
    <p:sldId id="606" r:id="rId18"/>
    <p:sldId id="608" r:id="rId19"/>
    <p:sldId id="609" r:id="rId20"/>
    <p:sldId id="610" r:id="rId21"/>
    <p:sldId id="611" r:id="rId22"/>
    <p:sldId id="613" r:id="rId23"/>
    <p:sldId id="461" r:id="rId24"/>
    <p:sldId id="618" r:id="rId25"/>
    <p:sldId id="619" r:id="rId26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0"/>
    </p:embeddedFont>
    <p:embeddedFont>
      <p:font typeface="OPPOSans L" panose="00020600040101010101" pitchFamily="18" charset="-122"/>
      <p:regular r:id="rId31"/>
    </p:embeddedFont>
    <p:embeddedFont>
      <p:font typeface="OPPOSans B" panose="00020600040101010101" pitchFamily="18" charset="-122"/>
      <p:regular r:id="rId32"/>
    </p:embeddedFont>
    <p:embeddedFont>
      <p:font typeface="FandolFang R" panose="02010600030101010101" pitchFamily="50" charset="-122"/>
      <p:regular r:id="rId33"/>
    </p:embeddedFont>
    <p:embeddedFont>
      <p:font typeface="微软雅黑" panose="020B0503020204020204" pitchFamily="34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AE9E"/>
    <a:srgbClr val="02091B"/>
    <a:srgbClr val="DD6AAA"/>
    <a:srgbClr val="B12973"/>
    <a:srgbClr val="862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363" autoAdjust="0"/>
    <p:restoredTop sz="94660"/>
  </p:normalViewPr>
  <p:slideViewPr>
    <p:cSldViewPr snapToGrid="0">
      <p:cViewPr>
        <p:scale>
          <a:sx n="120" d="100"/>
          <a:sy n="120" d="100"/>
        </p:scale>
        <p:origin x="-1374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交际要求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57949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互相交流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课文总结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课后练习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2E05D328-291A-47AC-BDFD-986BBBD9F7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643A03F8-67D8-4B14-B435-8036BD8CFE8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8341042" y="4862645"/>
            <a:ext cx="802958" cy="126382"/>
            <a:chOff x="10209002" y="6289040"/>
            <a:chExt cx="1982998" cy="1685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209002" y="6289040"/>
              <a:ext cx="1982998" cy="0"/>
            </a:xfrm>
            <a:prstGeom prst="line">
              <a:avLst/>
            </a:prstGeom>
            <a:ln w="15875">
              <a:solidFill>
                <a:srgbClr val="26A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25363" y="6373294"/>
              <a:ext cx="1566637" cy="0"/>
            </a:xfrm>
            <a:prstGeom prst="line">
              <a:avLst/>
            </a:prstGeom>
            <a:ln w="15875">
              <a:solidFill>
                <a:schemeClr val="accent4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66339" y="6457549"/>
              <a:ext cx="825661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 userDrawn="1"/>
        </p:nvSpPr>
        <p:spPr>
          <a:xfrm>
            <a:off x="188595" y="411480"/>
            <a:ext cx="481424" cy="85726"/>
          </a:xfrm>
          <a:prstGeom prst="rect">
            <a:avLst/>
          </a:prstGeom>
          <a:gradFill>
            <a:gsLst>
              <a:gs pos="0">
                <a:srgbClr val="26AE9E"/>
              </a:gs>
              <a:gs pos="100000">
                <a:srgbClr val="26AE9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8584" y="517206"/>
            <a:ext cx="481424" cy="85726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200025" y="622933"/>
            <a:ext cx="440055" cy="85726"/>
          </a:xfrm>
          <a:prstGeom prst="rect">
            <a:avLst/>
          </a:prstGeom>
          <a:gradFill>
            <a:gsLst>
              <a:gs pos="0">
                <a:srgbClr val="26AE9E"/>
              </a:gs>
              <a:gs pos="100000">
                <a:srgbClr val="26AE9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71124" y="0"/>
            <a:ext cx="8172876" cy="5143500"/>
          </a:xfrm>
          <a:custGeom>
            <a:avLst/>
            <a:gdLst>
              <a:gd name="connsiteX0" fmla="*/ 0 w 10897168"/>
              <a:gd name="connsiteY0" fmla="*/ 0 h 6858000"/>
              <a:gd name="connsiteX1" fmla="*/ 10897168 w 10897168"/>
              <a:gd name="connsiteY1" fmla="*/ 0 h 6858000"/>
              <a:gd name="connsiteX2" fmla="*/ 10897168 w 10897168"/>
              <a:gd name="connsiteY2" fmla="*/ 6858000 h 6858000"/>
              <a:gd name="connsiteX3" fmla="*/ 0 w 108971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7168" h="6858000">
                <a:moveTo>
                  <a:pt x="0" y="0"/>
                </a:moveTo>
                <a:lnTo>
                  <a:pt x="10897168" y="0"/>
                </a:lnTo>
                <a:lnTo>
                  <a:pt x="108971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: 圆角 4"/>
          <p:cNvSpPr/>
          <p:nvPr/>
        </p:nvSpPr>
        <p:spPr>
          <a:xfrm>
            <a:off x="0" y="1502146"/>
            <a:ext cx="6299261" cy="190193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我是小小讲解员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5227" y="996603"/>
            <a:ext cx="254012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第七单元  口语交际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7911" y="3219644"/>
            <a:ext cx="3383280" cy="42197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流程图: 决策 1"/>
          <p:cNvSpPr/>
          <p:nvPr/>
        </p:nvSpPr>
        <p:spPr>
          <a:xfrm>
            <a:off x="2960915" y="1123601"/>
            <a:ext cx="3222171" cy="758696"/>
          </a:xfrm>
          <a:prstGeom prst="flowChartDecision">
            <a:avLst/>
          </a:prstGeom>
          <a:solidFill>
            <a:srgbClr val="26AE9E"/>
          </a:solidFill>
          <a:ln w="38100">
            <a:noFill/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zh-CN" sz="2100" b="1" dirty="0">
                <a:solidFill>
                  <a:schemeClr val="bg1"/>
                </a:solidFill>
                <a:cs typeface="+mn-ea"/>
                <a:sym typeface="+mn-lt"/>
              </a:rPr>
              <a:t>提纲赏析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787" y="2056731"/>
            <a:ext cx="7918427" cy="23314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zh-CN" sz="1800" b="1" dirty="0">
                <a:solidFill>
                  <a:srgbClr val="C00000"/>
                </a:solidFill>
                <a:cs typeface="+mn-ea"/>
                <a:sym typeface="+mn-lt"/>
              </a:rPr>
              <a:t>我们的教学楼</a:t>
            </a:r>
            <a:endParaRPr lang="zh-CN" altLang="zh-CN" sz="18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a.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学校大门北面那栋又高又大的五层楼就是我们的教学楼。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b.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请看教学楼前耸立着的一排又高又粗的白杨树。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c.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我们的教学楼楼梯与众不同。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d.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一二楼之间的楼梯拐角处是小卖部，那是专门为我们提供学习用品开的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4965" y="2754300"/>
            <a:ext cx="5894070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e.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每楼拐角处张书法作品都是我们学生的杰作。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f.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教学楼顶那两个小篮球场大小的大阳台，是我们嬉戏的“战场”！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g.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下课了，教学楼马上要沸腾了！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h. </a:t>
            </a:r>
            <a:r>
              <a:rPr lang="zh-CN" altLang="zh-CN" sz="1500" dirty="0">
                <a:solidFill>
                  <a:prstClr val="black"/>
                </a:solidFill>
                <a:cs typeface="+mn-ea"/>
                <a:sym typeface="+mn-lt"/>
              </a:rPr>
              <a:t>我爱我们的教学楼。</a:t>
            </a:r>
            <a:endParaRPr lang="zh-CN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9011" y="847725"/>
            <a:ext cx="3012223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25228" y="1583640"/>
            <a:ext cx="4913948" cy="1731243"/>
          </a:xfrm>
          <a:prstGeom prst="rect">
            <a:avLst/>
          </a:prstGeom>
          <a:ln w="38100">
            <a:solidFill>
              <a:srgbClr val="E6E30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这篇讲解稿选取了校园的教学楼作为讲解的对象。紧紧抓住教学楼的特点来设置内容，把教学楼介绍得很细致。说明小讲解员很善于观察，很善于捕捉校园中美好的事物。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7301" y="1335952"/>
            <a:ext cx="2304407" cy="2177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43" y="3041845"/>
            <a:ext cx="8939715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①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确定顺序：观察顺序、方位顺序……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②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确定内容：交通、环境、周围的公共设施……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③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讲解技巧：从多个角度、采用不同的方法进行介绍。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2192" y="949167"/>
            <a:ext cx="3179616" cy="18945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7198" y="949168"/>
            <a:ext cx="1403269" cy="438581"/>
          </a:xfrm>
          <a:prstGeom prst="rect">
            <a:avLst/>
          </a:prstGeom>
          <a:solidFill>
            <a:srgbClr val="26AE9E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提纲赏析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861" y="1387749"/>
            <a:ext cx="7887910" cy="26084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   这就是我家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a.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我家楼对面是一座美丽的花园，花园正中两株高大的梧桐树像哨兵一样站立着。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b.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树影中，五彩鹅卵石铺成的小道穿过公园，围绕着我家居住的四号楼，小路两旁紫荆花一朵朵随意地挂在树上。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301" y="2935930"/>
            <a:ext cx="7917180" cy="1384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c.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楼的东西两侧是碧绿的草坪，浅草丛中透出一簇簇五颜六色的小花。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d.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我家楼房的背面，一排排健身器材有序地摆放着。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e.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这就是我家，有它的陪伴，我感觉自己就像一条自由地遨游在海洋的小鱼，欢乐无比！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47289" y="1113103"/>
            <a:ext cx="2418588" cy="1611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3497" y="2279199"/>
            <a:ext cx="7737007" cy="1647246"/>
          </a:xfrm>
          <a:prstGeom prst="rect">
            <a:avLst/>
          </a:prstGeom>
          <a:ln w="28575">
            <a:solidFill>
              <a:srgbClr val="7030A0"/>
            </a:solidFill>
            <a:prstDash val="lg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①确定顺序：观察顺序、参观的顺序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②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确定内容：沿途所见的所有展品、沿途所见的重要展品。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③讲解技巧：从多个角度、采用不同的方法进行介绍。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52211" y="748665"/>
            <a:ext cx="2304407" cy="2177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87198" y="949168"/>
            <a:ext cx="1403269" cy="438581"/>
          </a:xfrm>
          <a:prstGeom prst="rect">
            <a:avLst/>
          </a:prstGeom>
          <a:solidFill>
            <a:srgbClr val="26AE9E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chemeClr val="bg1"/>
                </a:solidFill>
                <a:cs typeface="+mn-ea"/>
                <a:sym typeface="+mn-lt"/>
              </a:rPr>
              <a:t>提纲赏析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348" y="1724593"/>
            <a:ext cx="9518592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a.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参观中国军事博物馆。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b.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一号展区摆放着各种各样的炮。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c.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二号展区摆放着各种各样的导弹。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d.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三号展厅很大，我们按照顺时针方向参观。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e.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四号展区展出的是越野车。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f.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闭馆的时间马上要到了，请有秩序地离开博物馆。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48243" y="1647487"/>
            <a:ext cx="2875809" cy="1968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944" y="1685404"/>
            <a:ext cx="4546192" cy="850874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确定好讲解的主题，围绕这个主题查阅、搜集文字和图片资料。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0346" y="2810319"/>
            <a:ext cx="4493387" cy="435376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如果有条件，可以实地看一看。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32973" y="3460872"/>
            <a:ext cx="4508135" cy="850874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根据查到的资料列一个提纲，自已试着讲一讲。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9181" y="1078229"/>
            <a:ext cx="1215718" cy="392415"/>
          </a:xfrm>
          <a:prstGeom prst="rect">
            <a:avLst/>
          </a:prstGeom>
          <a:solidFill>
            <a:srgbClr val="26AE9E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100" dirty="0">
                <a:solidFill>
                  <a:prstClr val="white"/>
                </a:solidFill>
                <a:cs typeface="+mn-ea"/>
                <a:sym typeface="+mn-lt"/>
              </a:rPr>
              <a:t>准备工作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30312" y="1685404"/>
            <a:ext cx="2533979" cy="18983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1644" y="1271425"/>
            <a:ext cx="3268980" cy="392415"/>
          </a:xfrm>
          <a:prstGeom prst="rect">
            <a:avLst/>
          </a:prstGeom>
          <a:solidFill>
            <a:srgbClr val="26AE9E"/>
          </a:solidFill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2100" dirty="0">
                <a:solidFill>
                  <a:schemeClr val="bg1"/>
                </a:solidFill>
                <a:cs typeface="+mn-ea"/>
                <a:sym typeface="+mn-lt"/>
              </a:rPr>
              <a:t>对讲解员的要求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879" y="1986098"/>
            <a:ext cx="5270510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）讲解的时候，条理要清楚，讲解的语气、语速要适当，还可以用手势、动作、表情帮助讲解。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）为了使讲解更吸引人，可以把要讲的内容做成小展板，画出参观路线，附上注解；还可以在讲的时候配上图片、影像或者音乐。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1389" y="1581760"/>
            <a:ext cx="2502125" cy="2502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1" y="0"/>
            <a:ext cx="4431323" cy="5143500"/>
          </a:xfrm>
          <a:custGeom>
            <a:avLst/>
            <a:gdLst>
              <a:gd name="connsiteX0" fmla="*/ 0 w 10897168"/>
              <a:gd name="connsiteY0" fmla="*/ 0 h 6858000"/>
              <a:gd name="connsiteX1" fmla="*/ 10897168 w 10897168"/>
              <a:gd name="connsiteY1" fmla="*/ 0 h 6858000"/>
              <a:gd name="connsiteX2" fmla="*/ 10897168 w 10897168"/>
              <a:gd name="connsiteY2" fmla="*/ 6858000 h 6858000"/>
              <a:gd name="connsiteX3" fmla="*/ 0 w 108971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7168" h="6858000">
                <a:moveTo>
                  <a:pt x="0" y="0"/>
                </a:moveTo>
                <a:lnTo>
                  <a:pt x="10897168" y="0"/>
                </a:lnTo>
                <a:lnTo>
                  <a:pt x="108971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/>
          <p:cNvSpPr/>
          <p:nvPr/>
        </p:nvSpPr>
        <p:spPr>
          <a:xfrm>
            <a:off x="1" y="2127739"/>
            <a:ext cx="4958861" cy="127634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121" y="2269619"/>
            <a:ext cx="263998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0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0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5553108" y="86231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4644390"/>
            <a:ext cx="9144000" cy="20897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5553108" y="152500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交际要求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5553108" y="218768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24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互相交流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5553108" y="285037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5553108" y="351305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02018" y="1219131"/>
            <a:ext cx="5133023" cy="374333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0033CC"/>
                </a:solidFill>
                <a:cs typeface="+mn-ea"/>
                <a:sym typeface="+mn-lt"/>
              </a:rPr>
              <a:t>(开头语)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各位游客大家好!欢迎来到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潍坊博物馆参观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03447" y="1837443"/>
            <a:ext cx="5133023" cy="374333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0033CC"/>
                </a:solidFill>
                <a:cs typeface="+mn-ea"/>
                <a:sym typeface="+mn-lt"/>
              </a:rPr>
              <a:t>(概括介绍)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介绍潍坊简史厅的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旦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3447" y="3768865"/>
            <a:ext cx="5133023" cy="300083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33CC"/>
                </a:solidFill>
                <a:cs typeface="+mn-ea"/>
                <a:sym typeface="+mn-lt"/>
              </a:rPr>
              <a:t>(结束语)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今天的旅程就到这里啦,期待你们的再次光临,再见!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2018" y="2470380"/>
            <a:ext cx="5133023" cy="374333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0033CC"/>
                </a:solidFill>
                <a:cs typeface="+mn-ea"/>
                <a:sym typeface="+mn-lt"/>
              </a:rPr>
              <a:t>(重点讲解)介绍潍坊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“蛋壳陶”。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02017" y="3122962"/>
            <a:ext cx="5133023" cy="374333"/>
          </a:xfrm>
          <a:prstGeom prst="rect">
            <a:avLst/>
          </a:prstGeom>
          <a:ln w="12700" cmpd="sng">
            <a:solidFill>
              <a:srgbClr val="3333FF"/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0033CC"/>
                </a:solidFill>
                <a:cs typeface="+mn-ea"/>
                <a:sym typeface="+mn-lt"/>
              </a:rPr>
              <a:t>(概括讲解)介绍潍坊名人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7046" y="1219131"/>
            <a:ext cx="506531" cy="1915909"/>
          </a:xfrm>
          <a:prstGeom prst="rect">
            <a:avLst/>
          </a:prstGeom>
          <a:solidFill>
            <a:srgbClr val="26AE9E"/>
          </a:solidFill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我要试一试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8" grpId="0" bldLvl="0" animBg="1"/>
      <p:bldP spid="50" grpId="0" bldLvl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4080986" y="1453991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5452110" y="109775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文本框 3"/>
          <p:cNvSpPr txBox="1"/>
          <p:nvPr/>
        </p:nvSpPr>
        <p:spPr>
          <a:xfrm>
            <a:off x="3417570" y="2111481"/>
            <a:ext cx="4972745" cy="920122"/>
          </a:xfrm>
          <a:prstGeom prst="rect">
            <a:avLst/>
          </a:prstGeom>
          <a:solidFill>
            <a:srgbClr val="26AE9E"/>
          </a:solidFill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chemeClr val="bg1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课下，请推荐你认为最好的作品，由班长负责配图，形成</a:t>
            </a:r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我是小小讲解员</a:t>
            </a:r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图册。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2971" y="1635318"/>
            <a:ext cx="2304407" cy="2177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5301" y="1710832"/>
            <a:ext cx="446276" cy="1546577"/>
          </a:xfrm>
          <a:prstGeom prst="rect">
            <a:avLst/>
          </a:prstGeom>
          <a:solidFill>
            <a:srgbClr val="26AE9E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板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书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设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计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8476" y="1283984"/>
            <a:ext cx="4087454" cy="2469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b="1" dirty="0">
                <a:solidFill>
                  <a:srgbClr val="00B0F0"/>
                </a:solidFill>
                <a:cs typeface="+mn-ea"/>
                <a:sym typeface="+mn-lt"/>
              </a:rPr>
              <a:t>          口语交际：我是小小讲解员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准备工作：确定主题  准备资料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                整理提纲  自己试讲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展示交流：条理清楚 注意语气 语速适当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                做成展板 画出路线 附上讲解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61661" y="1320688"/>
            <a:ext cx="2502125" cy="2502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293497" y="2571750"/>
            <a:ext cx="8557007" cy="109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）在平时的学习和生活中做善于观察的孩子，为自己的口语交际积累更多的素材。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）试着把自己的发言整理成解说稿。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80613" y="728925"/>
            <a:ext cx="1995226" cy="1995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6437" y="2309590"/>
            <a:ext cx="7598903" cy="1694359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漫长悠远的岁月，大千世界的风景，性格迥异的人物，都可以浓缩在小小的舞台上。在那里，我们可以尽情地展示自己，重现课文中精彩的情节和难忘的对话。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5964" y="834867"/>
            <a:ext cx="1902811" cy="1798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403939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6504460" y="109775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2201" y="2656132"/>
            <a:ext cx="2781226" cy="17324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0574" y="2656132"/>
            <a:ext cx="2781226" cy="17324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1387" y="771525"/>
            <a:ext cx="2781226" cy="17324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403939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6504460" y="109775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451861" y="917213"/>
            <a:ext cx="2240280" cy="392415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走近小小讲解员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1385" y="1573747"/>
            <a:ext cx="5302347" cy="3070961"/>
            <a:chOff x="-985907" y="1313253"/>
            <a:chExt cx="13177907" cy="5279928"/>
          </a:xfrm>
        </p:grpSpPr>
        <p:pic>
          <p:nvPicPr>
            <p:cNvPr id="9" name="矩形 15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985907" y="1313253"/>
              <a:ext cx="13177907" cy="5279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974711" y="2203937"/>
              <a:ext cx="9168698" cy="2539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       </a:t>
              </a:r>
              <a:r>
                <a:rPr lang="zh-CN" altLang="zh-CN" sz="1500" dirty="0">
                  <a:solidFill>
                    <a:prstClr val="black"/>
                  </a:solidFill>
                  <a:cs typeface="+mn-ea"/>
                  <a:sym typeface="+mn-lt"/>
                </a:rPr>
                <a:t>声音洪亮，表现沉稳，大方得体，勇敢自信。她们是谁？她们就是令人羡慕的讲解员。今天我们也来做一个不一样的小小讲解员。</a:t>
              </a:r>
              <a:endParaRPr lang="zh-CN" altLang="zh-CN" sz="15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76256" y="2091795"/>
            <a:ext cx="2663492" cy="1824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4080986" y="1453991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5452110" y="109775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547360" y="119300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对角圆角矩形 58"/>
          <p:cNvSpPr/>
          <p:nvPr/>
        </p:nvSpPr>
        <p:spPr>
          <a:xfrm>
            <a:off x="677475" y="1752600"/>
            <a:ext cx="5512823" cy="2197894"/>
          </a:xfrm>
          <a:prstGeom prst="round2Diag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       学校有客人来，需要你帮忙讲解学校有代表性的地方；亲友到你家做客，需要你介绍一下周边的环境；暑假开始了，博物馆需要</a:t>
            </a:r>
            <a:r>
              <a:rPr lang="zh-CN" altLang="en-US" sz="2100">
                <a:solidFill>
                  <a:prstClr val="white"/>
                </a:solidFill>
                <a:cs typeface="+mn-ea"/>
                <a:sym typeface="+mn-lt"/>
              </a:rPr>
              <a:t>志愿讲解员</a:t>
            </a:r>
            <a:r>
              <a:rPr lang="en-US" altLang="zh-CN" sz="210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选择一个情境，做一名小讲解员。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85548" y="1752600"/>
            <a:ext cx="2304407" cy="2177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4080986" y="1453991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8420" y="2026409"/>
            <a:ext cx="5505450" cy="109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）选择合适的材料并恰当地组织在一起。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）列提纲，按照一定的顺序讲解。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1531" y="1635318"/>
            <a:ext cx="2304407" cy="2177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742734" y="1095499"/>
            <a:ext cx="1658532" cy="375110"/>
          </a:xfrm>
          <a:prstGeom prst="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选择位置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2343" y="1833047"/>
            <a:ext cx="2138463" cy="2498671"/>
            <a:chOff x="639855" y="2528675"/>
            <a:chExt cx="2851284" cy="3331560"/>
          </a:xfrm>
        </p:grpSpPr>
        <p:sp>
          <p:nvSpPr>
            <p:cNvPr id="53" name="矩形 52"/>
            <p:cNvSpPr/>
            <p:nvPr/>
          </p:nvSpPr>
          <p:spPr>
            <a:xfrm>
              <a:off x="639855" y="5244682"/>
              <a:ext cx="2748596" cy="615553"/>
            </a:xfrm>
            <a:prstGeom prst="rect">
              <a:avLst/>
            </a:prstGeom>
            <a:ln>
              <a:solidFill>
                <a:srgbClr val="0033CC"/>
              </a:solidFill>
              <a:prstDash val="dashDot"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我们的学校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56" name="Picture 2" descr="http://img.mp.itc.cn/upload/20170106/06244396d03649e09240acc74398fe7b_th.jpe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1265" y="2528675"/>
              <a:ext cx="2789874" cy="2278914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4" name="组合 3"/>
          <p:cNvGrpSpPr/>
          <p:nvPr/>
        </p:nvGrpSpPr>
        <p:grpSpPr>
          <a:xfrm>
            <a:off x="3420681" y="1837150"/>
            <a:ext cx="2204784" cy="2859798"/>
            <a:chOff x="3782958" y="2539615"/>
            <a:chExt cx="2939712" cy="3813063"/>
          </a:xfrm>
        </p:grpSpPr>
        <p:sp>
          <p:nvSpPr>
            <p:cNvPr id="54" name="矩形 53"/>
            <p:cNvSpPr/>
            <p:nvPr/>
          </p:nvSpPr>
          <p:spPr>
            <a:xfrm>
              <a:off x="4262821" y="5244682"/>
              <a:ext cx="1979987" cy="1107996"/>
            </a:xfrm>
            <a:prstGeom prst="rect">
              <a:avLst/>
            </a:prstGeom>
            <a:ln>
              <a:solidFill>
                <a:srgbClr val="0033CC"/>
              </a:solidFill>
              <a:prstDash val="dashDot"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 小区周围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Picture 4" descr="http://down1.sucaitianxia.net/psd02/psd191/psds44472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82958" y="2539615"/>
              <a:ext cx="2939712" cy="2363660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6" name="组合 5"/>
          <p:cNvGrpSpPr/>
          <p:nvPr/>
        </p:nvGrpSpPr>
        <p:grpSpPr>
          <a:xfrm>
            <a:off x="6213196" y="1813411"/>
            <a:ext cx="1946591" cy="2537944"/>
            <a:chOff x="6833029" y="2457936"/>
            <a:chExt cx="2595455" cy="3383924"/>
          </a:xfrm>
        </p:grpSpPr>
        <p:sp>
          <p:nvSpPr>
            <p:cNvPr id="55" name="矩形 54"/>
            <p:cNvSpPr/>
            <p:nvPr/>
          </p:nvSpPr>
          <p:spPr>
            <a:xfrm>
              <a:off x="7297090" y="5226307"/>
              <a:ext cx="1667331" cy="615553"/>
            </a:xfrm>
            <a:prstGeom prst="rect">
              <a:avLst/>
            </a:prstGeom>
            <a:ln>
              <a:solidFill>
                <a:srgbClr val="0033CC"/>
              </a:solidFill>
              <a:prstDash val="dashDot"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 博物馆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62" name="Picture 6" descr="http://img5.cache.netease.com/house/2015/4/29/20150429101343deb9e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33029" y="2457936"/>
              <a:ext cx="2595455" cy="2340382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 rot="10800000" flipV="1">
            <a:off x="2987040" y="834866"/>
            <a:ext cx="738188" cy="114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" dirty="0">
                <a:solidFill>
                  <a:prstClr val="white"/>
                </a:solidFill>
                <a:cs typeface="+mn-ea"/>
                <a:sym typeface="+mn-lt"/>
              </a:rPr>
              <a:t>小学学科网  xuekeedu.com</a:t>
            </a:r>
            <a:endParaRPr lang="zh-CN" altLang="en-US" sz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804999" y="935322"/>
            <a:ext cx="1534002" cy="535578"/>
          </a:xfrm>
          <a:prstGeom prst="roundRect">
            <a:avLst/>
          </a:prstGeom>
          <a:solidFill>
            <a:srgbClr val="26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zh-CN" sz="2100" dirty="0">
                <a:solidFill>
                  <a:prstClr val="white"/>
                </a:solidFill>
                <a:cs typeface="+mn-ea"/>
                <a:sym typeface="+mn-lt"/>
              </a:rPr>
              <a:t>讲解技巧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6479" y="2091934"/>
            <a:ext cx="4040467" cy="1263872"/>
          </a:xfrm>
          <a:prstGeom prst="rect">
            <a:avLst/>
          </a:prstGeom>
          <a:ln w="38100">
            <a:solidFill>
              <a:srgbClr val="FF0000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zh-CN" sz="2100" b="1" dirty="0">
                <a:solidFill>
                  <a:prstClr val="black"/>
                </a:solidFill>
                <a:cs typeface="+mn-ea"/>
                <a:sym typeface="+mn-lt"/>
              </a:rPr>
              <a:t>抓住特点、多个角度、采用不同的说明方法。</a:t>
            </a:r>
            <a:endParaRPr lang="zh-CN" altLang="zh-CN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435" y="2010355"/>
            <a:ext cx="2729989" cy="1819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pzpn24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2264</Words>
  <Application>WPS 演示</Application>
  <PresentationFormat>全屏显示(16:9)</PresentationFormat>
  <Paragraphs>176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FandolFang R</vt:lpstr>
      <vt:lpstr>微软雅黑</vt:lpstr>
      <vt:lpstr>包图小白体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2</cp:revision>
  <dcterms:created xsi:type="dcterms:W3CDTF">2020-08-10T06:32:00Z</dcterms:created>
  <dcterms:modified xsi:type="dcterms:W3CDTF">2022-05-25T00:12:06Z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