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60" r:id="rId2"/>
    <p:sldId id="348" r:id="rId3"/>
    <p:sldId id="349"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3" r:id="rId18"/>
    <p:sldId id="364" r:id="rId19"/>
    <p:sldId id="365" r:id="rId20"/>
    <p:sldId id="366" r:id="rId21"/>
    <p:sldId id="367" r:id="rId22"/>
    <p:sldId id="368" r:id="rId23"/>
    <p:sldId id="369" r:id="rId24"/>
    <p:sldId id="370" r:id="rId25"/>
    <p:sldId id="371" r:id="rId26"/>
    <p:sldId id="372" r:id="rId27"/>
    <p:sldId id="373" r:id="rId28"/>
    <p:sldId id="374" r:id="rId29"/>
    <p:sldId id="375" r:id="rId30"/>
    <p:sldId id="376" r:id="rId31"/>
    <p:sldId id="377" r:id="rId32"/>
    <p:sldId id="378" r:id="rId33"/>
    <p:sldId id="379" r:id="rId34"/>
    <p:sldId id="380" r:id="rId35"/>
    <p:sldId id="381" r:id="rId36"/>
    <p:sldId id="382" r:id="rId37"/>
    <p:sldId id="383" r:id="rId38"/>
    <p:sldId id="384" r:id="rId39"/>
    <p:sldId id="385" r:id="rId40"/>
    <p:sldId id="386" r:id="rId41"/>
    <p:sldId id="387" r:id="rId42"/>
    <p:sldId id="388" r:id="rId43"/>
    <p:sldId id="389" r:id="rId44"/>
    <p:sldId id="390" r:id="rId45"/>
    <p:sldId id="391" r:id="rId46"/>
    <p:sldId id="392" r:id="rId47"/>
    <p:sldId id="393" r:id="rId48"/>
    <p:sldId id="394"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第三部分</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204450" cy="369332"/>
          </a:xfrm>
          <a:prstGeom prst="rect">
            <a:avLst/>
          </a:prstGeom>
          <a:noFill/>
        </p:spPr>
        <p:txBody>
          <a:bodyPr wrap="none" rtlCol="0">
            <a:spAutoFit/>
          </a:bodyPr>
          <a:lstStyle/>
          <a:p>
            <a:r>
              <a:rPr lang="en-US" altLang="zh-CN" b="1" dirty="0" smtClean="0">
                <a:solidFill>
                  <a:srgbClr val="C00000"/>
                </a:solidFill>
              </a:rPr>
              <a:t>1.</a:t>
            </a:r>
            <a:r>
              <a:rPr lang="zh-CN" altLang="zh-CN" b="1" dirty="0" smtClean="0">
                <a:solidFill>
                  <a:srgbClr val="C00000"/>
                </a:solidFill>
              </a:rPr>
              <a:t>近义成语辨析</a:t>
            </a:r>
            <a:r>
              <a:rPr lang="en-US" altLang="zh-CN" b="1" dirty="0" smtClean="0">
                <a:solidFill>
                  <a:srgbClr val="C00000"/>
                </a:solidFill>
              </a:rPr>
              <a:t>60</a:t>
            </a:r>
            <a:r>
              <a:rPr lang="zh-CN" altLang="zh-CN" b="1" dirty="0" smtClean="0">
                <a:solidFill>
                  <a:srgbClr val="C00000"/>
                </a:solidFill>
              </a:rPr>
              <a:t>组</a:t>
            </a:r>
            <a:endParaRPr lang="zh-CN" altLang="zh-CN" sz="1800" b="1" kern="1200" dirty="0">
              <a:solidFill>
                <a:srgbClr val="C00000"/>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1.</a:t>
            </a:r>
            <a:r>
              <a:rPr lang="zh-CN" altLang="zh-CN" dirty="0"/>
              <a:t>近义成语辨析</a:t>
            </a:r>
            <a:r>
              <a:rPr lang="en-US" altLang="zh-CN" dirty="0"/>
              <a:t>60</a:t>
            </a:r>
            <a:r>
              <a:rPr lang="zh-CN" altLang="zh-CN" dirty="0"/>
              <a:t>组</a:t>
            </a:r>
          </a:p>
        </p:txBody>
      </p:sp>
    </p:spTree>
    <p:extLst>
      <p:ext uri="{BB962C8B-B14F-4D97-AF65-F5344CB8AC3E}">
        <p14:creationId xmlns:p14="http://schemas.microsoft.com/office/powerpoint/2010/main" val="1878451494"/>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荡然无存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化为乌有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付之东流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荡然无存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空荡荡的什么东西也不存在了。化为乌有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变得什么都没有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指全部丧失或完全落空。付之东流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把它投入东流的水中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一去不复返。比喻希望落空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前功尽弃。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是君子人格的封底阀门。如果这个阀门开漏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君子人格将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如果这个阀门依然存在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哪怕锈迹斑斑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君子人格也会生生不息。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一场暴雨过后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田地里的菜苗全都被水冲走了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妈妈的</a:t>
            </a:r>
            <a:r>
              <a:rPr lang="zh-CN" altLang="zh-CN" sz="2200" dirty="0" smtClean="0">
                <a:solidFill>
                  <a:srgbClr val="000000"/>
                </a:solidFill>
                <a:latin typeface="Times New Roman" panose="02020603050405020304" pitchFamily="18" charset="0"/>
                <a:cs typeface="Times New Roman" panose="02020603050405020304" pitchFamily="18" charset="0"/>
              </a:rPr>
              <a:t>辛苦</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小偷溜进谈迁家里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偷走了《国榷》的原稿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使谈迁二十多年的心血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647837" y="3294956"/>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荡然无存</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961209" y="4498729"/>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付之东流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475656" y="529781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化为乌有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322831241"/>
      </p:ext>
    </p:extLst>
  </p:cSld>
  <p:clrMapOvr>
    <a:masterClrMapping/>
  </p:clrMapOvr>
  <mc:AlternateContent xmlns:mc="http://schemas.openxmlformats.org/markup-compatibility/2006">
    <mc:Choice xmlns:p14="http://schemas.microsoft.com/office/powerpoint/2010/main" Requires="p14">
      <p:transition spd="slow" p14:dur="20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风流云散</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烟消云散</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销声匿迹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风流云散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像风和云那样流动散开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指原来常聚在一起的人四下离散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也形容某种事物或思想很快消失。烟消云散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形容事物消失净尽。销声匿迹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不再公开讲话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不再出头露面。形容隐藏起来或不公开出现。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一旦独立地投入严峻的生活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学生的浪漫情调很快就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想到众兄弟就要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他不免一番悲戚。</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899592" y="4293096"/>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烟消云散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131840" y="4709200"/>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风流云散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453625119"/>
      </p:ext>
    </p:extLst>
  </p:cSld>
  <p:clrMapOvr>
    <a:masterClrMapping/>
  </p:clrMapOvr>
  <mc:AlternateContent xmlns:mc="http://schemas.openxmlformats.org/markup-compatibility/2006">
    <mc:Choice xmlns:p14="http://schemas.microsoft.com/office/powerpoint/2010/main" Requires="p14">
      <p:transition spd="slow" p14:dur="20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突飞猛进</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日新月异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蒸蒸日上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突飞猛进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形容事业、学问等进展非常迅速。日新月异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每天每月都有新的变化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形容进步、发展很快。蒸蒸日上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形容事业天天向上发展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十分兴旺。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在沿海农村地区生活的老五一家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虽然没有豪车奢衣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但是自家经营的葡萄园生意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生活过得悠然自得。</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谷歌公司的无人驾驶汽车率先亮相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预示着无人驾驶汽车时代的到来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促进了汽车行业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的发展。</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707904" y="3905363"/>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蒸蒸日上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4932040" y="4709200"/>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突飞猛进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143148476"/>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夙兴夜寐</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宵衣旰食</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夙夜在公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夙兴夜寐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早起晚睡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形容勤劳。宵衣旰食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天不亮就穿衣起来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天黑了才吃饭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形容勤于政务。夙夜在公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从早到晚都在忙于公务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形容忠于职守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勤于政事。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党员干部应该始终牢记为人民服务的宗旨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恪尽职守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勤勉工作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当好履职尽责的表率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向人民交上一份满意的答卷。</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为了顺利完成博士论文答辩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小李一个月来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争分夺秒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查阅了大量的文献资料。最终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他的答辩赢得了教授们的一致好评。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唐太宗李世民尽心国事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励精图治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重视吸取隋朝灭亡的教训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减轻赋税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于是有了被史家称道的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贞观之治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002773" y="3125644"/>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夙夜在</a:t>
            </a:r>
            <a:r>
              <a:rPr lang="zh-CN" altLang="zh-CN" sz="2200" dirty="0" smtClean="0">
                <a:solidFill>
                  <a:srgbClr val="FF0000"/>
                </a:solidFill>
                <a:latin typeface="Times New Roman" panose="02020603050405020304" pitchFamily="18" charset="0"/>
                <a:cs typeface="Times New Roman" panose="02020603050405020304" pitchFamily="18" charset="0"/>
              </a:rPr>
              <a:t>公</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248966" y="392266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夙兴夜寐</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995936" y="5129499"/>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宵衣旰食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092268048"/>
      </p:ext>
    </p:extLst>
  </p:cSld>
  <p:clrMapOvr>
    <a:masterClrMapping/>
  </p:clrMapOvr>
  <mc:AlternateContent xmlns:mc="http://schemas.openxmlformats.org/markup-compatibility/2006">
    <mc:Choice xmlns:p14="http://schemas.microsoft.com/office/powerpoint/2010/main"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不经之谈</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不刊之论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不情之请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不经之谈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荒诞的、没有根据的话。经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正常。不刊之论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不可磨灭和不能改动的言论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形容言论确当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无懈可击。不情之请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客套话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不合情理的请求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向人求助时称自己的请求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麻城有龟山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武汉也有龟山。因一山大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一山小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故传说武汉龟山是麻城神龟之子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沿路爬行至江边镇守长江。虽传说较多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《红楼梦》是一个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又是一个空前绝后的艺术高峰。我认为这个说法是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算是对其艺术成就的精确评价。</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我想这是大年夜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他在暖暖融融的屋里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说说笑笑正热闹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叫他冲黑冒寒送我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177233" y="3691317"/>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不经之谈</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2560945" y="4504957"/>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不刊之论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602509" y="5306666"/>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不情之请</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942632593"/>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困兽犹斗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两虎相斗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龙争虎斗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困兽犹斗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比喻陷于绝境的人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虽然走投无路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还要顽强抵抗。两虎相斗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比喻力量强大的双方之间的争斗。龙争虎斗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形容双方势均力敌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斗争激烈。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旧的势力当然还在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法治化中国的努力还有很长的路要走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但我们高兴的是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一些积弊沉疴正在慢慢从体制中剥离。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今年</a:t>
            </a:r>
            <a:r>
              <a:rPr lang="en-US" altLang="zh-CN" sz="2200" dirty="0">
                <a:solidFill>
                  <a:srgbClr val="000000"/>
                </a:solidFill>
                <a:latin typeface="Times New Roman" panose="02020603050405020304" pitchFamily="18" charset="0"/>
                <a:cs typeface="Times New Roman" panose="02020603050405020304" pitchFamily="18" charset="0"/>
              </a:rPr>
              <a:t>NBA</a:t>
            </a:r>
            <a:r>
              <a:rPr lang="zh-CN" altLang="zh-CN" sz="2200" dirty="0">
                <a:solidFill>
                  <a:srgbClr val="000000"/>
                </a:solidFill>
                <a:latin typeface="Times New Roman" panose="02020603050405020304" pitchFamily="18" charset="0"/>
                <a:cs typeface="Times New Roman" panose="02020603050405020304" pitchFamily="18" charset="0"/>
              </a:rPr>
              <a:t>总决赛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队对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那定是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精彩纷呈。</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楚国幅员辽阔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齐国国富民强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现在两国交恶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我们恰好趁此时机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以逸待劳。</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139952" y="2893771"/>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困兽犹斗</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516216" y="4087463"/>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龙争虎斗</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6948264" y="4900333"/>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两虎相斗</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751317956"/>
      </p:ext>
    </p:extLst>
  </p:cSld>
  <p:clrMapOvr>
    <a:masterClrMapping/>
  </p:clrMapOvr>
  <mc:AlternateContent xmlns:mc="http://schemas.openxmlformats.org/markup-compatibility/2006">
    <mc:Choice xmlns:p14="http://schemas.microsoft.com/office/powerpoint/2010/main" Requires="p14">
      <p:transition spd="slow" p14:dur="20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沸反盈天</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人声鼎沸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沸反盈天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形容喧哗吵闹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乱成一团。人声鼎沸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人群发出的声音像水在锅里沸腾一样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形容人声嘈杂喧闹。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它让人们看到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即使光天化日之下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事实确凿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人证齐全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而且网络上已闹到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有些人仍试图隐瞒于己不利的信息。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变化莫测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高深莫测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变化莫测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变化多端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使人无法推测。高深莫测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究竟高深到什么程度没法揣测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形容估摸不透。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草原上的气候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一会儿烈日当空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一会儿大雨倾盆。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597340" y="2893771"/>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沸反盈天</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257442" y="4889942"/>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变化莫测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161790787"/>
      </p:ext>
    </p:extLst>
  </p:cSld>
  <p:clrMapOvr>
    <a:masterClrMapping/>
  </p:clrMapOvr>
  <mc:AlternateContent xmlns:mc="http://schemas.openxmlformats.org/markup-compatibility/2006">
    <mc:Choice xmlns:p14="http://schemas.microsoft.com/office/powerpoint/2010/main" Requires="p14">
      <p:transition spd="slow" p14:dur="20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美妙绝伦</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美轮美奂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美妙绝伦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没有什么可以比得上的。美轮美奂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形容新屋高大美观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也形容装饰、布置等美好漂亮。轮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博物馆里保存着大量有艺术价值的石刻作品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上面的各种花鸟虫兽、人物形象栩栩如生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敛声屏气</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屏气凝神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敛声屏气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不出声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屏住呼吸。形容精神集中。屏气凝神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形容注意力高度集中。屏气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抑制呼吸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凝聚精神。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诵读经典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沉浸在经典文化的氛围中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而不应该嘻嘻哈哈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放诞无礼。</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355976" y="3096258"/>
            <a:ext cx="1383712"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美妙</a:t>
            </a:r>
            <a:r>
              <a:rPr lang="zh-CN" altLang="zh-CN" sz="2200" dirty="0" smtClean="0">
                <a:solidFill>
                  <a:srgbClr val="FF0000"/>
                </a:solidFill>
                <a:latin typeface="Times New Roman" panose="02020603050405020304" pitchFamily="18" charset="0"/>
                <a:cs typeface="Times New Roman" panose="02020603050405020304" pitchFamily="18" charset="0"/>
              </a:rPr>
              <a:t>绝伦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908368" y="4705299"/>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屏气</a:t>
            </a:r>
            <a:r>
              <a:rPr lang="zh-CN" altLang="zh-CN" sz="2200" dirty="0" smtClean="0">
                <a:solidFill>
                  <a:srgbClr val="FF0000"/>
                </a:solidFill>
                <a:latin typeface="Times New Roman" panose="02020603050405020304" pitchFamily="18" charset="0"/>
                <a:cs typeface="Times New Roman" panose="02020603050405020304" pitchFamily="18" charset="0"/>
              </a:rPr>
              <a:t>凝神</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160261113"/>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1079557"/>
            <a:ext cx="8240464"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袖手旁观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作壁上观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隔岸观火</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坐山观虎斗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袖手旁观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比喻置身事外或不协助别人。作壁上观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人家交战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自己站在营垒上观看。比喻坐观成败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不给予帮助。隔岸观火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比喻见人有危难不援助而采取看热闹的态度。坐山观虎斗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比喻对双方的斗争采取旁观的态度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等到两败俱伤的时候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再从中捞取好处。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在第一次世界大战中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精明的美国人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待时机成熟便以所谓中立国的身份向交战国家贩卖军火、战略物资、情报等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伺机大发战争横财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使得战后美国的经济一跃成为世界第一。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代表危地马拉国家队出战的拉米雷斯虽然一度在前腰位置上显示出不俗的盘带和传球功底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但很快便出现体能问题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下半场只能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一名外地客人在本市乘的士时遭劫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载他的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昨日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乘客周先生说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他准备将这名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告上法庭。</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084168" y="3085390"/>
            <a:ext cx="1665841"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坐山观虎斗</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899592" y="5080832"/>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作壁上观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7243461" y="5497359"/>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袖手旁观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778689489"/>
      </p:ext>
    </p:extLst>
  </p:cSld>
  <p:clrMapOvr>
    <a:masterClrMapping/>
  </p:clrMapOvr>
  <mc:AlternateContent xmlns:mc="http://schemas.openxmlformats.org/markup-compatibility/2006">
    <mc:Choice xmlns:p14="http://schemas.microsoft.com/office/powerpoint/2010/main"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矩形 2"/>
          <p:cNvSpPr>
            <a:spLocks noChangeAspect="1"/>
          </p:cNvSpPr>
          <p:nvPr/>
        </p:nvSpPr>
        <p:spPr>
          <a:xfrm>
            <a:off x="508000" y="149889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目瞪口呆</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瞠目结舌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不可思议</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匪夷所思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目瞪口呆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形容受惊而愣住的样子。瞠目结舌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瞪着眼睛说不出话来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形容受窘或惊呆的样子。不可思议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不能理解。匪夷所思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事物怪异或人的言行离奇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不是一般人按照常理所能想象的。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据报道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有人花</a:t>
            </a:r>
            <a:r>
              <a:rPr lang="en-US" altLang="zh-CN" sz="2200" dirty="0">
                <a:solidFill>
                  <a:srgbClr val="000000"/>
                </a:solidFill>
                <a:latin typeface="Times New Roman" panose="02020603050405020304" pitchFamily="18" charset="0"/>
                <a:cs typeface="Times New Roman" panose="02020603050405020304" pitchFamily="18" charset="0"/>
              </a:rPr>
              <a:t>6 100</a:t>
            </a:r>
            <a:r>
              <a:rPr lang="zh-CN" altLang="zh-CN" sz="2200" dirty="0">
                <a:solidFill>
                  <a:srgbClr val="000000"/>
                </a:solidFill>
                <a:latin typeface="Times New Roman" panose="02020603050405020304" pitchFamily="18" charset="0"/>
                <a:cs typeface="Times New Roman" panose="02020603050405020304" pitchFamily="18" charset="0"/>
              </a:rPr>
              <a:t>万美元的价钱买下一套公寓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在已经因房价畸高而闻名的香港创下了又一个令人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的纪录。</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让房主花上几千美金换电缆的想法听起来有些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但是这不失为一项物有所值的投资。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在公开哪些个人信息的问题上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他所做出的某些选择简直令人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940152" y="3907341"/>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瞠目结舌</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754749" y="4303487"/>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不可思议</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950818" y="5499930"/>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匪夷所思</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055119647"/>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口传心授</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口耳之学</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口诵心惟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口传心授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师徒间口头传授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内心领会。口耳之学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从道听途说中所知道的一些浅薄的并非真正有益的学问。口诵心惟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一边读一边想它的意义和道理。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文学经典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就是要精读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反复咀嚼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深刻理解作品的内涵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以期产生内心的共鸣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收获更多的人生启迪。</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儒学热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是当今一大文学文化现象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从学者到民间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不乏追寻者。但是也有些人只想凭借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而揣摩儒学真谛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这是非常错误的。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非物质文化遗产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、世代传承的无形的活态流变的文化遗产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它鲜活地扎根生存于民间。</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572000" y="2883380"/>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口诵心</a:t>
            </a:r>
            <a:r>
              <a:rPr lang="zh-CN" altLang="zh-CN" sz="2200" dirty="0" smtClean="0">
                <a:solidFill>
                  <a:srgbClr val="FF0000"/>
                </a:solidFill>
                <a:latin typeface="Times New Roman" panose="02020603050405020304" pitchFamily="18" charset="0"/>
                <a:cs typeface="Times New Roman" panose="02020603050405020304" pitchFamily="18" charset="0"/>
              </a:rPr>
              <a:t>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3419872" y="4100989"/>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口耳之</a:t>
            </a:r>
            <a:r>
              <a:rPr lang="zh-CN" altLang="zh-CN" sz="2200" dirty="0" smtClean="0">
                <a:solidFill>
                  <a:srgbClr val="FF0000"/>
                </a:solidFill>
                <a:latin typeface="Times New Roman" panose="02020603050405020304" pitchFamily="18" charset="0"/>
                <a:cs typeface="Times New Roman" panose="02020603050405020304" pitchFamily="18" charset="0"/>
              </a:rPr>
              <a:t>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4006327" y="4889942"/>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口传心授</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杯弓蛇影</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漏网之鱼</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惊弓之鸟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杯弓蛇影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将映在杯中的弓影误认为蛇。比喻疑神疑鬼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妄自惊慌。漏网之鱼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从网眼里漏出去的鱼。比喻侥幸逃脱的罪犯、敌人等。惊弓之鸟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被弓箭吓怕了的鸟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比喻受过惊恐见到一点儿动静就特别害怕的人。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来到巴西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在此生活的中国人同样会提醒你要注意安全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但又安慰你市区大多数街道还是安全的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如果近期有危害社会公共安全的事件发生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人们对外界刺激的敏感度也有所提高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个别人容易变成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交警部门虽然在执勤中加大查处力度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但是仅依靠现场执法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难免会有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交警部门在相关路口设置了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电子警察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对违法行为进行自动查处。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001769" y="3624242"/>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杯弓蛇影</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4860032" y="4426322"/>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惊弓之鸟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712462" y="5229200"/>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漏网之鱼</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032988732"/>
      </p:ext>
    </p:extLst>
  </p:cSld>
  <p:clrMapOvr>
    <a:masterClrMapping/>
  </p:clrMapOvr>
  <mc:AlternateContent xmlns:mc="http://schemas.openxmlformats.org/markup-compatibility/2006">
    <mc:Choice xmlns:p14="http://schemas.microsoft.com/office/powerpoint/2010/main" Requires="p14">
      <p:transition spd="slow" p14:dur="20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东山再起</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重整旗鼓</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卷土重来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东山再起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再度出任要职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也比喻失势之后重新恢复地位。重整旗鼓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重新集合力量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准备再干。卷土重来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比喻失败之后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重新恢复势力。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原江苏铁本钢铁股份有限公司董事长戴国芳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投资百亿重回钢铁业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目标是打造中国乃至世界最大镍铁生产基地。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中国将同世界各国人民一道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坚决捍卫中国人民抗日战争和世界反法西斯战争胜利成果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决不允许否认和歪曲侵略历史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决不允许军国主义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决不允许历史悲剧重演。</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易建联出席了为佛山金舵陶瓷集团代言的新闻发布会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打球有成功也有挫折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尽管本赛季</a:t>
            </a:r>
            <a:r>
              <a:rPr lang="en-US" altLang="zh-CN" sz="2200" dirty="0">
                <a:solidFill>
                  <a:srgbClr val="000000"/>
                </a:solidFill>
                <a:latin typeface="Times New Roman" panose="02020603050405020304" pitchFamily="18" charset="0"/>
                <a:cs typeface="Times New Roman" panose="02020603050405020304" pitchFamily="18" charset="0"/>
              </a:rPr>
              <a:t>CBA</a:t>
            </a:r>
            <a:r>
              <a:rPr lang="zh-CN" altLang="zh-CN" sz="2200" dirty="0">
                <a:solidFill>
                  <a:srgbClr val="000000"/>
                </a:solidFill>
                <a:latin typeface="Times New Roman" panose="02020603050405020304" pitchFamily="18" charset="0"/>
                <a:cs typeface="Times New Roman" panose="02020603050405020304" pitchFamily="18" charset="0"/>
              </a:rPr>
              <a:t>联赛卫冕失败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但接下来会和队伍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冲击联赛最高点。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909983" y="310979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东山再起</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2000494" y="473553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卷土重来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444483" y="5944347"/>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重整旗鼓</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275966092"/>
      </p:ext>
    </p:extLst>
  </p:cSld>
  <p:clrMapOvr>
    <a:masterClrMapping/>
  </p:clrMapOvr>
  <mc:AlternateContent xmlns:mc="http://schemas.openxmlformats.org/markup-compatibility/2006">
    <mc:Choice xmlns:p14="http://schemas.microsoft.com/office/powerpoint/2010/main" Requires="p14">
      <p:transition spd="slow" p14:dur="20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各执一词</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莫衷一是</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各抒己见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各执一词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各人坚持各人的说法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不肯相让。莫衷一是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不能得出一致的结论。各抒己见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各自坚持自己的意见或见解。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父母是孩子的启蒙老师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也是孩子成长的终身老师。如何维持老师身份的新鲜感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互不相让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这使得年轻的父母们无所适从。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对于什么是企业人才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与会者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但有一点得到公认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引领未来企业发展的人才必须具备领导才能、谈判能力和全球思维三大条件。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蒙娜丽莎的神秘微笑为什么是最美的</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cs typeface="Times New Roman" panose="02020603050405020304" pitchFamily="18" charset="0"/>
              </a:rPr>
              <a:t>多年来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人们一直对此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即使是同一个观者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在不同的时间去看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感受似乎都有所不同。</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345585" y="2821763"/>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各执一词</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4540974" y="3634922"/>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各抒己见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920374" y="5229200"/>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莫衷一是</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276403389"/>
      </p:ext>
    </p:extLst>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矩形 2"/>
          <p:cNvSpPr>
            <a:spLocks noChangeAspect="1"/>
          </p:cNvSpPr>
          <p:nvPr/>
        </p:nvSpPr>
        <p:spPr>
          <a:xfrm>
            <a:off x="323528" y="961324"/>
            <a:ext cx="8384480" cy="578004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毁于一旦</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功亏一篑</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前功尽弃</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功败垂成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毁于一旦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形容得来不易的东西一下子被毁掉了。功亏一篑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堆九仞高的山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只缺一筐土而不能完成。比喻一件大事只差最后一点儿人力物力而不能成功。亏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欠缺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盛土的筐子。前功尽弃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以前的成绩全部废弃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指以前的努力完全白费。功败垂成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快要成功的时候遭到失败。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在夏季减肥食谱中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有四种食物位于爱美女士们的黑名单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被排除在减肥食物之外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千万碰不得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否则会让你的努力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可下半场的最后</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分钟内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我们差点将全场的努力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所以说我们要拿下一场比赛还是要在</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分钟之后才能确保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在最后</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分钟内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对手有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次很好的机会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如果我们想要成为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英东杯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冠军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就要避免这些状况。</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户业主不肯退铺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让大华公司以回购商铺的方式解决大润发购物中心困境的努力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999490" y="3757867"/>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前功尽弃</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799079" y="4159471"/>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毁于一旦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915816" y="6165304"/>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功亏一篑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356669138"/>
      </p:ext>
    </p:extLst>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矩形 2"/>
          <p:cNvSpPr>
            <a:spLocks noChangeAspect="1"/>
          </p:cNvSpPr>
          <p:nvPr/>
        </p:nvSpPr>
        <p:spPr>
          <a:xfrm>
            <a:off x="508000" y="1196752"/>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一视同仁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等量齐观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同日而语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一视同仁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同样看待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不分亲疏厚薄。等量齐观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不管事物间的差异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同等看待。同日而语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放在同一时间谈论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指相提并论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多用于否定式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在欧洲历史上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体育界、艺术界和上流社会有很深的渊源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所以在某种程度上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足球和艺术成为可以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的文化现象。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省委领导在调研民营经济的市场环境问题时指出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要进一步加快政府职能转变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打造对所有市场主体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的发展大环境。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罗表示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现在的球队与两年前参加欧洲杯赛的不可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他虽然尚未完全恢复状态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但仍然会尽力帮助球队取胜。</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734519" y="3177742"/>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等量齐观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5113362" y="4397674"/>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一视同仁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7179901" y="5199424"/>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同日而语</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593538773"/>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作茧自缚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自食其果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玩火自焚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作茧自缚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比喻做了某事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结果反而使自己受困。自食其果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结果害了自己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自作自受。玩火自焚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比喻干冒险或害人的勾当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最后受害的还是自己。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精于谋划小圈子的人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拉帮结派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编织自己的关系网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以使自己左右逢源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如鱼得水。结果却是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到头来圈住的定会是自己。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机器能够为人类造福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但如果将来机器发展得足够智能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那么人工智能就是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人类最大的潜在威胁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玩弄人工智能等同于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召唤恶魔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作为城里人如果错误地认为农村远离城市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对农村污染视而不见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甚至把城市污染物转移到农村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终究要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用自己的健康来偿还。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60032" y="3113275"/>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作茧自缚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403648" y="4730602"/>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玩火自焚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5498623" y="5538014"/>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自食其果</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910224126"/>
      </p:ext>
    </p:extLst>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弹指之间</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浮光掠影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弹指之间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比喻时间极短暂。浮光掠影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像水面的光和掠过的影子一样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一晃就消逝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形容印象不深刻。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时间就是这个样子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徜徉其中尚觉得慢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一旦定睛回望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学问从实地上用功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议论自然确有根据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中无成见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自然无所适从。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死灰复燃</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东山再起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死灰复燃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比喻已经停息的事物又重新活动起来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。东山再起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再度出任要职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也比喻失势之后重新恢复地位。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日本安倍政府近期的荒唐行径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表现出日本军国主义</a:t>
            </a:r>
            <a:r>
              <a:rPr lang="zh-CN" altLang="zh-CN" sz="2200" dirty="0" smtClean="0">
                <a:solidFill>
                  <a:srgbClr val="000000"/>
                </a:solidFill>
                <a:latin typeface="Times New Roman" panose="02020603050405020304" pitchFamily="18" charset="0"/>
                <a:cs typeface="Times New Roman" panose="02020603050405020304" pitchFamily="18" charset="0"/>
              </a:rPr>
              <a:t>大</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这极大地伤害了亚洲邻国人民的感情。</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002044" y="2832154"/>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弹指之间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073777" y="3220780"/>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浮光掠影</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909983" y="5635533"/>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死灰复燃</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082720740"/>
      </p:ext>
    </p:extLst>
  </p:cSld>
  <p:clrMapOvr>
    <a:masterClrMapping/>
  </p:clrMapOvr>
  <mc:AlternateContent xmlns:mc="http://schemas.openxmlformats.org/markup-compatibility/2006">
    <mc:Choice xmlns:p14="http://schemas.microsoft.com/office/powerpoint/2010/main" Requires="p14">
      <p:transition spd="slow" p14:dur="20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刮目相看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另眼相看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刮目相看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用新的眼光来看待。另眼相看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用另一种眼光看待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多指看待某个人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或某种人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不同于一般。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陈教练当时就断定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只要假以时日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韩晓鹏一定会有</a:t>
            </a:r>
            <a:r>
              <a:rPr lang="zh-CN" altLang="zh-CN" sz="2200" dirty="0" smtClean="0">
                <a:solidFill>
                  <a:srgbClr val="000000"/>
                </a:solidFill>
                <a:latin typeface="Times New Roman" panose="02020603050405020304" pitchFamily="18" charset="0"/>
                <a:cs typeface="Times New Roman" panose="02020603050405020304" pitchFamily="18" charset="0"/>
              </a:rPr>
              <a:t>让</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的那一天。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行云流水</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白驹过隙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行云流水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飘浮的云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流动的水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形容诗文、书画、歌唱等自然流畅。白驹过隙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形容时间过得飞快。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时间真如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刚刚迈进高中大门的那一刻仿佛就在昨天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转眼间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我们距离高考已经只剩一百多天了。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950818" y="3088574"/>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刮目相看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2761409" y="4714753"/>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白驹过隙</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93497885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活灵活现</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栩栩如生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活灵活现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形容描述或模仿的人或事物生动逼真。栩栩如生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形容非常逼真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像活的一样。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导演把身边的事编写成剧本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把发生在各行各业的典型事例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地展现在群众眼前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为群众贡献精彩的文艺节目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丰富群众的文化生活。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标新立异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独树一帜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标新立异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提出新奇的主张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表示与一般不同。独树一帜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单独树立起一面旗帜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指自成一家。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的思想和理念与老一辈人有很大的不同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他们敢于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有着不同于前人的价值观和行为方式。虽然人们对</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不乏批评之声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但也渐渐认可了他们。</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940427" y="2827221"/>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活灵活现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950236" y="5234658"/>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标新立异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039103050"/>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信口开河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口若悬河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信口开河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随口乱说一气。口若悬河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说话像瀑布流泻一样滔滔不绝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形容能言善辩。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许多中介为促成交易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做出迎合买卖双方交易的虚假承诺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使得消费者往往缺乏有效的书面证据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不能依法维权。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211960" y="3501008"/>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信口开河</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762534926"/>
      </p:ext>
    </p:extLst>
  </p:cSld>
  <p:clrMapOvr>
    <a:masterClrMapping/>
  </p:clrMapOvr>
  <mc:AlternateContent xmlns:mc="http://schemas.openxmlformats.org/markup-compatibility/2006">
    <mc:Choice xmlns:p14="http://schemas.microsoft.com/office/powerpoint/2010/main" Requires="p14">
      <p:transition spd="slow" p14:dur="20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不负众望</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不孚众望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不负众望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不辜负众人的期望。负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辜负。不孚众望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不能使众人信服。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本届巴西世界杯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东道主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巴西队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惨败于德国队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遭受历史上最屈辱的重创。</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耸人听闻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骇人听闻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耸人听闻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夸大或捏造事实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使人听了非常震惊。骇人听闻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使人听了非常吃惊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多指社会上发生的坏事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天灾人祸已然让人痛心</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而随后一些不良媒体和别有用心之人制造出</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的谣言</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更是让人愤怒。</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104950" y="2698529"/>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不孚众望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2036160" y="511546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耸人听闻</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123980038"/>
      </p:ext>
    </p:extLst>
  </p:cSld>
  <p:clrMapOvr>
    <a:masterClrMapping/>
  </p:clrMapOvr>
  <mc:AlternateContent xmlns:mc="http://schemas.openxmlformats.org/markup-compatibility/2006">
    <mc:Choice xmlns:p14="http://schemas.microsoft.com/office/powerpoint/2010/main" Requires="p14">
      <p:transition spd="slow" p14:dur="20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鞭长莫及</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爱莫能助</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望洋兴叹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这三个词都表示力量不足。鞭长莫及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原意是虽然鞭子长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但是不应该打到马肚子上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后来借指力量达不到。侧重表示距离远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管辖、干涉的力量达不到。爱莫能助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形容心里愿意帮助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但是力量做不到。望洋兴叹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本意指在伟大的事物面前感叹自己的渺小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如今多比喻要做一件事情而力量不够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感到无可奈何。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有的行政村面积几十平方千米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人口接近万人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行政村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在提供农村公共服务、加强社会管理方面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3D</a:t>
            </a:r>
            <a:r>
              <a:rPr lang="zh-CN" altLang="zh-CN" sz="2200" dirty="0">
                <a:solidFill>
                  <a:srgbClr val="000000"/>
                </a:solidFill>
                <a:latin typeface="Times New Roman" panose="02020603050405020304" pitchFamily="18" charset="0"/>
                <a:cs typeface="Times New Roman" panose="02020603050405020304" pitchFamily="18" charset="0"/>
              </a:rPr>
              <a:t>金属打印机市面已有销售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但其价格让人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综合媒体报道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美国新泽西州一户民宅遭黑熊擅闯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六只熊在居民后院的游泳池玩得不亦乐乎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并损毁了一些器材。对此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警察表示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444208" y="4025846"/>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鞭长莫及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331365" y="4442570"/>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望洋兴叹</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198015" y="5633154"/>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爱莫能助</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296686718"/>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鼎力相助</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全力相救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鼎力相助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大力相助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表示请托或感谢时用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。敬辞。全力相救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拿出全部力量来救助。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感谢这位富商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眼看就要破产的俱乐部终于摆脱了困境。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301131" y="3696250"/>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鼎力相助</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669236752"/>
      </p:ext>
    </p:extLst>
  </p:cSld>
  <p:clrMapOvr>
    <a:masterClrMapping/>
  </p:clrMapOvr>
  <mc:AlternateContent xmlns:mc="http://schemas.openxmlformats.org/markup-compatibility/2006">
    <mc:Choice xmlns:p14="http://schemas.microsoft.com/office/powerpoint/2010/main" Requires="p14">
      <p:transition spd="slow" p14:dur="20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坚如磐石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固若金汤</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坚不可摧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坚如磐石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坚固得如同大石头。比喻不可动摇。作谓语、定语。固若金汤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形容城池或阵地坚固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不易攻破。作谓语、定语、补语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含褒义。坚不可摧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非常坚固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摧毁不了。作谓语、宾语、定语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含褒义。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强大的道德基础会在精神上约束民众的行为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并积蓄起复兴的力量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从这个意义上说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道德力量才是国家最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的战略力量。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在冷兵器时代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九门紧锁的北京城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从来不容易被攻破。</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骆驼是沙漠与热带的象征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它表示国家疆域辽阔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皇帝威震四方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大象是兽中巨物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它四腿粗壮有力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表示国家江山的稳固。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609006" y="3521790"/>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坚不可摧</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5193540" y="4313878"/>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固若金汤</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5035221" y="5527623"/>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坚如磐石</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887817808"/>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矩形 2"/>
          <p:cNvSpPr>
            <a:spLocks noChangeAspect="1"/>
          </p:cNvSpPr>
          <p:nvPr/>
        </p:nvSpPr>
        <p:spPr>
          <a:xfrm>
            <a:off x="508000" y="119675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顺其自然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听天由命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顺其自然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顺应它自然发展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不人为进行干涉。听天由命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任凭事态自然发展变化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不做主观努力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有时也指碰机会或听其自然。往往有消极意味。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父母在亲子教育中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没有干涉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这是一种意义深远的立场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是父母给孩子最好的礼物。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刻画入微</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入木三分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刻画入微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精心细致地描摹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连极小之处也不大意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形容认真细致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一丝不苟。入木三分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形容书法极有笔力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也用来形容议论、见解深刻。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陀思妥耶夫斯基的小说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因其人物塑造生动形象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心理描写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受到读者的喜爱。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220072" y="2780928"/>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顺其自然</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930765" y="5606029"/>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刻画</a:t>
            </a:r>
            <a:r>
              <a:rPr lang="zh-CN" altLang="zh-CN" sz="2200" dirty="0" smtClean="0">
                <a:solidFill>
                  <a:srgbClr val="FF0000"/>
                </a:solidFill>
                <a:latin typeface="Times New Roman" panose="02020603050405020304" pitchFamily="18" charset="0"/>
                <a:cs typeface="Times New Roman" panose="02020603050405020304" pitchFamily="18" charset="0"/>
              </a:rPr>
              <a:t>入微</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787509347"/>
      </p:ext>
    </p:extLst>
  </p:cSld>
  <p:clrMapOvr>
    <a:masterClrMapping/>
  </p:clrMapOvr>
  <mc:AlternateContent xmlns:mc="http://schemas.openxmlformats.org/markup-compatibility/2006">
    <mc:Choice xmlns:p14="http://schemas.microsoft.com/office/powerpoint/2010/main" Requires="p14">
      <p:transition spd="slow" p14:dur="20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废寝忘食</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夜以继日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披星戴月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废寝忘食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顾不得睡觉和吃饭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形容非常专心努力。夜以继日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日夜不停。披星戴月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形容早出晚归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辛勤劳动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或昼夜赶路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旅途劳顿。三个成语均含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废寝忘食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更强调工作的专注度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夜以继日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披星戴月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均含争取时间之意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夜以继日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更强调时间的连续性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昼夜不停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披星戴月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更强调工作的辛苦性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早出晚归。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香菱学诗到了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最终以自己的努力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取得骄人的成绩。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在美国国家卫生研究院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很多科研人员正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地研究一种能够起到快速预防作用的实验性疫苗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希望它最终能够用于治疗和预防在西非爆发的埃博拉病毒。</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广大建设者为解决宁南山区</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cs typeface="Times New Roman" panose="02020603050405020304" pitchFamily="18" charset="0"/>
              </a:rPr>
              <a:t>万群众饮水难题而英勇奋战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在隧洞里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他们泥浆裹身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在梦境中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他们脑海萦绕的是旱区群众对水渴盼的眼神。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584670" y="3390251"/>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废寝忘食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5960934" y="4200306"/>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夜以继日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134119" y="581565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披星戴月</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291036220"/>
      </p:ext>
    </p:extLst>
  </p:cSld>
  <p:clrMapOvr>
    <a:masterClrMapping/>
  </p:clrMapOvr>
  <mc:AlternateContent xmlns:mc="http://schemas.openxmlformats.org/markup-compatibility/2006">
    <mc:Choice xmlns:p14="http://schemas.microsoft.com/office/powerpoint/2010/main" Requires="p14">
      <p:transition spd="slow" p14:dur="20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洋洋大观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蔚为大观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洋洋大观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形容事物繁多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丰富多彩。蔚为大观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成为盛大的景象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多指文物等。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羊年开始的头几周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新片内容多数围绕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字打转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有趣的是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的骗术和电影水准相当一致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高有所高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低有所低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中之王也是片中之王。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水到渠成</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一以贯之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水到渠成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比喻条件成熟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事情自然成功。一以贯之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用一种思想理论贯串于始终。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为核心的剧本写作模式肯定会破坏故事的思想性和整体性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剧中人物的情感和生命轨迹的展现也很难做到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981991" y="2821763"/>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洋洋大观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884032" y="5645924"/>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一以贯</a:t>
            </a:r>
            <a:r>
              <a:rPr lang="zh-CN" altLang="zh-CN" sz="2200" dirty="0" smtClean="0">
                <a:solidFill>
                  <a:srgbClr val="FF0000"/>
                </a:solidFill>
                <a:latin typeface="Times New Roman" panose="02020603050405020304" pitchFamily="18" charset="0"/>
                <a:cs typeface="Times New Roman" panose="02020603050405020304" pitchFamily="18" charset="0"/>
              </a:rPr>
              <a:t>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531956829"/>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学富五车</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汗牛充栋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学富五车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形容读书多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学问大。汗牛充栋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形容书籍多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作品多。不能用来形容人。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对那些和他一样对美术一窍不通的客人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他总是大谈古往今来的诗画名作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往往使不知道实情的人觉得他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意兴阑珊</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意兴盎然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意兴阑珊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形容一个人兴致已失的样子。阑珊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衰落。意兴盎然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形容兴致很浓的样子。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菊花节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公园里摆放着各种盆栽菊花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姹紫嫣红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微风一吹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轻轻摇曳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仪态万千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赏花的市民流连其间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233406" y="3088587"/>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学富五车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767906" y="5106156"/>
            <a:ext cx="1383712"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意兴</a:t>
            </a:r>
            <a:r>
              <a:rPr lang="zh-CN" altLang="zh-CN" sz="2200" dirty="0" smtClean="0">
                <a:solidFill>
                  <a:srgbClr val="FF0000"/>
                </a:solidFill>
                <a:latin typeface="Times New Roman" panose="02020603050405020304" pitchFamily="18" charset="0"/>
                <a:cs typeface="Times New Roman" panose="02020603050405020304" pitchFamily="18" charset="0"/>
              </a:rPr>
              <a:t>盎然</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868183433"/>
      </p:ext>
    </p:extLst>
  </p:cSld>
  <p:clrMapOvr>
    <a:masterClrMapping/>
  </p:clrMapOvr>
  <mc:AlternateContent xmlns:mc="http://schemas.openxmlformats.org/markup-compatibility/2006">
    <mc:Choice xmlns:p14="http://schemas.microsoft.com/office/powerpoint/2010/main" Requires="p14">
      <p:transition spd="slow" p14:dur="20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电光石火</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昙花一现</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过眼烟云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电光石火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闪电的光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燧石的火。比喻瞬息即逝的事物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也形容速度非常快。昙花一现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比喻稀有的事物或显赫一时的人物出现不久就消逝了。过眼烟云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比喻很快就消失的事物。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许多灿烂时光有如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花开刹那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如幻如梦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花不知自己在盛开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梦中人更不觉自己在幻梦。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我看着你的背影消失在门后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你的背着书包的背影。在</a:t>
            </a:r>
            <a:r>
              <a:rPr lang="zh-CN" altLang="zh-CN" sz="2200" dirty="0" smtClean="0">
                <a:solidFill>
                  <a:srgbClr val="000000"/>
                </a:solidFill>
                <a:latin typeface="Times New Roman" panose="02020603050405020304" pitchFamily="18" charset="0"/>
                <a:cs typeface="Times New Roman" panose="02020603050405020304" pitchFamily="18" charset="0"/>
              </a:rPr>
              <a:t>那</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的一刻里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我就已经知道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和你的缘分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在这一生中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将是一次又一次地看着你离开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对着你的背影默默挥手。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人生如梦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岁月无情。蓦然回首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才发现不管昨天、今天、明天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能豁然开朗就是美好的一天。穷也好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一切都是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129561" y="2821763"/>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昙花一现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899592" y="4025846"/>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电光石火</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465265" y="564354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过眼烟云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746688291"/>
      </p:ext>
    </p:extLst>
  </p:cSld>
  <p:clrMapOvr>
    <a:masterClrMapping/>
  </p:clrMapOvr>
  <mc:AlternateContent xmlns:mc="http://schemas.openxmlformats.org/markup-compatibility/2006">
    <mc:Choice xmlns:p14="http://schemas.microsoft.com/office/powerpoint/2010/main" Requires="p14">
      <p:transition spd="slow" p14:dur="20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矩形 2"/>
          <p:cNvSpPr>
            <a:spLocks noChangeAspect="1"/>
          </p:cNvSpPr>
          <p:nvPr/>
        </p:nvSpPr>
        <p:spPr>
          <a:xfrm>
            <a:off x="508000" y="1316023"/>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绘声绘色</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惟妙惟肖</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栩栩如生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绘声绘色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形容描述或描写生动逼真。惟妙惟肖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形容描写或模仿得非常好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非常逼真。栩栩如生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形容非常逼真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像活的一样。强调描述对象不是有生命的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多用于雕塑、画像之类。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演员必须自己内心冷静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才能表现所扮角色的热烈情感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他先得学会不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动于衷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才能把角色的喜怒哀乐生动地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形之于外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古有柳敬亭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今有袁阔成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袁阔成先生将《三国》讲活了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的讲解将人们带进了那个波澜壮阔的历史时代。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许昌春秋楼关圣殿正中为高</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米、号称亚洲最大的室内关羽神像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关公手捋长髯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微合二目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夜读《春秋》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宝相庄严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041993" y="3308569"/>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惟妙惟肖</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909983" y="4516488"/>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绘声绘色</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7148728" y="5308576"/>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栩栩如生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4209348510"/>
      </p:ext>
    </p:extLst>
  </p:cSld>
  <p:clrMapOvr>
    <a:masterClrMapping/>
  </p:clrMapOvr>
  <mc:AlternateContent xmlns:mc="http://schemas.openxmlformats.org/markup-compatibility/2006">
    <mc:Choice xmlns:p14="http://schemas.microsoft.com/office/powerpoint/2010/main" Requires="p14">
      <p:transition spd="slow" p14:dur="20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矩形 2"/>
          <p:cNvSpPr>
            <a:spLocks noChangeAspect="1"/>
          </p:cNvSpPr>
          <p:nvPr/>
        </p:nvSpPr>
        <p:spPr>
          <a:xfrm>
            <a:off x="508000" y="154512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北门之叹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望洋兴叹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扼腕长叹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北门之叹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出北门发出的叹息。指因怀才不遇而发出的慨叹。望洋兴叹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在伟大的事物面前感叹自己的渺小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现多比喻要做一件事情而力量不够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感到无可奈何。扼腕长叹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用手握腕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长声叹息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形容情绪激动的神态。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屈原站在汨罗江旁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回顾自己的一生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尽忠职守却被贬放逐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于是发出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最终自投汨罗而死。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这位歌手才华横溢却英年早逝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不禁让人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在追求理想的过程中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有人面对困难束手无策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有人却迎难而上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披荆斩棘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永不言败。</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051720" y="3933056"/>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北门之</a:t>
            </a:r>
            <a:r>
              <a:rPr lang="zh-CN" altLang="zh-CN" sz="2200" dirty="0" smtClean="0">
                <a:solidFill>
                  <a:srgbClr val="FF0000"/>
                </a:solidFill>
                <a:latin typeface="Times New Roman" panose="02020603050405020304" pitchFamily="18" charset="0"/>
                <a:cs typeface="Times New Roman" panose="02020603050405020304" pitchFamily="18" charset="0"/>
              </a:rPr>
              <a:t>叹</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5980987" y="4339389"/>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扼腕</a:t>
            </a:r>
            <a:r>
              <a:rPr lang="zh-CN" altLang="zh-CN" sz="2200" dirty="0" smtClean="0">
                <a:solidFill>
                  <a:srgbClr val="FF0000"/>
                </a:solidFill>
                <a:latin typeface="Times New Roman" panose="02020603050405020304" pitchFamily="18" charset="0"/>
                <a:cs typeface="Times New Roman" panose="02020603050405020304" pitchFamily="18" charset="0"/>
              </a:rPr>
              <a:t>长叹</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7076720" y="4751019"/>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望洋兴叹</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234229929"/>
      </p:ext>
    </p:extLst>
  </p:cSld>
  <p:clrMapOvr>
    <a:masterClrMapping/>
  </p:clrMapOvr>
  <mc:AlternateContent xmlns:mc="http://schemas.openxmlformats.org/markup-compatibility/2006">
    <mc:Choice xmlns:p14="http://schemas.microsoft.com/office/powerpoint/2010/main" Requires="p14">
      <p:transition spd="slow" p14:dur="20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咬文嚼字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字斟句酌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咬文嚼字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形容过分地斟酌字句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多用来指死抠字眼儿而不注重实质内容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。字斟句酌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对每一字、每一句都仔细推敲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形容说话或写作的态度慎重。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这段寄语只有数百字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但鲁先生写时却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数易其稿。</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156176" y="3901883"/>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字斟句酌</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847311510"/>
      </p:ext>
    </p:extLst>
  </p:cSld>
  <p:clrMapOvr>
    <a:masterClrMapping/>
  </p:clrMapOvr>
  <mc:AlternateContent xmlns:mc="http://schemas.openxmlformats.org/markup-compatibility/2006">
    <mc:Choice xmlns:p14="http://schemas.microsoft.com/office/powerpoint/2010/main" Requires="p14">
      <p:transition spd="slow" p14:dur="20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未雨绸缪</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防患未然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防微杜渐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未雨绸缪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趁着天没下雨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先修缮房屋门窗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比喻事先做好准备。防患未然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在事故或灾害尚未发生时采取预防措施。防微杜渐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在错误或坏事萌芽的时候及时制止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不让它发展。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消防工作必须立足于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从提高公众的防火意识做起。</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即使现有的产品畅销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抓紧技术储备与新产品开发。</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如果我们不从小事做起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那些细小的苗头最终可能酿成大祸。</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427984" y="3096258"/>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防患未然</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4304750" y="3893769"/>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未雨绸缪</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4067944" y="4694580"/>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防微杜渐</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919605053"/>
      </p:ext>
    </p:extLst>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矩形 2"/>
          <p:cNvSpPr>
            <a:spLocks noChangeAspect="1"/>
          </p:cNvSpPr>
          <p:nvPr/>
        </p:nvSpPr>
        <p:spPr>
          <a:xfrm>
            <a:off x="508000" y="989790"/>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习以为常</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习焉不察</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熟视无睹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习以为常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常做某种事情或常见某种现象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觉得很平常了。习焉不察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习惯于某种事物而察觉不到其中的问题。熟视无睹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虽然经常看见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还跟没有看见一样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指对应关心的事物漠不关心。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任务重、工期紧、条件艰苦是水电建设的显著特性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征战江河数十载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在水电站建设中屡建战功的中国水利水电第三工程局的员工早已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依据职称的评定标准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教师们将注意力从正常的教学中转移了出来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自然会对这套标准带来的戕害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。当他们从这套标准中不断受益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就更难自觉做出反思和批判。</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看着自然保护区随意丢弃的塑料袋、竹签和啤酒瓶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再看看环卫工人疲惫的身影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记者心里很不是滋味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禁止烧烤的标牌在不断增加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可就是有那么一些人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自觉自律真就这么困难吗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105889" y="3382567"/>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习以为常</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012160" y="418991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习焉不察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797745" y="578573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熟视无睹</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4054040092"/>
      </p:ext>
    </p:extLst>
  </p:cSld>
  <p:clrMapOvr>
    <a:masterClrMapping/>
  </p:clrMapOvr>
  <mc:AlternateContent xmlns:mc="http://schemas.openxmlformats.org/markup-compatibility/2006">
    <mc:Choice xmlns:p14="http://schemas.microsoft.com/office/powerpoint/2010/main" Requires="p14">
      <p:transition spd="slow" p14:dur="20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义愤填膺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瞋目而视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义愤填膺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胸中充满义愤。瞋目而视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怒目而视。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在博物馆参观时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面对着反映当年侵略者种种暴行的资料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人们无不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怒火中烧。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甚嚣尘上</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沸反盈天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甚嚣尘上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形容对传闻之事议论纷纷。现多指某种言论十分嚣张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。沸反盈天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形容喧哗吵闹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乱成一团。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国际上唱空中国经济的舆论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以房价回落、人民币贬值等问题炒作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散布中国经济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崩溃论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。这是对中国经济形势的严重误判。</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702071" y="2688138"/>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义愤填膺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5564552" y="4293096"/>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甚嚣尘上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74361499"/>
      </p:ext>
    </p:extLst>
  </p:cSld>
  <p:clrMapOvr>
    <a:masterClrMapping/>
  </p:clrMapOvr>
  <mc:AlternateContent xmlns:mc="http://schemas.openxmlformats.org/markup-compatibility/2006">
    <mc:Choice xmlns:p14="http://schemas.microsoft.com/office/powerpoint/2010/main" Requires="p14">
      <p:transition spd="slow" p14:dur="20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少不更事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胸无城府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少不更事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人年纪轻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经历的事不多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缺少经验。胸无城府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形容心胸坦率、坦白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没有什么隐藏。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的年轻人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我们要引导他们全面、深入地观察生活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认识生活。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百无聊赖</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兴味索然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百无聊赖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精神无所依托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感到非常无聊。兴味索然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形容兴趣全都消失。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刚从紧张的工作岗位上退下来的那段日子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a:t>
            </a:r>
            <a:r>
              <a:rPr lang="zh-CN" altLang="zh-CN" sz="2200" dirty="0" smtClean="0">
                <a:solidFill>
                  <a:srgbClr val="000000"/>
                </a:solidFill>
                <a:latin typeface="Times New Roman" panose="02020603050405020304" pitchFamily="18" charset="0"/>
                <a:cs typeface="Times New Roman" panose="02020603050405020304" pitchFamily="18" charset="0"/>
              </a:rPr>
              <a:t>有点</a:t>
            </a:r>
            <a:r>
              <a:rPr lang="en-US" altLang="zh-CN" sz="2200" dirty="0" smtClean="0">
                <a:solidFill>
                  <a:srgbClr val="000000"/>
                </a:solidFill>
                <a:latin typeface="Times New Roman" panose="02020603050405020304" pitchFamily="18" charset="0"/>
                <a:cs typeface="Times New Roman" panose="02020603050405020304" pitchFamily="18" charset="0"/>
              </a:rPr>
              <a:t>_______</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Times New Roman" panose="02020603050405020304" pitchFamily="18" charset="0"/>
                <a:cs typeface="Times New Roman" panose="02020603050405020304" pitchFamily="18" charset="0"/>
              </a:rPr>
              <a:t>感觉。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195736" y="2698529"/>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少不更事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7470153" y="473553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百无聊赖</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4001036273"/>
      </p:ext>
    </p:extLst>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闻名遐迩</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声名大噪</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声名鹊起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闻名遐迩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远近都有名声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形容名声很大。可作定语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修饰名词。声名大噪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由于名声高而引起人们的极大关注。既可用来形容人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也可用来形容物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。声名鹊起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声望和名誉像喜鹊一样飞起。形容声名大振。多用来形容人。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昆明湖上面就是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的万寿山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站在这里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你可以看到颐和园的全部风景。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博鳌亚洲论坛定址海南博鳌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让海南在国内外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东吴的陆逊因为火烧连营大破刘备而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69753" y="3706641"/>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闻名遐迩</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541491" y="4498729"/>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声名大</a:t>
            </a:r>
            <a:r>
              <a:rPr lang="zh-CN" altLang="zh-CN" sz="2200" dirty="0" smtClean="0">
                <a:solidFill>
                  <a:srgbClr val="FF0000"/>
                </a:solidFill>
                <a:latin typeface="Times New Roman" panose="02020603050405020304" pitchFamily="18" charset="0"/>
                <a:cs typeface="Times New Roman" panose="02020603050405020304" pitchFamily="18" charset="0"/>
              </a:rPr>
              <a:t>噪</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5636560" y="4895299"/>
            <a:ext cx="1383712"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声名</a:t>
            </a:r>
            <a:r>
              <a:rPr lang="zh-CN" altLang="zh-CN" sz="2200" dirty="0" smtClean="0">
                <a:solidFill>
                  <a:srgbClr val="FF0000"/>
                </a:solidFill>
                <a:latin typeface="Times New Roman" panose="02020603050405020304" pitchFamily="18" charset="0"/>
                <a:cs typeface="Times New Roman" panose="02020603050405020304" pitchFamily="18" charset="0"/>
              </a:rPr>
              <a:t>鹊起</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871394497"/>
      </p:ext>
    </p:extLst>
  </p:cSld>
  <p:clrMapOvr>
    <a:masterClrMapping/>
  </p:clrMapOvr>
  <mc:AlternateContent xmlns:mc="http://schemas.openxmlformats.org/markup-compatibility/2006">
    <mc:Choice xmlns:p14="http://schemas.microsoft.com/office/powerpoint/2010/main" Requires="p14">
      <p:transition spd="slow" p14:dur="20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以身作则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身体力行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身先士卒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以身作则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用自己的行动做出榜样。身体力行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亲身体验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努力实行。身先士卒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原指作战时将帅亲自带头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冲在士兵前面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现多指领导带头走在群众前面。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小张被提拔为部门领导三个月以来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消瘦了不少。</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面对肆虐的大火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消防队长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冲进火中去营救被困的人们。</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作为班长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你应该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不能在这么点小事上也犯错误。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747271" y="3096258"/>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身体力行</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4314412" y="3892221"/>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身先士卒</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177316" y="4704362"/>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以身作则</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348446557"/>
      </p:ext>
    </p:extLst>
  </p:cSld>
  <p:clrMapOvr>
    <a:masterClrMapping/>
  </p:clrMapOvr>
  <mc:AlternateContent xmlns:mc="http://schemas.openxmlformats.org/markup-compatibility/2006">
    <mc:Choice xmlns:p14="http://schemas.microsoft.com/office/powerpoint/2010/main" Requires="p14">
      <p:transition spd="slow" p14:dur="20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耳提面命</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叨陪鲤对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耳提面命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形容恳切地教导。叨陪鲤对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自谦之辞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指晚辈惭愧地接受长辈的教诲。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郎朗的成功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不仅在于自己的闻鸡起舞、十年一剑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还在于父亲多年的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、悉心教诲。</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睚眦必报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锱铢必较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睚眦必报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像被人瞪了一眼那样极小的仇恨也一定要报复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形容心胸极其狭窄。锱铢必较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对很少的钱或很小的事情都十分计较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原形容办事非常认真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一丝不苟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现多形容过于吝啬或气量小。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中国一贯坚持与邻为善、以邻为伴的睦邻友好政策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但在事关领土完整的问题上必须做到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坚守底线。</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000494" y="2884109"/>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耳提面命</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4603173" y="5303850"/>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锱铢必较</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573241064"/>
      </p:ext>
    </p:extLst>
  </p:cSld>
  <p:clrMapOvr>
    <a:masterClrMapping/>
  </p:clrMapOvr>
  <mc:AlternateContent xmlns:mc="http://schemas.openxmlformats.org/markup-compatibility/2006">
    <mc:Choice xmlns:p14="http://schemas.microsoft.com/office/powerpoint/2010/main" Requires="p14">
      <p:transition spd="slow" p14:dur="20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群情鼎沸</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群情激奋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群情鼎沸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形容群众的情绪异常激动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平静不下来。群情激奋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众人的情绪激动振奋。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延迟退休的政策信号一经释放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立刻在全社会引发巨大反响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一时之间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反对之声此起彼伏。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始料未及</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超乎想象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始料未及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发生的事态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当初没有预料到。超乎想象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超越了我们的想象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指事情的结果是我们所没想到的。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虽然延迟退休有益于减缓养老金不足的压力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也符合国际潮流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但遭到如此多的质疑和反对却是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其背后的原因值得决策者深思。</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195736" y="2884109"/>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群情鼎沸</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5158455" y="4915453"/>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始料未及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745485687"/>
      </p:ext>
    </p:extLst>
  </p:cSld>
  <p:clrMapOvr>
    <a:masterClrMapping/>
  </p:clrMapOvr>
  <mc:AlternateContent xmlns:mc="http://schemas.openxmlformats.org/markup-compatibility/2006">
    <mc:Choice xmlns:p14="http://schemas.microsoft.com/office/powerpoint/2010/main" Requires="p14">
      <p:transition spd="slow" p14:dur="20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分庭抗礼</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平起平坐</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等量齐观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分庭抗礼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原指宾主相见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站在庭院的两边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相对行礼。现在用来指双方平起平坐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实力相当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可以抗衡。平起平坐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地位或权力平等。等量齐观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不管事物间的差异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同等看待。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大家都没想到平日看似娇弱的女生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在拔河比赛中居然能和男生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形成激烈的拉锯战。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一个更有争议的问题在于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人民币何时成为能够与</a:t>
            </a:r>
            <a:r>
              <a:rPr lang="zh-CN" altLang="zh-CN" sz="2200" dirty="0" smtClean="0">
                <a:solidFill>
                  <a:srgbClr val="000000"/>
                </a:solidFill>
                <a:latin typeface="Times New Roman" panose="02020603050405020304" pitchFamily="18" charset="0"/>
                <a:cs typeface="Times New Roman" panose="02020603050405020304" pitchFamily="18" charset="0"/>
              </a:rPr>
              <a:t>美元</a:t>
            </a:r>
            <a:r>
              <a:rPr lang="en-US" altLang="zh-CN" sz="2200" dirty="0" smtClean="0">
                <a:solidFill>
                  <a:srgbClr val="000000"/>
                </a:solidFill>
                <a:latin typeface="Times New Roman" panose="02020603050405020304" pitchFamily="18" charset="0"/>
                <a:cs typeface="Times New Roman" panose="02020603050405020304" pitchFamily="18" charset="0"/>
              </a:rPr>
              <a:t>______</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Times New Roman" panose="02020603050405020304" pitchFamily="18" charset="0"/>
                <a:cs typeface="Times New Roman" panose="02020603050405020304" pitchFamily="18" charset="0"/>
              </a:rPr>
              <a:t>储备货币。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韩国对于活字印刷是做出过贡献的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但是他们的这些成就与我国古代对活字印刷的贡献相比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732515" y="3501008"/>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分庭抗礼</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7508768" y="3917732"/>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平起平坐</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5148064" y="511546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等量齐观</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540131223"/>
      </p:ext>
    </p:extLst>
  </p:cSld>
  <p:clrMapOvr>
    <a:masterClrMapping/>
  </p:clrMapOvr>
  <mc:AlternateContent xmlns:mc="http://schemas.openxmlformats.org/markup-compatibility/2006">
    <mc:Choice xmlns:p14="http://schemas.microsoft.com/office/powerpoint/2010/main" Requires="p14">
      <p:transition spd="slow" p14:dur="20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穿云裂石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石破天惊</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发聋振聩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穿云裂石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穿过云层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震裂石头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形容乐器声或歌声高亢嘹亮。石破天惊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多用来形容事情或文章议论新奇惊人。发聋振聩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发出很大的声响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使耳聋的人也能听见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比喻用语言文字唤醒糊涂的人。也说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振聋发聩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近代启蒙思想家严复翻译的《天演论》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给当时一心只读圣贤书的中国思想界带来全新的气息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影响巨大。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歌曲《青藏高原》表现了青藏高原的辽阔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体现出藏族人民对高原的热爱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而演唱者李娜的嗓音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更是令听者为之一振。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敦煌研究院的专家提出建立全球敦煌学研究中心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将敦煌文化基因植入当地产业发展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这一观点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在学术界和当地引起强烈反应。</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609006" y="3048178"/>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发聋振聩</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4618057" y="4252261"/>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穿云裂石</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4607666" y="5455615"/>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石破天惊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175401986"/>
      </p:ext>
    </p:extLst>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举重若轻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举足轻重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举重若轻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举重东西就像举轻东西那样。形容做繁难的事或处理棘手的问题轻松而不费力。举足轻重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所处地位重要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一举一动都关系到全局。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北京男篮的外援马布里既是球队组织进攻的核心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又是头号得分手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对球员的影响力非常大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在北京队中有着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的地位。</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629788" y="4097854"/>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举足轻重</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713602247"/>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亦步亦趋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上行下效</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步人后尘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亦步亦趋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比喻自己没有主张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或为了讨好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每件事都效仿或依从别人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跟着人家行事。上行下效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上面或上辈的人怎样做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下面或下辈的人就学着怎样做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多指不好的事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。步人后尘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跟在别人的后面走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比喻追随、模仿别人。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针对周边事务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土耳其很多时候都不再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其在诸如调停伊朗核问题上的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暧昧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态度更是被外界视为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不是合格北约成员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靳文生深谙艺术贵在创新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他不重复自己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以自己的收藏走出根、石、翰墨天人合一之途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组合展览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令人击掌称绝。</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毋庸置疑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现实工作中的一些不良风气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比如说讲排场、比阔气、报喜不报忧等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、投其所好的结果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根子就出在领导干部身上。</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479874" y="2996952"/>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亦步亦趋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6588224" y="4200306"/>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步人后尘</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753961" y="5826046"/>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上行下效</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738939342"/>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118414"/>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惨淡经营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苦心孤诣</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筚路蓝缕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惨淡经营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下笔之前竭力劳神构思。也指苦费心力地经营筹划。惨淡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苦费心思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筹划。苦心孤诣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费尽心思钻研或经营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达到别人达不到的境地。孤诣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独自达到的境地。筚路蓝缕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驾着柴车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穿着破旧的衣服去开辟山林。形容创业的艰苦。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旅游公司如雨后春笋般兴起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但是今年这些旅游公司或者关门或者大打服务牌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这标志着旅游业已经进入理性期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接下来更需要从业人员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电视剧《历史转折中的邓小平》再现了邓小平同志带领党和人民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开创中国特色社会主义的那段历史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给人们深刻的思想启示和全景式的艺术享受。</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为了保存这些书籍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使之流传后世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明代著名藏书家</a:t>
            </a:r>
            <a:r>
              <a:rPr lang="zh-CN" altLang="zh-CN" sz="2200" dirty="0" smtClean="0">
                <a:solidFill>
                  <a:srgbClr val="000000"/>
                </a:solidFill>
                <a:latin typeface="Times New Roman" panose="02020603050405020304" pitchFamily="18" charset="0"/>
                <a:cs typeface="Times New Roman" panose="02020603050405020304" pitchFamily="18" charset="0"/>
              </a:rPr>
              <a:t>范钦</a:t>
            </a:r>
            <a:r>
              <a:rPr lang="en-US" altLang="zh-CN" sz="2200" dirty="0" smtClean="0">
                <a:solidFill>
                  <a:srgbClr val="000000"/>
                </a:solidFill>
                <a:latin typeface="Times New Roman" panose="02020603050405020304" pitchFamily="18" charset="0"/>
                <a:cs typeface="Times New Roman" panose="02020603050405020304" pitchFamily="18" charset="0"/>
              </a:rPr>
              <a:t>_____</a:t>
            </a:r>
            <a:r>
              <a:rPr lang="zh-CN" altLang="zh-CN" sz="2200" dirty="0" smtClean="0">
                <a:solidFill>
                  <a:srgbClr val="000000"/>
                </a:solidFill>
                <a:latin typeface="Times New Roman" panose="02020603050405020304" pitchFamily="18" charset="0"/>
                <a:cs typeface="Times New Roman" panose="02020603050405020304" pitchFamily="18" charset="0"/>
              </a:rPr>
              <a:t>建造</a:t>
            </a:r>
            <a:r>
              <a:rPr lang="zh-CN" altLang="zh-CN" sz="2200" dirty="0">
                <a:solidFill>
                  <a:srgbClr val="000000"/>
                </a:solidFill>
                <a:latin typeface="Times New Roman" panose="02020603050405020304" pitchFamily="18" charset="0"/>
                <a:cs typeface="Times New Roman" panose="02020603050405020304" pitchFamily="18" charset="0"/>
              </a:rPr>
              <a:t>了一座藏书楼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天一阁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天一生水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地六成之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之说。</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389428" y="3912274"/>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惨淡经营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126007" y="4725144"/>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筚路蓝缕</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7596336" y="5561547"/>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苦心孤诣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67264570"/>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刻不容缓</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迫在眉睫</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迫不及待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刻不容缓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片刻也不能拖延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形容形势紧迫。迫在眉睫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形容事情临近眼前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十分紧迫。迫不及待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急迫得不能再等待。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月份以来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我国中东部大部分地区再次遭遇持续性雾霾天气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我国的环境治理工作已变得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稍有拖延怠慢就会使大气污染愈演愈烈。</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农业发展面临资源条件和生态环境两个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紧箍咒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加快转变发展方式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实现可持续发展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公积金新政发布后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来到公积金服务大厅咨询相关问题。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860032" y="3099706"/>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刻不容缓</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563888" y="4303487"/>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迫在眉睫</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995936" y="4709488"/>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迫不及待</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435380792"/>
      </p:ext>
    </p:extLst>
  </p:cSld>
  <p:clrMapOvr>
    <a:masterClrMapping/>
  </p:clrMapOvr>
  <mc:AlternateContent xmlns:mc="http://schemas.openxmlformats.org/markup-compatibility/2006">
    <mc:Choice xmlns:p14="http://schemas.microsoft.com/office/powerpoint/2010/main" Requires="p14">
      <p:transition spd="slow" p14:dur="20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169</TotalTime>
  <Words>434</Words>
  <Application>Microsoft Office PowerPoint</Application>
  <PresentationFormat>全屏显示(4:3)</PresentationFormat>
  <Paragraphs>406</Paragraphs>
  <Slides>48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48</vt:i4>
      </vt:variant>
    </vt:vector>
  </HeadingPairs>
  <TitlesOfParts>
    <vt:vector size="57" baseType="lpstr">
      <vt:lpstr>NEU-BZ-S92</vt:lpstr>
      <vt:lpstr>方正书宋_GBK</vt:lpstr>
      <vt:lpstr>黑体</vt:lpstr>
      <vt:lpstr>宋体</vt:lpstr>
      <vt:lpstr>微软雅黑</vt:lpstr>
      <vt:lpstr>Arial</vt:lpstr>
      <vt:lpstr>Calibri</vt:lpstr>
      <vt:lpstr>Times New Roman</vt:lpstr>
      <vt:lpstr>高优14新制作模板</vt:lpstr>
      <vt:lpstr>1.近义成语辨析60组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2016-10-10T07:50:29Z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