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Default Extension="avi" ContentType="video/avi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5"/>
  </p:notesMasterIdLst>
  <p:sldIdLst>
    <p:sldId id="272" r:id="rId2"/>
    <p:sldId id="267" r:id="rId3"/>
    <p:sldId id="262" r:id="rId4"/>
    <p:sldId id="263" r:id="rId5"/>
    <p:sldId id="270" r:id="rId6"/>
    <p:sldId id="302" r:id="rId7"/>
    <p:sldId id="303" r:id="rId8"/>
    <p:sldId id="274" r:id="rId9"/>
    <p:sldId id="341" r:id="rId10"/>
    <p:sldId id="275" r:id="rId11"/>
    <p:sldId id="340" r:id="rId12"/>
    <p:sldId id="276" r:id="rId13"/>
    <p:sldId id="277" r:id="rId14"/>
    <p:sldId id="305" r:id="rId15"/>
    <p:sldId id="306" r:id="rId16"/>
    <p:sldId id="278" r:id="rId17"/>
    <p:sldId id="308" r:id="rId18"/>
    <p:sldId id="309" r:id="rId19"/>
    <p:sldId id="310" r:id="rId20"/>
    <p:sldId id="339" r:id="rId21"/>
    <p:sldId id="280" r:id="rId22"/>
    <p:sldId id="281" r:id="rId23"/>
    <p:sldId id="312" r:id="rId24"/>
    <p:sldId id="313" r:id="rId25"/>
    <p:sldId id="282" r:id="rId26"/>
    <p:sldId id="314" r:id="rId27"/>
    <p:sldId id="315" r:id="rId28"/>
    <p:sldId id="316" r:id="rId29"/>
    <p:sldId id="338" r:id="rId30"/>
    <p:sldId id="285" r:id="rId31"/>
    <p:sldId id="286" r:id="rId32"/>
    <p:sldId id="318" r:id="rId33"/>
    <p:sldId id="287" r:id="rId34"/>
    <p:sldId id="319" r:id="rId35"/>
    <p:sldId id="321" r:id="rId36"/>
    <p:sldId id="322" r:id="rId37"/>
    <p:sldId id="289" r:id="rId38"/>
    <p:sldId id="290" r:id="rId39"/>
    <p:sldId id="323" r:id="rId40"/>
    <p:sldId id="324" r:id="rId41"/>
    <p:sldId id="291" r:id="rId42"/>
    <p:sldId id="325" r:id="rId43"/>
    <p:sldId id="326" r:id="rId44"/>
    <p:sldId id="320" r:id="rId45"/>
    <p:sldId id="337" r:id="rId46"/>
    <p:sldId id="293" r:id="rId47"/>
    <p:sldId id="328" r:id="rId48"/>
    <p:sldId id="329" r:id="rId49"/>
    <p:sldId id="330" r:id="rId50"/>
    <p:sldId id="336" r:id="rId51"/>
    <p:sldId id="331" r:id="rId52"/>
    <p:sldId id="332" r:id="rId53"/>
    <p:sldId id="333" r:id="rId54"/>
    <p:sldId id="297" r:id="rId55"/>
    <p:sldId id="334" r:id="rId56"/>
    <p:sldId id="351" r:id="rId57"/>
    <p:sldId id="352" r:id="rId58"/>
    <p:sldId id="347" r:id="rId59"/>
    <p:sldId id="396" r:id="rId60"/>
    <p:sldId id="397" r:id="rId61"/>
    <p:sldId id="350" r:id="rId62"/>
    <p:sldId id="395" r:id="rId63"/>
    <p:sldId id="261" r:id="rId6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3C70"/>
    <a:srgbClr val="1303E1"/>
    <a:srgbClr val="127FC0"/>
    <a:srgbClr val="8A481F"/>
    <a:srgbClr val="00508A"/>
    <a:srgbClr val="117EB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39" autoAdjust="0"/>
    <p:restoredTop sz="93459" autoAdjust="0"/>
  </p:normalViewPr>
  <p:slideViewPr>
    <p:cSldViewPr snapToGrid="0" showGuides="1">
      <p:cViewPr varScale="1">
        <p:scale>
          <a:sx n="77" d="100"/>
          <a:sy n="77" d="100"/>
        </p:scale>
        <p:origin x="-114" y="-516"/>
      </p:cViewPr>
      <p:guideLst>
        <p:guide orient="horz" pos="2160"/>
        <p:guide pos="3840"/>
        <p:guide pos="393"/>
        <p:guide pos="72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81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66C8F1-6B19-4F54-8F22-4AEE7F177AF9}" type="datetimeFigureOut">
              <a:rPr lang="zh-CN" altLang="en-US" smtClean="0"/>
              <a:pPr/>
              <a:t>2020/3/12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852AEC-6377-4522-873D-EA09C33FA0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852AEC-6377-4522-873D-EA09C33FA056}" type="slidenum">
              <a:rPr lang="zh-CN" altLang="en-US" smtClean="0"/>
              <a:pPr/>
              <a:t>63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media" Target="../media/media1.avi"/><Relationship Id="rId2" Type="http://schemas.openxmlformats.org/officeDocument/2006/relationships/slideMaster" Target="../slideMasters/slideMaster1.xml"/><Relationship Id="rId1" Type="http://schemas.openxmlformats.org/officeDocument/2006/relationships/vide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2020/3/12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2020/3/12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页背景">
            <a:hlinkClick r:id="" action="ppaction://media"/>
          </p:cNvPr>
          <p:cNvPicPr>
            <a:picLocks noChangeAspect="1"/>
          </p:cNvPicPr>
          <p:nvPr userDrawn="1"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-199046" y="-383937"/>
            <a:ext cx="13315950" cy="767715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天星疯狂作文logo透明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9304638" y="164443"/>
            <a:ext cx="2607275" cy="6193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2020/3/12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2020/3/12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2020/3/12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2020/3/12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2020/3/12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2020/3/12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2020/3/12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292EB-3167-436F-867E-AE3AC7702F4A}" type="datetimeFigureOut">
              <a:rPr lang="zh-CN" altLang="en-US" smtClean="0"/>
              <a:pPr/>
              <a:t>2020/3/12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62058" y="1823294"/>
            <a:ext cx="10630056" cy="2396213"/>
            <a:chOff x="-34158" y="3338058"/>
            <a:chExt cx="10310745" cy="2396213"/>
          </a:xfrm>
        </p:grpSpPr>
        <p:sp>
          <p:nvSpPr>
            <p:cNvPr id="5" name="任意多边形 4"/>
            <p:cNvSpPr/>
            <p:nvPr/>
          </p:nvSpPr>
          <p:spPr>
            <a:xfrm>
              <a:off x="121486" y="3338058"/>
              <a:ext cx="9960148" cy="1650446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117EBF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-34158" y="3427316"/>
              <a:ext cx="10310745" cy="23069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“全民抗疫的思考及作文备考</a:t>
              </a:r>
              <a:r>
                <a:rPr lang="zh-CN" altLang="en-US" sz="4800" b="1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”</a:t>
              </a:r>
              <a:endParaRPr lang="en-US" altLang="zh-CN" sz="4800" b="1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/>
              <a:r>
                <a:rPr lang="zh-CN" altLang="en-US" sz="4800" b="1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精品课件</a:t>
              </a:r>
              <a:r>
                <a:rPr lang="zh-CN" altLang="en-US" sz="4800" dirty="0" smtClean="0"/>
                <a:t/>
              </a:r>
              <a:br>
                <a:rPr lang="zh-CN" altLang="en-US" sz="4800" dirty="0" smtClean="0"/>
              </a:br>
              <a:endParaRPr lang="zh-CN" altLang="en-US" sz="4800" b="1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70240" y="5426330"/>
            <a:ext cx="3791423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《</a:t>
            </a:r>
            <a:r>
              <a:rPr lang="zh-CN" alt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疯狂作文</a:t>
            </a:r>
            <a:r>
              <a:rPr lang="en-US" altLang="zh-CN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》</a:t>
            </a:r>
            <a:r>
              <a:rPr lang="zh-CN" alt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特约编委</a:t>
            </a:r>
            <a:endParaRPr lang="en-US" altLang="zh-CN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zh-CN" alt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罗富强</a:t>
            </a:r>
            <a:endParaRPr lang="zh-CN" alt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5242" y="1826832"/>
            <a:ext cx="10663881" cy="4596713"/>
          </a:xfrm>
          <a:prstGeom prst="rect">
            <a:avLst/>
          </a:prstGeom>
          <a:solidFill>
            <a:schemeClr val="accent5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2000" b="1" dirty="0" smtClean="0">
              <a:solidFill>
                <a:srgbClr val="FF0000"/>
              </a:solidFill>
            </a:endParaRPr>
          </a:p>
          <a:p>
            <a:pPr algn="ctr"/>
            <a:endParaRPr lang="zh-CN" altLang="en-US" sz="1600" dirty="0"/>
          </a:p>
        </p:txBody>
      </p:sp>
      <p:sp>
        <p:nvSpPr>
          <p:cNvPr id="33" name="文本框 32"/>
          <p:cNvSpPr txBox="1"/>
          <p:nvPr/>
        </p:nvSpPr>
        <p:spPr>
          <a:xfrm>
            <a:off x="869758" y="1805723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5"/>
          <p:cNvGrpSpPr/>
          <p:nvPr/>
        </p:nvGrpSpPr>
        <p:grpSpPr>
          <a:xfrm>
            <a:off x="405245" y="353049"/>
            <a:ext cx="3525476" cy="592526"/>
            <a:chOff x="2753150" y="2876110"/>
            <a:chExt cx="6685701" cy="1123664"/>
          </a:xfrm>
        </p:grpSpPr>
        <p:grpSp>
          <p:nvGrpSpPr>
            <p:cNvPr id="4" name="组合 6"/>
            <p:cNvGrpSpPr/>
            <p:nvPr/>
          </p:nvGrpSpPr>
          <p:grpSpPr>
            <a:xfrm>
              <a:off x="2753150" y="2876112"/>
              <a:ext cx="1282707" cy="1123662"/>
              <a:chOff x="3306159" y="1663997"/>
              <a:chExt cx="796206" cy="697483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745578"/>
                <a:ext cx="576943" cy="615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3</a:t>
                </a:r>
                <a:endParaRPr lang="zh-CN" altLang="en-US" sz="28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212477" y="2937436"/>
              <a:ext cx="5226374" cy="9922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高考作文题链接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同心圆 17"/>
          <p:cNvSpPr>
            <a:spLocks noChangeArrowheads="1"/>
          </p:cNvSpPr>
          <p:nvPr/>
        </p:nvSpPr>
        <p:spPr bwMode="auto">
          <a:xfrm>
            <a:off x="4381500" y="2473999"/>
            <a:ext cx="2743200" cy="2746375"/>
          </a:xfrm>
          <a:custGeom>
            <a:avLst/>
            <a:gdLst>
              <a:gd name="T0" fmla="*/ 0 w 2903538"/>
              <a:gd name="T1" fmla="*/ 1373287 h 2906712"/>
              <a:gd name="T2" fmla="*/ 1371998 w 2903538"/>
              <a:gd name="T3" fmla="*/ 0 h 2906712"/>
              <a:gd name="T4" fmla="*/ 2743995 w 2903538"/>
              <a:gd name="T5" fmla="*/ 1373287 h 2906712"/>
              <a:gd name="T6" fmla="*/ 1371998 w 2903538"/>
              <a:gd name="T7" fmla="*/ 2746574 h 2906712"/>
              <a:gd name="T8" fmla="*/ 0 w 2903538"/>
              <a:gd name="T9" fmla="*/ 1373287 h 2906712"/>
              <a:gd name="T10" fmla="*/ 173613 w 2903538"/>
              <a:gd name="T11" fmla="*/ 1373287 h 2906712"/>
              <a:gd name="T12" fmla="*/ 1371998 w 2903538"/>
              <a:gd name="T13" fmla="*/ 2572987 h 2906712"/>
              <a:gd name="T14" fmla="*/ 2570381 w 2903538"/>
              <a:gd name="T15" fmla="*/ 1373287 h 2906712"/>
              <a:gd name="T16" fmla="*/ 1371998 w 2903538"/>
              <a:gd name="T17" fmla="*/ 173586 h 2906712"/>
              <a:gd name="T18" fmla="*/ 173613 w 2903538"/>
              <a:gd name="T19" fmla="*/ 1373287 h 290671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903538"/>
              <a:gd name="T31" fmla="*/ 0 h 2906712"/>
              <a:gd name="T32" fmla="*/ 2903538 w 2903538"/>
              <a:gd name="T33" fmla="*/ 2906712 h 290671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903538" h="2906712">
                <a:moveTo>
                  <a:pt x="0" y="1453356"/>
                </a:moveTo>
                <a:cubicBezTo>
                  <a:pt x="0" y="650690"/>
                  <a:pt x="649979" y="0"/>
                  <a:pt x="1451769" y="0"/>
                </a:cubicBezTo>
                <a:cubicBezTo>
                  <a:pt x="2253559" y="0"/>
                  <a:pt x="2903538" y="650690"/>
                  <a:pt x="2903538" y="1453356"/>
                </a:cubicBezTo>
                <a:cubicBezTo>
                  <a:pt x="2903538" y="2256022"/>
                  <a:pt x="2253559" y="2906712"/>
                  <a:pt x="1451769" y="2906712"/>
                </a:cubicBezTo>
                <a:cubicBezTo>
                  <a:pt x="649979" y="2906712"/>
                  <a:pt x="0" y="2256022"/>
                  <a:pt x="0" y="1453356"/>
                </a:cubicBezTo>
                <a:close/>
                <a:moveTo>
                  <a:pt x="183707" y="1453356"/>
                </a:moveTo>
                <a:cubicBezTo>
                  <a:pt x="183707" y="2154564"/>
                  <a:pt x="751438" y="2723005"/>
                  <a:pt x="1451769" y="2723005"/>
                </a:cubicBezTo>
                <a:cubicBezTo>
                  <a:pt x="2152100" y="2723005"/>
                  <a:pt x="2719831" y="2154564"/>
                  <a:pt x="2719831" y="1453356"/>
                </a:cubicBezTo>
                <a:cubicBezTo>
                  <a:pt x="2719831" y="752148"/>
                  <a:pt x="2152100" y="183707"/>
                  <a:pt x="1451769" y="183707"/>
                </a:cubicBezTo>
                <a:cubicBezTo>
                  <a:pt x="751438" y="183707"/>
                  <a:pt x="183707" y="752148"/>
                  <a:pt x="183707" y="1453356"/>
                </a:cubicBezTo>
                <a:close/>
              </a:path>
            </a:pathLst>
          </a:custGeom>
          <a:solidFill>
            <a:srgbClr val="094162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 eaLnBrk="1" hangingPunct="1"/>
            <a:r>
              <a:rPr lang="zh-CN" altLang="en-US" sz="4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家国情怀</a:t>
            </a:r>
            <a:endParaRPr lang="en-US" altLang="zh-CN" sz="40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/>
            <a:r>
              <a:rPr lang="zh-CN" altLang="en-US" sz="4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众志成城</a:t>
            </a:r>
            <a:endParaRPr lang="zh-CN" altLang="en-US" sz="4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任意多边形 18"/>
          <p:cNvSpPr>
            <a:spLocks noChangeArrowheads="1"/>
          </p:cNvSpPr>
          <p:nvPr/>
        </p:nvSpPr>
        <p:spPr bwMode="auto">
          <a:xfrm>
            <a:off x="1621738" y="4797541"/>
            <a:ext cx="4132263" cy="542925"/>
          </a:xfrm>
          <a:custGeom>
            <a:avLst/>
            <a:gdLst>
              <a:gd name="T0" fmla="*/ 363050 w 3279285"/>
              <a:gd name="T1" fmla="*/ 0 h 431880"/>
              <a:gd name="T2" fmla="*/ 3956041 w 3279285"/>
              <a:gd name="T3" fmla="*/ 0 h 431880"/>
              <a:gd name="T4" fmla="*/ 4072344 w 3279285"/>
              <a:gd name="T5" fmla="*/ 127318 h 431880"/>
              <a:gd name="T6" fmla="*/ 5307566 w 3279285"/>
              <a:gd name="T7" fmla="*/ 711931 h 431880"/>
              <a:gd name="T8" fmla="*/ 5513310 w 3279285"/>
              <a:gd name="T9" fmla="*/ 722269 h 431880"/>
              <a:gd name="T10" fmla="*/ 5511777 w 3279285"/>
              <a:gd name="T11" fmla="*/ 722422 h 431880"/>
              <a:gd name="T12" fmla="*/ 363050 w 3279285"/>
              <a:gd name="T13" fmla="*/ 722422 h 431880"/>
              <a:gd name="T14" fmla="*/ 0 w 3279285"/>
              <a:gd name="T15" fmla="*/ 361210 h 431880"/>
              <a:gd name="T16" fmla="*/ 363050 w 3279285"/>
              <a:gd name="T17" fmla="*/ 0 h 43188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279285"/>
              <a:gd name="T28" fmla="*/ 0 h 431880"/>
              <a:gd name="T29" fmla="*/ 3279285 w 3279285"/>
              <a:gd name="T30" fmla="*/ 431880 h 43188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279285" h="431880">
                <a:moveTo>
                  <a:pt x="215940" y="0"/>
                </a:moveTo>
                <a:lnTo>
                  <a:pt x="2353030" y="0"/>
                </a:lnTo>
                <a:lnTo>
                  <a:pt x="2422207" y="76114"/>
                </a:lnTo>
                <a:cubicBezTo>
                  <a:pt x="2614541" y="268448"/>
                  <a:pt x="2871077" y="396581"/>
                  <a:pt x="3156910" y="425609"/>
                </a:cubicBezTo>
                <a:lnTo>
                  <a:pt x="3279285" y="431789"/>
                </a:lnTo>
                <a:lnTo>
                  <a:pt x="3278375" y="431880"/>
                </a:lnTo>
                <a:lnTo>
                  <a:pt x="215940" y="431880"/>
                </a:lnTo>
                <a:cubicBezTo>
                  <a:pt x="96680" y="431880"/>
                  <a:pt x="0" y="335200"/>
                  <a:pt x="0" y="215940"/>
                </a:cubicBezTo>
                <a:cubicBezTo>
                  <a:pt x="0" y="96680"/>
                  <a:pt x="96680" y="0"/>
                  <a:pt x="215940" y="0"/>
                </a:cubicBezTo>
                <a:close/>
              </a:path>
            </a:pathLst>
          </a:custGeom>
          <a:solidFill>
            <a:srgbClr val="094162"/>
          </a:solidFill>
          <a:ln w="9525">
            <a:noFill/>
            <a:miter lim="800000"/>
          </a:ln>
        </p:spPr>
        <p:txBody>
          <a:bodyPr lIns="226800" tIns="43205" rIns="226800" bIns="43205" anchor="ctr"/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爱国、责任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任意多边形 17"/>
          <p:cNvSpPr>
            <a:spLocks noChangeArrowheads="1"/>
          </p:cNvSpPr>
          <p:nvPr/>
        </p:nvSpPr>
        <p:spPr bwMode="auto">
          <a:xfrm>
            <a:off x="5873278" y="2392564"/>
            <a:ext cx="4330266" cy="544512"/>
          </a:xfrm>
          <a:custGeom>
            <a:avLst/>
            <a:gdLst>
              <a:gd name="T0" fmla="*/ 45990 w 3275513"/>
              <a:gd name="T1" fmla="*/ 0 h 431880"/>
              <a:gd name="T2" fmla="*/ 5139256 w 3275513"/>
              <a:gd name="T3" fmla="*/ 0 h 431880"/>
              <a:gd name="T4" fmla="*/ 5501977 w 3275513"/>
              <a:gd name="T5" fmla="*/ 363209 h 431880"/>
              <a:gd name="T6" fmla="*/ 5139256 w 3275513"/>
              <a:gd name="T7" fmla="*/ 726416 h 431880"/>
              <a:gd name="T8" fmla="*/ 1467129 w 3275513"/>
              <a:gd name="T9" fmla="*/ 726416 h 431880"/>
              <a:gd name="T10" fmla="*/ 1350931 w 3275513"/>
              <a:gd name="T11" fmla="*/ 598397 h 431880"/>
              <a:gd name="T12" fmla="*/ 116826 w 3275513"/>
              <a:gd name="T13" fmla="*/ 10549 h 431880"/>
              <a:gd name="T14" fmla="*/ 0 w 3275513"/>
              <a:gd name="T15" fmla="*/ 4641 h 43188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275513"/>
              <a:gd name="T25" fmla="*/ 0 h 431880"/>
              <a:gd name="T26" fmla="*/ 3275513 w 3275513"/>
              <a:gd name="T27" fmla="*/ 431880 h 43188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275513" h="431880">
                <a:moveTo>
                  <a:pt x="27379" y="0"/>
                </a:moveTo>
                <a:lnTo>
                  <a:pt x="3059573" y="0"/>
                </a:lnTo>
                <a:cubicBezTo>
                  <a:pt x="3178833" y="0"/>
                  <a:pt x="3275513" y="96680"/>
                  <a:pt x="3275513" y="215940"/>
                </a:cubicBezTo>
                <a:cubicBezTo>
                  <a:pt x="3275513" y="335200"/>
                  <a:pt x="3178833" y="431880"/>
                  <a:pt x="3059573" y="431880"/>
                </a:cubicBezTo>
                <a:lnTo>
                  <a:pt x="873431" y="431880"/>
                </a:lnTo>
                <a:lnTo>
                  <a:pt x="804255" y="355768"/>
                </a:lnTo>
                <a:cubicBezTo>
                  <a:pt x="611921" y="163433"/>
                  <a:pt x="355385" y="35300"/>
                  <a:pt x="69551" y="6272"/>
                </a:cubicBezTo>
                <a:lnTo>
                  <a:pt x="0" y="2760"/>
                </a:lnTo>
                <a:lnTo>
                  <a:pt x="27379" y="0"/>
                </a:lnTo>
                <a:close/>
              </a:path>
            </a:pathLst>
          </a:custGeom>
          <a:solidFill>
            <a:srgbClr val="094162"/>
          </a:solidFill>
          <a:ln w="9525">
            <a:noFill/>
            <a:miter lim="800000"/>
          </a:ln>
        </p:spPr>
        <p:txBody>
          <a:bodyPr lIns="226800" tIns="43205" rIns="226800" bIns="43205" anchor="ctr"/>
          <a:lstStyle/>
          <a:p>
            <a:pPr algn="r" eaLnBrk="1" hangingPunct="1"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奉献、担当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10544" y="1115094"/>
            <a:ext cx="10578369" cy="631523"/>
          </a:xfrm>
          <a:prstGeom prst="rect">
            <a:avLst/>
          </a:prstGeom>
          <a:solidFill>
            <a:srgbClr val="0070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核心概念剖析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1139369"/>
            <a:ext cx="11936627" cy="5522687"/>
          </a:xfrm>
          <a:prstGeom prst="rect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3" name="文本框 32"/>
          <p:cNvSpPr txBox="1"/>
          <p:nvPr/>
        </p:nvSpPr>
        <p:spPr>
          <a:xfrm>
            <a:off x="869758" y="1805723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08918" y="1210963"/>
            <a:ext cx="11281719" cy="5410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>
              <a:lnSpc>
                <a:spcPct val="114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阅读下面的材料，根据要求写作。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20090">
              <a:lnSpc>
                <a:spcPct val="114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2020 年伊始，一场突如其来的新型冠状病毒肺炎(简称“新冠肺炎”)疫情自武汉悄然而发并迅速席卷全国。面对来势汹汹的疫情，一线医务人员夜以继日连续奋战，为人民生命健康筑起安全防火墙。在新型冠状病毒肆虐的情况下，白衣天使们“以我所学，尽我全力”，与时间赛跑，与死神抢人，他们是“美丽逆行者”。</a:t>
            </a:r>
          </a:p>
          <a:p>
            <a:pPr indent="720090">
              <a:lnSpc>
                <a:spcPct val="114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对肆虐的新冠肺炎，一个个普通的生命，撑起了华夏大地的脊梁。在这场突如其来的灾祸面前，你也耳闻目睹，置身其中。你所处的环境里，有哪些感人的点滴，曾触动过你的心灵；你不经意的听闻中，有哪些零碎的只言片语，曾扣动过你的心弦；你亲身经历的故事中，有哪些人性的闪耀，曾滋润过你的心田？</a:t>
            </a:r>
            <a:endParaRPr lang="en-US" altLang="zh-CN" sz="24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以上材料触发了你怎样的联想和思考？请据此写一篇文章。 要求:自拟标题，自选角度，确定立意；不要套作，不得抄袭；不得泄露个人信息；不少于800字。</a:t>
            </a:r>
          </a:p>
          <a:p>
            <a:pPr indent="720090">
              <a:lnSpc>
                <a:spcPct val="114000"/>
              </a:lnSpc>
            </a:pPr>
            <a:endParaRPr lang="en-US" altLang="zh-CN" sz="24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5"/>
          <p:cNvGrpSpPr/>
          <p:nvPr/>
        </p:nvGrpSpPr>
        <p:grpSpPr>
          <a:xfrm>
            <a:off x="405245" y="353049"/>
            <a:ext cx="3525476" cy="592526"/>
            <a:chOff x="2753150" y="2876110"/>
            <a:chExt cx="6685701" cy="1123664"/>
          </a:xfrm>
        </p:grpSpPr>
        <p:grpSp>
          <p:nvGrpSpPr>
            <p:cNvPr id="3" name="组合 6"/>
            <p:cNvGrpSpPr/>
            <p:nvPr/>
          </p:nvGrpSpPr>
          <p:grpSpPr>
            <a:xfrm>
              <a:off x="2753150" y="2876112"/>
              <a:ext cx="1282707" cy="1123662"/>
              <a:chOff x="3306159" y="1663997"/>
              <a:chExt cx="796206" cy="697483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745578"/>
                <a:ext cx="576943" cy="615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3</a:t>
                </a:r>
                <a:endParaRPr lang="zh-CN" altLang="en-US" sz="28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212477" y="2937436"/>
              <a:ext cx="5226374" cy="9922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高考作文题链接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3002690" y="714626"/>
            <a:ext cx="5692350" cy="941486"/>
            <a:chOff x="2753150" y="2876110"/>
            <a:chExt cx="6685701" cy="1105781"/>
          </a:xfrm>
        </p:grpSpPr>
        <p:grpSp>
          <p:nvGrpSpPr>
            <p:cNvPr id="7" name="组合 1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3" name="六边形 2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3415791" y="1777322"/>
                <a:ext cx="576943" cy="4712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2</a:t>
                </a:r>
                <a:endParaRPr lang="zh-CN" altLang="en-US" sz="36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5" name="任意多边形 4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212476" y="3075058"/>
              <a:ext cx="5226375" cy="68682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沧海横流方显英雄本色</a:t>
              </a:r>
              <a:endParaRPr lang="zh-CN" altLang="en-US" sz="3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8"/>
          <p:cNvGrpSpPr/>
          <p:nvPr/>
        </p:nvGrpSpPr>
        <p:grpSpPr>
          <a:xfrm>
            <a:off x="769583" y="2438251"/>
            <a:ext cx="2482703" cy="3623188"/>
            <a:chOff x="1975740" y="2155224"/>
            <a:chExt cx="2298700" cy="3354660"/>
          </a:xfrm>
        </p:grpSpPr>
        <p:sp>
          <p:nvSpPr>
            <p:cNvPr id="10" name="矩形 9"/>
            <p:cNvSpPr/>
            <p:nvPr/>
          </p:nvSpPr>
          <p:spPr>
            <a:xfrm>
              <a:off x="1975740" y="2155224"/>
              <a:ext cx="2298700" cy="444500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1.</a:t>
              </a:r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经典事件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975740" y="3217534"/>
              <a:ext cx="2298700" cy="2292350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9" name="组合 11"/>
          <p:cNvGrpSpPr/>
          <p:nvPr/>
        </p:nvGrpSpPr>
        <p:grpSpPr>
          <a:xfrm>
            <a:off x="4752578" y="2355872"/>
            <a:ext cx="2544487" cy="3684972"/>
            <a:chOff x="1769803" y="2086578"/>
            <a:chExt cx="2355905" cy="3411866"/>
          </a:xfrm>
        </p:grpSpPr>
        <p:sp>
          <p:nvSpPr>
            <p:cNvPr id="13" name="矩形 12"/>
            <p:cNvSpPr/>
            <p:nvPr/>
          </p:nvSpPr>
          <p:spPr>
            <a:xfrm>
              <a:off x="1769803" y="2086578"/>
              <a:ext cx="2298700" cy="444500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2.</a:t>
              </a:r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精辟言论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827008" y="3206094"/>
              <a:ext cx="2298700" cy="2292350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12" name="组合 14"/>
          <p:cNvGrpSpPr/>
          <p:nvPr/>
        </p:nvGrpSpPr>
        <p:grpSpPr>
          <a:xfrm>
            <a:off x="8533031" y="2454726"/>
            <a:ext cx="3455773" cy="3549046"/>
            <a:chOff x="1437358" y="2120901"/>
            <a:chExt cx="3199651" cy="3286014"/>
          </a:xfrm>
        </p:grpSpPr>
        <p:sp>
          <p:nvSpPr>
            <p:cNvPr id="16" name="矩形 15"/>
            <p:cNvSpPr/>
            <p:nvPr/>
          </p:nvSpPr>
          <p:spPr>
            <a:xfrm>
              <a:off x="1437358" y="2120901"/>
              <a:ext cx="3199651" cy="444500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3.</a:t>
              </a:r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高考作文题链接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769803" y="3114565"/>
              <a:ext cx="2298700" cy="2292350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pic>
        <p:nvPicPr>
          <p:cNvPr id="18" name="图片 17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1979" y="3224140"/>
            <a:ext cx="2619632" cy="3293169"/>
          </a:xfrm>
          <a:prstGeom prst="rect">
            <a:avLst/>
          </a:prstGeom>
        </p:spPr>
      </p:pic>
      <p:pic>
        <p:nvPicPr>
          <p:cNvPr id="19" name="图片 18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31491" y="3156272"/>
            <a:ext cx="2557849" cy="3336323"/>
          </a:xfrm>
          <a:prstGeom prst="rect">
            <a:avLst/>
          </a:prstGeom>
        </p:spPr>
      </p:pic>
      <p:pic>
        <p:nvPicPr>
          <p:cNvPr id="20" name="图片 19" descr="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46292" y="3057648"/>
            <a:ext cx="2397855" cy="34225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1"/>
          <p:cNvGrpSpPr/>
          <p:nvPr/>
        </p:nvGrpSpPr>
        <p:grpSpPr>
          <a:xfrm>
            <a:off x="172997" y="1172563"/>
            <a:ext cx="11454714" cy="5191168"/>
            <a:chOff x="1823352" y="2120901"/>
            <a:chExt cx="2309832" cy="2509828"/>
          </a:xfrm>
        </p:grpSpPr>
        <p:sp>
          <p:nvSpPr>
            <p:cNvPr id="23" name="矩形 22"/>
            <p:cNvSpPr/>
            <p:nvPr/>
          </p:nvSpPr>
          <p:spPr>
            <a:xfrm>
              <a:off x="1825843" y="2120901"/>
              <a:ext cx="2299865" cy="305329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事件</a:t>
              </a:r>
              <a:r>
                <a:rPr lang="en-US" altLang="zh-CN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A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823352" y="2444153"/>
              <a:ext cx="2309832" cy="2186576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308919" y="2096146"/>
            <a:ext cx="11084011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>
              <a:lnSpc>
                <a:spcPct val="125000"/>
              </a:lnSpc>
              <a:buFont typeface="Wingdings" panose="05000000000000000000" pitchFamily="2" charset="2"/>
              <a:buChar char="u"/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为什么每天都要去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ICU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问诊？</a:t>
            </a:r>
            <a:r>
              <a:rPr lang="zh-CN" altLang="en-US" sz="2400" b="1" dirty="0" smtClean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她（李兰娟院士）说，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里是病情最严重的病人，面对面交流是增加患者信心的方式“这也有利于我直接了解他们的情况，更好地与同事们讨论制定治疗方案”一位古稀老人，奔波在一线坚守在最危险的地方，她脸上的压痕是“勋章”，更是撼人心魄的责任担当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</a:p>
          <a:p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/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摘自澎湃新闻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·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澎湃号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·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媒体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《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致敬！白衣英雄！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》</a:t>
            </a:r>
          </a:p>
          <a:p>
            <a:endParaRPr lang="zh-CN" altLang="en-US" sz="2400" dirty="0" smtClean="0">
              <a:solidFill>
                <a:schemeClr val="bg1"/>
              </a:solidFill>
            </a:endParaRPr>
          </a:p>
          <a:p>
            <a:endParaRPr lang="en-US" altLang="zh-CN" sz="2000" dirty="0" smtClean="0">
              <a:solidFill>
                <a:schemeClr val="bg1"/>
              </a:solidFill>
            </a:endParaRPr>
          </a:p>
        </p:txBody>
      </p:sp>
      <p:grpSp>
        <p:nvGrpSpPr>
          <p:cNvPr id="3" name="组合 5"/>
          <p:cNvGrpSpPr/>
          <p:nvPr/>
        </p:nvGrpSpPr>
        <p:grpSpPr>
          <a:xfrm>
            <a:off x="405245" y="353050"/>
            <a:ext cx="3525476" cy="592524"/>
            <a:chOff x="2753150" y="2876110"/>
            <a:chExt cx="6685701" cy="1123660"/>
          </a:xfrm>
        </p:grpSpPr>
        <p:grpSp>
          <p:nvGrpSpPr>
            <p:cNvPr id="4" name="组合 6"/>
            <p:cNvGrpSpPr/>
            <p:nvPr/>
          </p:nvGrpSpPr>
          <p:grpSpPr>
            <a:xfrm>
              <a:off x="2753150" y="2876110"/>
              <a:ext cx="1282707" cy="1123660"/>
              <a:chOff x="3306159" y="1663997"/>
              <a:chExt cx="796206" cy="697482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745577"/>
                <a:ext cx="576943" cy="615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1</a:t>
                </a:r>
                <a:endParaRPr lang="zh-CN" altLang="en-US" sz="28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212477" y="2909911"/>
              <a:ext cx="5226374" cy="9922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经典事件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1"/>
          <p:cNvGrpSpPr/>
          <p:nvPr/>
        </p:nvGrpSpPr>
        <p:grpSpPr>
          <a:xfrm>
            <a:off x="308921" y="1172563"/>
            <a:ext cx="11454714" cy="5191168"/>
            <a:chOff x="1823352" y="2120901"/>
            <a:chExt cx="2309832" cy="2509828"/>
          </a:xfrm>
        </p:grpSpPr>
        <p:sp>
          <p:nvSpPr>
            <p:cNvPr id="23" name="矩形 22"/>
            <p:cNvSpPr/>
            <p:nvPr/>
          </p:nvSpPr>
          <p:spPr>
            <a:xfrm>
              <a:off x="1825843" y="2120901"/>
              <a:ext cx="2299865" cy="305329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事件</a:t>
              </a:r>
              <a:r>
                <a:rPr lang="en-US" altLang="zh-CN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B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823352" y="2444153"/>
              <a:ext cx="2309832" cy="2186576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869758" y="1805723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08918" y="1841158"/>
            <a:ext cx="11258967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20090">
              <a:lnSpc>
                <a:spcPct val="125000"/>
              </a:lnSpc>
              <a:buFont typeface="Wingdings" panose="05000000000000000000" pitchFamily="2" charset="2"/>
              <a:buChar char="u"/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湖北咸宁市崇阳县的</a:t>
            </a:r>
            <a:r>
              <a:rPr lang="zh-CN" altLang="en-US" sz="2400" dirty="0" smtClean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科员罗浩，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连续奋战6天6夜，一人驾车护送30余人到医院进行集中观察。在关键时刻，能不能放下个人的私心杂念，全身心地投入到抗击疫情的工作中去，是一块检验干部成色的“试金石”。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endParaRPr lang="zh-CN" altLang="en-US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/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澎湃新闻网《心无旁骛争分夺秒，战时状态没有人可以当逃兵》</a:t>
            </a:r>
          </a:p>
          <a:p>
            <a:endParaRPr lang="zh-CN" altLang="en-US" sz="2000" dirty="0" smtClean="0"/>
          </a:p>
          <a:p>
            <a:endParaRPr lang="en-US" altLang="zh-CN" sz="2000" dirty="0" smtClean="0">
              <a:solidFill>
                <a:schemeClr val="bg1"/>
              </a:solidFill>
            </a:endParaRPr>
          </a:p>
        </p:txBody>
      </p:sp>
      <p:grpSp>
        <p:nvGrpSpPr>
          <p:cNvPr id="3" name="组合 5"/>
          <p:cNvGrpSpPr/>
          <p:nvPr/>
        </p:nvGrpSpPr>
        <p:grpSpPr>
          <a:xfrm>
            <a:off x="467029" y="353050"/>
            <a:ext cx="3525476" cy="592524"/>
            <a:chOff x="2753150" y="2876110"/>
            <a:chExt cx="6685701" cy="1123660"/>
          </a:xfrm>
        </p:grpSpPr>
        <p:grpSp>
          <p:nvGrpSpPr>
            <p:cNvPr id="4" name="组合 6"/>
            <p:cNvGrpSpPr/>
            <p:nvPr/>
          </p:nvGrpSpPr>
          <p:grpSpPr>
            <a:xfrm>
              <a:off x="2753150" y="2876110"/>
              <a:ext cx="1282707" cy="1123660"/>
              <a:chOff x="3306159" y="1663997"/>
              <a:chExt cx="796206" cy="697482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745577"/>
                <a:ext cx="576943" cy="615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1</a:t>
                </a:r>
                <a:endParaRPr lang="zh-CN" altLang="en-US" sz="28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212477" y="2937436"/>
              <a:ext cx="5226374" cy="9922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经典事件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1"/>
          <p:cNvGrpSpPr/>
          <p:nvPr/>
        </p:nvGrpSpPr>
        <p:grpSpPr>
          <a:xfrm>
            <a:off x="321278" y="1197276"/>
            <a:ext cx="11454714" cy="5191168"/>
            <a:chOff x="1823352" y="2120901"/>
            <a:chExt cx="2309832" cy="2509828"/>
          </a:xfrm>
        </p:grpSpPr>
        <p:sp>
          <p:nvSpPr>
            <p:cNvPr id="23" name="矩形 22"/>
            <p:cNvSpPr/>
            <p:nvPr/>
          </p:nvSpPr>
          <p:spPr>
            <a:xfrm>
              <a:off x="1825843" y="2120901"/>
              <a:ext cx="2299865" cy="305329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事件</a:t>
              </a:r>
              <a:r>
                <a:rPr lang="en-US" altLang="zh-CN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C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823352" y="2444153"/>
              <a:ext cx="2309832" cy="2186576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869758" y="1805723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08919" y="1899214"/>
            <a:ext cx="11331538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>
              <a:lnSpc>
                <a:spcPct val="125000"/>
              </a:lnSpc>
              <a:buFont typeface="Wingdings" panose="05000000000000000000" pitchFamily="2" charset="2"/>
              <a:buChar char="u"/>
            </a:pPr>
            <a:r>
              <a:rPr lang="zh-CN" altLang="en-US" sz="2400" dirty="0" smtClean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夏思思医生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走了，年仅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29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岁。</a:t>
            </a:r>
          </a:p>
          <a:p>
            <a:pPr indent="720090">
              <a:lnSpc>
                <a:spcPct val="125000"/>
              </a:lnSpc>
            </a:pP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月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23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日清晨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6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时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30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分，经救治无效，武汉市协和江北医院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蔡甸区人民医院消化内科医生夏思思的生命从此定格。这位凡人英雄用她的生命，为“白衣天使，白衣战士”留下生动注脚。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indent="720090">
              <a:lnSpc>
                <a:spcPct val="125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“她在病重时，依旧心系着病人，如今那位病人康复了，她却永远离开我们了。”吴石磊说，她用生命践行了我们在大学时一起许下的庄严医学誓言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——“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治病救人、救死扶伤”。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endParaRPr lang="zh-CN" altLang="en-US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algn="r"/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摘自人民日报《牺牲在抗疫一线的白衣天使夏思思：她待病人像亲人》</a:t>
            </a:r>
          </a:p>
          <a:p>
            <a:pPr algn="r"/>
            <a:endParaRPr lang="en-US" altLang="zh-CN" sz="2000" i="1" dirty="0" smtClean="0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  <p:grpSp>
        <p:nvGrpSpPr>
          <p:cNvPr id="3" name="组合 5"/>
          <p:cNvGrpSpPr/>
          <p:nvPr/>
        </p:nvGrpSpPr>
        <p:grpSpPr>
          <a:xfrm>
            <a:off x="380531" y="328336"/>
            <a:ext cx="3525476" cy="592524"/>
            <a:chOff x="2753150" y="2876110"/>
            <a:chExt cx="6685701" cy="1123660"/>
          </a:xfrm>
        </p:grpSpPr>
        <p:grpSp>
          <p:nvGrpSpPr>
            <p:cNvPr id="4" name="组合 6"/>
            <p:cNvGrpSpPr/>
            <p:nvPr/>
          </p:nvGrpSpPr>
          <p:grpSpPr>
            <a:xfrm>
              <a:off x="2753150" y="2876110"/>
              <a:ext cx="1282707" cy="1123660"/>
              <a:chOff x="3306159" y="1663997"/>
              <a:chExt cx="796206" cy="697482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745577"/>
                <a:ext cx="576943" cy="615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1</a:t>
                </a:r>
                <a:endParaRPr lang="zh-CN" altLang="en-US" sz="28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212477" y="2992484"/>
              <a:ext cx="5226374" cy="9922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经典事件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58348" y="1357880"/>
            <a:ext cx="11454714" cy="4522574"/>
          </a:xfrm>
          <a:prstGeom prst="rect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3" name="文本框 32"/>
          <p:cNvSpPr txBox="1"/>
          <p:nvPr/>
        </p:nvSpPr>
        <p:spPr>
          <a:xfrm>
            <a:off x="869758" y="1805723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52461" y="1434766"/>
            <a:ext cx="10750967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>
              <a:lnSpc>
                <a:spcPct val="125000"/>
              </a:lnSpc>
            </a:pP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720090">
              <a:lnSpc>
                <a:spcPct val="125000"/>
              </a:lnSpc>
              <a:buFont typeface="Wingdings" panose="05000000000000000000" pitchFamily="2" charset="2"/>
              <a:buChar char="u"/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疾风知劲草，板荡识诚臣。疫情是一场大考，对于表现优异、脱颖而出的干部不重用他们，重用谁？不提拔他们，提拔谁？同样，对于慵懒懈怠、拖沓浮躁的干部，决不能让他们继续顶着帽子、摆着样子！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/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北京日报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《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战疫大考！两女干部火线晋升 “堂上木偶”被拿下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》</a:t>
            </a:r>
          </a:p>
          <a:p>
            <a:pPr algn="r"/>
            <a:r>
              <a:rPr lang="zh-CN" altLang="en-US" sz="2000" b="1" dirty="0" smtClean="0"/>
              <a:t> </a:t>
            </a:r>
            <a:endParaRPr lang="zh-CN" altLang="en-US" sz="2000" b="1" dirty="0" smtClean="0">
              <a:solidFill>
                <a:srgbClr val="FF0000"/>
              </a:solidFill>
            </a:endParaRPr>
          </a:p>
        </p:txBody>
      </p:sp>
      <p:grpSp>
        <p:nvGrpSpPr>
          <p:cNvPr id="3" name="组合 5"/>
          <p:cNvGrpSpPr/>
          <p:nvPr/>
        </p:nvGrpSpPr>
        <p:grpSpPr>
          <a:xfrm>
            <a:off x="405245" y="353050"/>
            <a:ext cx="3525476" cy="583097"/>
            <a:chOff x="2753150" y="2876110"/>
            <a:chExt cx="6685701" cy="1105782"/>
          </a:xfrm>
        </p:grpSpPr>
        <p:grpSp>
          <p:nvGrpSpPr>
            <p:cNvPr id="4" name="组合 6"/>
            <p:cNvGrpSpPr/>
            <p:nvPr/>
          </p:nvGrpSpPr>
          <p:grpSpPr>
            <a:xfrm>
              <a:off x="2753150" y="2876111"/>
              <a:ext cx="1282707" cy="1105781"/>
              <a:chOff x="3306159" y="1663997"/>
              <a:chExt cx="796206" cy="686384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745577"/>
                <a:ext cx="576943" cy="543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2</a:t>
                </a:r>
                <a:endParaRPr lang="zh-CN" altLang="en-US" sz="2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212477" y="2937434"/>
              <a:ext cx="5226374" cy="9922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精辟言论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58348" y="1415936"/>
            <a:ext cx="11454714" cy="4522574"/>
          </a:xfrm>
          <a:prstGeom prst="rect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3" name="文本框 32"/>
          <p:cNvSpPr txBox="1"/>
          <p:nvPr/>
        </p:nvSpPr>
        <p:spPr>
          <a:xfrm>
            <a:off x="869758" y="1805723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84685" y="1492822"/>
            <a:ext cx="1072194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>
              <a:lnSpc>
                <a:spcPct val="125000"/>
              </a:lnSpc>
              <a:buFont typeface="Wingdings" pitchFamily="2" charset="2"/>
              <a:buChar char="u"/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面对疫情这张“考卷”，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20090">
              <a:lnSpc>
                <a:spcPct val="125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我们要答好“判断题”，在决策部署上“不失分”；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20090">
              <a:lnSpc>
                <a:spcPct val="125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答好“选择题”，在同舟共济上“多加分”；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20090">
              <a:lnSpc>
                <a:spcPct val="125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答好“填空题”，在防控成效上“拿高分”，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20090">
              <a:lnSpc>
                <a:spcPct val="125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努力用“好成绩”向人民“交卷”。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/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四川在线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《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当好抗击疫情的“答卷人”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》</a:t>
            </a:r>
            <a:r>
              <a:rPr lang="en-US" altLang="zh-CN" sz="2000" i="1" dirty="0" smtClean="0">
                <a:solidFill>
                  <a:schemeClr val="bg1"/>
                </a:solidFill>
                <a:sym typeface="宋体" panose="02010600030101010101" pitchFamily="2" charset="-122"/>
              </a:rPr>
              <a:t> </a:t>
            </a:r>
            <a:r>
              <a:rPr lang="zh-CN" altLang="en-US" sz="2000" i="1" dirty="0" smtClean="0">
                <a:solidFill>
                  <a:schemeClr val="bg1"/>
                </a:solidFill>
                <a:sym typeface="宋体" panose="02010600030101010101" pitchFamily="2" charset="-122"/>
              </a:rPr>
              <a:t> </a:t>
            </a:r>
          </a:p>
        </p:txBody>
      </p:sp>
      <p:grpSp>
        <p:nvGrpSpPr>
          <p:cNvPr id="3" name="组合 5"/>
          <p:cNvGrpSpPr/>
          <p:nvPr/>
        </p:nvGrpSpPr>
        <p:grpSpPr>
          <a:xfrm>
            <a:off x="331105" y="328335"/>
            <a:ext cx="3525476" cy="592526"/>
            <a:chOff x="2753150" y="2876110"/>
            <a:chExt cx="6685701" cy="1123664"/>
          </a:xfrm>
        </p:grpSpPr>
        <p:grpSp>
          <p:nvGrpSpPr>
            <p:cNvPr id="4" name="组合 6"/>
            <p:cNvGrpSpPr/>
            <p:nvPr/>
          </p:nvGrpSpPr>
          <p:grpSpPr>
            <a:xfrm>
              <a:off x="2753150" y="2876112"/>
              <a:ext cx="1282707" cy="1123662"/>
              <a:chOff x="3306159" y="1663997"/>
              <a:chExt cx="796206" cy="697483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745578"/>
                <a:ext cx="576943" cy="615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2</a:t>
                </a:r>
                <a:endParaRPr lang="zh-CN" altLang="en-US" sz="28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212477" y="2909911"/>
              <a:ext cx="5226374" cy="9922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精辟言论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83061" y="1495167"/>
            <a:ext cx="11454714" cy="4658890"/>
          </a:xfrm>
          <a:prstGeom prst="rect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3" name="文本框 32"/>
          <p:cNvSpPr txBox="1"/>
          <p:nvPr/>
        </p:nvSpPr>
        <p:spPr>
          <a:xfrm>
            <a:off x="869758" y="1805723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58345" y="1535732"/>
            <a:ext cx="11442358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>
              <a:lnSpc>
                <a:spcPct val="125000"/>
              </a:lnSpc>
              <a:buFont typeface="Wingdings" pitchFamily="2" charset="2"/>
              <a:buChar char="u"/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惟其艰难，方显勇毅。越是艰难的任务，越能检验能力水平，越能激发人的责任担当。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20090">
              <a:lnSpc>
                <a:spcPct val="125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两座医院的快速建设，构筑起疫情防控前线的坚强堡垒，离不开建设团队、施工团队的辛勤付出。从除夕夜上百台挖机抵达现场，一夜间完成土地平整任务，到建设工人放弃春节休假，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24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小时轮班作业，再到党员工人“我们一定不负嘱托，保证质量、保证工期”的庄严宣誓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建设者们夜以继日的劳作奉献，创造了令人惊叹的建设奇迹。他们的分秒必争，见证中国人的众志成城、齐心协力，灾难面前挺立起不屈的精神脊梁。</a:t>
            </a:r>
          </a:p>
          <a:p>
            <a:pPr algn="r"/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人民日报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《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制度优势提振防疫信心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》</a:t>
            </a:r>
          </a:p>
          <a:p>
            <a:pPr algn="r"/>
            <a:r>
              <a:rPr lang="zh-CN" altLang="en-US" sz="2000" b="1" dirty="0" smtClean="0"/>
              <a:t> </a:t>
            </a:r>
            <a:endParaRPr lang="zh-CN" altLang="en-US" sz="2000" b="1" dirty="0" smtClean="0">
              <a:solidFill>
                <a:srgbClr val="FF0000"/>
              </a:solidFill>
            </a:endParaRPr>
          </a:p>
        </p:txBody>
      </p:sp>
      <p:grpSp>
        <p:nvGrpSpPr>
          <p:cNvPr id="3" name="组合 5"/>
          <p:cNvGrpSpPr/>
          <p:nvPr/>
        </p:nvGrpSpPr>
        <p:grpSpPr>
          <a:xfrm>
            <a:off x="405245" y="353049"/>
            <a:ext cx="3525476" cy="592526"/>
            <a:chOff x="2753150" y="2876110"/>
            <a:chExt cx="6685701" cy="1123664"/>
          </a:xfrm>
        </p:grpSpPr>
        <p:grpSp>
          <p:nvGrpSpPr>
            <p:cNvPr id="4" name="组合 6"/>
            <p:cNvGrpSpPr/>
            <p:nvPr/>
          </p:nvGrpSpPr>
          <p:grpSpPr>
            <a:xfrm>
              <a:off x="2753150" y="2876112"/>
              <a:ext cx="1282707" cy="1123662"/>
              <a:chOff x="3306159" y="1663997"/>
              <a:chExt cx="796206" cy="697483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745578"/>
                <a:ext cx="576943" cy="615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2</a:t>
                </a:r>
                <a:endParaRPr lang="zh-CN" altLang="en-US" sz="28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212477" y="2937436"/>
              <a:ext cx="5226374" cy="9922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精辟言论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94270" y="1855860"/>
            <a:ext cx="10663881" cy="4596713"/>
          </a:xfrm>
          <a:prstGeom prst="rect">
            <a:avLst/>
          </a:prstGeom>
          <a:solidFill>
            <a:schemeClr val="accent5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2000" b="1" dirty="0" smtClean="0">
              <a:solidFill>
                <a:srgbClr val="FF0000"/>
              </a:solidFill>
            </a:endParaRPr>
          </a:p>
          <a:p>
            <a:pPr algn="ctr"/>
            <a:endParaRPr lang="zh-CN" altLang="en-US" sz="1600" dirty="0"/>
          </a:p>
        </p:txBody>
      </p:sp>
      <p:grpSp>
        <p:nvGrpSpPr>
          <p:cNvPr id="2" name="组合 5"/>
          <p:cNvGrpSpPr/>
          <p:nvPr/>
        </p:nvGrpSpPr>
        <p:grpSpPr>
          <a:xfrm>
            <a:off x="380532" y="353051"/>
            <a:ext cx="3550189" cy="657242"/>
            <a:chOff x="2706285" y="2876110"/>
            <a:chExt cx="6732566" cy="1246389"/>
          </a:xfrm>
        </p:grpSpPr>
        <p:grpSp>
          <p:nvGrpSpPr>
            <p:cNvPr id="3" name="组合 6"/>
            <p:cNvGrpSpPr/>
            <p:nvPr/>
          </p:nvGrpSpPr>
          <p:grpSpPr>
            <a:xfrm>
              <a:off x="2706285" y="3007541"/>
              <a:ext cx="1282707" cy="1114958"/>
              <a:chOff x="3277069" y="1745578"/>
              <a:chExt cx="796206" cy="692080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277069" y="1751274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1" y="1745578"/>
                <a:ext cx="576943" cy="5434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3</a:t>
                </a:r>
                <a:endParaRPr lang="zh-CN" altLang="en-US" sz="2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212477" y="2937436"/>
              <a:ext cx="5226374" cy="99223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高考作文题链接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同心圆 17"/>
          <p:cNvSpPr>
            <a:spLocks noChangeArrowheads="1"/>
          </p:cNvSpPr>
          <p:nvPr/>
        </p:nvSpPr>
        <p:spPr bwMode="auto">
          <a:xfrm>
            <a:off x="4381500" y="2444971"/>
            <a:ext cx="2730500" cy="2746375"/>
          </a:xfrm>
          <a:custGeom>
            <a:avLst/>
            <a:gdLst>
              <a:gd name="T0" fmla="*/ 0 w 2903538"/>
              <a:gd name="T1" fmla="*/ 1373287 h 2906712"/>
              <a:gd name="T2" fmla="*/ 1371998 w 2903538"/>
              <a:gd name="T3" fmla="*/ 0 h 2906712"/>
              <a:gd name="T4" fmla="*/ 2743995 w 2903538"/>
              <a:gd name="T5" fmla="*/ 1373287 h 2906712"/>
              <a:gd name="T6" fmla="*/ 1371998 w 2903538"/>
              <a:gd name="T7" fmla="*/ 2746574 h 2906712"/>
              <a:gd name="T8" fmla="*/ 0 w 2903538"/>
              <a:gd name="T9" fmla="*/ 1373287 h 2906712"/>
              <a:gd name="T10" fmla="*/ 173613 w 2903538"/>
              <a:gd name="T11" fmla="*/ 1373287 h 2906712"/>
              <a:gd name="T12" fmla="*/ 1371998 w 2903538"/>
              <a:gd name="T13" fmla="*/ 2572987 h 2906712"/>
              <a:gd name="T14" fmla="*/ 2570381 w 2903538"/>
              <a:gd name="T15" fmla="*/ 1373287 h 2906712"/>
              <a:gd name="T16" fmla="*/ 1371998 w 2903538"/>
              <a:gd name="T17" fmla="*/ 173586 h 2906712"/>
              <a:gd name="T18" fmla="*/ 173613 w 2903538"/>
              <a:gd name="T19" fmla="*/ 1373287 h 290671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903538"/>
              <a:gd name="T31" fmla="*/ 0 h 2906712"/>
              <a:gd name="T32" fmla="*/ 2903538 w 2903538"/>
              <a:gd name="T33" fmla="*/ 2906712 h 290671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903538" h="2906712">
                <a:moveTo>
                  <a:pt x="0" y="1453356"/>
                </a:moveTo>
                <a:cubicBezTo>
                  <a:pt x="0" y="650690"/>
                  <a:pt x="649979" y="0"/>
                  <a:pt x="1451769" y="0"/>
                </a:cubicBezTo>
                <a:cubicBezTo>
                  <a:pt x="2253559" y="0"/>
                  <a:pt x="2903538" y="650690"/>
                  <a:pt x="2903538" y="1453356"/>
                </a:cubicBezTo>
                <a:cubicBezTo>
                  <a:pt x="2903538" y="2256022"/>
                  <a:pt x="2253559" y="2906712"/>
                  <a:pt x="1451769" y="2906712"/>
                </a:cubicBezTo>
                <a:cubicBezTo>
                  <a:pt x="649979" y="2906712"/>
                  <a:pt x="0" y="2256022"/>
                  <a:pt x="0" y="1453356"/>
                </a:cubicBezTo>
                <a:close/>
                <a:moveTo>
                  <a:pt x="183707" y="1453356"/>
                </a:moveTo>
                <a:cubicBezTo>
                  <a:pt x="183707" y="2154564"/>
                  <a:pt x="751438" y="2723005"/>
                  <a:pt x="1451769" y="2723005"/>
                </a:cubicBezTo>
                <a:cubicBezTo>
                  <a:pt x="2152100" y="2723005"/>
                  <a:pt x="2719831" y="2154564"/>
                  <a:pt x="2719831" y="1453356"/>
                </a:cubicBezTo>
                <a:cubicBezTo>
                  <a:pt x="2719831" y="752148"/>
                  <a:pt x="2152100" y="183707"/>
                  <a:pt x="1451769" y="183707"/>
                </a:cubicBezTo>
                <a:cubicBezTo>
                  <a:pt x="751438" y="183707"/>
                  <a:pt x="183707" y="752148"/>
                  <a:pt x="183707" y="1453356"/>
                </a:cubicBezTo>
                <a:close/>
              </a:path>
            </a:pathLst>
          </a:custGeom>
          <a:solidFill>
            <a:srgbClr val="094162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 eaLnBrk="1" hangingPunct="1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沧海横流</a:t>
            </a:r>
            <a:endParaRPr lang="en-US" altLang="zh-CN" sz="2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方显英雄本色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任意多边形 18"/>
          <p:cNvSpPr>
            <a:spLocks noChangeArrowheads="1"/>
          </p:cNvSpPr>
          <p:nvPr/>
        </p:nvSpPr>
        <p:spPr bwMode="auto">
          <a:xfrm>
            <a:off x="1621738" y="4768513"/>
            <a:ext cx="4132263" cy="542925"/>
          </a:xfrm>
          <a:custGeom>
            <a:avLst/>
            <a:gdLst>
              <a:gd name="T0" fmla="*/ 363050 w 3279285"/>
              <a:gd name="T1" fmla="*/ 0 h 431880"/>
              <a:gd name="T2" fmla="*/ 3956041 w 3279285"/>
              <a:gd name="T3" fmla="*/ 0 h 431880"/>
              <a:gd name="T4" fmla="*/ 4072344 w 3279285"/>
              <a:gd name="T5" fmla="*/ 127318 h 431880"/>
              <a:gd name="T6" fmla="*/ 5307566 w 3279285"/>
              <a:gd name="T7" fmla="*/ 711931 h 431880"/>
              <a:gd name="T8" fmla="*/ 5513310 w 3279285"/>
              <a:gd name="T9" fmla="*/ 722269 h 431880"/>
              <a:gd name="T10" fmla="*/ 5511777 w 3279285"/>
              <a:gd name="T11" fmla="*/ 722422 h 431880"/>
              <a:gd name="T12" fmla="*/ 363050 w 3279285"/>
              <a:gd name="T13" fmla="*/ 722422 h 431880"/>
              <a:gd name="T14" fmla="*/ 0 w 3279285"/>
              <a:gd name="T15" fmla="*/ 361210 h 431880"/>
              <a:gd name="T16" fmla="*/ 363050 w 3279285"/>
              <a:gd name="T17" fmla="*/ 0 h 43188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279285"/>
              <a:gd name="T28" fmla="*/ 0 h 431880"/>
              <a:gd name="T29" fmla="*/ 3279285 w 3279285"/>
              <a:gd name="T30" fmla="*/ 431880 h 43188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279285" h="431880">
                <a:moveTo>
                  <a:pt x="215940" y="0"/>
                </a:moveTo>
                <a:lnTo>
                  <a:pt x="2353030" y="0"/>
                </a:lnTo>
                <a:lnTo>
                  <a:pt x="2422207" y="76114"/>
                </a:lnTo>
                <a:cubicBezTo>
                  <a:pt x="2614541" y="268448"/>
                  <a:pt x="2871077" y="396581"/>
                  <a:pt x="3156910" y="425609"/>
                </a:cubicBezTo>
                <a:lnTo>
                  <a:pt x="3279285" y="431789"/>
                </a:lnTo>
                <a:lnTo>
                  <a:pt x="3278375" y="431880"/>
                </a:lnTo>
                <a:lnTo>
                  <a:pt x="215940" y="431880"/>
                </a:lnTo>
                <a:cubicBezTo>
                  <a:pt x="96680" y="431880"/>
                  <a:pt x="0" y="335200"/>
                  <a:pt x="0" y="215940"/>
                </a:cubicBezTo>
                <a:cubicBezTo>
                  <a:pt x="0" y="96680"/>
                  <a:pt x="96680" y="0"/>
                  <a:pt x="215940" y="0"/>
                </a:cubicBezTo>
                <a:close/>
              </a:path>
            </a:pathLst>
          </a:custGeom>
          <a:solidFill>
            <a:srgbClr val="094162"/>
          </a:solidFill>
          <a:ln w="9525">
            <a:noFill/>
            <a:miter lim="800000"/>
          </a:ln>
        </p:spPr>
        <p:txBody>
          <a:bodyPr lIns="226800" tIns="43205" rIns="226800" bIns="43205" anchor="ctr"/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临危不惧、迎难而上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任意多边形 17"/>
          <p:cNvSpPr>
            <a:spLocks noChangeArrowheads="1"/>
          </p:cNvSpPr>
          <p:nvPr/>
        </p:nvSpPr>
        <p:spPr bwMode="auto">
          <a:xfrm>
            <a:off x="5873278" y="2363536"/>
            <a:ext cx="4125912" cy="544512"/>
          </a:xfrm>
          <a:custGeom>
            <a:avLst/>
            <a:gdLst>
              <a:gd name="T0" fmla="*/ 45990 w 3275513"/>
              <a:gd name="T1" fmla="*/ 0 h 431880"/>
              <a:gd name="T2" fmla="*/ 5139256 w 3275513"/>
              <a:gd name="T3" fmla="*/ 0 h 431880"/>
              <a:gd name="T4" fmla="*/ 5501977 w 3275513"/>
              <a:gd name="T5" fmla="*/ 363209 h 431880"/>
              <a:gd name="T6" fmla="*/ 5139256 w 3275513"/>
              <a:gd name="T7" fmla="*/ 726416 h 431880"/>
              <a:gd name="T8" fmla="*/ 1467129 w 3275513"/>
              <a:gd name="T9" fmla="*/ 726416 h 431880"/>
              <a:gd name="T10" fmla="*/ 1350931 w 3275513"/>
              <a:gd name="T11" fmla="*/ 598397 h 431880"/>
              <a:gd name="T12" fmla="*/ 116826 w 3275513"/>
              <a:gd name="T13" fmla="*/ 10549 h 431880"/>
              <a:gd name="T14" fmla="*/ 0 w 3275513"/>
              <a:gd name="T15" fmla="*/ 4641 h 43188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275513"/>
              <a:gd name="T25" fmla="*/ 0 h 431880"/>
              <a:gd name="T26" fmla="*/ 3275513 w 3275513"/>
              <a:gd name="T27" fmla="*/ 431880 h 43188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275513" h="431880">
                <a:moveTo>
                  <a:pt x="27379" y="0"/>
                </a:moveTo>
                <a:lnTo>
                  <a:pt x="3059573" y="0"/>
                </a:lnTo>
                <a:cubicBezTo>
                  <a:pt x="3178833" y="0"/>
                  <a:pt x="3275513" y="96680"/>
                  <a:pt x="3275513" y="215940"/>
                </a:cubicBezTo>
                <a:cubicBezTo>
                  <a:pt x="3275513" y="335200"/>
                  <a:pt x="3178833" y="431880"/>
                  <a:pt x="3059573" y="431880"/>
                </a:cubicBezTo>
                <a:lnTo>
                  <a:pt x="873431" y="431880"/>
                </a:lnTo>
                <a:lnTo>
                  <a:pt x="804255" y="355768"/>
                </a:lnTo>
                <a:cubicBezTo>
                  <a:pt x="611921" y="163433"/>
                  <a:pt x="355385" y="35300"/>
                  <a:pt x="69551" y="6272"/>
                </a:cubicBezTo>
                <a:lnTo>
                  <a:pt x="0" y="2760"/>
                </a:lnTo>
                <a:lnTo>
                  <a:pt x="27379" y="0"/>
                </a:lnTo>
                <a:close/>
              </a:path>
            </a:pathLst>
          </a:custGeom>
          <a:solidFill>
            <a:srgbClr val="094162"/>
          </a:solidFill>
          <a:ln w="9525">
            <a:noFill/>
            <a:miter lim="800000"/>
          </a:ln>
        </p:spPr>
        <p:txBody>
          <a:bodyPr lIns="226800" tIns="43205" rIns="226800" bIns="43205" anchor="ctr"/>
          <a:lstStyle/>
          <a:p>
            <a:pPr algn="r" eaLnBrk="1" hangingPunct="1"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勇于担当、舍己为国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10544" y="1115094"/>
            <a:ext cx="10578369" cy="631523"/>
          </a:xfrm>
          <a:prstGeom prst="rect">
            <a:avLst/>
          </a:prstGeom>
          <a:solidFill>
            <a:srgbClr val="0070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核心概念剖析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860868" y="96937"/>
            <a:ext cx="5371081" cy="679338"/>
            <a:chOff x="2929768" y="2457074"/>
            <a:chExt cx="6509083" cy="1425968"/>
          </a:xfrm>
        </p:grpSpPr>
        <p:sp>
          <p:nvSpPr>
            <p:cNvPr id="11" name="文本框 10"/>
            <p:cNvSpPr txBox="1"/>
            <p:nvPr/>
          </p:nvSpPr>
          <p:spPr>
            <a:xfrm>
              <a:off x="2929768" y="3007540"/>
              <a:ext cx="929469" cy="8755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212477" y="2512978"/>
              <a:ext cx="5226373" cy="1105780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212477" y="2457074"/>
              <a:ext cx="5226374" cy="109826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全民战疫，轰轰烈烈</a:t>
              </a:r>
              <a:endParaRPr lang="zh-CN" altLang="en-US" sz="2800" b="1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40" name="Picture 149" descr="本本收集整理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03340" y="1150153"/>
            <a:ext cx="1692795" cy="2692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" name="Picture 150" descr="本本收集整理 (1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72018" y="1159790"/>
            <a:ext cx="1692795" cy="2692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2" name="Picture 151" descr="本本收集整理 (2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82811" y="1169023"/>
            <a:ext cx="1692875" cy="26929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" name="组合 1"/>
          <p:cNvGrpSpPr/>
          <p:nvPr/>
        </p:nvGrpSpPr>
        <p:grpSpPr>
          <a:xfrm>
            <a:off x="642550" y="3880027"/>
            <a:ext cx="3150975" cy="741406"/>
            <a:chOff x="791308" y="3173986"/>
            <a:chExt cx="2770669" cy="507186"/>
          </a:xfrm>
        </p:grpSpPr>
        <p:sp>
          <p:nvSpPr>
            <p:cNvPr id="28" name="矩形 27"/>
            <p:cNvSpPr/>
            <p:nvPr/>
          </p:nvSpPr>
          <p:spPr>
            <a:xfrm>
              <a:off x="791308" y="3173986"/>
              <a:ext cx="2759802" cy="507186"/>
            </a:xfrm>
            <a:prstGeom prst="rect">
              <a:avLst/>
            </a:prstGeom>
            <a:solidFill>
              <a:srgbClr val="003C7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813040" y="3266970"/>
              <a:ext cx="2748937" cy="31581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广角探析，素材丰富</a:t>
              </a:r>
              <a:endParaRPr lang="zh-CN" altLang="en-US" sz="2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8" name="Text Box 11"/>
          <p:cNvSpPr txBox="1">
            <a:spLocks noChangeArrowheads="1"/>
          </p:cNvSpPr>
          <p:nvPr/>
        </p:nvSpPr>
        <p:spPr bwMode="auto">
          <a:xfrm>
            <a:off x="1037967" y="4901084"/>
            <a:ext cx="10658782" cy="1773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20090" algn="just">
              <a:lnSpc>
                <a:spcPct val="114000"/>
              </a:lnSpc>
            </a:pPr>
            <a:r>
              <a:rPr lang="zh-CN" altLang="en-US" sz="2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全民“战疫”是一股强大的思想情感源泉</a:t>
            </a:r>
            <a:r>
              <a:rPr lang="en-US" altLang="zh-CN" sz="2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家国情怀、责任担当、情感熏染、人格塑造、问题反思、方法探究</a:t>
            </a:r>
            <a:r>
              <a:rPr lang="en-US" altLang="zh-CN" sz="2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</a:p>
          <a:p>
            <a:pPr indent="720090" algn="just">
              <a:lnSpc>
                <a:spcPct val="114000"/>
              </a:lnSpc>
            </a:pPr>
            <a:r>
              <a:rPr lang="zh-CN" altLang="en-US" sz="2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走进“战疫”时事生活，阅读、思考和追问其中的大千世界，这个不一样的时期，你会有不一样的语文发现，特别是在中高考作文领域。</a:t>
            </a:r>
            <a:endParaRPr lang="zh-CN" altLang="en-US" sz="24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300151" y="3877874"/>
            <a:ext cx="3410465" cy="731268"/>
            <a:chOff x="4195678" y="3223827"/>
            <a:chExt cx="1864931" cy="457347"/>
          </a:xfrm>
        </p:grpSpPr>
        <p:sp>
          <p:nvSpPr>
            <p:cNvPr id="29" name="矩形 28"/>
            <p:cNvSpPr/>
            <p:nvPr/>
          </p:nvSpPr>
          <p:spPr>
            <a:xfrm>
              <a:off x="4204514" y="3223827"/>
              <a:ext cx="1856095" cy="457347"/>
            </a:xfrm>
            <a:prstGeom prst="rect">
              <a:avLst/>
            </a:prstGeom>
            <a:solidFill>
              <a:srgbClr val="003C7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4195678" y="3298612"/>
              <a:ext cx="1856095" cy="28873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立体剖析，探本思源</a:t>
              </a:r>
              <a:endParaRPr lang="zh-CN" altLang="en-US" sz="2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377881" y="3880026"/>
            <a:ext cx="3398108" cy="727216"/>
            <a:chOff x="6666083" y="3223827"/>
            <a:chExt cx="1867407" cy="457347"/>
          </a:xfrm>
        </p:grpSpPr>
        <p:sp>
          <p:nvSpPr>
            <p:cNvPr id="30" name="矩形 29"/>
            <p:cNvSpPr/>
            <p:nvPr/>
          </p:nvSpPr>
          <p:spPr>
            <a:xfrm>
              <a:off x="6666083" y="3223827"/>
              <a:ext cx="1856095" cy="457347"/>
            </a:xfrm>
            <a:prstGeom prst="rect">
              <a:avLst/>
            </a:prstGeom>
            <a:solidFill>
              <a:srgbClr val="003C7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677395" y="3298008"/>
              <a:ext cx="1856095" cy="29034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宏观微观，气象万千</a:t>
              </a:r>
              <a:endParaRPr lang="zh-CN" altLang="en-US" sz="2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97707" y="1322375"/>
            <a:ext cx="11726561" cy="5136482"/>
          </a:xfrm>
          <a:prstGeom prst="rect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3" name="文本框 32"/>
          <p:cNvSpPr txBox="1"/>
          <p:nvPr/>
        </p:nvSpPr>
        <p:spPr>
          <a:xfrm>
            <a:off x="869758" y="1805723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96561" y="1388082"/>
            <a:ext cx="11281719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阅读下面的材料，根据要求写作。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4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20090">
              <a:lnSpc>
                <a:spcPct val="125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材料</a:t>
            </a:r>
            <a:r>
              <a:rPr lang="en-US" altLang="zh-CN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 “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我们自古以来就有埋头苦干的人，有拼命硬干的人，有舍身求法的人，有为民请命的人</a:t>
            </a:r>
            <a:r>
              <a:rPr lang="en-US" altLang="zh-CN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虽是等于为帝王将相作家谱的所谓 “正史”，也往往掩不住他们的光耀，这就是中国的脊梁。”这是鲁迅先生对中国的脊梁的定义。</a:t>
            </a:r>
          </a:p>
          <a:p>
            <a:pPr indent="720090">
              <a:lnSpc>
                <a:spcPct val="125000"/>
              </a:lnSpc>
            </a:pPr>
            <a:endParaRPr lang="en-US" altLang="zh-CN" sz="24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20090">
              <a:lnSpc>
                <a:spcPct val="125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材料</a:t>
            </a:r>
            <a:r>
              <a:rPr lang="en-US" altLang="zh-CN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2  2020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年伊始，一场突如其来的新冠肺炎疫情，自武汉悄然而发，并迅速席卷全国。面对来势汹汹的疫情，医护人员不顾被感染的危险冲上救护一线，社区街道村干部坚守岗位排查防控</a:t>
            </a:r>
            <a:r>
              <a:rPr lang="en-US" altLang="zh-CN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400" dirty="0" smtClean="0">
              <a:solidFill>
                <a:schemeClr val="bg1"/>
              </a:solidFill>
            </a:endParaRPr>
          </a:p>
          <a:p>
            <a:pPr indent="720090">
              <a:lnSpc>
                <a:spcPct val="125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以上材料触发了你怎样的联想和思考？请据此写一篇文章。 要求:自拟标题，自选角度，确定立意；不要套作，不得抄袭；不得泄露个人信息；不少于800字。</a:t>
            </a:r>
          </a:p>
        </p:txBody>
      </p:sp>
      <p:grpSp>
        <p:nvGrpSpPr>
          <p:cNvPr id="2" name="组合 5"/>
          <p:cNvGrpSpPr/>
          <p:nvPr/>
        </p:nvGrpSpPr>
        <p:grpSpPr>
          <a:xfrm>
            <a:off x="405244" y="353050"/>
            <a:ext cx="3847441" cy="592525"/>
            <a:chOff x="2753150" y="2876110"/>
            <a:chExt cx="6685701" cy="1123661"/>
          </a:xfrm>
        </p:grpSpPr>
        <p:grpSp>
          <p:nvGrpSpPr>
            <p:cNvPr id="3" name="组合 6"/>
            <p:cNvGrpSpPr/>
            <p:nvPr/>
          </p:nvGrpSpPr>
          <p:grpSpPr>
            <a:xfrm>
              <a:off x="2753150" y="2876111"/>
              <a:ext cx="1282707" cy="1123660"/>
              <a:chOff x="3306159" y="1663997"/>
              <a:chExt cx="796206" cy="697482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745577"/>
                <a:ext cx="576943" cy="615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3</a:t>
                </a:r>
                <a:endParaRPr lang="zh-CN" altLang="en-US" sz="28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212477" y="2882385"/>
              <a:ext cx="5226374" cy="9922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高考作文题链接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3002690" y="714626"/>
            <a:ext cx="5692350" cy="941486"/>
            <a:chOff x="2753150" y="2876110"/>
            <a:chExt cx="6685701" cy="1105781"/>
          </a:xfrm>
        </p:grpSpPr>
        <p:grpSp>
          <p:nvGrpSpPr>
            <p:cNvPr id="7" name="组合 1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3" name="六边形 2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3415791" y="1777322"/>
                <a:ext cx="576943" cy="4712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3</a:t>
                </a:r>
                <a:endParaRPr lang="zh-CN" altLang="en-US" sz="36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5" name="任意多边形 4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212476" y="3075058"/>
              <a:ext cx="5226375" cy="68682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守望相助，共克时艰</a:t>
              </a:r>
              <a:endParaRPr lang="zh-CN" altLang="en-US" sz="3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8"/>
          <p:cNvGrpSpPr/>
          <p:nvPr/>
        </p:nvGrpSpPr>
        <p:grpSpPr>
          <a:xfrm>
            <a:off x="769583" y="2438251"/>
            <a:ext cx="2482703" cy="3623188"/>
            <a:chOff x="1975740" y="2155224"/>
            <a:chExt cx="2298700" cy="3354660"/>
          </a:xfrm>
        </p:grpSpPr>
        <p:sp>
          <p:nvSpPr>
            <p:cNvPr id="10" name="矩形 9"/>
            <p:cNvSpPr/>
            <p:nvPr/>
          </p:nvSpPr>
          <p:spPr>
            <a:xfrm>
              <a:off x="1975740" y="2155224"/>
              <a:ext cx="2298700" cy="444500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1.</a:t>
              </a:r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经典事件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975740" y="3217534"/>
              <a:ext cx="2298700" cy="2292350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9" name="组合 11"/>
          <p:cNvGrpSpPr/>
          <p:nvPr/>
        </p:nvGrpSpPr>
        <p:grpSpPr>
          <a:xfrm>
            <a:off x="4814362" y="2392943"/>
            <a:ext cx="2482703" cy="3647902"/>
            <a:chOff x="1827008" y="2120901"/>
            <a:chExt cx="2298700" cy="3377543"/>
          </a:xfrm>
        </p:grpSpPr>
        <p:sp>
          <p:nvSpPr>
            <p:cNvPr id="13" name="矩形 12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2.</a:t>
              </a:r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精辟言论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827008" y="3206094"/>
              <a:ext cx="2298700" cy="2292350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12" name="组合 14"/>
          <p:cNvGrpSpPr/>
          <p:nvPr/>
        </p:nvGrpSpPr>
        <p:grpSpPr>
          <a:xfrm>
            <a:off x="8563429" y="2454726"/>
            <a:ext cx="3135085" cy="3549046"/>
            <a:chOff x="1465499" y="2120901"/>
            <a:chExt cx="2902730" cy="3286014"/>
          </a:xfrm>
        </p:grpSpPr>
        <p:sp>
          <p:nvSpPr>
            <p:cNvPr id="16" name="矩形 15"/>
            <p:cNvSpPr/>
            <p:nvPr/>
          </p:nvSpPr>
          <p:spPr>
            <a:xfrm>
              <a:off x="1465499" y="2120901"/>
              <a:ext cx="2902730" cy="444500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3.</a:t>
              </a:r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高考作文题链接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769803" y="3114565"/>
              <a:ext cx="2298700" cy="2292350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pic>
        <p:nvPicPr>
          <p:cNvPr id="18" name="图片 17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1979" y="3224140"/>
            <a:ext cx="2619632" cy="3293169"/>
          </a:xfrm>
          <a:prstGeom prst="rect">
            <a:avLst/>
          </a:prstGeom>
        </p:spPr>
      </p:pic>
      <p:pic>
        <p:nvPicPr>
          <p:cNvPr id="19" name="图片 18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31491" y="3156272"/>
            <a:ext cx="2557849" cy="3336323"/>
          </a:xfrm>
          <a:prstGeom prst="rect">
            <a:avLst/>
          </a:prstGeom>
        </p:spPr>
      </p:pic>
      <p:pic>
        <p:nvPicPr>
          <p:cNvPr id="20" name="图片 19" descr="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46292" y="3057648"/>
            <a:ext cx="2397855" cy="34225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1"/>
          <p:cNvGrpSpPr/>
          <p:nvPr/>
        </p:nvGrpSpPr>
        <p:grpSpPr>
          <a:xfrm>
            <a:off x="222424" y="1086066"/>
            <a:ext cx="11454714" cy="5203524"/>
            <a:chOff x="1823352" y="2114927"/>
            <a:chExt cx="2309832" cy="2515802"/>
          </a:xfrm>
        </p:grpSpPr>
        <p:sp>
          <p:nvSpPr>
            <p:cNvPr id="23" name="矩形 22"/>
            <p:cNvSpPr/>
            <p:nvPr/>
          </p:nvSpPr>
          <p:spPr>
            <a:xfrm>
              <a:off x="1825843" y="2114927"/>
              <a:ext cx="2299865" cy="305329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事件</a:t>
              </a:r>
              <a:r>
                <a:rPr lang="en-US" altLang="zh-CN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A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823352" y="2444153"/>
              <a:ext cx="2309832" cy="2186576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869758" y="1805723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60505" y="2053190"/>
            <a:ext cx="107284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>
              <a:lnSpc>
                <a:spcPct val="125000"/>
              </a:lnSpc>
              <a:buFont typeface="Wingdings" panose="05000000000000000000" pitchFamily="2" charset="2"/>
              <a:buChar char="u"/>
            </a:pP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日、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日，友邻</a:t>
            </a:r>
            <a:r>
              <a:rPr lang="zh-CN" altLang="en-US" sz="2400" dirty="0" smtClean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俄罗斯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对中国送达共计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40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吨的物资援助，并派防疫专家帮助中国共同研制疫苗；日本援助物资上“山川异域，风月同天”的字样是心与心的同在；韩国向中国援助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220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万余套医用物资并捐款；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日，柬埔寨总统亲自访华以表柬埔寨人民同中国患难与共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</a:p>
          <a:p>
            <a:endParaRPr lang="en-US" altLang="zh-CN" sz="2400" dirty="0" smtClean="0">
              <a:solidFill>
                <a:schemeClr val="bg1"/>
              </a:solidFill>
            </a:endParaRPr>
          </a:p>
        </p:txBody>
      </p:sp>
      <p:grpSp>
        <p:nvGrpSpPr>
          <p:cNvPr id="3" name="组合 5"/>
          <p:cNvGrpSpPr/>
          <p:nvPr/>
        </p:nvGrpSpPr>
        <p:grpSpPr>
          <a:xfrm>
            <a:off x="405245" y="353050"/>
            <a:ext cx="3525476" cy="592524"/>
            <a:chOff x="2753150" y="2876110"/>
            <a:chExt cx="6685701" cy="1123660"/>
          </a:xfrm>
        </p:grpSpPr>
        <p:grpSp>
          <p:nvGrpSpPr>
            <p:cNvPr id="4" name="组合 6"/>
            <p:cNvGrpSpPr/>
            <p:nvPr/>
          </p:nvGrpSpPr>
          <p:grpSpPr>
            <a:xfrm>
              <a:off x="2753150" y="2876110"/>
              <a:ext cx="1282707" cy="1123660"/>
              <a:chOff x="3306159" y="1663997"/>
              <a:chExt cx="796206" cy="697482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745577"/>
                <a:ext cx="576943" cy="615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1</a:t>
                </a:r>
                <a:endParaRPr lang="zh-CN" altLang="en-US" sz="28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212477" y="2937436"/>
              <a:ext cx="5226374" cy="9922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经典事件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1"/>
          <p:cNvGrpSpPr/>
          <p:nvPr/>
        </p:nvGrpSpPr>
        <p:grpSpPr>
          <a:xfrm>
            <a:off x="321278" y="1197276"/>
            <a:ext cx="11454714" cy="5191168"/>
            <a:chOff x="1823352" y="2120901"/>
            <a:chExt cx="2309832" cy="2509828"/>
          </a:xfrm>
        </p:grpSpPr>
        <p:sp>
          <p:nvSpPr>
            <p:cNvPr id="23" name="矩形 22"/>
            <p:cNvSpPr/>
            <p:nvPr/>
          </p:nvSpPr>
          <p:spPr>
            <a:xfrm>
              <a:off x="1825843" y="2120901"/>
              <a:ext cx="2299865" cy="305329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事件</a:t>
              </a:r>
              <a:r>
                <a:rPr lang="en-US" altLang="zh-CN" sz="28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823352" y="2444153"/>
              <a:ext cx="2309832" cy="2186576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869758" y="1805723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16402" y="2310715"/>
            <a:ext cx="1084668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>
              <a:lnSpc>
                <a:spcPct val="125000"/>
              </a:lnSpc>
              <a:buFont typeface="Wingdings" panose="05000000000000000000" pitchFamily="2" charset="2"/>
              <a:buChar char="u"/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疫情蔓延到日本韩国伊朗意大利等国家时，中国政府及时提供医疗卫生物质和器械的无偿援助，同时慷慨地分享中国在防疫战疫领域的成功经验和最新科研成果，有力构建起了“我们共同的敌人是疫情，我们共同的期望是平安”的人类命运共同体。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000" dirty="0" smtClean="0">
              <a:solidFill>
                <a:schemeClr val="bg1"/>
              </a:solidFill>
            </a:endParaRPr>
          </a:p>
          <a:p>
            <a:endParaRPr lang="en-US" altLang="zh-CN" sz="2000" dirty="0" smtClean="0">
              <a:solidFill>
                <a:schemeClr val="bg1"/>
              </a:solidFill>
            </a:endParaRPr>
          </a:p>
        </p:txBody>
      </p:sp>
      <p:grpSp>
        <p:nvGrpSpPr>
          <p:cNvPr id="3" name="组合 5"/>
          <p:cNvGrpSpPr/>
          <p:nvPr/>
        </p:nvGrpSpPr>
        <p:grpSpPr>
          <a:xfrm>
            <a:off x="405245" y="353050"/>
            <a:ext cx="3525476" cy="592524"/>
            <a:chOff x="2753150" y="2876110"/>
            <a:chExt cx="6685701" cy="1123660"/>
          </a:xfrm>
        </p:grpSpPr>
        <p:grpSp>
          <p:nvGrpSpPr>
            <p:cNvPr id="4" name="组合 6"/>
            <p:cNvGrpSpPr/>
            <p:nvPr/>
          </p:nvGrpSpPr>
          <p:grpSpPr>
            <a:xfrm>
              <a:off x="2753150" y="2876110"/>
              <a:ext cx="1282707" cy="1123660"/>
              <a:chOff x="3306159" y="1663997"/>
              <a:chExt cx="796206" cy="697482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745577"/>
                <a:ext cx="576943" cy="615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1</a:t>
                </a:r>
                <a:endParaRPr lang="zh-CN" altLang="en-US" sz="28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212477" y="2937436"/>
              <a:ext cx="5226374" cy="9922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经典事件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1"/>
          <p:cNvGrpSpPr/>
          <p:nvPr/>
        </p:nvGrpSpPr>
        <p:grpSpPr>
          <a:xfrm>
            <a:off x="160640" y="1160206"/>
            <a:ext cx="11454714" cy="5191168"/>
            <a:chOff x="1823352" y="2120901"/>
            <a:chExt cx="2309832" cy="2509828"/>
          </a:xfrm>
        </p:grpSpPr>
        <p:sp>
          <p:nvSpPr>
            <p:cNvPr id="23" name="矩形 22"/>
            <p:cNvSpPr/>
            <p:nvPr/>
          </p:nvSpPr>
          <p:spPr>
            <a:xfrm>
              <a:off x="1825843" y="2120901"/>
              <a:ext cx="2299865" cy="305329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b="1" dirty="0" smtClean="0">
                  <a:latin typeface="黑体" pitchFamily="49" charset="-122"/>
                  <a:ea typeface="黑体" pitchFamily="49" charset="-122"/>
                </a:rPr>
                <a:t>事件</a:t>
              </a:r>
              <a:r>
                <a:rPr lang="en-US" altLang="zh-CN" sz="2800" b="1" dirty="0" smtClean="0">
                  <a:latin typeface="黑体" pitchFamily="49" charset="-122"/>
                  <a:ea typeface="黑体" pitchFamily="49" charset="-122"/>
                </a:rPr>
                <a:t>C</a:t>
              </a:r>
              <a:endParaRPr lang="zh-CN" altLang="en-US" sz="2800" b="1" dirty="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823352" y="2444153"/>
              <a:ext cx="2309832" cy="2186576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869758" y="1805723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08919" y="1884700"/>
            <a:ext cx="11084795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400" dirty="0" smtClean="0">
              <a:solidFill>
                <a:schemeClr val="bg1"/>
              </a:solidFill>
            </a:endParaRPr>
          </a:p>
          <a:p>
            <a:pPr indent="720090">
              <a:lnSpc>
                <a:spcPct val="125000"/>
              </a:lnSpc>
              <a:buFont typeface="Wingdings" panose="05000000000000000000" pitchFamily="2" charset="2"/>
              <a:buChar char="u"/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四川汶川县的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位村民驾驶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辆卡车日夜兼程，将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吨新鲜蔬菜运送到武汉市的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个医院和外省医疗队驻地，每辆卡车上都贴着“汶川感恩您 武汉要雄起”；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一个个平凡的人，用不平凡的举动，让我们感受着“一方有难，八方支援”的真情大爱，散发出温暖人心的闪亮光芒。向他们致敬！为他们点赞！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/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新华网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《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涓滴入海，为他们点赞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》</a:t>
            </a:r>
          </a:p>
          <a:p>
            <a:pPr algn="r"/>
            <a:r>
              <a:rPr lang="en-US" altLang="zh-CN" sz="2800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</a:t>
            </a:r>
            <a:endParaRPr lang="zh-CN" altLang="en-US" sz="2800" i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endParaRPr lang="en-US" altLang="zh-CN" sz="2000" dirty="0" smtClean="0">
              <a:solidFill>
                <a:schemeClr val="bg1"/>
              </a:solidFill>
            </a:endParaRPr>
          </a:p>
        </p:txBody>
      </p:sp>
      <p:grpSp>
        <p:nvGrpSpPr>
          <p:cNvPr id="3" name="组合 5"/>
          <p:cNvGrpSpPr/>
          <p:nvPr/>
        </p:nvGrpSpPr>
        <p:grpSpPr>
          <a:xfrm>
            <a:off x="306391" y="390120"/>
            <a:ext cx="3525476" cy="592524"/>
            <a:chOff x="2753150" y="2876110"/>
            <a:chExt cx="6685701" cy="1123660"/>
          </a:xfrm>
        </p:grpSpPr>
        <p:grpSp>
          <p:nvGrpSpPr>
            <p:cNvPr id="4" name="组合 6"/>
            <p:cNvGrpSpPr/>
            <p:nvPr/>
          </p:nvGrpSpPr>
          <p:grpSpPr>
            <a:xfrm>
              <a:off x="2753150" y="2876110"/>
              <a:ext cx="1282707" cy="1123660"/>
              <a:chOff x="3306159" y="1663997"/>
              <a:chExt cx="796206" cy="697482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745577"/>
                <a:ext cx="576943" cy="615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1</a:t>
                </a:r>
                <a:endParaRPr lang="zh-CN" altLang="en-US" sz="28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212477" y="2937436"/>
              <a:ext cx="5226374" cy="9922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经典事件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58348" y="1430450"/>
            <a:ext cx="11454714" cy="4522574"/>
          </a:xfrm>
          <a:prstGeom prst="rect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3" name="文本框 32"/>
          <p:cNvSpPr txBox="1"/>
          <p:nvPr/>
        </p:nvSpPr>
        <p:spPr>
          <a:xfrm>
            <a:off x="869758" y="1805723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68573" y="1536364"/>
            <a:ext cx="10736452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000" b="1" dirty="0" smtClean="0">
              <a:solidFill>
                <a:schemeClr val="bg1"/>
              </a:solidFill>
            </a:endParaRPr>
          </a:p>
          <a:p>
            <a:pPr indent="720090">
              <a:lnSpc>
                <a:spcPct val="125000"/>
              </a:lnSpc>
              <a:buFont typeface="Wingdings" panose="05000000000000000000" pitchFamily="2" charset="2"/>
              <a:buChar char="u"/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疫情当前，他们选择用爱和责任浇筑起群众生命健康的第一道防线，恪尽职守，默默耕耘，成为守护人民健康的忠诚卫士。惟有战胜“疫魔”，遇到困难一起扛，才是对守护人民健康的“忠诚卫士”最好的致敬方式。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/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荆楚网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《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战胜“疫魔”是对医者最好的致敬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》</a:t>
            </a:r>
          </a:p>
          <a:p>
            <a:pPr algn="r"/>
            <a:r>
              <a:rPr lang="zh-CN" altLang="en-US" sz="2000" b="1" dirty="0" smtClean="0"/>
              <a:t> </a:t>
            </a:r>
            <a:endParaRPr lang="zh-CN" altLang="en-US" sz="2000" b="1" dirty="0" smtClean="0">
              <a:solidFill>
                <a:srgbClr val="FF0000"/>
              </a:solidFill>
            </a:endParaRPr>
          </a:p>
        </p:txBody>
      </p:sp>
      <p:grpSp>
        <p:nvGrpSpPr>
          <p:cNvPr id="3" name="组合 5"/>
          <p:cNvGrpSpPr/>
          <p:nvPr/>
        </p:nvGrpSpPr>
        <p:grpSpPr>
          <a:xfrm>
            <a:off x="405245" y="512699"/>
            <a:ext cx="3525476" cy="612131"/>
            <a:chOff x="2753150" y="3178873"/>
            <a:chExt cx="6685701" cy="1160845"/>
          </a:xfrm>
        </p:grpSpPr>
        <p:grpSp>
          <p:nvGrpSpPr>
            <p:cNvPr id="4" name="组合 6"/>
            <p:cNvGrpSpPr/>
            <p:nvPr/>
          </p:nvGrpSpPr>
          <p:grpSpPr>
            <a:xfrm>
              <a:off x="2753150" y="3233934"/>
              <a:ext cx="1282707" cy="1105784"/>
              <a:chOff x="3306159" y="1886108"/>
              <a:chExt cx="796206" cy="686386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306159" y="1886108"/>
                <a:ext cx="796206" cy="686386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950601"/>
                <a:ext cx="576943" cy="6159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2</a:t>
                </a:r>
                <a:endParaRPr lang="zh-CN" altLang="en-US" sz="28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3178873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212477" y="3240198"/>
              <a:ext cx="5226374" cy="99223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精辟言论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58348" y="1473992"/>
            <a:ext cx="11454714" cy="4522574"/>
          </a:xfrm>
          <a:prstGeom prst="rect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3" name="文本框 32"/>
          <p:cNvSpPr txBox="1"/>
          <p:nvPr/>
        </p:nvSpPr>
        <p:spPr>
          <a:xfrm>
            <a:off x="869758" y="1805723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96003" y="1449280"/>
            <a:ext cx="11232292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000" b="1" dirty="0" smtClean="0">
              <a:solidFill>
                <a:schemeClr val="bg1"/>
              </a:solidFill>
            </a:endParaRPr>
          </a:p>
          <a:p>
            <a:pPr indent="720090">
              <a:lnSpc>
                <a:spcPct val="125000"/>
              </a:lnSpc>
              <a:buFont typeface="Wingdings" panose="05000000000000000000" pitchFamily="2" charset="2"/>
              <a:buChar char="u"/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守护，是世界各国对中国的雪中送炭、同甘共苦。这场灾难让人道主义战胜一切，踏平坎坷成大道，斗罢艰险又出发，中国将与世界各国一道不畏风雨、共克艰难！</a:t>
            </a:r>
          </a:p>
          <a:p>
            <a:pPr indent="720090">
              <a:lnSpc>
                <a:spcPct val="125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这场守护在多难兴邦中更催人泪下，长风破浪会有时，直挂云帆济沧海，我们相信，武汉会被守护好，疫情也终将会被战胜！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/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黄土风网评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《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多难兴邦中的守护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》</a:t>
            </a:r>
          </a:p>
          <a:p>
            <a:pPr algn="r"/>
            <a:r>
              <a:rPr lang="zh-CN" altLang="en-US" sz="2000" b="1" dirty="0" smtClean="0"/>
              <a:t> </a:t>
            </a:r>
            <a:endParaRPr lang="zh-CN" altLang="en-US" sz="2000" b="1" dirty="0" smtClean="0">
              <a:solidFill>
                <a:srgbClr val="FF0000"/>
              </a:solidFill>
            </a:endParaRPr>
          </a:p>
        </p:txBody>
      </p:sp>
      <p:grpSp>
        <p:nvGrpSpPr>
          <p:cNvPr id="3" name="组合 5"/>
          <p:cNvGrpSpPr/>
          <p:nvPr/>
        </p:nvGrpSpPr>
        <p:grpSpPr>
          <a:xfrm>
            <a:off x="405245" y="353050"/>
            <a:ext cx="3525476" cy="592525"/>
            <a:chOff x="2753150" y="2876110"/>
            <a:chExt cx="6685701" cy="1123661"/>
          </a:xfrm>
        </p:grpSpPr>
        <p:grpSp>
          <p:nvGrpSpPr>
            <p:cNvPr id="4" name="组合 6"/>
            <p:cNvGrpSpPr/>
            <p:nvPr/>
          </p:nvGrpSpPr>
          <p:grpSpPr>
            <a:xfrm>
              <a:off x="2753150" y="2876111"/>
              <a:ext cx="1282707" cy="1123660"/>
              <a:chOff x="3306159" y="1663997"/>
              <a:chExt cx="796206" cy="697482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745577"/>
                <a:ext cx="576943" cy="615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2</a:t>
                </a:r>
                <a:endParaRPr lang="zh-CN" altLang="en-US" sz="28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212477" y="2909911"/>
              <a:ext cx="5226374" cy="99223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精辟言论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58348" y="1386908"/>
            <a:ext cx="11454714" cy="4522574"/>
          </a:xfrm>
          <a:prstGeom prst="rect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3" name="文本框 32"/>
          <p:cNvSpPr txBox="1"/>
          <p:nvPr/>
        </p:nvSpPr>
        <p:spPr>
          <a:xfrm>
            <a:off x="869758" y="1805723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81489" y="1449280"/>
            <a:ext cx="1109931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b="1" dirty="0" smtClean="0">
              <a:solidFill>
                <a:schemeClr val="bg1"/>
              </a:solidFill>
            </a:endParaRPr>
          </a:p>
          <a:p>
            <a:pPr indent="720090">
              <a:lnSpc>
                <a:spcPct val="125000"/>
              </a:lnSpc>
              <a:buFont typeface="Wingdings" panose="05000000000000000000" pitchFamily="2" charset="2"/>
              <a:buChar char="u"/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键时刻显爱心，万众一心战病毒。对口支援的建立，让我们凝聚全部的力量，鼓足士气，铆足干劲，全力以赴打好这场没有硝烟的战争。同舟共济、患难与共。网上和各地“武汉加油”的决心更是振奋人心，相信这场新冠肺炎疫情防控阻击战定将早日打赢！相信春暖花开，冰雪消融的日子不会遥远。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/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山西新闻网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《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全国一盘棋  同心战疫情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》</a:t>
            </a:r>
          </a:p>
          <a:p>
            <a:pPr algn="r"/>
            <a:r>
              <a:rPr lang="zh-CN" altLang="en-US" sz="2000" b="1" dirty="0" smtClean="0"/>
              <a:t> </a:t>
            </a:r>
            <a:endParaRPr lang="zh-CN" altLang="en-US" sz="2000" b="1" dirty="0" smtClean="0">
              <a:solidFill>
                <a:srgbClr val="FF0000"/>
              </a:solidFill>
            </a:endParaRPr>
          </a:p>
        </p:txBody>
      </p:sp>
      <p:grpSp>
        <p:nvGrpSpPr>
          <p:cNvPr id="3" name="组合 5"/>
          <p:cNvGrpSpPr/>
          <p:nvPr/>
        </p:nvGrpSpPr>
        <p:grpSpPr>
          <a:xfrm>
            <a:off x="405245" y="353049"/>
            <a:ext cx="3525476" cy="592526"/>
            <a:chOff x="2753150" y="2876110"/>
            <a:chExt cx="6685701" cy="1123664"/>
          </a:xfrm>
        </p:grpSpPr>
        <p:grpSp>
          <p:nvGrpSpPr>
            <p:cNvPr id="4" name="组合 6"/>
            <p:cNvGrpSpPr/>
            <p:nvPr/>
          </p:nvGrpSpPr>
          <p:grpSpPr>
            <a:xfrm>
              <a:off x="2753150" y="2876112"/>
              <a:ext cx="1282707" cy="1123662"/>
              <a:chOff x="3306159" y="1663997"/>
              <a:chExt cx="796206" cy="697483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745578"/>
                <a:ext cx="576943" cy="615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2</a:t>
                </a:r>
                <a:endParaRPr lang="zh-CN" altLang="en-US" sz="28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212477" y="2937436"/>
              <a:ext cx="5226374" cy="9922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精辟言论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358345" y="1870374"/>
            <a:ext cx="10663881" cy="4596713"/>
          </a:xfrm>
          <a:prstGeom prst="rect">
            <a:avLst/>
          </a:prstGeom>
          <a:solidFill>
            <a:schemeClr val="accent5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2000" b="1" dirty="0" smtClean="0">
              <a:solidFill>
                <a:srgbClr val="FF0000"/>
              </a:solidFill>
            </a:endParaRPr>
          </a:p>
          <a:p>
            <a:pPr algn="ctr"/>
            <a:endParaRPr lang="zh-CN" altLang="en-US" sz="1600" dirty="0"/>
          </a:p>
        </p:txBody>
      </p:sp>
      <p:sp>
        <p:nvSpPr>
          <p:cNvPr id="33" name="文本框 32"/>
          <p:cNvSpPr txBox="1"/>
          <p:nvPr/>
        </p:nvSpPr>
        <p:spPr>
          <a:xfrm>
            <a:off x="869758" y="1805723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5"/>
          <p:cNvGrpSpPr/>
          <p:nvPr/>
        </p:nvGrpSpPr>
        <p:grpSpPr>
          <a:xfrm>
            <a:off x="417601" y="353050"/>
            <a:ext cx="3513119" cy="620167"/>
            <a:chOff x="2776583" y="2876110"/>
            <a:chExt cx="6662268" cy="1176081"/>
          </a:xfrm>
        </p:grpSpPr>
        <p:grpSp>
          <p:nvGrpSpPr>
            <p:cNvPr id="3" name="组合 6"/>
            <p:cNvGrpSpPr/>
            <p:nvPr/>
          </p:nvGrpSpPr>
          <p:grpSpPr>
            <a:xfrm>
              <a:off x="2776583" y="2946412"/>
              <a:ext cx="1282708" cy="1105779"/>
              <a:chOff x="3320706" y="1707635"/>
              <a:chExt cx="796207" cy="686383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320706" y="1707635"/>
                <a:ext cx="796207" cy="686383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745578"/>
                <a:ext cx="576943" cy="615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3</a:t>
                </a:r>
                <a:endParaRPr lang="zh-CN" altLang="en-US" sz="28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212478" y="2937434"/>
              <a:ext cx="5226373" cy="99223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高考作文题链接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同心圆 17"/>
          <p:cNvSpPr>
            <a:spLocks noChangeArrowheads="1"/>
          </p:cNvSpPr>
          <p:nvPr/>
        </p:nvSpPr>
        <p:spPr bwMode="auto">
          <a:xfrm>
            <a:off x="4381500" y="2488513"/>
            <a:ext cx="2743200" cy="2746375"/>
          </a:xfrm>
          <a:custGeom>
            <a:avLst/>
            <a:gdLst>
              <a:gd name="T0" fmla="*/ 0 w 2903538"/>
              <a:gd name="T1" fmla="*/ 1373287 h 2906712"/>
              <a:gd name="T2" fmla="*/ 1371998 w 2903538"/>
              <a:gd name="T3" fmla="*/ 0 h 2906712"/>
              <a:gd name="T4" fmla="*/ 2743995 w 2903538"/>
              <a:gd name="T5" fmla="*/ 1373287 h 2906712"/>
              <a:gd name="T6" fmla="*/ 1371998 w 2903538"/>
              <a:gd name="T7" fmla="*/ 2746574 h 2906712"/>
              <a:gd name="T8" fmla="*/ 0 w 2903538"/>
              <a:gd name="T9" fmla="*/ 1373287 h 2906712"/>
              <a:gd name="T10" fmla="*/ 173613 w 2903538"/>
              <a:gd name="T11" fmla="*/ 1373287 h 2906712"/>
              <a:gd name="T12" fmla="*/ 1371998 w 2903538"/>
              <a:gd name="T13" fmla="*/ 2572987 h 2906712"/>
              <a:gd name="T14" fmla="*/ 2570381 w 2903538"/>
              <a:gd name="T15" fmla="*/ 1373287 h 2906712"/>
              <a:gd name="T16" fmla="*/ 1371998 w 2903538"/>
              <a:gd name="T17" fmla="*/ 173586 h 2906712"/>
              <a:gd name="T18" fmla="*/ 173613 w 2903538"/>
              <a:gd name="T19" fmla="*/ 1373287 h 290671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903538"/>
              <a:gd name="T31" fmla="*/ 0 h 2906712"/>
              <a:gd name="T32" fmla="*/ 2903538 w 2903538"/>
              <a:gd name="T33" fmla="*/ 2906712 h 290671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903538" h="2906712">
                <a:moveTo>
                  <a:pt x="0" y="1453356"/>
                </a:moveTo>
                <a:cubicBezTo>
                  <a:pt x="0" y="650690"/>
                  <a:pt x="649979" y="0"/>
                  <a:pt x="1451769" y="0"/>
                </a:cubicBezTo>
                <a:cubicBezTo>
                  <a:pt x="2253559" y="0"/>
                  <a:pt x="2903538" y="650690"/>
                  <a:pt x="2903538" y="1453356"/>
                </a:cubicBezTo>
                <a:cubicBezTo>
                  <a:pt x="2903538" y="2256022"/>
                  <a:pt x="2253559" y="2906712"/>
                  <a:pt x="1451769" y="2906712"/>
                </a:cubicBezTo>
                <a:cubicBezTo>
                  <a:pt x="649979" y="2906712"/>
                  <a:pt x="0" y="2256022"/>
                  <a:pt x="0" y="1453356"/>
                </a:cubicBezTo>
                <a:close/>
                <a:moveTo>
                  <a:pt x="183707" y="1453356"/>
                </a:moveTo>
                <a:cubicBezTo>
                  <a:pt x="183707" y="2154564"/>
                  <a:pt x="751438" y="2723005"/>
                  <a:pt x="1451769" y="2723005"/>
                </a:cubicBezTo>
                <a:cubicBezTo>
                  <a:pt x="2152100" y="2723005"/>
                  <a:pt x="2719831" y="2154564"/>
                  <a:pt x="2719831" y="1453356"/>
                </a:cubicBezTo>
                <a:cubicBezTo>
                  <a:pt x="2719831" y="752148"/>
                  <a:pt x="2152100" y="183707"/>
                  <a:pt x="1451769" y="183707"/>
                </a:cubicBezTo>
                <a:cubicBezTo>
                  <a:pt x="751438" y="183707"/>
                  <a:pt x="183707" y="752148"/>
                  <a:pt x="183707" y="1453356"/>
                </a:cubicBezTo>
                <a:close/>
              </a:path>
            </a:pathLst>
          </a:custGeom>
          <a:solidFill>
            <a:srgbClr val="094162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 eaLnBrk="1" hangingPunct="1"/>
            <a:r>
              <a:rPr lang="zh-CN" altLang="en-US" sz="4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守望相助</a:t>
            </a:r>
            <a:endParaRPr lang="en-US" altLang="zh-CN" sz="40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/>
            <a:r>
              <a:rPr lang="zh-CN" altLang="en-US" sz="4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共克时艰</a:t>
            </a:r>
            <a:endParaRPr lang="zh-CN" altLang="en-US" sz="4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任意多边形 18"/>
          <p:cNvSpPr>
            <a:spLocks noChangeArrowheads="1"/>
          </p:cNvSpPr>
          <p:nvPr/>
        </p:nvSpPr>
        <p:spPr bwMode="auto">
          <a:xfrm>
            <a:off x="1621738" y="4812055"/>
            <a:ext cx="4132263" cy="542925"/>
          </a:xfrm>
          <a:custGeom>
            <a:avLst/>
            <a:gdLst>
              <a:gd name="T0" fmla="*/ 363050 w 3279285"/>
              <a:gd name="T1" fmla="*/ 0 h 431880"/>
              <a:gd name="T2" fmla="*/ 3956041 w 3279285"/>
              <a:gd name="T3" fmla="*/ 0 h 431880"/>
              <a:gd name="T4" fmla="*/ 4072344 w 3279285"/>
              <a:gd name="T5" fmla="*/ 127318 h 431880"/>
              <a:gd name="T6" fmla="*/ 5307566 w 3279285"/>
              <a:gd name="T7" fmla="*/ 711931 h 431880"/>
              <a:gd name="T8" fmla="*/ 5513310 w 3279285"/>
              <a:gd name="T9" fmla="*/ 722269 h 431880"/>
              <a:gd name="T10" fmla="*/ 5511777 w 3279285"/>
              <a:gd name="T11" fmla="*/ 722422 h 431880"/>
              <a:gd name="T12" fmla="*/ 363050 w 3279285"/>
              <a:gd name="T13" fmla="*/ 722422 h 431880"/>
              <a:gd name="T14" fmla="*/ 0 w 3279285"/>
              <a:gd name="T15" fmla="*/ 361210 h 431880"/>
              <a:gd name="T16" fmla="*/ 363050 w 3279285"/>
              <a:gd name="T17" fmla="*/ 0 h 43188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279285"/>
              <a:gd name="T28" fmla="*/ 0 h 431880"/>
              <a:gd name="T29" fmla="*/ 3279285 w 3279285"/>
              <a:gd name="T30" fmla="*/ 431880 h 43188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279285" h="431880">
                <a:moveTo>
                  <a:pt x="215940" y="0"/>
                </a:moveTo>
                <a:lnTo>
                  <a:pt x="2353030" y="0"/>
                </a:lnTo>
                <a:lnTo>
                  <a:pt x="2422207" y="76114"/>
                </a:lnTo>
                <a:cubicBezTo>
                  <a:pt x="2614541" y="268448"/>
                  <a:pt x="2871077" y="396581"/>
                  <a:pt x="3156910" y="425609"/>
                </a:cubicBezTo>
                <a:lnTo>
                  <a:pt x="3279285" y="431789"/>
                </a:lnTo>
                <a:lnTo>
                  <a:pt x="3278375" y="431880"/>
                </a:lnTo>
                <a:lnTo>
                  <a:pt x="215940" y="431880"/>
                </a:lnTo>
                <a:cubicBezTo>
                  <a:pt x="96680" y="431880"/>
                  <a:pt x="0" y="335200"/>
                  <a:pt x="0" y="215940"/>
                </a:cubicBezTo>
                <a:cubicBezTo>
                  <a:pt x="0" y="96680"/>
                  <a:pt x="96680" y="0"/>
                  <a:pt x="215940" y="0"/>
                </a:cubicBezTo>
                <a:close/>
              </a:path>
            </a:pathLst>
          </a:custGeom>
          <a:solidFill>
            <a:srgbClr val="094162"/>
          </a:solidFill>
          <a:ln w="9525">
            <a:noFill/>
            <a:miter lim="800000"/>
          </a:ln>
        </p:spPr>
        <p:txBody>
          <a:bodyPr lIns="226800" tIns="43205" rIns="226800" bIns="43205" anchor="ctr"/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一方有难，八方支援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任意多边形 17"/>
          <p:cNvSpPr>
            <a:spLocks noChangeArrowheads="1"/>
          </p:cNvSpPr>
          <p:nvPr/>
        </p:nvSpPr>
        <p:spPr bwMode="auto">
          <a:xfrm>
            <a:off x="5873278" y="2407078"/>
            <a:ext cx="4125912" cy="544512"/>
          </a:xfrm>
          <a:custGeom>
            <a:avLst/>
            <a:gdLst>
              <a:gd name="T0" fmla="*/ 45990 w 3275513"/>
              <a:gd name="T1" fmla="*/ 0 h 431880"/>
              <a:gd name="T2" fmla="*/ 5139256 w 3275513"/>
              <a:gd name="T3" fmla="*/ 0 h 431880"/>
              <a:gd name="T4" fmla="*/ 5501977 w 3275513"/>
              <a:gd name="T5" fmla="*/ 363209 h 431880"/>
              <a:gd name="T6" fmla="*/ 5139256 w 3275513"/>
              <a:gd name="T7" fmla="*/ 726416 h 431880"/>
              <a:gd name="T8" fmla="*/ 1467129 w 3275513"/>
              <a:gd name="T9" fmla="*/ 726416 h 431880"/>
              <a:gd name="T10" fmla="*/ 1350931 w 3275513"/>
              <a:gd name="T11" fmla="*/ 598397 h 431880"/>
              <a:gd name="T12" fmla="*/ 116826 w 3275513"/>
              <a:gd name="T13" fmla="*/ 10549 h 431880"/>
              <a:gd name="T14" fmla="*/ 0 w 3275513"/>
              <a:gd name="T15" fmla="*/ 4641 h 43188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275513"/>
              <a:gd name="T25" fmla="*/ 0 h 431880"/>
              <a:gd name="T26" fmla="*/ 3275513 w 3275513"/>
              <a:gd name="T27" fmla="*/ 431880 h 43188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275513" h="431880">
                <a:moveTo>
                  <a:pt x="27379" y="0"/>
                </a:moveTo>
                <a:lnTo>
                  <a:pt x="3059573" y="0"/>
                </a:lnTo>
                <a:cubicBezTo>
                  <a:pt x="3178833" y="0"/>
                  <a:pt x="3275513" y="96680"/>
                  <a:pt x="3275513" y="215940"/>
                </a:cubicBezTo>
                <a:cubicBezTo>
                  <a:pt x="3275513" y="335200"/>
                  <a:pt x="3178833" y="431880"/>
                  <a:pt x="3059573" y="431880"/>
                </a:cubicBezTo>
                <a:lnTo>
                  <a:pt x="873431" y="431880"/>
                </a:lnTo>
                <a:lnTo>
                  <a:pt x="804255" y="355768"/>
                </a:lnTo>
                <a:cubicBezTo>
                  <a:pt x="611921" y="163433"/>
                  <a:pt x="355385" y="35300"/>
                  <a:pt x="69551" y="6272"/>
                </a:cubicBezTo>
                <a:lnTo>
                  <a:pt x="0" y="2760"/>
                </a:lnTo>
                <a:lnTo>
                  <a:pt x="27379" y="0"/>
                </a:lnTo>
                <a:close/>
              </a:path>
            </a:pathLst>
          </a:custGeom>
          <a:solidFill>
            <a:srgbClr val="094162"/>
          </a:solidFill>
          <a:ln w="9525">
            <a:noFill/>
            <a:miter lim="800000"/>
          </a:ln>
        </p:spPr>
        <p:txBody>
          <a:bodyPr lIns="226800" tIns="43205" rIns="226800" bIns="43205" anchor="ctr"/>
          <a:lstStyle/>
          <a:p>
            <a:pPr algn="r" eaLnBrk="1" hangingPunct="1"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同心同德、众志成城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23464" y="1086066"/>
            <a:ext cx="10462250" cy="631523"/>
          </a:xfrm>
          <a:prstGeom prst="rect">
            <a:avLst/>
          </a:prstGeom>
          <a:solidFill>
            <a:srgbClr val="0070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核心概念剖析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75771" y="1287651"/>
            <a:ext cx="11450790" cy="4544737"/>
          </a:xfrm>
          <a:prstGeom prst="rect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3" name="文本框 32"/>
          <p:cNvSpPr txBox="1"/>
          <p:nvPr/>
        </p:nvSpPr>
        <p:spPr>
          <a:xfrm>
            <a:off x="869758" y="1805723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71848" y="1296873"/>
            <a:ext cx="11267009" cy="3663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阅读下面的材料，根据要求写作。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4000"/>
              </a:lnSpc>
            </a:pPr>
            <a:endParaRPr lang="en-US" altLang="zh-CN" sz="2400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720090">
              <a:lnSpc>
                <a:spcPct val="125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武汉新型肺炎疫情发生后，网络上舆情汹涌，引发全民关注。在有些省市，一些人嘴里喊着“武汉加油”，但只要一听到身边有武汉人，就立马变脸，唯恐避之不及，甚至出现“悬赏”、驱逐武汉人的闹剧。假设你是李华，你想写一封倡议书投稿给</a:t>
            </a:r>
            <a:r>
              <a:rPr lang="en-US" altLang="zh-CN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武汉日报</a:t>
            </a:r>
            <a:r>
              <a:rPr lang="en-US" altLang="zh-CN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，针对上述行为，谈谈你的看法和感悟。注意语言得体。</a:t>
            </a:r>
            <a:endParaRPr lang="en-US" altLang="zh-CN" sz="24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20090">
              <a:lnSpc>
                <a:spcPct val="125000"/>
              </a:lnSpc>
            </a:pPr>
            <a:endParaRPr lang="en-US" altLang="zh-CN" sz="24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20090">
              <a:lnSpc>
                <a:spcPct val="114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要求：选好角度，自选文体，自拟标题，不得套作和抄袭，不少于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800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字。</a:t>
            </a:r>
          </a:p>
        </p:txBody>
      </p:sp>
      <p:grpSp>
        <p:nvGrpSpPr>
          <p:cNvPr id="2" name="组合 5"/>
          <p:cNvGrpSpPr/>
          <p:nvPr/>
        </p:nvGrpSpPr>
        <p:grpSpPr>
          <a:xfrm>
            <a:off x="405245" y="353049"/>
            <a:ext cx="3525476" cy="592526"/>
            <a:chOff x="2753150" y="2876110"/>
            <a:chExt cx="6685701" cy="1123664"/>
          </a:xfrm>
        </p:grpSpPr>
        <p:grpSp>
          <p:nvGrpSpPr>
            <p:cNvPr id="3" name="组合 6"/>
            <p:cNvGrpSpPr/>
            <p:nvPr/>
          </p:nvGrpSpPr>
          <p:grpSpPr>
            <a:xfrm>
              <a:off x="2753150" y="2876112"/>
              <a:ext cx="1282707" cy="1123662"/>
              <a:chOff x="3306159" y="1663997"/>
              <a:chExt cx="796206" cy="697483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745578"/>
                <a:ext cx="576943" cy="615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3</a:t>
                </a:r>
                <a:endParaRPr lang="zh-CN" altLang="en-US" sz="28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212477" y="2909911"/>
              <a:ext cx="5226374" cy="9922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高考作文题链接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913161" y="278909"/>
            <a:ext cx="7795878" cy="690465"/>
            <a:chOff x="2929769" y="2876110"/>
            <a:chExt cx="6834051" cy="1105781"/>
          </a:xfrm>
        </p:grpSpPr>
        <p:sp>
          <p:nvSpPr>
            <p:cNvPr id="7" name="文本框 6"/>
            <p:cNvSpPr txBox="1"/>
            <p:nvPr/>
          </p:nvSpPr>
          <p:spPr>
            <a:xfrm>
              <a:off x="2929769" y="3007540"/>
              <a:ext cx="929469" cy="739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022739" y="2963751"/>
              <a:ext cx="5741081" cy="93651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凝视战疫风云，广角显微探究</a:t>
              </a:r>
              <a:endParaRPr lang="zh-CN" altLang="en-US" sz="3200" b="1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11139240" y="3344465"/>
            <a:ext cx="50397" cy="169069"/>
          </a:xfrm>
          <a:prstGeom prst="rect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54" name="组合 53"/>
          <p:cNvGrpSpPr/>
          <p:nvPr/>
        </p:nvGrpSpPr>
        <p:grpSpPr>
          <a:xfrm>
            <a:off x="623889" y="3209929"/>
            <a:ext cx="10944224" cy="438144"/>
            <a:chOff x="623889" y="3209929"/>
            <a:chExt cx="10944224" cy="438144"/>
          </a:xfrm>
        </p:grpSpPr>
        <p:sp>
          <p:nvSpPr>
            <p:cNvPr id="38" name="矩形 37"/>
            <p:cNvSpPr/>
            <p:nvPr/>
          </p:nvSpPr>
          <p:spPr>
            <a:xfrm>
              <a:off x="623889" y="3344465"/>
              <a:ext cx="50397" cy="169069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39" name="矩形 38"/>
            <p:cNvSpPr/>
            <p:nvPr/>
          </p:nvSpPr>
          <p:spPr>
            <a:xfrm>
              <a:off x="717047" y="3344465"/>
              <a:ext cx="107093" cy="169069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0" name="矩形 39"/>
            <p:cNvSpPr/>
            <p:nvPr/>
          </p:nvSpPr>
          <p:spPr>
            <a:xfrm>
              <a:off x="866901" y="3344465"/>
              <a:ext cx="198437" cy="169069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9" name="矩形 48"/>
            <p:cNvSpPr/>
            <p:nvPr/>
          </p:nvSpPr>
          <p:spPr>
            <a:xfrm>
              <a:off x="1108099" y="3344465"/>
              <a:ext cx="9613876" cy="169069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1" name="矩形 50"/>
            <p:cNvSpPr/>
            <p:nvPr/>
          </p:nvSpPr>
          <p:spPr>
            <a:xfrm>
              <a:off x="10994902" y="3344465"/>
              <a:ext cx="107093" cy="169069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2" name="矩形 51"/>
            <p:cNvSpPr/>
            <p:nvPr/>
          </p:nvSpPr>
          <p:spPr>
            <a:xfrm>
              <a:off x="10759220" y="3344465"/>
              <a:ext cx="198437" cy="169069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11159803" y="3239763"/>
              <a:ext cx="438144" cy="378476"/>
            </a:xfrm>
            <a:prstGeom prst="triangle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cxnSp>
        <p:nvCxnSpPr>
          <p:cNvPr id="56" name="肘形连接符 55"/>
          <p:cNvCxnSpPr>
            <a:stCxn id="47" idx="3"/>
            <a:endCxn id="61" idx="1"/>
          </p:cNvCxnSpPr>
          <p:nvPr/>
        </p:nvCxnSpPr>
        <p:spPr>
          <a:xfrm rot="5400000" flipH="1" flipV="1">
            <a:off x="1170620" y="2570726"/>
            <a:ext cx="752917" cy="291548"/>
          </a:xfrm>
          <a:prstGeom prst="bentConnector2">
            <a:avLst/>
          </a:prstGeom>
          <a:ln>
            <a:solidFill>
              <a:srgbClr val="005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组合 65"/>
          <p:cNvGrpSpPr/>
          <p:nvPr/>
        </p:nvGrpSpPr>
        <p:grpSpPr>
          <a:xfrm>
            <a:off x="1109756" y="3092958"/>
            <a:ext cx="583096" cy="676392"/>
            <a:chOff x="1109756" y="3090803"/>
            <a:chExt cx="583096" cy="676392"/>
          </a:xfrm>
        </p:grpSpPr>
        <p:sp>
          <p:nvSpPr>
            <p:cNvPr id="47" name="六边形 46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115002" y="3298194"/>
              <a:ext cx="5778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692852" y="1901910"/>
            <a:ext cx="1413335" cy="876262"/>
            <a:chOff x="1853741" y="1952625"/>
            <a:chExt cx="1413335" cy="876262"/>
          </a:xfrm>
        </p:grpSpPr>
        <p:sp>
          <p:nvSpPr>
            <p:cNvPr id="61" name="矩形 60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853742" y="1997871"/>
              <a:ext cx="141333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4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家国情怀</a:t>
              </a:r>
              <a:endParaRPr lang="en-US" altLang="zh-CN" sz="2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just"/>
              <a:r>
                <a:rPr lang="zh-CN" altLang="en-US" sz="24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众志成城</a:t>
              </a:r>
              <a:endParaRPr lang="zh-CN" altLang="en-US" sz="2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70" name="肘形连接符 69"/>
          <p:cNvCxnSpPr>
            <a:stCxn id="72" idx="3"/>
            <a:endCxn id="75" idx="1"/>
          </p:cNvCxnSpPr>
          <p:nvPr/>
        </p:nvCxnSpPr>
        <p:spPr>
          <a:xfrm rot="5400000" flipH="1" flipV="1">
            <a:off x="3769547" y="2552191"/>
            <a:ext cx="752917" cy="328618"/>
          </a:xfrm>
          <a:prstGeom prst="bentConnector2">
            <a:avLst/>
          </a:prstGeom>
          <a:ln>
            <a:solidFill>
              <a:srgbClr val="005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" name="组合 70"/>
          <p:cNvGrpSpPr/>
          <p:nvPr/>
        </p:nvGrpSpPr>
        <p:grpSpPr>
          <a:xfrm>
            <a:off x="3690148" y="3092958"/>
            <a:ext cx="583096" cy="676392"/>
            <a:chOff x="1109756" y="3090803"/>
            <a:chExt cx="583096" cy="676392"/>
          </a:xfrm>
        </p:grpSpPr>
        <p:sp>
          <p:nvSpPr>
            <p:cNvPr id="72" name="六边形 71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1115002" y="3298194"/>
              <a:ext cx="5778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310314" y="1901910"/>
            <a:ext cx="1435304" cy="876262"/>
            <a:chOff x="1853741" y="1952625"/>
            <a:chExt cx="1435304" cy="876262"/>
          </a:xfrm>
        </p:grpSpPr>
        <p:sp>
          <p:nvSpPr>
            <p:cNvPr id="75" name="矩形 74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1875711" y="1962371"/>
              <a:ext cx="141333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4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守望相助</a:t>
              </a:r>
              <a:endParaRPr lang="en-US" altLang="zh-CN" sz="2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just"/>
              <a:r>
                <a:rPr lang="zh-CN" altLang="en-US" sz="24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共克时艰</a:t>
              </a:r>
              <a:endParaRPr lang="zh-CN" altLang="en-US" sz="2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77" name="肘形连接符 76"/>
          <p:cNvCxnSpPr>
            <a:stCxn id="79" idx="3"/>
            <a:endCxn id="82" idx="1"/>
          </p:cNvCxnSpPr>
          <p:nvPr/>
        </p:nvCxnSpPr>
        <p:spPr>
          <a:xfrm rot="5400000" flipH="1" flipV="1">
            <a:off x="6331404" y="2570726"/>
            <a:ext cx="752917" cy="291548"/>
          </a:xfrm>
          <a:prstGeom prst="bentConnector2">
            <a:avLst/>
          </a:prstGeom>
          <a:ln>
            <a:solidFill>
              <a:srgbClr val="005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组合 77"/>
          <p:cNvGrpSpPr/>
          <p:nvPr/>
        </p:nvGrpSpPr>
        <p:grpSpPr>
          <a:xfrm>
            <a:off x="6270540" y="3092958"/>
            <a:ext cx="583096" cy="676392"/>
            <a:chOff x="1109756" y="3090803"/>
            <a:chExt cx="583096" cy="676392"/>
          </a:xfrm>
        </p:grpSpPr>
        <p:sp>
          <p:nvSpPr>
            <p:cNvPr id="79" name="六边形 78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1115002" y="3298194"/>
              <a:ext cx="5778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853636" y="1901910"/>
            <a:ext cx="1586029" cy="876262"/>
            <a:chOff x="1853741" y="1952625"/>
            <a:chExt cx="1586029" cy="876262"/>
          </a:xfrm>
        </p:grpSpPr>
        <p:sp>
          <p:nvSpPr>
            <p:cNvPr id="82" name="矩形 81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1853742" y="1968843"/>
              <a:ext cx="15860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激浊扬清</a:t>
              </a:r>
              <a:endParaRPr lang="en-US" altLang="zh-CN" sz="2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just"/>
              <a:r>
                <a:rPr lang="zh-CN" altLang="en-US" sz="24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正气如虹</a:t>
              </a:r>
              <a:endParaRPr lang="en-US" altLang="zh-CN" sz="2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84" name="肘形连接符 83"/>
          <p:cNvCxnSpPr>
            <a:stCxn id="86" idx="3"/>
            <a:endCxn id="89" idx="1"/>
          </p:cNvCxnSpPr>
          <p:nvPr/>
        </p:nvCxnSpPr>
        <p:spPr>
          <a:xfrm rot="5400000" flipH="1" flipV="1">
            <a:off x="8911796" y="2570726"/>
            <a:ext cx="752917" cy="291548"/>
          </a:xfrm>
          <a:prstGeom prst="bentConnector2">
            <a:avLst/>
          </a:prstGeom>
          <a:ln>
            <a:solidFill>
              <a:srgbClr val="005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" name="组合 84"/>
          <p:cNvGrpSpPr/>
          <p:nvPr/>
        </p:nvGrpSpPr>
        <p:grpSpPr>
          <a:xfrm>
            <a:off x="8850932" y="3092958"/>
            <a:ext cx="583096" cy="676392"/>
            <a:chOff x="1109756" y="3090803"/>
            <a:chExt cx="583096" cy="676392"/>
          </a:xfrm>
        </p:grpSpPr>
        <p:sp>
          <p:nvSpPr>
            <p:cNvPr id="86" name="六边形 85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1115002" y="3298194"/>
              <a:ext cx="5778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9434028" y="1901910"/>
            <a:ext cx="1413335" cy="876262"/>
            <a:chOff x="1853741" y="1952625"/>
            <a:chExt cx="1413335" cy="876262"/>
          </a:xfrm>
        </p:grpSpPr>
        <p:sp>
          <p:nvSpPr>
            <p:cNvPr id="89" name="矩形 88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1853742" y="1954329"/>
              <a:ext cx="141333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4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统筹兼顾砥砺前行</a:t>
              </a:r>
              <a:endParaRPr lang="zh-CN" altLang="en-US" sz="2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91" name="肘形连接符 90"/>
          <p:cNvCxnSpPr>
            <a:stCxn id="93" idx="0"/>
            <a:endCxn id="96" idx="1"/>
          </p:cNvCxnSpPr>
          <p:nvPr/>
        </p:nvCxnSpPr>
        <p:spPr>
          <a:xfrm rot="16200000" flipH="1">
            <a:off x="2436075" y="4024775"/>
            <a:ext cx="802398" cy="291548"/>
          </a:xfrm>
          <a:prstGeom prst="bentConnector2">
            <a:avLst/>
          </a:prstGeom>
          <a:ln>
            <a:solidFill>
              <a:srgbClr val="005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组合 91"/>
          <p:cNvGrpSpPr/>
          <p:nvPr/>
        </p:nvGrpSpPr>
        <p:grpSpPr>
          <a:xfrm>
            <a:off x="2399952" y="3092958"/>
            <a:ext cx="583096" cy="676392"/>
            <a:chOff x="1109756" y="3090803"/>
            <a:chExt cx="583096" cy="676392"/>
          </a:xfrm>
        </p:grpSpPr>
        <p:sp>
          <p:nvSpPr>
            <p:cNvPr id="93" name="六边形 92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1115002" y="3298194"/>
              <a:ext cx="5778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2983048" y="4133617"/>
            <a:ext cx="1761947" cy="876262"/>
            <a:chOff x="1853741" y="1952625"/>
            <a:chExt cx="1413335" cy="876262"/>
          </a:xfrm>
        </p:grpSpPr>
        <p:sp>
          <p:nvSpPr>
            <p:cNvPr id="96" name="矩形 95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1853742" y="1983357"/>
              <a:ext cx="141333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4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沧海横流方显英雄本色</a:t>
              </a:r>
              <a:endParaRPr lang="zh-CN" altLang="en-US" sz="2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99" name="肘形连接符 98"/>
          <p:cNvCxnSpPr>
            <a:stCxn id="101" idx="0"/>
            <a:endCxn id="104" idx="1"/>
          </p:cNvCxnSpPr>
          <p:nvPr/>
        </p:nvCxnSpPr>
        <p:spPr>
          <a:xfrm rot="16200000" flipH="1">
            <a:off x="5016467" y="4024775"/>
            <a:ext cx="802398" cy="291548"/>
          </a:xfrm>
          <a:prstGeom prst="bentConnector2">
            <a:avLst/>
          </a:prstGeom>
          <a:ln>
            <a:solidFill>
              <a:srgbClr val="005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" name="组合 99"/>
          <p:cNvGrpSpPr/>
          <p:nvPr/>
        </p:nvGrpSpPr>
        <p:grpSpPr>
          <a:xfrm>
            <a:off x="4980344" y="3092958"/>
            <a:ext cx="583096" cy="676392"/>
            <a:chOff x="1109756" y="3090803"/>
            <a:chExt cx="583096" cy="676392"/>
          </a:xfrm>
        </p:grpSpPr>
        <p:sp>
          <p:nvSpPr>
            <p:cNvPr id="101" name="六边形 100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1115002" y="3298194"/>
              <a:ext cx="5778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5548926" y="4133617"/>
            <a:ext cx="1983989" cy="876262"/>
            <a:chOff x="1841457" y="1952625"/>
            <a:chExt cx="1679189" cy="876262"/>
          </a:xfrm>
        </p:grpSpPr>
        <p:sp>
          <p:nvSpPr>
            <p:cNvPr id="104" name="矩形 103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1841457" y="1968843"/>
              <a:ext cx="167918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人与自然</a:t>
              </a:r>
              <a:endParaRPr lang="en-US" altLang="zh-CN" sz="2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just"/>
              <a:r>
                <a:rPr lang="zh-CN" altLang="en-US" sz="24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 和合共生</a:t>
              </a:r>
              <a:endParaRPr lang="en-US" altLang="zh-CN" sz="2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106" name="肘形连接符 105"/>
          <p:cNvCxnSpPr>
            <a:stCxn id="108" idx="0"/>
            <a:endCxn id="111" idx="1"/>
          </p:cNvCxnSpPr>
          <p:nvPr/>
        </p:nvCxnSpPr>
        <p:spPr>
          <a:xfrm rot="16200000" flipH="1">
            <a:off x="7596859" y="4024775"/>
            <a:ext cx="802398" cy="291548"/>
          </a:xfrm>
          <a:prstGeom prst="bentConnector2">
            <a:avLst/>
          </a:prstGeom>
          <a:ln>
            <a:solidFill>
              <a:srgbClr val="005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7" name="组合 106"/>
          <p:cNvGrpSpPr/>
          <p:nvPr/>
        </p:nvGrpSpPr>
        <p:grpSpPr>
          <a:xfrm>
            <a:off x="7560736" y="3092958"/>
            <a:ext cx="583096" cy="676392"/>
            <a:chOff x="1109756" y="3090803"/>
            <a:chExt cx="583096" cy="676392"/>
          </a:xfrm>
        </p:grpSpPr>
        <p:sp>
          <p:nvSpPr>
            <p:cNvPr id="108" name="六边形 107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1115002" y="3298194"/>
              <a:ext cx="5778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8143832" y="4133617"/>
            <a:ext cx="1914568" cy="876262"/>
            <a:chOff x="1853741" y="1952625"/>
            <a:chExt cx="1716859" cy="876262"/>
          </a:xfrm>
        </p:grpSpPr>
        <p:sp>
          <p:nvSpPr>
            <p:cNvPr id="111" name="矩形 110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12" name="文本框 111"/>
            <p:cNvSpPr txBox="1"/>
            <p:nvPr/>
          </p:nvSpPr>
          <p:spPr>
            <a:xfrm>
              <a:off x="1853741" y="1983357"/>
              <a:ext cx="171685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4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科学精神</a:t>
              </a:r>
              <a:endParaRPr lang="en-US" altLang="zh-CN" sz="2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just"/>
              <a:r>
                <a:rPr lang="zh-CN" altLang="en-US" sz="24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人文关怀</a:t>
              </a:r>
              <a:endParaRPr lang="en-US" altLang="zh-CN" sz="2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10141125" y="3092958"/>
            <a:ext cx="918172" cy="865850"/>
            <a:chOff x="1109756" y="3090803"/>
            <a:chExt cx="583096" cy="865850"/>
          </a:xfrm>
        </p:grpSpPr>
        <p:sp>
          <p:nvSpPr>
            <p:cNvPr id="114" name="六边形 113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1115002" y="3248767"/>
              <a:ext cx="57785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2020</a:t>
              </a:r>
              <a:endPara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8" name="TextBox 97"/>
          <p:cNvSpPr txBox="1"/>
          <p:nvPr/>
        </p:nvSpPr>
        <p:spPr>
          <a:xfrm>
            <a:off x="580767" y="5148263"/>
            <a:ext cx="111322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以弘扬社会主义核心价值观，关注时事，家国情值观正能量为主线（思想内容），兼顾语言的多彩斑斓（语言表达），与大家一起汲取时代精神之精华，开视野，广思维，升境界，备战高考作文。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2977976" y="644214"/>
            <a:ext cx="5717064" cy="953844"/>
            <a:chOff x="2724123" y="2861596"/>
            <a:chExt cx="6714728" cy="1120295"/>
          </a:xfrm>
        </p:grpSpPr>
        <p:grpSp>
          <p:nvGrpSpPr>
            <p:cNvPr id="7" name="组合 1"/>
            <p:cNvGrpSpPr/>
            <p:nvPr/>
          </p:nvGrpSpPr>
          <p:grpSpPr>
            <a:xfrm>
              <a:off x="2724123" y="2861596"/>
              <a:ext cx="1282707" cy="1105781"/>
              <a:chOff x="3288141" y="1654988"/>
              <a:chExt cx="796206" cy="686384"/>
            </a:xfrm>
          </p:grpSpPr>
          <p:sp>
            <p:nvSpPr>
              <p:cNvPr id="3" name="六边形 2"/>
              <p:cNvSpPr/>
              <p:nvPr/>
            </p:nvSpPr>
            <p:spPr>
              <a:xfrm>
                <a:off x="3288141" y="1654988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3415791" y="1777322"/>
                <a:ext cx="576943" cy="426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4</a:t>
                </a:r>
                <a:endParaRPr lang="zh-CN" altLang="en-US" sz="32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5" name="任意多边形 4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212476" y="3075058"/>
              <a:ext cx="5226375" cy="68682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人与自然，和合共生</a:t>
              </a:r>
              <a:endParaRPr lang="zh-CN" altLang="en-US" sz="3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8"/>
          <p:cNvGrpSpPr/>
          <p:nvPr/>
        </p:nvGrpSpPr>
        <p:grpSpPr>
          <a:xfrm>
            <a:off x="769583" y="2380195"/>
            <a:ext cx="2482703" cy="3623188"/>
            <a:chOff x="1975740" y="2155224"/>
            <a:chExt cx="2298700" cy="3354660"/>
          </a:xfrm>
        </p:grpSpPr>
        <p:sp>
          <p:nvSpPr>
            <p:cNvPr id="10" name="矩形 9"/>
            <p:cNvSpPr/>
            <p:nvPr/>
          </p:nvSpPr>
          <p:spPr>
            <a:xfrm>
              <a:off x="1975740" y="2155224"/>
              <a:ext cx="2298700" cy="444500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1.</a:t>
              </a:r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经典事件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975740" y="3217534"/>
              <a:ext cx="2298700" cy="2292350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9" name="组合 11"/>
          <p:cNvGrpSpPr/>
          <p:nvPr/>
        </p:nvGrpSpPr>
        <p:grpSpPr>
          <a:xfrm>
            <a:off x="4814362" y="2334887"/>
            <a:ext cx="2482703" cy="3647902"/>
            <a:chOff x="1827008" y="2120901"/>
            <a:chExt cx="2298700" cy="3377543"/>
          </a:xfrm>
        </p:grpSpPr>
        <p:sp>
          <p:nvSpPr>
            <p:cNvPr id="13" name="矩形 12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2.</a:t>
              </a:r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精辟言论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827008" y="3206094"/>
              <a:ext cx="2298700" cy="2292350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12" name="组合 14"/>
          <p:cNvGrpSpPr/>
          <p:nvPr/>
        </p:nvGrpSpPr>
        <p:grpSpPr>
          <a:xfrm>
            <a:off x="8636000" y="2396670"/>
            <a:ext cx="3062514" cy="3549046"/>
            <a:chOff x="1532691" y="2120901"/>
            <a:chExt cx="2835538" cy="3286014"/>
          </a:xfrm>
        </p:grpSpPr>
        <p:sp>
          <p:nvSpPr>
            <p:cNvPr id="16" name="矩形 15"/>
            <p:cNvSpPr/>
            <p:nvPr/>
          </p:nvSpPr>
          <p:spPr>
            <a:xfrm>
              <a:off x="1532691" y="2120901"/>
              <a:ext cx="2835538" cy="444500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3.</a:t>
              </a:r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高考作文题链接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769803" y="3114565"/>
              <a:ext cx="2298700" cy="2292350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pic>
        <p:nvPicPr>
          <p:cNvPr id="18" name="图片 17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1979" y="3166084"/>
            <a:ext cx="2619632" cy="3293169"/>
          </a:xfrm>
          <a:prstGeom prst="rect">
            <a:avLst/>
          </a:prstGeom>
        </p:spPr>
      </p:pic>
      <p:pic>
        <p:nvPicPr>
          <p:cNvPr id="19" name="图片 18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31491" y="3098216"/>
            <a:ext cx="2557849" cy="3336323"/>
          </a:xfrm>
          <a:prstGeom prst="rect">
            <a:avLst/>
          </a:prstGeom>
        </p:spPr>
      </p:pic>
      <p:pic>
        <p:nvPicPr>
          <p:cNvPr id="20" name="图片 19" descr="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46292" y="2999592"/>
            <a:ext cx="2397855" cy="34225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1"/>
          <p:cNvGrpSpPr/>
          <p:nvPr/>
        </p:nvGrpSpPr>
        <p:grpSpPr>
          <a:xfrm>
            <a:off x="284208" y="1184919"/>
            <a:ext cx="11454714" cy="5191168"/>
            <a:chOff x="1823352" y="2120901"/>
            <a:chExt cx="2309832" cy="2509828"/>
          </a:xfrm>
        </p:grpSpPr>
        <p:sp>
          <p:nvSpPr>
            <p:cNvPr id="23" name="矩形 22"/>
            <p:cNvSpPr/>
            <p:nvPr/>
          </p:nvSpPr>
          <p:spPr>
            <a:xfrm>
              <a:off x="1825843" y="2120901"/>
              <a:ext cx="2299865" cy="305329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事件</a:t>
              </a:r>
              <a:r>
                <a:rPr lang="en-US" altLang="zh-CN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A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823352" y="2444153"/>
              <a:ext cx="2309832" cy="2186576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869758" y="1805723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08919" y="1841158"/>
            <a:ext cx="11157367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400" dirty="0" smtClean="0">
              <a:solidFill>
                <a:schemeClr val="bg1"/>
              </a:solidFill>
            </a:endParaRPr>
          </a:p>
          <a:p>
            <a:pPr indent="720090">
              <a:lnSpc>
                <a:spcPct val="125000"/>
              </a:lnSpc>
              <a:buFont typeface="Wingdings" panose="05000000000000000000" pitchFamily="2" charset="2"/>
              <a:buChar char="u"/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几百万年的变异，超强的新陈代谢，蝙蝠进化出难以想象的细胞更新速度（细胞的更新是有定数的，次数多了，一般生物体的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DNA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复制出错率大增）。然而蝙蝠却拥有了超强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DNA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损伤修复超能力。大自然的进化筛选的绣球无意间抛给了夜空下炫舞、氧化应激水平超高、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DNA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损伤修复能力超强、固有免疫应答系统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24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小时应答的蝙蝠，埃博拉、马尔堡、狂犬病、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SARS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等病毒，均不能把蝙蝠奈何，蝙蝠似乎真的练就了百毒不侵的金刚之身。但却有人品味“福寿汤”。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/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摘自网络</a:t>
            </a:r>
          </a:p>
          <a:p>
            <a:endParaRPr lang="zh-CN" altLang="en-US" sz="2000" dirty="0" smtClean="0">
              <a:solidFill>
                <a:schemeClr val="bg1"/>
              </a:solidFill>
            </a:endParaRPr>
          </a:p>
          <a:p>
            <a:endParaRPr lang="en-US" altLang="zh-CN" sz="2000" dirty="0" smtClean="0">
              <a:solidFill>
                <a:schemeClr val="bg1"/>
              </a:solidFill>
            </a:endParaRPr>
          </a:p>
        </p:txBody>
      </p:sp>
      <p:grpSp>
        <p:nvGrpSpPr>
          <p:cNvPr id="3" name="组合 5"/>
          <p:cNvGrpSpPr/>
          <p:nvPr/>
        </p:nvGrpSpPr>
        <p:grpSpPr>
          <a:xfrm>
            <a:off x="405245" y="353050"/>
            <a:ext cx="3525476" cy="592524"/>
            <a:chOff x="2753150" y="2876110"/>
            <a:chExt cx="6685701" cy="1123660"/>
          </a:xfrm>
        </p:grpSpPr>
        <p:grpSp>
          <p:nvGrpSpPr>
            <p:cNvPr id="4" name="组合 6"/>
            <p:cNvGrpSpPr/>
            <p:nvPr/>
          </p:nvGrpSpPr>
          <p:grpSpPr>
            <a:xfrm>
              <a:off x="2753150" y="2876110"/>
              <a:ext cx="1282707" cy="1123660"/>
              <a:chOff x="3306159" y="1663997"/>
              <a:chExt cx="796206" cy="697482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745577"/>
                <a:ext cx="576943" cy="615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1</a:t>
                </a:r>
                <a:endParaRPr lang="zh-CN" altLang="en-US" sz="28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212477" y="2909911"/>
              <a:ext cx="5226374" cy="9922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经典事件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1"/>
          <p:cNvGrpSpPr/>
          <p:nvPr/>
        </p:nvGrpSpPr>
        <p:grpSpPr>
          <a:xfrm>
            <a:off x="284208" y="1184919"/>
            <a:ext cx="11454714" cy="5191168"/>
            <a:chOff x="1823352" y="2120901"/>
            <a:chExt cx="2309832" cy="2509828"/>
          </a:xfrm>
        </p:grpSpPr>
        <p:sp>
          <p:nvSpPr>
            <p:cNvPr id="23" name="矩形 22"/>
            <p:cNvSpPr/>
            <p:nvPr/>
          </p:nvSpPr>
          <p:spPr>
            <a:xfrm>
              <a:off x="1825843" y="2120901"/>
              <a:ext cx="2299865" cy="305329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事件</a:t>
              </a:r>
              <a:r>
                <a:rPr lang="en-US" altLang="zh-CN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B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823352" y="2444153"/>
              <a:ext cx="2309832" cy="2186576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869758" y="1805723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08919" y="1841158"/>
            <a:ext cx="11447652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>
              <a:lnSpc>
                <a:spcPct val="125000"/>
              </a:lnSpc>
              <a:buFont typeface="Wingdings" panose="05000000000000000000" pitchFamily="2" charset="2"/>
              <a:buChar char="u"/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纪录片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亿万富豪衣柜里的秘密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有一双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AJ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，全球仅发售十双，有钱也不一定买的到，估值在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2w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美金。那这双鞋子特殊在哪里？你一定想不到，这双看似普通的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AJ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，是由九种动物的皮肤制作而成的！ 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20090">
              <a:lnSpc>
                <a:spcPct val="125000"/>
              </a:lnSpc>
              <a:buFont typeface="Wingdings" panose="05000000000000000000" pitchFamily="2" charset="2"/>
              <a:buChar char="u"/>
            </a:pP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20090">
              <a:lnSpc>
                <a:spcPct val="125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除了鸵鸟皮鳄鱼皮蛇皮这些我们常见之外，甚至还有蜥蜴皮、大象皮、海瑶皮这些骇人听闻的皮质原料。这双被名流富豪们津津乐道的脚上奢华，竟是把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条生命践踏在脚底！</a:t>
            </a:r>
          </a:p>
          <a:p>
            <a:pPr algn="r"/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才华水木君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《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你背的价值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30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万的爱马仕？不，你背的是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亿个亡灵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》</a:t>
            </a:r>
          </a:p>
          <a:p>
            <a:endParaRPr lang="zh-CN" altLang="en-US" sz="2000" dirty="0" smtClean="0">
              <a:solidFill>
                <a:schemeClr val="bg1"/>
              </a:solidFill>
            </a:endParaRPr>
          </a:p>
          <a:p>
            <a:endParaRPr lang="en-US" altLang="zh-CN" sz="2000" dirty="0" smtClean="0">
              <a:solidFill>
                <a:schemeClr val="bg1"/>
              </a:solidFill>
            </a:endParaRPr>
          </a:p>
        </p:txBody>
      </p:sp>
      <p:grpSp>
        <p:nvGrpSpPr>
          <p:cNvPr id="3" name="组合 5"/>
          <p:cNvGrpSpPr/>
          <p:nvPr/>
        </p:nvGrpSpPr>
        <p:grpSpPr>
          <a:xfrm>
            <a:off x="355818" y="353052"/>
            <a:ext cx="3574903" cy="592526"/>
            <a:chOff x="2659417" y="2876109"/>
            <a:chExt cx="6779434" cy="1123662"/>
          </a:xfrm>
        </p:grpSpPr>
        <p:grpSp>
          <p:nvGrpSpPr>
            <p:cNvPr id="4" name="组合 6"/>
            <p:cNvGrpSpPr/>
            <p:nvPr/>
          </p:nvGrpSpPr>
          <p:grpSpPr>
            <a:xfrm>
              <a:off x="2659417" y="2876109"/>
              <a:ext cx="1282707" cy="1123662"/>
              <a:chOff x="3247977" y="1663996"/>
              <a:chExt cx="796206" cy="697483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247977" y="1663996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745577"/>
                <a:ext cx="576943" cy="615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1</a:t>
                </a:r>
                <a:endParaRPr lang="zh-CN" altLang="en-US" sz="28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212477" y="2909910"/>
              <a:ext cx="5226374" cy="99223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经典事件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83062" y="1064649"/>
            <a:ext cx="11417641" cy="5263586"/>
          </a:xfrm>
          <a:prstGeom prst="rect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3" name="文本框 32"/>
          <p:cNvSpPr txBox="1"/>
          <p:nvPr/>
        </p:nvSpPr>
        <p:spPr>
          <a:xfrm>
            <a:off x="869758" y="1805723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16989" y="1073551"/>
            <a:ext cx="11325065" cy="50928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720090">
              <a:lnSpc>
                <a:spcPct val="114000"/>
              </a:lnSpc>
              <a:buFont typeface="Wingdings" pitchFamily="2" charset="2"/>
              <a:buChar char="u"/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人类活动如果失去边界，迟早会受到严厉的报复。有专家警告，野生动物就是未知病毒的蓄水池，本来与人无害，但是人类的贪婪打破了池壁，把祸水引向人类自己。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-720090">
              <a:lnSpc>
                <a:spcPct val="114000"/>
              </a:lnSpc>
            </a:pP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“人与自然是生命共同体。”人与自然和谐共生，大自然就会是一架非常精密的平衡器，反之，人类的破坏力提高一步，“反作用力”也会如影相随。“资源节约环境友好”的发展理念中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就包含了对物种的保护和人类生产生活的边界意识。因此，敬畏自然，善待野生动物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应当成为现代人应有的文明素养，而不能单纯依靠法律手段来强制约束，更不应成为不可承受的灾难伤痛之后才有的幡然醒悟。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-720090">
              <a:lnSpc>
                <a:spcPct val="114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“拒绝被打扰，害怕被捕杀，欢迎被研究。”对于网上流传的野生动物“疫”“宣言”，我们绝不应将其视为调侃。以此为鉴，人们必须树立起对待野生动物的正确“姿势”。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/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摘自三湘评论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《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善待野生动物，就是善待自己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》</a:t>
            </a:r>
            <a:r>
              <a:rPr lang="zh-CN" altLang="en-US" sz="2000" b="1" dirty="0" smtClean="0"/>
              <a:t> </a:t>
            </a:r>
            <a:endParaRPr lang="zh-CN" altLang="en-US" sz="2000" b="1" dirty="0" smtClean="0">
              <a:solidFill>
                <a:srgbClr val="FF0000"/>
              </a:solidFill>
            </a:endParaRPr>
          </a:p>
        </p:txBody>
      </p:sp>
      <p:grpSp>
        <p:nvGrpSpPr>
          <p:cNvPr id="3" name="组合 5"/>
          <p:cNvGrpSpPr/>
          <p:nvPr/>
        </p:nvGrpSpPr>
        <p:grpSpPr>
          <a:xfrm>
            <a:off x="405245" y="353049"/>
            <a:ext cx="3525476" cy="592526"/>
            <a:chOff x="2753150" y="2876110"/>
            <a:chExt cx="6685701" cy="1123664"/>
          </a:xfrm>
        </p:grpSpPr>
        <p:grpSp>
          <p:nvGrpSpPr>
            <p:cNvPr id="4" name="组合 6"/>
            <p:cNvGrpSpPr/>
            <p:nvPr/>
          </p:nvGrpSpPr>
          <p:grpSpPr>
            <a:xfrm>
              <a:off x="2753150" y="2876112"/>
              <a:ext cx="1282707" cy="1123662"/>
              <a:chOff x="3306159" y="1663997"/>
              <a:chExt cx="796206" cy="697483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745578"/>
                <a:ext cx="576943" cy="615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2</a:t>
                </a:r>
                <a:endParaRPr lang="zh-CN" altLang="en-US" sz="28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212477" y="2937436"/>
              <a:ext cx="5226374" cy="9922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精辟言论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58348" y="1473992"/>
            <a:ext cx="11180509" cy="4522574"/>
          </a:xfrm>
          <a:prstGeom prst="rect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3" name="文本框 32"/>
          <p:cNvSpPr txBox="1"/>
          <p:nvPr/>
        </p:nvSpPr>
        <p:spPr>
          <a:xfrm>
            <a:off x="869758" y="1805723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56054" y="1797616"/>
            <a:ext cx="1066349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>
              <a:lnSpc>
                <a:spcPct val="125000"/>
              </a:lnSpc>
              <a:buFont typeface="Wingdings" pitchFamily="2" charset="2"/>
              <a:buChar char="u"/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残酷的现实早已忠告人类：一些野生动物已经灭绝，许多珍稀野生动物也濒临消失，长此以往，人类也会遭受灭顶之灾。一损俱损，一荣俱荣，人类与动物生存于同一个生物圈，野生动物的保护已迫在眉睫。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endParaRPr lang="zh-CN" altLang="en-US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algn="r"/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摘自央广时评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《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远离病毒 必须切断野生动物利益链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》</a:t>
            </a:r>
            <a:r>
              <a:rPr lang="zh-CN" altLang="en-US" sz="2000" b="1" dirty="0" smtClean="0"/>
              <a:t> </a:t>
            </a:r>
            <a:endParaRPr lang="zh-CN" altLang="en-US" sz="2000" b="1" dirty="0" smtClean="0">
              <a:solidFill>
                <a:srgbClr val="FF0000"/>
              </a:solidFill>
            </a:endParaRPr>
          </a:p>
        </p:txBody>
      </p:sp>
      <p:grpSp>
        <p:nvGrpSpPr>
          <p:cNvPr id="3" name="组合 5"/>
          <p:cNvGrpSpPr/>
          <p:nvPr/>
        </p:nvGrpSpPr>
        <p:grpSpPr>
          <a:xfrm>
            <a:off x="405245" y="353049"/>
            <a:ext cx="3525476" cy="592526"/>
            <a:chOff x="2753150" y="2876110"/>
            <a:chExt cx="6685701" cy="1123664"/>
          </a:xfrm>
        </p:grpSpPr>
        <p:grpSp>
          <p:nvGrpSpPr>
            <p:cNvPr id="4" name="组合 6"/>
            <p:cNvGrpSpPr/>
            <p:nvPr/>
          </p:nvGrpSpPr>
          <p:grpSpPr>
            <a:xfrm>
              <a:off x="2753150" y="2876112"/>
              <a:ext cx="1282707" cy="1123662"/>
              <a:chOff x="3306159" y="1663997"/>
              <a:chExt cx="796206" cy="697483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745578"/>
                <a:ext cx="576943" cy="615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2</a:t>
                </a:r>
                <a:endParaRPr lang="zh-CN" altLang="en-US" sz="28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212477" y="2937436"/>
              <a:ext cx="5226374" cy="9922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精辟言论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45429" y="1899402"/>
            <a:ext cx="10663881" cy="4596713"/>
          </a:xfrm>
          <a:prstGeom prst="rect">
            <a:avLst/>
          </a:prstGeom>
          <a:solidFill>
            <a:schemeClr val="accent5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2000" b="1" dirty="0" smtClean="0">
              <a:solidFill>
                <a:srgbClr val="FF0000"/>
              </a:solidFill>
            </a:endParaRPr>
          </a:p>
          <a:p>
            <a:pPr algn="ctr"/>
            <a:endParaRPr lang="zh-CN" altLang="en-US" sz="1600" dirty="0"/>
          </a:p>
        </p:txBody>
      </p:sp>
      <p:sp>
        <p:nvSpPr>
          <p:cNvPr id="33" name="文本框 32"/>
          <p:cNvSpPr txBox="1"/>
          <p:nvPr/>
        </p:nvSpPr>
        <p:spPr>
          <a:xfrm>
            <a:off x="869758" y="1805723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5"/>
          <p:cNvGrpSpPr/>
          <p:nvPr/>
        </p:nvGrpSpPr>
        <p:grpSpPr>
          <a:xfrm>
            <a:off x="405245" y="353049"/>
            <a:ext cx="3525476" cy="599100"/>
            <a:chOff x="2753150" y="2876110"/>
            <a:chExt cx="6685701" cy="1136131"/>
          </a:xfrm>
        </p:grpSpPr>
        <p:grpSp>
          <p:nvGrpSpPr>
            <p:cNvPr id="3" name="组合 6"/>
            <p:cNvGrpSpPr/>
            <p:nvPr/>
          </p:nvGrpSpPr>
          <p:grpSpPr>
            <a:xfrm>
              <a:off x="2753150" y="2876112"/>
              <a:ext cx="1282707" cy="1123662"/>
              <a:chOff x="3306159" y="1663997"/>
              <a:chExt cx="796206" cy="697483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745578"/>
                <a:ext cx="576943" cy="615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3</a:t>
                </a:r>
                <a:endParaRPr lang="zh-CN" altLang="en-US" sz="28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212477" y="3020009"/>
              <a:ext cx="5226374" cy="9922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高考作文题链接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同心圆 17"/>
          <p:cNvSpPr>
            <a:spLocks noChangeArrowheads="1"/>
          </p:cNvSpPr>
          <p:nvPr/>
        </p:nvSpPr>
        <p:spPr bwMode="auto">
          <a:xfrm>
            <a:off x="4468584" y="2517541"/>
            <a:ext cx="2743200" cy="2746375"/>
          </a:xfrm>
          <a:custGeom>
            <a:avLst/>
            <a:gdLst>
              <a:gd name="T0" fmla="*/ 0 w 2903538"/>
              <a:gd name="T1" fmla="*/ 1373287 h 2906712"/>
              <a:gd name="T2" fmla="*/ 1371998 w 2903538"/>
              <a:gd name="T3" fmla="*/ 0 h 2906712"/>
              <a:gd name="T4" fmla="*/ 2743995 w 2903538"/>
              <a:gd name="T5" fmla="*/ 1373287 h 2906712"/>
              <a:gd name="T6" fmla="*/ 1371998 w 2903538"/>
              <a:gd name="T7" fmla="*/ 2746574 h 2906712"/>
              <a:gd name="T8" fmla="*/ 0 w 2903538"/>
              <a:gd name="T9" fmla="*/ 1373287 h 2906712"/>
              <a:gd name="T10" fmla="*/ 173613 w 2903538"/>
              <a:gd name="T11" fmla="*/ 1373287 h 2906712"/>
              <a:gd name="T12" fmla="*/ 1371998 w 2903538"/>
              <a:gd name="T13" fmla="*/ 2572987 h 2906712"/>
              <a:gd name="T14" fmla="*/ 2570381 w 2903538"/>
              <a:gd name="T15" fmla="*/ 1373287 h 2906712"/>
              <a:gd name="T16" fmla="*/ 1371998 w 2903538"/>
              <a:gd name="T17" fmla="*/ 173586 h 2906712"/>
              <a:gd name="T18" fmla="*/ 173613 w 2903538"/>
              <a:gd name="T19" fmla="*/ 1373287 h 290671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903538"/>
              <a:gd name="T31" fmla="*/ 0 h 2906712"/>
              <a:gd name="T32" fmla="*/ 2903538 w 2903538"/>
              <a:gd name="T33" fmla="*/ 2906712 h 290671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903538" h="2906712">
                <a:moveTo>
                  <a:pt x="0" y="1453356"/>
                </a:moveTo>
                <a:cubicBezTo>
                  <a:pt x="0" y="650690"/>
                  <a:pt x="649979" y="0"/>
                  <a:pt x="1451769" y="0"/>
                </a:cubicBezTo>
                <a:cubicBezTo>
                  <a:pt x="2253559" y="0"/>
                  <a:pt x="2903538" y="650690"/>
                  <a:pt x="2903538" y="1453356"/>
                </a:cubicBezTo>
                <a:cubicBezTo>
                  <a:pt x="2903538" y="2256022"/>
                  <a:pt x="2253559" y="2906712"/>
                  <a:pt x="1451769" y="2906712"/>
                </a:cubicBezTo>
                <a:cubicBezTo>
                  <a:pt x="649979" y="2906712"/>
                  <a:pt x="0" y="2256022"/>
                  <a:pt x="0" y="1453356"/>
                </a:cubicBezTo>
                <a:close/>
                <a:moveTo>
                  <a:pt x="183707" y="1453356"/>
                </a:moveTo>
                <a:cubicBezTo>
                  <a:pt x="183707" y="2154564"/>
                  <a:pt x="751438" y="2723005"/>
                  <a:pt x="1451769" y="2723005"/>
                </a:cubicBezTo>
                <a:cubicBezTo>
                  <a:pt x="2152100" y="2723005"/>
                  <a:pt x="2719831" y="2154564"/>
                  <a:pt x="2719831" y="1453356"/>
                </a:cubicBezTo>
                <a:cubicBezTo>
                  <a:pt x="2719831" y="752148"/>
                  <a:pt x="2152100" y="183707"/>
                  <a:pt x="1451769" y="183707"/>
                </a:cubicBezTo>
                <a:cubicBezTo>
                  <a:pt x="751438" y="183707"/>
                  <a:pt x="183707" y="752148"/>
                  <a:pt x="183707" y="1453356"/>
                </a:cubicBezTo>
                <a:close/>
              </a:path>
            </a:pathLst>
          </a:custGeom>
          <a:solidFill>
            <a:srgbClr val="094162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 eaLnBrk="1" hangingPunct="1"/>
            <a:r>
              <a:rPr lang="zh-CN" altLang="en-US" sz="4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人与自然</a:t>
            </a:r>
            <a:endParaRPr lang="en-US" altLang="zh-CN" sz="40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/>
            <a:r>
              <a:rPr lang="zh-CN" altLang="en-US" sz="4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和合共生</a:t>
            </a:r>
            <a:endParaRPr lang="zh-CN" altLang="en-US" sz="4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任意多边形 18"/>
          <p:cNvSpPr>
            <a:spLocks noChangeArrowheads="1"/>
          </p:cNvSpPr>
          <p:nvPr/>
        </p:nvSpPr>
        <p:spPr bwMode="auto">
          <a:xfrm>
            <a:off x="696686" y="4841083"/>
            <a:ext cx="5144400" cy="542925"/>
          </a:xfrm>
          <a:custGeom>
            <a:avLst/>
            <a:gdLst>
              <a:gd name="T0" fmla="*/ 363050 w 3279285"/>
              <a:gd name="T1" fmla="*/ 0 h 431880"/>
              <a:gd name="T2" fmla="*/ 3956041 w 3279285"/>
              <a:gd name="T3" fmla="*/ 0 h 431880"/>
              <a:gd name="T4" fmla="*/ 4072344 w 3279285"/>
              <a:gd name="T5" fmla="*/ 127318 h 431880"/>
              <a:gd name="T6" fmla="*/ 5307566 w 3279285"/>
              <a:gd name="T7" fmla="*/ 711931 h 431880"/>
              <a:gd name="T8" fmla="*/ 5513310 w 3279285"/>
              <a:gd name="T9" fmla="*/ 722269 h 431880"/>
              <a:gd name="T10" fmla="*/ 5511777 w 3279285"/>
              <a:gd name="T11" fmla="*/ 722422 h 431880"/>
              <a:gd name="T12" fmla="*/ 363050 w 3279285"/>
              <a:gd name="T13" fmla="*/ 722422 h 431880"/>
              <a:gd name="T14" fmla="*/ 0 w 3279285"/>
              <a:gd name="T15" fmla="*/ 361210 h 431880"/>
              <a:gd name="T16" fmla="*/ 363050 w 3279285"/>
              <a:gd name="T17" fmla="*/ 0 h 43188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279285"/>
              <a:gd name="T28" fmla="*/ 0 h 431880"/>
              <a:gd name="T29" fmla="*/ 3279285 w 3279285"/>
              <a:gd name="T30" fmla="*/ 431880 h 43188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279285" h="431880">
                <a:moveTo>
                  <a:pt x="215940" y="0"/>
                </a:moveTo>
                <a:lnTo>
                  <a:pt x="2353030" y="0"/>
                </a:lnTo>
                <a:lnTo>
                  <a:pt x="2422207" y="76114"/>
                </a:lnTo>
                <a:cubicBezTo>
                  <a:pt x="2614541" y="268448"/>
                  <a:pt x="2871077" y="396581"/>
                  <a:pt x="3156910" y="425609"/>
                </a:cubicBezTo>
                <a:lnTo>
                  <a:pt x="3279285" y="431789"/>
                </a:lnTo>
                <a:lnTo>
                  <a:pt x="3278375" y="431880"/>
                </a:lnTo>
                <a:lnTo>
                  <a:pt x="215940" y="431880"/>
                </a:lnTo>
                <a:cubicBezTo>
                  <a:pt x="96680" y="431880"/>
                  <a:pt x="0" y="335200"/>
                  <a:pt x="0" y="215940"/>
                </a:cubicBezTo>
                <a:cubicBezTo>
                  <a:pt x="0" y="96680"/>
                  <a:pt x="96680" y="0"/>
                  <a:pt x="215940" y="0"/>
                </a:cubicBezTo>
                <a:close/>
              </a:path>
            </a:pathLst>
          </a:custGeom>
          <a:solidFill>
            <a:srgbClr val="094162"/>
          </a:solidFill>
          <a:ln w="9525">
            <a:noFill/>
            <a:miter lim="800000"/>
          </a:ln>
        </p:spPr>
        <p:txBody>
          <a:bodyPr lIns="226800" tIns="43205" rIns="226800" bIns="43205" anchor="ctr"/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保护动物就是保护人类自己</a:t>
            </a:r>
          </a:p>
        </p:txBody>
      </p:sp>
      <p:sp>
        <p:nvSpPr>
          <p:cNvPr id="16" name="任意多边形 17"/>
          <p:cNvSpPr>
            <a:spLocks noChangeArrowheads="1"/>
          </p:cNvSpPr>
          <p:nvPr/>
        </p:nvSpPr>
        <p:spPr bwMode="auto">
          <a:xfrm>
            <a:off x="5960361" y="2436106"/>
            <a:ext cx="4373809" cy="544512"/>
          </a:xfrm>
          <a:custGeom>
            <a:avLst/>
            <a:gdLst>
              <a:gd name="T0" fmla="*/ 45990 w 3275513"/>
              <a:gd name="T1" fmla="*/ 0 h 431880"/>
              <a:gd name="T2" fmla="*/ 5139256 w 3275513"/>
              <a:gd name="T3" fmla="*/ 0 h 431880"/>
              <a:gd name="T4" fmla="*/ 5501977 w 3275513"/>
              <a:gd name="T5" fmla="*/ 363209 h 431880"/>
              <a:gd name="T6" fmla="*/ 5139256 w 3275513"/>
              <a:gd name="T7" fmla="*/ 726416 h 431880"/>
              <a:gd name="T8" fmla="*/ 1467129 w 3275513"/>
              <a:gd name="T9" fmla="*/ 726416 h 431880"/>
              <a:gd name="T10" fmla="*/ 1350931 w 3275513"/>
              <a:gd name="T11" fmla="*/ 598397 h 431880"/>
              <a:gd name="T12" fmla="*/ 116826 w 3275513"/>
              <a:gd name="T13" fmla="*/ 10549 h 431880"/>
              <a:gd name="T14" fmla="*/ 0 w 3275513"/>
              <a:gd name="T15" fmla="*/ 4641 h 43188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275513"/>
              <a:gd name="T25" fmla="*/ 0 h 431880"/>
              <a:gd name="T26" fmla="*/ 3275513 w 3275513"/>
              <a:gd name="T27" fmla="*/ 431880 h 43188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275513" h="431880">
                <a:moveTo>
                  <a:pt x="27379" y="0"/>
                </a:moveTo>
                <a:lnTo>
                  <a:pt x="3059573" y="0"/>
                </a:lnTo>
                <a:cubicBezTo>
                  <a:pt x="3178833" y="0"/>
                  <a:pt x="3275513" y="96680"/>
                  <a:pt x="3275513" y="215940"/>
                </a:cubicBezTo>
                <a:cubicBezTo>
                  <a:pt x="3275513" y="335200"/>
                  <a:pt x="3178833" y="431880"/>
                  <a:pt x="3059573" y="431880"/>
                </a:cubicBezTo>
                <a:lnTo>
                  <a:pt x="873431" y="431880"/>
                </a:lnTo>
                <a:lnTo>
                  <a:pt x="804255" y="355768"/>
                </a:lnTo>
                <a:cubicBezTo>
                  <a:pt x="611921" y="163433"/>
                  <a:pt x="355385" y="35300"/>
                  <a:pt x="69551" y="6272"/>
                </a:cubicBezTo>
                <a:lnTo>
                  <a:pt x="0" y="2760"/>
                </a:lnTo>
                <a:lnTo>
                  <a:pt x="27379" y="0"/>
                </a:lnTo>
                <a:close/>
              </a:path>
            </a:pathLst>
          </a:custGeom>
          <a:solidFill>
            <a:srgbClr val="094162"/>
          </a:solidFill>
          <a:ln w="9525">
            <a:noFill/>
            <a:miter lim="800000"/>
          </a:ln>
        </p:spPr>
        <p:txBody>
          <a:bodyPr lIns="226800" tIns="43205" rIns="226800" bIns="43205" anchor="ctr"/>
          <a:lstStyle/>
          <a:p>
            <a:pPr algn="r" eaLnBrk="1" hangingPunct="1"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人与动物是命运共同体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10544" y="1115094"/>
            <a:ext cx="10578369" cy="631523"/>
          </a:xfrm>
          <a:prstGeom prst="rect">
            <a:avLst/>
          </a:prstGeom>
          <a:solidFill>
            <a:srgbClr val="0070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核心概念剖析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任意多边形 17"/>
          <p:cNvSpPr>
            <a:spLocks noChangeArrowheads="1"/>
          </p:cNvSpPr>
          <p:nvPr/>
        </p:nvSpPr>
        <p:spPr bwMode="auto">
          <a:xfrm flipV="1">
            <a:off x="5967617" y="4876799"/>
            <a:ext cx="4373809" cy="471590"/>
          </a:xfrm>
          <a:custGeom>
            <a:avLst/>
            <a:gdLst>
              <a:gd name="T0" fmla="*/ 45990 w 3275513"/>
              <a:gd name="T1" fmla="*/ 0 h 431880"/>
              <a:gd name="T2" fmla="*/ 5139256 w 3275513"/>
              <a:gd name="T3" fmla="*/ 0 h 431880"/>
              <a:gd name="T4" fmla="*/ 5501977 w 3275513"/>
              <a:gd name="T5" fmla="*/ 363209 h 431880"/>
              <a:gd name="T6" fmla="*/ 5139256 w 3275513"/>
              <a:gd name="T7" fmla="*/ 726416 h 431880"/>
              <a:gd name="T8" fmla="*/ 1467129 w 3275513"/>
              <a:gd name="T9" fmla="*/ 726416 h 431880"/>
              <a:gd name="T10" fmla="*/ 1350931 w 3275513"/>
              <a:gd name="T11" fmla="*/ 598397 h 431880"/>
              <a:gd name="T12" fmla="*/ 116826 w 3275513"/>
              <a:gd name="T13" fmla="*/ 10549 h 431880"/>
              <a:gd name="T14" fmla="*/ 0 w 3275513"/>
              <a:gd name="T15" fmla="*/ 4641 h 43188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275513"/>
              <a:gd name="T25" fmla="*/ 0 h 431880"/>
              <a:gd name="T26" fmla="*/ 3275513 w 3275513"/>
              <a:gd name="T27" fmla="*/ 431880 h 43188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275513" h="431880">
                <a:moveTo>
                  <a:pt x="27379" y="0"/>
                </a:moveTo>
                <a:lnTo>
                  <a:pt x="3059573" y="0"/>
                </a:lnTo>
                <a:cubicBezTo>
                  <a:pt x="3178833" y="0"/>
                  <a:pt x="3275513" y="96680"/>
                  <a:pt x="3275513" y="215940"/>
                </a:cubicBezTo>
                <a:cubicBezTo>
                  <a:pt x="3275513" y="335200"/>
                  <a:pt x="3178833" y="431880"/>
                  <a:pt x="3059573" y="431880"/>
                </a:cubicBezTo>
                <a:lnTo>
                  <a:pt x="873431" y="431880"/>
                </a:lnTo>
                <a:lnTo>
                  <a:pt x="804255" y="355768"/>
                </a:lnTo>
                <a:cubicBezTo>
                  <a:pt x="611921" y="163433"/>
                  <a:pt x="355385" y="35300"/>
                  <a:pt x="69551" y="6272"/>
                </a:cubicBezTo>
                <a:lnTo>
                  <a:pt x="0" y="2760"/>
                </a:lnTo>
                <a:lnTo>
                  <a:pt x="27379" y="0"/>
                </a:lnTo>
                <a:close/>
              </a:path>
            </a:pathLst>
          </a:custGeom>
          <a:solidFill>
            <a:srgbClr val="094162"/>
          </a:solidFill>
          <a:ln w="9525">
            <a:noFill/>
            <a:miter lim="800000"/>
          </a:ln>
        </p:spPr>
        <p:txBody>
          <a:bodyPr lIns="226800" tIns="43205" rIns="226800" bIns="43205" anchor="ctr">
            <a:spAutoFit/>
          </a:bodyPr>
          <a:lstStyle/>
          <a:p>
            <a:pPr algn="r" eaLnBrk="1" hangingPunct="1">
              <a:lnSpc>
                <a:spcPct val="120000"/>
              </a:lnSpc>
            </a:pP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010400" y="4876800"/>
            <a:ext cx="3265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没有买卖就没有杀害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64457" y="1287651"/>
            <a:ext cx="11262104" cy="4866406"/>
          </a:xfrm>
          <a:prstGeom prst="rect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3" name="文本框 32"/>
          <p:cNvSpPr txBox="1"/>
          <p:nvPr/>
        </p:nvSpPr>
        <p:spPr>
          <a:xfrm>
            <a:off x="869758" y="1805723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75044" y="1311387"/>
            <a:ext cx="11078323" cy="472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阅读下面的材料，根据要求写作。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4000"/>
              </a:lnSpc>
            </a:pPr>
            <a:endParaRPr lang="en-US" altLang="zh-CN" sz="2400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720090">
              <a:lnSpc>
                <a:spcPct val="114000"/>
              </a:lnSpc>
            </a:pPr>
            <a:r>
              <a:rPr lang="en-US" altLang="zh-CN" sz="2400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2020</a:t>
            </a:r>
            <a:r>
              <a:rPr lang="zh-CN" altLang="en-US" sz="2400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年</a:t>
            </a:r>
            <a:r>
              <a:rPr lang="en-US" altLang="zh-CN" sz="2400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月，新冠肺炎疫情在湖北武汉暴发，来势凶猛，传播速度快。据报道，已有相关专家解读为，新冠肺炎病毒源于蝙蝠、穿山甲等野生动物。这与</a:t>
            </a:r>
            <a:r>
              <a:rPr lang="en-US" altLang="zh-CN" sz="2400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17</a:t>
            </a:r>
            <a:r>
              <a:rPr lang="zh-CN" altLang="en-US" sz="2400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年前广东爆发的</a:t>
            </a:r>
            <a:r>
              <a:rPr lang="en-US" altLang="zh-CN" sz="2400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SARS</a:t>
            </a:r>
            <a:r>
              <a:rPr lang="zh-CN" altLang="en-US" sz="2400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病毒疫情一样，也被专家解读为病毒源于果子狸等野生动物。</a:t>
            </a:r>
            <a:endParaRPr lang="en-US" altLang="zh-CN" sz="2400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720090">
              <a:lnSpc>
                <a:spcPct val="114000"/>
              </a:lnSpc>
            </a:pPr>
            <a:endParaRPr lang="en-US" altLang="zh-CN" sz="2400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720090">
              <a:lnSpc>
                <a:spcPct val="114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为了金钱利益，为了好吃山珍海味，拿着杀戮的屠刀，乱捕滥杀无辜的朋友</a:t>
            </a:r>
            <a:r>
              <a:rPr lang="en-US" altLang="zh-CN" sz="2400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——</a:t>
            </a:r>
            <a:r>
              <a:rPr lang="zh-CN" altLang="en-US" sz="2400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野生动物。</a:t>
            </a:r>
            <a:endParaRPr lang="en-US" altLang="zh-CN" sz="2400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720090">
              <a:lnSpc>
                <a:spcPct val="114000"/>
              </a:lnSpc>
            </a:pPr>
            <a:endParaRPr lang="zh-CN" altLang="en-US" sz="24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20090">
              <a:lnSpc>
                <a:spcPct val="114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对此，你怎样的联想和思考？请据此写一篇倡议书。 要求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自拟标题，选好角度，确定立意；不要套作，不得抄袭；不得泄露个人信息；不少于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800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字。</a:t>
            </a:r>
          </a:p>
        </p:txBody>
      </p:sp>
      <p:grpSp>
        <p:nvGrpSpPr>
          <p:cNvPr id="3" name="组合 5"/>
          <p:cNvGrpSpPr/>
          <p:nvPr/>
        </p:nvGrpSpPr>
        <p:grpSpPr>
          <a:xfrm>
            <a:off x="405245" y="353049"/>
            <a:ext cx="3525476" cy="592526"/>
            <a:chOff x="2753150" y="2876110"/>
            <a:chExt cx="6685701" cy="1123664"/>
          </a:xfrm>
        </p:grpSpPr>
        <p:grpSp>
          <p:nvGrpSpPr>
            <p:cNvPr id="4" name="组合 6"/>
            <p:cNvGrpSpPr/>
            <p:nvPr/>
          </p:nvGrpSpPr>
          <p:grpSpPr>
            <a:xfrm>
              <a:off x="2753150" y="2876112"/>
              <a:ext cx="1282707" cy="1123662"/>
              <a:chOff x="3306159" y="1663997"/>
              <a:chExt cx="796206" cy="697483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745578"/>
                <a:ext cx="576943" cy="615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3</a:t>
                </a:r>
                <a:endParaRPr lang="zh-CN" altLang="en-US" sz="28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212477" y="2937436"/>
              <a:ext cx="5226374" cy="9922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高考作文题链接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3002690" y="598514"/>
            <a:ext cx="5692350" cy="941486"/>
            <a:chOff x="2753150" y="2876110"/>
            <a:chExt cx="6685701" cy="1105781"/>
          </a:xfrm>
        </p:grpSpPr>
        <p:grpSp>
          <p:nvGrpSpPr>
            <p:cNvPr id="7" name="组合 1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3" name="六边形 2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3415791" y="1777322"/>
                <a:ext cx="576943" cy="4712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5</a:t>
                </a:r>
                <a:endParaRPr lang="zh-CN" altLang="en-US" sz="36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5" name="任意多边形 4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212476" y="3075058"/>
              <a:ext cx="5226375" cy="68682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激浊扬清，正气如虹</a:t>
              </a:r>
              <a:endParaRPr lang="zh-CN" altLang="en-US" sz="3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8"/>
          <p:cNvGrpSpPr/>
          <p:nvPr/>
        </p:nvGrpSpPr>
        <p:grpSpPr>
          <a:xfrm>
            <a:off x="769583" y="2322139"/>
            <a:ext cx="2482703" cy="3623188"/>
            <a:chOff x="1975740" y="2155224"/>
            <a:chExt cx="2298700" cy="3354660"/>
          </a:xfrm>
        </p:grpSpPr>
        <p:sp>
          <p:nvSpPr>
            <p:cNvPr id="10" name="矩形 9"/>
            <p:cNvSpPr/>
            <p:nvPr/>
          </p:nvSpPr>
          <p:spPr>
            <a:xfrm>
              <a:off x="1975740" y="2155224"/>
              <a:ext cx="2298700" cy="444500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1.</a:t>
              </a:r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经典事件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975740" y="3217534"/>
              <a:ext cx="2298700" cy="2292350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9" name="组合 11"/>
          <p:cNvGrpSpPr/>
          <p:nvPr/>
        </p:nvGrpSpPr>
        <p:grpSpPr>
          <a:xfrm>
            <a:off x="4814362" y="2276831"/>
            <a:ext cx="2482703" cy="3647902"/>
            <a:chOff x="1827008" y="2120901"/>
            <a:chExt cx="2298700" cy="3377543"/>
          </a:xfrm>
        </p:grpSpPr>
        <p:sp>
          <p:nvSpPr>
            <p:cNvPr id="13" name="矩形 12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2.</a:t>
              </a:r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精辟言论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827008" y="3206094"/>
              <a:ext cx="2298700" cy="2292350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12" name="组合 14"/>
          <p:cNvGrpSpPr/>
          <p:nvPr/>
        </p:nvGrpSpPr>
        <p:grpSpPr>
          <a:xfrm>
            <a:off x="8768522" y="2338614"/>
            <a:ext cx="3133192" cy="3549046"/>
            <a:chOff x="1655392" y="2120901"/>
            <a:chExt cx="2900979" cy="3286014"/>
          </a:xfrm>
        </p:grpSpPr>
        <p:sp>
          <p:nvSpPr>
            <p:cNvPr id="16" name="矩形 15"/>
            <p:cNvSpPr/>
            <p:nvPr/>
          </p:nvSpPr>
          <p:spPr>
            <a:xfrm>
              <a:off x="1655392" y="2120901"/>
              <a:ext cx="2900979" cy="444500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3.</a:t>
              </a:r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高考作文题链接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769803" y="3114565"/>
              <a:ext cx="2298700" cy="2292350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pic>
        <p:nvPicPr>
          <p:cNvPr id="18" name="图片 17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1979" y="3108028"/>
            <a:ext cx="2619632" cy="3293169"/>
          </a:xfrm>
          <a:prstGeom prst="rect">
            <a:avLst/>
          </a:prstGeom>
        </p:spPr>
      </p:pic>
      <p:pic>
        <p:nvPicPr>
          <p:cNvPr id="19" name="图片 18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31491" y="3040160"/>
            <a:ext cx="2557849" cy="3336323"/>
          </a:xfrm>
          <a:prstGeom prst="rect">
            <a:avLst/>
          </a:prstGeom>
        </p:spPr>
      </p:pic>
      <p:pic>
        <p:nvPicPr>
          <p:cNvPr id="20" name="图片 19" descr="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46292" y="2941536"/>
            <a:ext cx="2397855" cy="34225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1"/>
          <p:cNvGrpSpPr/>
          <p:nvPr/>
        </p:nvGrpSpPr>
        <p:grpSpPr>
          <a:xfrm>
            <a:off x="271851" y="1197276"/>
            <a:ext cx="11454714" cy="5191168"/>
            <a:chOff x="1823352" y="2120901"/>
            <a:chExt cx="2309832" cy="2509828"/>
          </a:xfrm>
        </p:grpSpPr>
        <p:sp>
          <p:nvSpPr>
            <p:cNvPr id="23" name="矩形 22"/>
            <p:cNvSpPr/>
            <p:nvPr/>
          </p:nvSpPr>
          <p:spPr>
            <a:xfrm>
              <a:off x="1825843" y="2120901"/>
              <a:ext cx="2299865" cy="305329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事件</a:t>
              </a:r>
              <a:r>
                <a:rPr lang="en-US" altLang="zh-CN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A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823352" y="2444153"/>
              <a:ext cx="2309832" cy="2186576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869758" y="1805723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08919" y="1841158"/>
            <a:ext cx="11360567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400" dirty="0" smtClean="0">
              <a:solidFill>
                <a:schemeClr val="bg1"/>
              </a:solidFill>
            </a:endParaRPr>
          </a:p>
          <a:p>
            <a:pPr indent="720090">
              <a:lnSpc>
                <a:spcPct val="125000"/>
              </a:lnSpc>
              <a:buFont typeface="Wingdings" panose="05000000000000000000" pitchFamily="2" charset="2"/>
              <a:buChar char="u"/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黄冈的疫情严重程度仅次于武汉，按常理说在这个时候临阵换帅是兵家大忌，可是在中央督查组在黄冈市督查核查时，当问到定点医院收治能力床位数量、核酸检测能力等问题，作为卫健系统“一把手”的唐志红却要么沉默，要么含糊其辞，一问三不知。将防控疫情的重任交到这样的人手里，全城人的身体健康和生命安全由这样的人来负责，黄冈的人民怎么可能放心地吃下“定心丸”，反倒可能是会越发地惴惴不安。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/>
            <a:endParaRPr lang="zh-CN" altLang="en-US" sz="2000" i="1" dirty="0" smtClean="0">
              <a:solidFill>
                <a:schemeClr val="bg1"/>
              </a:solidFill>
              <a:sym typeface="宋体" panose="02010600030101010101" pitchFamily="2" charset="-122"/>
            </a:endParaRPr>
          </a:p>
          <a:p>
            <a:endParaRPr lang="en-US" altLang="zh-CN" sz="2000" dirty="0" smtClean="0">
              <a:solidFill>
                <a:schemeClr val="bg1"/>
              </a:solidFill>
            </a:endParaRPr>
          </a:p>
        </p:txBody>
      </p:sp>
      <p:grpSp>
        <p:nvGrpSpPr>
          <p:cNvPr id="3" name="组合 5"/>
          <p:cNvGrpSpPr/>
          <p:nvPr/>
        </p:nvGrpSpPr>
        <p:grpSpPr>
          <a:xfrm>
            <a:off x="405245" y="353050"/>
            <a:ext cx="3525476" cy="592524"/>
            <a:chOff x="2753150" y="2876110"/>
            <a:chExt cx="6685701" cy="1123660"/>
          </a:xfrm>
        </p:grpSpPr>
        <p:grpSp>
          <p:nvGrpSpPr>
            <p:cNvPr id="4" name="组合 6"/>
            <p:cNvGrpSpPr/>
            <p:nvPr/>
          </p:nvGrpSpPr>
          <p:grpSpPr>
            <a:xfrm>
              <a:off x="2753150" y="2876110"/>
              <a:ext cx="1282707" cy="1123660"/>
              <a:chOff x="3306159" y="1663997"/>
              <a:chExt cx="796206" cy="697482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745577"/>
                <a:ext cx="576943" cy="615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1</a:t>
                </a:r>
                <a:endParaRPr lang="zh-CN" altLang="en-US" sz="28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212477" y="2937436"/>
              <a:ext cx="5226374" cy="9922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经典事件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1"/>
          <p:cNvGrpSpPr/>
          <p:nvPr/>
        </p:nvGrpSpPr>
        <p:grpSpPr>
          <a:xfrm>
            <a:off x="222424" y="1197276"/>
            <a:ext cx="11454714" cy="5191168"/>
            <a:chOff x="1823352" y="2120901"/>
            <a:chExt cx="2309832" cy="2509828"/>
          </a:xfrm>
        </p:grpSpPr>
        <p:sp>
          <p:nvSpPr>
            <p:cNvPr id="23" name="矩形 22"/>
            <p:cNvSpPr/>
            <p:nvPr/>
          </p:nvSpPr>
          <p:spPr>
            <a:xfrm>
              <a:off x="1825843" y="2120901"/>
              <a:ext cx="2299865" cy="305329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事件</a:t>
              </a:r>
              <a:r>
                <a:rPr lang="en-US" altLang="zh-CN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B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823352" y="2444153"/>
              <a:ext cx="2309832" cy="2186576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869758" y="1805723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08919" y="1841158"/>
            <a:ext cx="11528854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400" dirty="0" smtClean="0">
              <a:solidFill>
                <a:schemeClr val="bg1"/>
              </a:solidFill>
            </a:endParaRPr>
          </a:p>
          <a:p>
            <a:endParaRPr lang="zh-CN" altLang="en-US" sz="2400" dirty="0" smtClean="0">
              <a:solidFill>
                <a:schemeClr val="bg1"/>
              </a:solidFill>
            </a:endParaRPr>
          </a:p>
          <a:p>
            <a:pPr indent="720090">
              <a:lnSpc>
                <a:spcPct val="125000"/>
              </a:lnSpc>
              <a:buFont typeface="Wingdings" panose="05000000000000000000" pitchFamily="2" charset="2"/>
              <a:buChar char="u"/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药名曰双黄连，一夜之间化为神。本其微介一凡物，可治“新冠”何得闻？某郡药物研究所，希旨惑众挺其身。今逢四海为家日，复为饕餮鬼敲门。学高职显衣楚楚，胆肥心黑昧良心。魍魉联袂齐跳梁，唯利是图显手身。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400" dirty="0" smtClean="0">
              <a:solidFill>
                <a:schemeClr val="bg1"/>
              </a:solidFill>
            </a:endParaRPr>
          </a:p>
          <a:p>
            <a:endParaRPr lang="en-US" altLang="zh-CN" sz="2000" dirty="0" smtClean="0">
              <a:solidFill>
                <a:schemeClr val="bg1"/>
              </a:solidFill>
            </a:endParaRPr>
          </a:p>
        </p:txBody>
      </p:sp>
      <p:grpSp>
        <p:nvGrpSpPr>
          <p:cNvPr id="3" name="组合 5"/>
          <p:cNvGrpSpPr/>
          <p:nvPr/>
        </p:nvGrpSpPr>
        <p:grpSpPr>
          <a:xfrm>
            <a:off x="405245" y="353050"/>
            <a:ext cx="3525476" cy="592524"/>
            <a:chOff x="2753150" y="2876110"/>
            <a:chExt cx="6685701" cy="1123660"/>
          </a:xfrm>
        </p:grpSpPr>
        <p:grpSp>
          <p:nvGrpSpPr>
            <p:cNvPr id="4" name="组合 6"/>
            <p:cNvGrpSpPr/>
            <p:nvPr/>
          </p:nvGrpSpPr>
          <p:grpSpPr>
            <a:xfrm>
              <a:off x="2753150" y="2876110"/>
              <a:ext cx="1282707" cy="1123660"/>
              <a:chOff x="3306159" y="1663997"/>
              <a:chExt cx="796206" cy="697482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745577"/>
                <a:ext cx="576943" cy="615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1</a:t>
                </a:r>
                <a:endParaRPr lang="zh-CN" altLang="en-US" sz="28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212477" y="2937436"/>
              <a:ext cx="5226374" cy="9922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经典事件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002690" y="511430"/>
            <a:ext cx="5692350" cy="941486"/>
            <a:chOff x="2753150" y="2876110"/>
            <a:chExt cx="6685701" cy="1105781"/>
          </a:xfrm>
        </p:grpSpPr>
        <p:grpSp>
          <p:nvGrpSpPr>
            <p:cNvPr id="2" name="组合 1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3" name="六边形 2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3415791" y="1777322"/>
                <a:ext cx="576943" cy="4712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1</a:t>
                </a:r>
                <a:endParaRPr lang="zh-CN" altLang="en-US" sz="36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5" name="任意多边形 4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212476" y="3075058"/>
              <a:ext cx="5226375" cy="68682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家国情怀，众志成城</a:t>
              </a:r>
              <a:endParaRPr lang="zh-CN" altLang="en-US" sz="3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69583" y="2235055"/>
            <a:ext cx="2482703" cy="3623188"/>
            <a:chOff x="1975740" y="2155224"/>
            <a:chExt cx="2298700" cy="3354660"/>
          </a:xfrm>
        </p:grpSpPr>
        <p:sp>
          <p:nvSpPr>
            <p:cNvPr id="10" name="矩形 9"/>
            <p:cNvSpPr/>
            <p:nvPr/>
          </p:nvSpPr>
          <p:spPr>
            <a:xfrm>
              <a:off x="1975740" y="2155224"/>
              <a:ext cx="2298700" cy="444500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1.</a:t>
              </a:r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经典事件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975740" y="3217534"/>
              <a:ext cx="2298700" cy="2292350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814362" y="2189747"/>
            <a:ext cx="2482703" cy="3647902"/>
            <a:chOff x="1827008" y="2120901"/>
            <a:chExt cx="2298700" cy="3377543"/>
          </a:xfrm>
        </p:grpSpPr>
        <p:sp>
          <p:nvSpPr>
            <p:cNvPr id="13" name="矩形 12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2.</a:t>
              </a:r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精辟言论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827008" y="3206094"/>
              <a:ext cx="2298700" cy="2292350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649730" y="2251530"/>
            <a:ext cx="3048783" cy="3549046"/>
            <a:chOff x="1545404" y="2120901"/>
            <a:chExt cx="2822826" cy="3286014"/>
          </a:xfrm>
        </p:grpSpPr>
        <p:sp>
          <p:nvSpPr>
            <p:cNvPr id="16" name="矩形 15"/>
            <p:cNvSpPr/>
            <p:nvPr/>
          </p:nvSpPr>
          <p:spPr>
            <a:xfrm>
              <a:off x="1545404" y="2120901"/>
              <a:ext cx="2822826" cy="444500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3.</a:t>
              </a:r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高考作文题链接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769803" y="3114565"/>
              <a:ext cx="2298700" cy="2292350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pic>
        <p:nvPicPr>
          <p:cNvPr id="18" name="图片 17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1979" y="3020944"/>
            <a:ext cx="2619632" cy="3293169"/>
          </a:xfrm>
          <a:prstGeom prst="rect">
            <a:avLst/>
          </a:prstGeom>
        </p:spPr>
      </p:pic>
      <p:pic>
        <p:nvPicPr>
          <p:cNvPr id="19" name="图片 18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31491" y="2953076"/>
            <a:ext cx="2557849" cy="3336323"/>
          </a:xfrm>
          <a:prstGeom prst="rect">
            <a:avLst/>
          </a:prstGeom>
        </p:spPr>
      </p:pic>
      <p:pic>
        <p:nvPicPr>
          <p:cNvPr id="20" name="图片 19" descr="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46292" y="2854452"/>
            <a:ext cx="2397855" cy="34225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1"/>
          <p:cNvGrpSpPr/>
          <p:nvPr/>
        </p:nvGrpSpPr>
        <p:grpSpPr>
          <a:xfrm>
            <a:off x="271851" y="1197276"/>
            <a:ext cx="11454714" cy="5191168"/>
            <a:chOff x="1823352" y="2120901"/>
            <a:chExt cx="2309832" cy="2509828"/>
          </a:xfrm>
        </p:grpSpPr>
        <p:sp>
          <p:nvSpPr>
            <p:cNvPr id="23" name="矩形 22"/>
            <p:cNvSpPr/>
            <p:nvPr/>
          </p:nvSpPr>
          <p:spPr>
            <a:xfrm>
              <a:off x="1825843" y="2120901"/>
              <a:ext cx="2299865" cy="305329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事件</a:t>
              </a:r>
              <a:r>
                <a:rPr lang="en-US" altLang="zh-CN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C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823352" y="2444153"/>
              <a:ext cx="2309832" cy="2186576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869758" y="1805723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08919" y="1841158"/>
            <a:ext cx="11287995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400" dirty="0" smtClean="0">
              <a:solidFill>
                <a:schemeClr val="bg1"/>
              </a:solidFill>
            </a:endParaRPr>
          </a:p>
          <a:p>
            <a:pPr indent="720090">
              <a:lnSpc>
                <a:spcPct val="125000"/>
              </a:lnSpc>
              <a:buFont typeface="Wingdings" panose="05000000000000000000" pitchFamily="2" charset="2"/>
              <a:buChar char="u"/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近日，科技部下发通知，要求各有关攻关项目承担单位及其科研人员勇挑重担，全力投入科技攻关任务，把论文写在抗击疫情的第一线。科技部要求科技人员大力弘扬科学家精神，树立大局观念，增强社会责任感，以“功成不必在我”的胸襟，发挥集智攻关、团结协作的优良传统，加强有关实验数据、临床病例、流行病学统计等数据、成果的开放共享，共同做好防控新型冠状病毒肺炎的科技应对工作。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/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中国青年网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《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科技部：把论文写在抗击疫情的第一线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》</a:t>
            </a:r>
          </a:p>
          <a:p>
            <a:pPr algn="r"/>
            <a:endParaRPr lang="en-US" altLang="zh-CN" sz="2000" i="1" dirty="0" smtClean="0">
              <a:solidFill>
                <a:schemeClr val="bg1"/>
              </a:solidFill>
              <a:sym typeface="宋体" panose="02010600030101010101" pitchFamily="2" charset="-122"/>
            </a:endParaRPr>
          </a:p>
          <a:p>
            <a:pPr algn="r"/>
            <a:endParaRPr lang="zh-CN" altLang="en-US" sz="2000" i="1" dirty="0" smtClean="0">
              <a:solidFill>
                <a:schemeClr val="bg1"/>
              </a:solidFill>
              <a:sym typeface="宋体" panose="02010600030101010101" pitchFamily="2" charset="-122"/>
            </a:endParaRPr>
          </a:p>
          <a:p>
            <a:endParaRPr lang="en-US" altLang="zh-CN" sz="2000" dirty="0" smtClean="0">
              <a:solidFill>
                <a:schemeClr val="bg1"/>
              </a:solidFill>
            </a:endParaRPr>
          </a:p>
        </p:txBody>
      </p:sp>
      <p:grpSp>
        <p:nvGrpSpPr>
          <p:cNvPr id="3" name="组合 5"/>
          <p:cNvGrpSpPr/>
          <p:nvPr/>
        </p:nvGrpSpPr>
        <p:grpSpPr>
          <a:xfrm>
            <a:off x="405245" y="353050"/>
            <a:ext cx="3525476" cy="592524"/>
            <a:chOff x="2753150" y="2876110"/>
            <a:chExt cx="6685701" cy="1123660"/>
          </a:xfrm>
        </p:grpSpPr>
        <p:grpSp>
          <p:nvGrpSpPr>
            <p:cNvPr id="4" name="组合 6"/>
            <p:cNvGrpSpPr/>
            <p:nvPr/>
          </p:nvGrpSpPr>
          <p:grpSpPr>
            <a:xfrm>
              <a:off x="2753150" y="2876110"/>
              <a:ext cx="1282707" cy="1123660"/>
              <a:chOff x="3306159" y="1663997"/>
              <a:chExt cx="796206" cy="697482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745577"/>
                <a:ext cx="576943" cy="615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1</a:t>
                </a:r>
                <a:endParaRPr lang="zh-CN" altLang="en-US" sz="28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212477" y="2909911"/>
              <a:ext cx="5226374" cy="9922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经典事件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58348" y="1488506"/>
            <a:ext cx="11454714" cy="4522574"/>
          </a:xfrm>
          <a:prstGeom prst="rect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3" name="文本框 32"/>
          <p:cNvSpPr txBox="1"/>
          <p:nvPr/>
        </p:nvSpPr>
        <p:spPr>
          <a:xfrm>
            <a:off x="869758" y="1805723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45430" y="1595403"/>
            <a:ext cx="10832168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>
              <a:lnSpc>
                <a:spcPct val="125000"/>
              </a:lnSpc>
              <a:buFont typeface="Wingdings" panose="05000000000000000000" pitchFamily="2" charset="2"/>
              <a:buChar char="u"/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疫情就是命令，防控就是责任。这不是一句口号，而是一份沉甸甸的担子，各级领导干部当以唐主任为戒，干好自己的事，担起该担的责，让党中央放心，也让人民群众放心，以担当尽责、不辱使命来夺取防控疫情阻击战的最终胜利！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endParaRPr lang="zh-CN" altLang="en-US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algn="r"/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齐鲁网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《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唐主任“光速”免职不冤，疫情防控一问三不知太荒唐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》</a:t>
            </a:r>
          </a:p>
          <a:p>
            <a:pPr algn="r"/>
            <a:r>
              <a:rPr lang="zh-CN" altLang="en-US" sz="2000" b="1" dirty="0" smtClean="0"/>
              <a:t> </a:t>
            </a:r>
            <a:endParaRPr lang="zh-CN" altLang="en-US" sz="2000" b="1" dirty="0" smtClean="0">
              <a:solidFill>
                <a:srgbClr val="FF0000"/>
              </a:solidFill>
            </a:endParaRPr>
          </a:p>
        </p:txBody>
      </p:sp>
      <p:grpSp>
        <p:nvGrpSpPr>
          <p:cNvPr id="3" name="组合 5"/>
          <p:cNvGrpSpPr/>
          <p:nvPr/>
        </p:nvGrpSpPr>
        <p:grpSpPr>
          <a:xfrm>
            <a:off x="405245" y="353049"/>
            <a:ext cx="3525476" cy="592526"/>
            <a:chOff x="2753150" y="2876110"/>
            <a:chExt cx="6685701" cy="1123664"/>
          </a:xfrm>
        </p:grpSpPr>
        <p:grpSp>
          <p:nvGrpSpPr>
            <p:cNvPr id="4" name="组合 6"/>
            <p:cNvGrpSpPr/>
            <p:nvPr/>
          </p:nvGrpSpPr>
          <p:grpSpPr>
            <a:xfrm>
              <a:off x="2753150" y="2876112"/>
              <a:ext cx="1282707" cy="1123662"/>
              <a:chOff x="3306159" y="1663997"/>
              <a:chExt cx="796206" cy="697483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745578"/>
                <a:ext cx="576943" cy="615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2</a:t>
                </a:r>
                <a:endParaRPr lang="zh-CN" altLang="en-US" sz="28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212477" y="2937436"/>
              <a:ext cx="5226374" cy="9922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精辟言论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58348" y="1328852"/>
            <a:ext cx="11454714" cy="4522574"/>
          </a:xfrm>
          <a:prstGeom prst="rect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3" name="文本框 32"/>
          <p:cNvSpPr txBox="1"/>
          <p:nvPr/>
        </p:nvSpPr>
        <p:spPr>
          <a:xfrm>
            <a:off x="869758" y="1805723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52461" y="1304140"/>
            <a:ext cx="1123229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400" dirty="0" smtClean="0">
              <a:solidFill>
                <a:schemeClr val="bg1"/>
              </a:solidFill>
              <a:sym typeface="宋体" panose="02010600030101010101" pitchFamily="2" charset="-122"/>
            </a:endParaRPr>
          </a:p>
          <a:p>
            <a:endParaRPr lang="en-US" altLang="zh-CN" sz="2400" dirty="0" smtClean="0">
              <a:solidFill>
                <a:schemeClr val="bg1"/>
              </a:solidFill>
              <a:sym typeface="宋体" panose="02010600030101010101" pitchFamily="2" charset="-122"/>
            </a:endParaRPr>
          </a:p>
          <a:p>
            <a:pPr indent="720090">
              <a:lnSpc>
                <a:spcPct val="125000"/>
              </a:lnSpc>
              <a:buFont typeface="Wingdings" panose="05000000000000000000" pitchFamily="2" charset="2"/>
              <a:buChar char="u"/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疫情防控“急”且“重”，与疫情抢时间，必须分秒必争。然而，不断变异的形式主义、官僚主义问题，把一些基层干部逼成了“三头六臂”，不仅让无谓的工作耗费了大量时间、精力，还严重影响党中央决策部署落实落细，甚至可能让基层防疫错过最佳时机。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endParaRPr lang="zh-CN" altLang="en-US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algn="r"/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中央纪委国家监委网站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《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坚决纠治疫情防控中的形式主义官僚主义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》</a:t>
            </a:r>
          </a:p>
          <a:p>
            <a:pPr algn="r"/>
            <a:endParaRPr lang="en-US" altLang="zh-CN" sz="2800" i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r"/>
            <a:r>
              <a:rPr lang="zh-CN" altLang="en-US" sz="2000" b="1" dirty="0" smtClean="0"/>
              <a:t> </a:t>
            </a:r>
            <a:endParaRPr lang="zh-CN" altLang="en-US" sz="2000" b="1" dirty="0" smtClean="0">
              <a:solidFill>
                <a:srgbClr val="FF0000"/>
              </a:solidFill>
            </a:endParaRPr>
          </a:p>
        </p:txBody>
      </p:sp>
      <p:grpSp>
        <p:nvGrpSpPr>
          <p:cNvPr id="3" name="组合 5"/>
          <p:cNvGrpSpPr/>
          <p:nvPr/>
        </p:nvGrpSpPr>
        <p:grpSpPr>
          <a:xfrm>
            <a:off x="405245" y="353049"/>
            <a:ext cx="3525476" cy="592526"/>
            <a:chOff x="2753150" y="2876110"/>
            <a:chExt cx="6685701" cy="1123664"/>
          </a:xfrm>
        </p:grpSpPr>
        <p:grpSp>
          <p:nvGrpSpPr>
            <p:cNvPr id="4" name="组合 6"/>
            <p:cNvGrpSpPr/>
            <p:nvPr/>
          </p:nvGrpSpPr>
          <p:grpSpPr>
            <a:xfrm>
              <a:off x="2753150" y="2876112"/>
              <a:ext cx="1282707" cy="1123662"/>
              <a:chOff x="3306159" y="1663997"/>
              <a:chExt cx="796206" cy="697483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745578"/>
                <a:ext cx="576943" cy="615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2</a:t>
                </a:r>
                <a:endParaRPr lang="zh-CN" altLang="en-US" sz="28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212477" y="2964960"/>
              <a:ext cx="5226374" cy="9922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精辟言论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97708" y="1400062"/>
            <a:ext cx="11813062" cy="4765183"/>
          </a:xfrm>
          <a:prstGeom prst="rect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3" name="文本框 32"/>
          <p:cNvSpPr txBox="1"/>
          <p:nvPr/>
        </p:nvSpPr>
        <p:spPr>
          <a:xfrm>
            <a:off x="869758" y="1805723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21274" y="1328003"/>
            <a:ext cx="11454715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indent="720090">
              <a:lnSpc>
                <a:spcPct val="125000"/>
              </a:lnSpc>
              <a:buFont typeface="Wingdings" panose="05000000000000000000" pitchFamily="2" charset="2"/>
              <a:buChar char="u"/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有多位新型冠状病毒肺炎感染者，有意隐瞒自己的活动轨迹和症状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……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这些行为的背后是其自身社会公德的缺失，对疫情危害性的漠视，对法律严肃性的轻蔑，理应受到社会同声谴责，受到法律严厉惩处。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endParaRPr lang="zh-CN" altLang="en-US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indent="720090">
              <a:lnSpc>
                <a:spcPct val="125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依法防控不是空话，漠视法律绝非儿戏。全体公民都要严格遵守疫情防控的规定要求，全力配合防疫工作，切勿心存侥幸，更不要以身试法，最终落得追悔莫及的下场。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endParaRPr lang="zh-CN" altLang="en-US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algn="r"/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山西日报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《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依法防控不是空话 漠视法律绝非儿戏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》</a:t>
            </a:r>
          </a:p>
          <a:p>
            <a:pPr algn="r"/>
            <a:r>
              <a:rPr lang="zh-CN" altLang="en-US" sz="2000" b="1" dirty="0" smtClean="0"/>
              <a:t> </a:t>
            </a:r>
            <a:endParaRPr lang="zh-CN" altLang="en-US" sz="2000" b="1" dirty="0" smtClean="0">
              <a:solidFill>
                <a:srgbClr val="FF0000"/>
              </a:solidFill>
            </a:endParaRPr>
          </a:p>
        </p:txBody>
      </p:sp>
      <p:grpSp>
        <p:nvGrpSpPr>
          <p:cNvPr id="3" name="组合 5"/>
          <p:cNvGrpSpPr/>
          <p:nvPr/>
        </p:nvGrpSpPr>
        <p:grpSpPr>
          <a:xfrm>
            <a:off x="405247" y="377764"/>
            <a:ext cx="3488405" cy="595455"/>
            <a:chOff x="2823452" y="2876110"/>
            <a:chExt cx="6615399" cy="1129218"/>
          </a:xfrm>
        </p:grpSpPr>
        <p:grpSp>
          <p:nvGrpSpPr>
            <p:cNvPr id="4" name="组合 6"/>
            <p:cNvGrpSpPr/>
            <p:nvPr/>
          </p:nvGrpSpPr>
          <p:grpSpPr>
            <a:xfrm>
              <a:off x="2823452" y="2899547"/>
              <a:ext cx="1282707" cy="1105781"/>
              <a:chOff x="3349797" y="1678544"/>
              <a:chExt cx="796206" cy="686384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349797" y="1678544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745578"/>
                <a:ext cx="576943" cy="615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2</a:t>
                </a:r>
                <a:endParaRPr lang="zh-CN" altLang="en-US" sz="28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212477" y="2964958"/>
              <a:ext cx="5226374" cy="9922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精辟言论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45429" y="1855860"/>
            <a:ext cx="10663881" cy="4596713"/>
          </a:xfrm>
          <a:prstGeom prst="rect">
            <a:avLst/>
          </a:prstGeom>
          <a:solidFill>
            <a:schemeClr val="accent5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2000" b="1" dirty="0" smtClean="0">
              <a:solidFill>
                <a:srgbClr val="FF0000"/>
              </a:solidFill>
            </a:endParaRPr>
          </a:p>
          <a:p>
            <a:pPr algn="ctr"/>
            <a:endParaRPr lang="zh-CN" altLang="en-US" sz="1600" dirty="0"/>
          </a:p>
        </p:txBody>
      </p:sp>
      <p:sp>
        <p:nvSpPr>
          <p:cNvPr id="33" name="文本框 32"/>
          <p:cNvSpPr txBox="1"/>
          <p:nvPr/>
        </p:nvSpPr>
        <p:spPr>
          <a:xfrm>
            <a:off x="869758" y="1805723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5"/>
          <p:cNvGrpSpPr/>
          <p:nvPr/>
        </p:nvGrpSpPr>
        <p:grpSpPr>
          <a:xfrm>
            <a:off x="405245" y="353049"/>
            <a:ext cx="3525476" cy="592526"/>
            <a:chOff x="2753150" y="2876110"/>
            <a:chExt cx="6685701" cy="1123664"/>
          </a:xfrm>
        </p:grpSpPr>
        <p:grpSp>
          <p:nvGrpSpPr>
            <p:cNvPr id="3" name="组合 6"/>
            <p:cNvGrpSpPr/>
            <p:nvPr/>
          </p:nvGrpSpPr>
          <p:grpSpPr>
            <a:xfrm>
              <a:off x="2753150" y="2876112"/>
              <a:ext cx="1282707" cy="1123662"/>
              <a:chOff x="3306159" y="1663997"/>
              <a:chExt cx="796206" cy="697483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745578"/>
                <a:ext cx="576943" cy="615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3</a:t>
                </a:r>
                <a:endParaRPr lang="zh-CN" altLang="en-US" sz="28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212477" y="2992484"/>
              <a:ext cx="5226374" cy="9922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高考作文题链接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同心圆 17"/>
          <p:cNvSpPr>
            <a:spLocks noChangeArrowheads="1"/>
          </p:cNvSpPr>
          <p:nvPr/>
        </p:nvSpPr>
        <p:spPr bwMode="auto">
          <a:xfrm>
            <a:off x="4468584" y="2459485"/>
            <a:ext cx="2743200" cy="2746375"/>
          </a:xfrm>
          <a:custGeom>
            <a:avLst/>
            <a:gdLst>
              <a:gd name="T0" fmla="*/ 0 w 2903538"/>
              <a:gd name="T1" fmla="*/ 1373287 h 2906712"/>
              <a:gd name="T2" fmla="*/ 1371998 w 2903538"/>
              <a:gd name="T3" fmla="*/ 0 h 2906712"/>
              <a:gd name="T4" fmla="*/ 2743995 w 2903538"/>
              <a:gd name="T5" fmla="*/ 1373287 h 2906712"/>
              <a:gd name="T6" fmla="*/ 1371998 w 2903538"/>
              <a:gd name="T7" fmla="*/ 2746574 h 2906712"/>
              <a:gd name="T8" fmla="*/ 0 w 2903538"/>
              <a:gd name="T9" fmla="*/ 1373287 h 2906712"/>
              <a:gd name="T10" fmla="*/ 173613 w 2903538"/>
              <a:gd name="T11" fmla="*/ 1373287 h 2906712"/>
              <a:gd name="T12" fmla="*/ 1371998 w 2903538"/>
              <a:gd name="T13" fmla="*/ 2572987 h 2906712"/>
              <a:gd name="T14" fmla="*/ 2570381 w 2903538"/>
              <a:gd name="T15" fmla="*/ 1373287 h 2906712"/>
              <a:gd name="T16" fmla="*/ 1371998 w 2903538"/>
              <a:gd name="T17" fmla="*/ 173586 h 2906712"/>
              <a:gd name="T18" fmla="*/ 173613 w 2903538"/>
              <a:gd name="T19" fmla="*/ 1373287 h 290671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903538"/>
              <a:gd name="T31" fmla="*/ 0 h 2906712"/>
              <a:gd name="T32" fmla="*/ 2903538 w 2903538"/>
              <a:gd name="T33" fmla="*/ 2906712 h 290671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903538" h="2906712">
                <a:moveTo>
                  <a:pt x="0" y="1453356"/>
                </a:moveTo>
                <a:cubicBezTo>
                  <a:pt x="0" y="650690"/>
                  <a:pt x="649979" y="0"/>
                  <a:pt x="1451769" y="0"/>
                </a:cubicBezTo>
                <a:cubicBezTo>
                  <a:pt x="2253559" y="0"/>
                  <a:pt x="2903538" y="650690"/>
                  <a:pt x="2903538" y="1453356"/>
                </a:cubicBezTo>
                <a:cubicBezTo>
                  <a:pt x="2903538" y="2256022"/>
                  <a:pt x="2253559" y="2906712"/>
                  <a:pt x="1451769" y="2906712"/>
                </a:cubicBezTo>
                <a:cubicBezTo>
                  <a:pt x="649979" y="2906712"/>
                  <a:pt x="0" y="2256022"/>
                  <a:pt x="0" y="1453356"/>
                </a:cubicBezTo>
                <a:close/>
                <a:moveTo>
                  <a:pt x="183707" y="1453356"/>
                </a:moveTo>
                <a:cubicBezTo>
                  <a:pt x="183707" y="2154564"/>
                  <a:pt x="751438" y="2723005"/>
                  <a:pt x="1451769" y="2723005"/>
                </a:cubicBezTo>
                <a:cubicBezTo>
                  <a:pt x="2152100" y="2723005"/>
                  <a:pt x="2719831" y="2154564"/>
                  <a:pt x="2719831" y="1453356"/>
                </a:cubicBezTo>
                <a:cubicBezTo>
                  <a:pt x="2719831" y="752148"/>
                  <a:pt x="2152100" y="183707"/>
                  <a:pt x="1451769" y="183707"/>
                </a:cubicBezTo>
                <a:cubicBezTo>
                  <a:pt x="751438" y="183707"/>
                  <a:pt x="183707" y="752148"/>
                  <a:pt x="183707" y="1453356"/>
                </a:cubicBezTo>
                <a:close/>
              </a:path>
            </a:pathLst>
          </a:custGeom>
          <a:solidFill>
            <a:srgbClr val="094162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 eaLnBrk="1" hangingPunct="1"/>
            <a:r>
              <a:rPr lang="zh-CN" altLang="en-US" sz="4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激浊扬清</a:t>
            </a:r>
            <a:endParaRPr lang="en-US" altLang="zh-CN" sz="40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/>
            <a:r>
              <a:rPr lang="zh-CN" altLang="en-US" sz="4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正气如虹</a:t>
            </a:r>
            <a:endParaRPr lang="zh-CN" altLang="en-US" sz="4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任意多边形 18"/>
          <p:cNvSpPr>
            <a:spLocks noChangeArrowheads="1"/>
          </p:cNvSpPr>
          <p:nvPr/>
        </p:nvSpPr>
        <p:spPr bwMode="auto">
          <a:xfrm>
            <a:off x="740230" y="3686629"/>
            <a:ext cx="4760684" cy="1611085"/>
          </a:xfrm>
          <a:custGeom>
            <a:avLst/>
            <a:gdLst>
              <a:gd name="T0" fmla="*/ 363050 w 3279285"/>
              <a:gd name="T1" fmla="*/ 0 h 431880"/>
              <a:gd name="T2" fmla="*/ 3956041 w 3279285"/>
              <a:gd name="T3" fmla="*/ 0 h 431880"/>
              <a:gd name="T4" fmla="*/ 4072344 w 3279285"/>
              <a:gd name="T5" fmla="*/ 127318 h 431880"/>
              <a:gd name="T6" fmla="*/ 5307566 w 3279285"/>
              <a:gd name="T7" fmla="*/ 711931 h 431880"/>
              <a:gd name="T8" fmla="*/ 5513310 w 3279285"/>
              <a:gd name="T9" fmla="*/ 722269 h 431880"/>
              <a:gd name="T10" fmla="*/ 5511777 w 3279285"/>
              <a:gd name="T11" fmla="*/ 722422 h 431880"/>
              <a:gd name="T12" fmla="*/ 363050 w 3279285"/>
              <a:gd name="T13" fmla="*/ 722422 h 431880"/>
              <a:gd name="T14" fmla="*/ 0 w 3279285"/>
              <a:gd name="T15" fmla="*/ 361210 h 431880"/>
              <a:gd name="T16" fmla="*/ 363050 w 3279285"/>
              <a:gd name="T17" fmla="*/ 0 h 43188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279285"/>
              <a:gd name="T28" fmla="*/ 0 h 431880"/>
              <a:gd name="T29" fmla="*/ 3279285 w 3279285"/>
              <a:gd name="T30" fmla="*/ 431880 h 43188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279285" h="431880">
                <a:moveTo>
                  <a:pt x="215940" y="0"/>
                </a:moveTo>
                <a:lnTo>
                  <a:pt x="2353030" y="0"/>
                </a:lnTo>
                <a:lnTo>
                  <a:pt x="2422207" y="76114"/>
                </a:lnTo>
                <a:cubicBezTo>
                  <a:pt x="2614541" y="268448"/>
                  <a:pt x="2871077" y="396581"/>
                  <a:pt x="3156910" y="425609"/>
                </a:cubicBezTo>
                <a:lnTo>
                  <a:pt x="3279285" y="431789"/>
                </a:lnTo>
                <a:lnTo>
                  <a:pt x="3278375" y="431880"/>
                </a:lnTo>
                <a:lnTo>
                  <a:pt x="215940" y="431880"/>
                </a:lnTo>
                <a:cubicBezTo>
                  <a:pt x="96680" y="431880"/>
                  <a:pt x="0" y="335200"/>
                  <a:pt x="0" y="215940"/>
                </a:cubicBezTo>
                <a:cubicBezTo>
                  <a:pt x="0" y="96680"/>
                  <a:pt x="96680" y="0"/>
                  <a:pt x="215940" y="0"/>
                </a:cubicBezTo>
                <a:close/>
              </a:path>
            </a:pathLst>
          </a:custGeom>
          <a:solidFill>
            <a:srgbClr val="094162"/>
          </a:solidFill>
          <a:ln w="9525">
            <a:noFill/>
            <a:miter lim="800000"/>
          </a:ln>
        </p:spPr>
        <p:txBody>
          <a:bodyPr lIns="226800" tIns="43205" rIns="226800" bIns="43205" anchor="ctr"/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是党性初心的试金石，</a:t>
            </a:r>
            <a:endParaRPr lang="en-US" altLang="zh-CN" sz="20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是责任担当的检测场，</a:t>
            </a:r>
            <a:endParaRPr lang="en-US" altLang="zh-CN" sz="20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是弘扬社会主义核心价值观的</a:t>
            </a:r>
            <a:endParaRPr lang="en-US" altLang="zh-CN" sz="20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进京赶考</a:t>
            </a:r>
          </a:p>
        </p:txBody>
      </p:sp>
      <p:sp>
        <p:nvSpPr>
          <p:cNvPr id="16" name="任意多边形 17"/>
          <p:cNvSpPr>
            <a:spLocks noChangeArrowheads="1"/>
          </p:cNvSpPr>
          <p:nvPr/>
        </p:nvSpPr>
        <p:spPr bwMode="auto">
          <a:xfrm>
            <a:off x="6342743" y="2293257"/>
            <a:ext cx="4601028" cy="1654631"/>
          </a:xfrm>
          <a:custGeom>
            <a:avLst/>
            <a:gdLst>
              <a:gd name="T0" fmla="*/ 45990 w 3275513"/>
              <a:gd name="T1" fmla="*/ 0 h 431880"/>
              <a:gd name="T2" fmla="*/ 5139256 w 3275513"/>
              <a:gd name="T3" fmla="*/ 0 h 431880"/>
              <a:gd name="T4" fmla="*/ 5501977 w 3275513"/>
              <a:gd name="T5" fmla="*/ 363209 h 431880"/>
              <a:gd name="T6" fmla="*/ 5139256 w 3275513"/>
              <a:gd name="T7" fmla="*/ 726416 h 431880"/>
              <a:gd name="T8" fmla="*/ 1467129 w 3275513"/>
              <a:gd name="T9" fmla="*/ 726416 h 431880"/>
              <a:gd name="T10" fmla="*/ 1350931 w 3275513"/>
              <a:gd name="T11" fmla="*/ 598397 h 431880"/>
              <a:gd name="T12" fmla="*/ 116826 w 3275513"/>
              <a:gd name="T13" fmla="*/ 10549 h 431880"/>
              <a:gd name="T14" fmla="*/ 0 w 3275513"/>
              <a:gd name="T15" fmla="*/ 4641 h 43188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275513"/>
              <a:gd name="T25" fmla="*/ 0 h 431880"/>
              <a:gd name="T26" fmla="*/ 3275513 w 3275513"/>
              <a:gd name="T27" fmla="*/ 431880 h 43188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275513" h="431880">
                <a:moveTo>
                  <a:pt x="27379" y="0"/>
                </a:moveTo>
                <a:lnTo>
                  <a:pt x="3059573" y="0"/>
                </a:lnTo>
                <a:cubicBezTo>
                  <a:pt x="3178833" y="0"/>
                  <a:pt x="3275513" y="96680"/>
                  <a:pt x="3275513" y="215940"/>
                </a:cubicBezTo>
                <a:cubicBezTo>
                  <a:pt x="3275513" y="335200"/>
                  <a:pt x="3178833" y="431880"/>
                  <a:pt x="3059573" y="431880"/>
                </a:cubicBezTo>
                <a:lnTo>
                  <a:pt x="873431" y="431880"/>
                </a:lnTo>
                <a:lnTo>
                  <a:pt x="804255" y="355768"/>
                </a:lnTo>
                <a:cubicBezTo>
                  <a:pt x="611921" y="163433"/>
                  <a:pt x="355385" y="35300"/>
                  <a:pt x="69551" y="6272"/>
                </a:cubicBezTo>
                <a:lnTo>
                  <a:pt x="0" y="2760"/>
                </a:lnTo>
                <a:lnTo>
                  <a:pt x="27379" y="0"/>
                </a:lnTo>
                <a:close/>
              </a:path>
            </a:pathLst>
          </a:custGeom>
          <a:solidFill>
            <a:srgbClr val="094162"/>
          </a:solidFill>
          <a:ln w="9525">
            <a:noFill/>
            <a:miter lim="800000"/>
          </a:ln>
        </p:spPr>
        <p:txBody>
          <a:bodyPr lIns="226800" tIns="43205" rIns="226800" bIns="43205" anchor="ctr"/>
          <a:lstStyle/>
          <a:p>
            <a:pPr algn="r"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弘扬正能量主旋律，</a:t>
            </a:r>
            <a:endParaRPr lang="en-US" altLang="zh-CN" sz="20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坚决抵制和严肃处理</a:t>
            </a:r>
            <a:endParaRPr lang="en-US" altLang="zh-CN" sz="20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不作为不担当</a:t>
            </a:r>
            <a:endParaRPr lang="en-US" altLang="zh-CN" sz="20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甚至私欲膨胀的思想言行。</a:t>
            </a:r>
          </a:p>
        </p:txBody>
      </p:sp>
      <p:sp>
        <p:nvSpPr>
          <p:cNvPr id="19" name="矩形 18"/>
          <p:cNvSpPr/>
          <p:nvPr/>
        </p:nvSpPr>
        <p:spPr>
          <a:xfrm>
            <a:off x="510544" y="1115094"/>
            <a:ext cx="10578369" cy="631523"/>
          </a:xfrm>
          <a:prstGeom prst="rect">
            <a:avLst/>
          </a:prstGeom>
          <a:solidFill>
            <a:srgbClr val="0070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核心概念剖析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10623" y="965009"/>
            <a:ext cx="11863663" cy="5682926"/>
          </a:xfrm>
          <a:prstGeom prst="rect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3" name="文本框 32"/>
          <p:cNvSpPr txBox="1"/>
          <p:nvPr/>
        </p:nvSpPr>
        <p:spPr>
          <a:xfrm>
            <a:off x="869758" y="1805723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80449" y="974217"/>
            <a:ext cx="11634182" cy="55335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阅读下面的材料，根据要求写作。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20090">
              <a:lnSpc>
                <a:spcPct val="114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材料</a:t>
            </a:r>
            <a:r>
              <a:rPr lang="en-US" altLang="zh-CN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 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伯劳鸟是一种“聪明”的鸟，有些伯劳鸟一旦发现了食物，通常会发出假的危险信号给同类，在同伴四处飞逃的恐慌中，它趁机独享美食，大快朵颐。</a:t>
            </a:r>
          </a:p>
          <a:p>
            <a:pPr indent="720090">
              <a:lnSpc>
                <a:spcPct val="114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材料</a:t>
            </a:r>
            <a:r>
              <a:rPr lang="en-US" altLang="zh-CN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 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渑池道中，有车载瓦瓮，塞于隘路，进退不得。官私客旅群队，铃铎数千，罗拥在后，无可奈何。有客刘颇者，问曰</a:t>
            </a:r>
            <a:r>
              <a:rPr lang="en-US" altLang="zh-CN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:"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车中瓮值几钱</a:t>
            </a:r>
            <a:r>
              <a:rPr lang="en-US" altLang="zh-CN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?"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答曰</a:t>
            </a:r>
            <a:r>
              <a:rPr lang="en-US" altLang="zh-CN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:"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七八千。</a:t>
            </a:r>
            <a:r>
              <a:rPr lang="en-US" altLang="zh-CN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颇遂开囊，取缣，立偿之。命童仆登车，断其结络（割断那些绑瓮的绳子），悉推瓮于崖下，须臾，车轻得进，群噪而前。</a:t>
            </a:r>
          </a:p>
          <a:p>
            <a:pPr indent="720090">
              <a:lnSpc>
                <a:spcPct val="114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材料</a:t>
            </a:r>
            <a:r>
              <a:rPr lang="en-US" altLang="zh-CN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3  2011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月，日本核电站泄漏事故备受关注，有谣言称：“日本核辐射会污染海水导致以后生产的盐都无法食用，而且吃含碘的食用盐可防核辐射。”，遂抢盐潮席卷南北。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720090">
              <a:lnSpc>
                <a:spcPct val="114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对此，你怎么看？请联系社会实际，以“我给‘战疫’建言”为副标题，写一篇文章。要求：全面阅读材料，准确立意，自选文体，自拟标题，不得抄袭，不得套作，不少于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800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字。</a:t>
            </a:r>
          </a:p>
        </p:txBody>
      </p:sp>
      <p:grpSp>
        <p:nvGrpSpPr>
          <p:cNvPr id="2" name="组合 5"/>
          <p:cNvGrpSpPr/>
          <p:nvPr/>
        </p:nvGrpSpPr>
        <p:grpSpPr>
          <a:xfrm>
            <a:off x="405245" y="254194"/>
            <a:ext cx="3525475" cy="592525"/>
            <a:chOff x="2753150" y="2876110"/>
            <a:chExt cx="6685700" cy="1123661"/>
          </a:xfrm>
        </p:grpSpPr>
        <p:grpSp>
          <p:nvGrpSpPr>
            <p:cNvPr id="3" name="组合 6"/>
            <p:cNvGrpSpPr/>
            <p:nvPr/>
          </p:nvGrpSpPr>
          <p:grpSpPr>
            <a:xfrm>
              <a:off x="2753150" y="2876111"/>
              <a:ext cx="1282707" cy="1123660"/>
              <a:chOff x="3306159" y="1663997"/>
              <a:chExt cx="796206" cy="697482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745577"/>
                <a:ext cx="576943" cy="615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3</a:t>
                </a:r>
                <a:endParaRPr lang="zh-CN" altLang="en-US" sz="28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102380" y="2937436"/>
              <a:ext cx="5226375" cy="9922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高考作文题链接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3002690" y="642056"/>
            <a:ext cx="5692350" cy="978556"/>
            <a:chOff x="2753150" y="2876110"/>
            <a:chExt cx="6685701" cy="1149320"/>
          </a:xfrm>
        </p:grpSpPr>
        <p:grpSp>
          <p:nvGrpSpPr>
            <p:cNvPr id="7" name="组合 1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3" name="六边形 2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3415791" y="1795487"/>
                <a:ext cx="576943" cy="426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6</a:t>
                </a:r>
                <a:endParaRPr lang="zh-CN" altLang="en-US" sz="32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5" name="任意多边形 4"/>
            <p:cNvSpPr/>
            <p:nvPr/>
          </p:nvSpPr>
          <p:spPr>
            <a:xfrm>
              <a:off x="4168937" y="2919649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212476" y="3075058"/>
              <a:ext cx="5226375" cy="68682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科学精神，人文关怀</a:t>
              </a:r>
              <a:endParaRPr lang="zh-CN" altLang="en-US" sz="3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8"/>
          <p:cNvGrpSpPr/>
          <p:nvPr/>
        </p:nvGrpSpPr>
        <p:grpSpPr>
          <a:xfrm>
            <a:off x="683086" y="2390395"/>
            <a:ext cx="2482703" cy="3623188"/>
            <a:chOff x="1975740" y="2155224"/>
            <a:chExt cx="2298700" cy="3354660"/>
          </a:xfrm>
        </p:grpSpPr>
        <p:sp>
          <p:nvSpPr>
            <p:cNvPr id="10" name="矩形 9"/>
            <p:cNvSpPr/>
            <p:nvPr/>
          </p:nvSpPr>
          <p:spPr>
            <a:xfrm>
              <a:off x="1975740" y="2155224"/>
              <a:ext cx="2298700" cy="444500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1.</a:t>
              </a:r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经典事件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975740" y="3217534"/>
              <a:ext cx="2298700" cy="2292350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9" name="组合 11"/>
          <p:cNvGrpSpPr/>
          <p:nvPr/>
        </p:nvGrpSpPr>
        <p:grpSpPr>
          <a:xfrm>
            <a:off x="4814362" y="2320373"/>
            <a:ext cx="2482703" cy="3647902"/>
            <a:chOff x="1827008" y="2120901"/>
            <a:chExt cx="2298700" cy="3377543"/>
          </a:xfrm>
        </p:grpSpPr>
        <p:sp>
          <p:nvSpPr>
            <p:cNvPr id="13" name="矩形 12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2.</a:t>
              </a:r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精辟言论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827008" y="3206094"/>
              <a:ext cx="2298700" cy="2292350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12" name="组合 14"/>
          <p:cNvGrpSpPr/>
          <p:nvPr/>
        </p:nvGrpSpPr>
        <p:grpSpPr>
          <a:xfrm>
            <a:off x="8679543" y="2382156"/>
            <a:ext cx="3265714" cy="3549046"/>
            <a:chOff x="1573008" y="2120901"/>
            <a:chExt cx="3023679" cy="3286014"/>
          </a:xfrm>
        </p:grpSpPr>
        <p:sp>
          <p:nvSpPr>
            <p:cNvPr id="16" name="矩形 15"/>
            <p:cNvSpPr/>
            <p:nvPr/>
          </p:nvSpPr>
          <p:spPr>
            <a:xfrm>
              <a:off x="1573008" y="2120901"/>
              <a:ext cx="3023679" cy="444500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3.</a:t>
              </a:r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高考作文题链接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769803" y="3114565"/>
              <a:ext cx="2298700" cy="2292350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pic>
        <p:nvPicPr>
          <p:cNvPr id="18" name="图片 17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1979" y="3151570"/>
            <a:ext cx="2619632" cy="3293169"/>
          </a:xfrm>
          <a:prstGeom prst="rect">
            <a:avLst/>
          </a:prstGeom>
        </p:spPr>
      </p:pic>
      <p:pic>
        <p:nvPicPr>
          <p:cNvPr id="19" name="图片 18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31491" y="3083702"/>
            <a:ext cx="2557849" cy="3336323"/>
          </a:xfrm>
          <a:prstGeom prst="rect">
            <a:avLst/>
          </a:prstGeom>
        </p:spPr>
      </p:pic>
      <p:pic>
        <p:nvPicPr>
          <p:cNvPr id="20" name="图片 19" descr="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46292" y="2985078"/>
            <a:ext cx="2397855" cy="34225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1"/>
          <p:cNvGrpSpPr/>
          <p:nvPr/>
        </p:nvGrpSpPr>
        <p:grpSpPr>
          <a:xfrm>
            <a:off x="345992" y="1221990"/>
            <a:ext cx="11454714" cy="5191168"/>
            <a:chOff x="1823352" y="2120901"/>
            <a:chExt cx="2309832" cy="2509828"/>
          </a:xfrm>
        </p:grpSpPr>
        <p:sp>
          <p:nvSpPr>
            <p:cNvPr id="23" name="矩形 22"/>
            <p:cNvSpPr/>
            <p:nvPr/>
          </p:nvSpPr>
          <p:spPr>
            <a:xfrm>
              <a:off x="1825843" y="2120901"/>
              <a:ext cx="2299865" cy="305329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事件</a:t>
              </a:r>
              <a:r>
                <a:rPr lang="en-US" altLang="zh-CN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A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823352" y="2444153"/>
              <a:ext cx="2309832" cy="2186576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869758" y="1805723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71849" y="1124466"/>
            <a:ext cx="11528854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400" dirty="0" smtClean="0">
              <a:solidFill>
                <a:schemeClr val="bg1"/>
              </a:solidFill>
            </a:endParaRPr>
          </a:p>
          <a:p>
            <a:endParaRPr lang="en-US" altLang="zh-CN" sz="2400" dirty="0" smtClean="0">
              <a:solidFill>
                <a:schemeClr val="bg1"/>
              </a:solidFill>
            </a:endParaRPr>
          </a:p>
          <a:p>
            <a:pPr indent="720090">
              <a:lnSpc>
                <a:spcPct val="125000"/>
              </a:lnSpc>
              <a:buFont typeface="Wingdings" panose="05000000000000000000" pitchFamily="2" charset="2"/>
              <a:buChar char="u"/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相信科学防治，让“心理口罩”越织越密。当下，在铺天盖地的海量信息中，谣言夹杂而来，然而谣言必将止于智者，科学防治才是心理健康的“主心骨”。截至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日，新增治愈病例已连续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天超过新增死亡病例，一些地方的发热门诊病人和疑似病例持续回落，代表治愈的“小蓝线”正在向上、向上、向上，越冲越高，虽然形势依然严峻，但所有的好消息也必将在科学的防治下“如约而至”。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/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荆楚网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《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东湖评论：守望相助，搭筑心理防疫的堤坝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》</a:t>
            </a:r>
          </a:p>
          <a:p>
            <a:pPr algn="r"/>
            <a:endParaRPr lang="en-US" altLang="zh-CN" sz="2800" i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endParaRPr lang="en-US" altLang="zh-CN" sz="2000" dirty="0" smtClean="0">
              <a:solidFill>
                <a:schemeClr val="bg1"/>
              </a:solidFill>
            </a:endParaRPr>
          </a:p>
        </p:txBody>
      </p:sp>
      <p:grpSp>
        <p:nvGrpSpPr>
          <p:cNvPr id="3" name="组合 5"/>
          <p:cNvGrpSpPr/>
          <p:nvPr/>
        </p:nvGrpSpPr>
        <p:grpSpPr>
          <a:xfrm>
            <a:off x="405245" y="353050"/>
            <a:ext cx="3525476" cy="592524"/>
            <a:chOff x="2753150" y="2876110"/>
            <a:chExt cx="6685701" cy="1123660"/>
          </a:xfrm>
        </p:grpSpPr>
        <p:grpSp>
          <p:nvGrpSpPr>
            <p:cNvPr id="4" name="组合 6"/>
            <p:cNvGrpSpPr/>
            <p:nvPr/>
          </p:nvGrpSpPr>
          <p:grpSpPr>
            <a:xfrm>
              <a:off x="2753150" y="2876110"/>
              <a:ext cx="1282707" cy="1123660"/>
              <a:chOff x="3306159" y="1663997"/>
              <a:chExt cx="796206" cy="697482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745577"/>
                <a:ext cx="576943" cy="615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1</a:t>
                </a:r>
                <a:endParaRPr lang="zh-CN" altLang="en-US" sz="28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212477" y="2937436"/>
              <a:ext cx="5226374" cy="9922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经典事件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1"/>
          <p:cNvGrpSpPr/>
          <p:nvPr/>
        </p:nvGrpSpPr>
        <p:grpSpPr>
          <a:xfrm>
            <a:off x="271851" y="1197276"/>
            <a:ext cx="11454714" cy="5191168"/>
            <a:chOff x="1823352" y="2120901"/>
            <a:chExt cx="2309832" cy="2509828"/>
          </a:xfrm>
        </p:grpSpPr>
        <p:sp>
          <p:nvSpPr>
            <p:cNvPr id="23" name="矩形 22"/>
            <p:cNvSpPr/>
            <p:nvPr/>
          </p:nvSpPr>
          <p:spPr>
            <a:xfrm>
              <a:off x="1825843" y="2120901"/>
              <a:ext cx="2299865" cy="305329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事件</a:t>
              </a:r>
              <a:r>
                <a:rPr lang="en-US" altLang="zh-CN" sz="28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823352" y="2444153"/>
              <a:ext cx="2309832" cy="2186576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869758" y="1805723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00879" y="2053372"/>
            <a:ext cx="1120895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>
              <a:lnSpc>
                <a:spcPct val="125000"/>
              </a:lnSpc>
              <a:buFont typeface="Wingdings" pitchFamily="2" charset="2"/>
              <a:buChar char="u"/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在当前疫情防控的关键时期，总有一些网络谣言“风生水起”，诸如，香油滴在鼻孔，可以阻断一切的流感和瘟疫传染；用淡盐水漱口可以预防新型冠状病毒；服用抗流感药能预防新型冠状病毒感染；吃维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能预防感染新型冠状病毒；戴多层口罩才能防住病毒；喝高度酒可以预防新型冠状病毒感染的肺炎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</a:p>
          <a:p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/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山西新闻网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《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拒绝谣言，科学防治，坚决打赢疫情防控阻击战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》</a:t>
            </a:r>
          </a:p>
          <a:p>
            <a:pPr algn="r"/>
            <a:endParaRPr lang="zh-CN" altLang="en-US" sz="2000" i="1" dirty="0" smtClean="0">
              <a:solidFill>
                <a:schemeClr val="bg1"/>
              </a:solidFill>
              <a:sym typeface="宋体" panose="02010600030101010101" pitchFamily="2" charset="-122"/>
            </a:endParaRPr>
          </a:p>
          <a:p>
            <a:endParaRPr lang="en-US" altLang="zh-CN" sz="2000" dirty="0" smtClean="0">
              <a:solidFill>
                <a:schemeClr val="bg1"/>
              </a:solidFill>
            </a:endParaRPr>
          </a:p>
        </p:txBody>
      </p:sp>
      <p:grpSp>
        <p:nvGrpSpPr>
          <p:cNvPr id="3" name="组合 5"/>
          <p:cNvGrpSpPr/>
          <p:nvPr/>
        </p:nvGrpSpPr>
        <p:grpSpPr>
          <a:xfrm>
            <a:off x="405245" y="353050"/>
            <a:ext cx="3525476" cy="592524"/>
            <a:chOff x="2753150" y="2876110"/>
            <a:chExt cx="6685701" cy="1123660"/>
          </a:xfrm>
        </p:grpSpPr>
        <p:grpSp>
          <p:nvGrpSpPr>
            <p:cNvPr id="4" name="组合 6"/>
            <p:cNvGrpSpPr/>
            <p:nvPr/>
          </p:nvGrpSpPr>
          <p:grpSpPr>
            <a:xfrm>
              <a:off x="2753150" y="2876110"/>
              <a:ext cx="1282707" cy="1123660"/>
              <a:chOff x="3306159" y="1663997"/>
              <a:chExt cx="796206" cy="697482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745577"/>
                <a:ext cx="576943" cy="615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1</a:t>
                </a:r>
                <a:endParaRPr lang="zh-CN" altLang="en-US" sz="28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212477" y="2964960"/>
              <a:ext cx="5226374" cy="9922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经典事件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43833" y="1582063"/>
            <a:ext cx="11454714" cy="3222167"/>
          </a:xfrm>
          <a:prstGeom prst="rect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3" name="文本框 32"/>
          <p:cNvSpPr txBox="1"/>
          <p:nvPr/>
        </p:nvSpPr>
        <p:spPr>
          <a:xfrm>
            <a:off x="869758" y="1805723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52461" y="1739560"/>
            <a:ext cx="11232292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>
              <a:lnSpc>
                <a:spcPct val="125000"/>
              </a:lnSpc>
              <a:buFont typeface="Wingdings" panose="05000000000000000000" pitchFamily="2" charset="2"/>
              <a:buChar char="u"/>
            </a:pP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科学防治，是有效防控疫情的必然要求，也是具体方法。高扬科学精神，科学地认识疫情、科学地防治疫情，群策群力，群防群治，我们一定能把疫情的危害降低到最小，科学精准打赢疫情防控阻击战。</a:t>
            </a:r>
            <a:endParaRPr lang="en-US" altLang="zh-CN" sz="240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240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 algn="r"/>
            <a:r>
              <a:rPr lang="en-US" altLang="zh-CN" sz="2400" i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anose="02010600030101010101" pitchFamily="2" charset="-122"/>
              </a:rPr>
              <a:t>新华网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anose="02010600030101010101" pitchFamily="2" charset="-122"/>
              </a:rPr>
              <a:t>《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anose="02010600030101010101" pitchFamily="2" charset="-122"/>
              </a:rPr>
              <a:t>科学精准打赢疫情防控阻击战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anose="02010600030101010101" pitchFamily="2" charset="-122"/>
              </a:rPr>
              <a:t>》</a:t>
            </a:r>
            <a:endParaRPr lang="zh-CN" altLang="en-US" sz="2000" b="1" dirty="0" smtClean="0">
              <a:solidFill>
                <a:srgbClr val="FF0000"/>
              </a:solidFill>
            </a:endParaRPr>
          </a:p>
        </p:txBody>
      </p:sp>
      <p:grpSp>
        <p:nvGrpSpPr>
          <p:cNvPr id="3" name="组合 5"/>
          <p:cNvGrpSpPr/>
          <p:nvPr/>
        </p:nvGrpSpPr>
        <p:grpSpPr>
          <a:xfrm>
            <a:off x="477815" y="469162"/>
            <a:ext cx="3636685" cy="620166"/>
            <a:chOff x="2753150" y="2876111"/>
            <a:chExt cx="6896598" cy="1176080"/>
          </a:xfrm>
        </p:grpSpPr>
        <p:grpSp>
          <p:nvGrpSpPr>
            <p:cNvPr id="4" name="组合 6"/>
            <p:cNvGrpSpPr/>
            <p:nvPr/>
          </p:nvGrpSpPr>
          <p:grpSpPr>
            <a:xfrm>
              <a:off x="2753150" y="2876111"/>
              <a:ext cx="1282707" cy="1105781"/>
              <a:chOff x="3306159" y="1663997"/>
              <a:chExt cx="796206" cy="686384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728493"/>
                <a:ext cx="576943" cy="6159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2</a:t>
                </a:r>
                <a:endParaRPr lang="zh-CN" altLang="en-US" sz="28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423375" y="2946411"/>
              <a:ext cx="5226373" cy="1105780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212477" y="2995465"/>
              <a:ext cx="5226375" cy="9922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精辟言论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303038" y="1211792"/>
            <a:ext cx="11454714" cy="5191168"/>
            <a:chOff x="1823352" y="2120901"/>
            <a:chExt cx="2309832" cy="2509828"/>
          </a:xfrm>
        </p:grpSpPr>
        <p:sp>
          <p:nvSpPr>
            <p:cNvPr id="23" name="矩形 22"/>
            <p:cNvSpPr/>
            <p:nvPr/>
          </p:nvSpPr>
          <p:spPr>
            <a:xfrm>
              <a:off x="1825843" y="2120901"/>
              <a:ext cx="2299865" cy="305329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事件</a:t>
              </a:r>
              <a:r>
                <a:rPr lang="en-US" altLang="zh-CN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A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823352" y="2444153"/>
              <a:ext cx="2309832" cy="2186576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869758" y="1805723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08919" y="1841158"/>
            <a:ext cx="11232292" cy="4558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400" dirty="0" smtClean="0">
              <a:solidFill>
                <a:schemeClr val="bg1"/>
              </a:solidFill>
            </a:endParaRPr>
          </a:p>
          <a:p>
            <a:pPr indent="720090">
              <a:lnSpc>
                <a:spcPct val="114000"/>
              </a:lnSpc>
            </a:pPr>
            <a:r>
              <a:rPr lang="zh-CN" altLang="en-US" sz="2400" b="1" dirty="0" smtClean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医护工作者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“冒险迎战”甚至“冒死迎战”，纷纷请战逆行出征，毫不犹豫的选择了站在疫情防控的第一线，与时间赛跑、跟病毒搏击、为生命护航，筑起了一道坚不可摧的生命防线；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20090">
              <a:lnSpc>
                <a:spcPct val="114000"/>
              </a:lnSpc>
            </a:pPr>
            <a:r>
              <a:rPr lang="zh-CN" altLang="en-US" sz="2400" b="1" dirty="0" smtClean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全国公安民警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义无反顾，冲锋在前，坚守岗位，为防控疫情提供保障，为万家团圆提供守护，有的甚至因此牺牲在自己的岗位上，谱写了一首首感天动地的英雄壮歌；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20090">
              <a:lnSpc>
                <a:spcPct val="114000"/>
              </a:lnSpc>
            </a:pPr>
            <a:r>
              <a:rPr lang="zh-CN" altLang="en-US" sz="2400" b="1" dirty="0" smtClean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不少企业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无论大小强弱，无论国企民企，无不积极应战，勇于担当奉献，纷纷行动起来，克服重重困难，第一时间复工，开足马力，为抗疫前线补充“弹药”，捐款赠物驰援疫情防控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</a:p>
          <a:p>
            <a:endParaRPr lang="en-US" altLang="zh-CN" sz="2000" dirty="0" smtClean="0">
              <a:solidFill>
                <a:schemeClr val="bg1"/>
              </a:solidFill>
            </a:endParaRPr>
          </a:p>
        </p:txBody>
      </p:sp>
      <p:grpSp>
        <p:nvGrpSpPr>
          <p:cNvPr id="38" name="组合 5"/>
          <p:cNvGrpSpPr/>
          <p:nvPr/>
        </p:nvGrpSpPr>
        <p:grpSpPr>
          <a:xfrm>
            <a:off x="405245" y="353050"/>
            <a:ext cx="3525476" cy="592524"/>
            <a:chOff x="2753150" y="2876110"/>
            <a:chExt cx="6685701" cy="1123660"/>
          </a:xfrm>
        </p:grpSpPr>
        <p:grpSp>
          <p:nvGrpSpPr>
            <p:cNvPr id="39" name="组合 6"/>
            <p:cNvGrpSpPr/>
            <p:nvPr/>
          </p:nvGrpSpPr>
          <p:grpSpPr>
            <a:xfrm>
              <a:off x="2753150" y="2876110"/>
              <a:ext cx="1282707" cy="1123660"/>
              <a:chOff x="3306159" y="1663997"/>
              <a:chExt cx="796206" cy="697482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745577"/>
                <a:ext cx="576943" cy="615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28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212477" y="2909911"/>
              <a:ext cx="5226374" cy="9922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经典事件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43833" y="1582063"/>
            <a:ext cx="11454714" cy="3222167"/>
          </a:xfrm>
          <a:prstGeom prst="rect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3" name="文本框 32"/>
          <p:cNvSpPr txBox="1"/>
          <p:nvPr/>
        </p:nvSpPr>
        <p:spPr>
          <a:xfrm>
            <a:off x="869758" y="1805723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52461" y="1739560"/>
            <a:ext cx="1123229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>
              <a:lnSpc>
                <a:spcPct val="125000"/>
              </a:lnSpc>
              <a:buFont typeface="Wingdings" panose="05000000000000000000" pitchFamily="2" charset="2"/>
              <a:buChar char="u"/>
            </a:pPr>
            <a:r>
              <a:rPr lang="zh-CN" altLang="en-US" sz="24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立春已过，坚信没有过不去的寒冬，没有到不了春天。</a:t>
            </a:r>
            <a:r>
              <a:rPr lang="en-US" altLang="zh-CN" sz="24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24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年的春节不能重启，但一切都会过去！等下一个春节，不信邪、不服周的大武汉依旧会“大红灯笼高高挂，火树银花不夜天”。</a:t>
            </a:r>
          </a:p>
          <a:p>
            <a:pPr algn="r"/>
            <a:r>
              <a:rPr lang="en-US" altLang="zh-CN" sz="2400" i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anose="02010600030101010101" pitchFamily="2" charset="-122"/>
              </a:rPr>
              <a:t>荆楚网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anose="02010600030101010101" pitchFamily="2" charset="-122"/>
              </a:rPr>
              <a:t>《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anose="02010600030101010101" pitchFamily="2" charset="-122"/>
              </a:rPr>
              <a:t>东湖评论：守望相助，搭筑心理防疫的堤坝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anose="02010600030101010101" pitchFamily="2" charset="-122"/>
              </a:rPr>
              <a:t>》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24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5"/>
          <p:cNvGrpSpPr/>
          <p:nvPr/>
        </p:nvGrpSpPr>
        <p:grpSpPr>
          <a:xfrm>
            <a:off x="477815" y="457960"/>
            <a:ext cx="3525476" cy="594300"/>
            <a:chOff x="2753150" y="2854865"/>
            <a:chExt cx="6685701" cy="1127027"/>
          </a:xfrm>
        </p:grpSpPr>
        <p:grpSp>
          <p:nvGrpSpPr>
            <p:cNvPr id="3" name="组合 6"/>
            <p:cNvGrpSpPr/>
            <p:nvPr/>
          </p:nvGrpSpPr>
          <p:grpSpPr>
            <a:xfrm>
              <a:off x="2753150" y="2876111"/>
              <a:ext cx="1282707" cy="1105781"/>
              <a:chOff x="3306159" y="1663997"/>
              <a:chExt cx="796206" cy="686384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728493"/>
                <a:ext cx="576943" cy="6159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2</a:t>
                </a:r>
                <a:endParaRPr lang="zh-CN" altLang="en-US" sz="28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212477" y="2854865"/>
              <a:ext cx="5226374" cy="9922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精辟言论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58348" y="1459478"/>
            <a:ext cx="11454714" cy="4522574"/>
          </a:xfrm>
          <a:prstGeom prst="rect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3" name="文本框 32"/>
          <p:cNvSpPr txBox="1"/>
          <p:nvPr/>
        </p:nvSpPr>
        <p:spPr>
          <a:xfrm>
            <a:off x="869758" y="1805723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66975" y="1434766"/>
            <a:ext cx="11232292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400" dirty="0" smtClean="0">
              <a:solidFill>
                <a:schemeClr val="bg1"/>
              </a:solidFill>
            </a:endParaRPr>
          </a:p>
          <a:p>
            <a:pPr indent="720090" algn="just">
              <a:lnSpc>
                <a:spcPct val="125000"/>
              </a:lnSpc>
              <a:buFont typeface="Wingdings" panose="05000000000000000000" pitchFamily="2" charset="2"/>
              <a:buChar char="u"/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党员带头表率，要“谨慎”更需“理性”。傲慢和自欺是疫情防控阻击战最大的“敌人”，盲目和恐慌是自我防控最险的“处境”。要敢于“亮剑”，与身边的利己思想、错误思潮、消极主义斗争到底，带头不信谣、不传谣，不断坚定抗“疫”信心和决心，与广大人民群众一道勠力同心、共克时艰，在抗“疫”一线树起一面面鲜红的旗帜。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</a:pPr>
            <a:endParaRPr lang="zh-CN" altLang="en-US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>
              <a:lnSpc>
                <a:spcPct val="125000"/>
              </a:lnSpc>
            </a:pPr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云视网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《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擦亮抗“疫”先锋本色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》</a:t>
            </a:r>
          </a:p>
          <a:p>
            <a:pPr algn="r"/>
            <a:r>
              <a:rPr lang="zh-CN" altLang="en-US" sz="2000" b="1" dirty="0" smtClean="0"/>
              <a:t> </a:t>
            </a:r>
            <a:endParaRPr lang="zh-CN" altLang="en-US" sz="2000" b="1" dirty="0" smtClean="0">
              <a:solidFill>
                <a:srgbClr val="FF0000"/>
              </a:solidFill>
            </a:endParaRPr>
          </a:p>
        </p:txBody>
      </p:sp>
      <p:grpSp>
        <p:nvGrpSpPr>
          <p:cNvPr id="3" name="组合 5"/>
          <p:cNvGrpSpPr/>
          <p:nvPr/>
        </p:nvGrpSpPr>
        <p:grpSpPr>
          <a:xfrm>
            <a:off x="405245" y="469162"/>
            <a:ext cx="3525476" cy="592525"/>
            <a:chOff x="2753150" y="2876110"/>
            <a:chExt cx="6685701" cy="1123661"/>
          </a:xfrm>
        </p:grpSpPr>
        <p:grpSp>
          <p:nvGrpSpPr>
            <p:cNvPr id="4" name="组合 6"/>
            <p:cNvGrpSpPr/>
            <p:nvPr/>
          </p:nvGrpSpPr>
          <p:grpSpPr>
            <a:xfrm>
              <a:off x="2753150" y="2876111"/>
              <a:ext cx="1282707" cy="1123660"/>
              <a:chOff x="3306159" y="1663997"/>
              <a:chExt cx="796206" cy="697482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745577"/>
                <a:ext cx="576943" cy="615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2</a:t>
                </a:r>
                <a:endParaRPr lang="zh-CN" altLang="en-US" sz="28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212477" y="2882387"/>
              <a:ext cx="5226374" cy="9922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精辟言论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20715" y="1866647"/>
            <a:ext cx="10663881" cy="4596713"/>
          </a:xfrm>
          <a:prstGeom prst="rect">
            <a:avLst/>
          </a:prstGeom>
          <a:solidFill>
            <a:schemeClr val="accent5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2000" b="1" dirty="0" smtClean="0">
              <a:solidFill>
                <a:srgbClr val="FF0000"/>
              </a:solidFill>
            </a:endParaRPr>
          </a:p>
          <a:p>
            <a:pPr algn="ctr"/>
            <a:endParaRPr lang="zh-CN" altLang="en-US" sz="1600" dirty="0"/>
          </a:p>
        </p:txBody>
      </p:sp>
      <p:sp>
        <p:nvSpPr>
          <p:cNvPr id="33" name="文本框 32"/>
          <p:cNvSpPr txBox="1"/>
          <p:nvPr/>
        </p:nvSpPr>
        <p:spPr>
          <a:xfrm>
            <a:off x="869758" y="1805723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5"/>
          <p:cNvGrpSpPr/>
          <p:nvPr/>
        </p:nvGrpSpPr>
        <p:grpSpPr>
          <a:xfrm>
            <a:off x="405245" y="469162"/>
            <a:ext cx="3525475" cy="592525"/>
            <a:chOff x="2753150" y="2876110"/>
            <a:chExt cx="6685700" cy="1123661"/>
          </a:xfrm>
        </p:grpSpPr>
        <p:grpSp>
          <p:nvGrpSpPr>
            <p:cNvPr id="3" name="组合 6"/>
            <p:cNvGrpSpPr/>
            <p:nvPr/>
          </p:nvGrpSpPr>
          <p:grpSpPr>
            <a:xfrm>
              <a:off x="2753150" y="2876111"/>
              <a:ext cx="1282707" cy="1123660"/>
              <a:chOff x="3306159" y="1663997"/>
              <a:chExt cx="796206" cy="697482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745577"/>
                <a:ext cx="576943" cy="615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3</a:t>
                </a:r>
                <a:endParaRPr lang="zh-CN" altLang="en-US" sz="28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184952" y="2909911"/>
              <a:ext cx="5226373" cy="99223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高考作文题链接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同心圆 17"/>
          <p:cNvSpPr>
            <a:spLocks noChangeArrowheads="1"/>
          </p:cNvSpPr>
          <p:nvPr/>
        </p:nvSpPr>
        <p:spPr bwMode="auto">
          <a:xfrm>
            <a:off x="4468584" y="2546569"/>
            <a:ext cx="2743200" cy="2746375"/>
          </a:xfrm>
          <a:custGeom>
            <a:avLst/>
            <a:gdLst>
              <a:gd name="T0" fmla="*/ 0 w 2903538"/>
              <a:gd name="T1" fmla="*/ 1373287 h 2906712"/>
              <a:gd name="T2" fmla="*/ 1371998 w 2903538"/>
              <a:gd name="T3" fmla="*/ 0 h 2906712"/>
              <a:gd name="T4" fmla="*/ 2743995 w 2903538"/>
              <a:gd name="T5" fmla="*/ 1373287 h 2906712"/>
              <a:gd name="T6" fmla="*/ 1371998 w 2903538"/>
              <a:gd name="T7" fmla="*/ 2746574 h 2906712"/>
              <a:gd name="T8" fmla="*/ 0 w 2903538"/>
              <a:gd name="T9" fmla="*/ 1373287 h 2906712"/>
              <a:gd name="T10" fmla="*/ 173613 w 2903538"/>
              <a:gd name="T11" fmla="*/ 1373287 h 2906712"/>
              <a:gd name="T12" fmla="*/ 1371998 w 2903538"/>
              <a:gd name="T13" fmla="*/ 2572987 h 2906712"/>
              <a:gd name="T14" fmla="*/ 2570381 w 2903538"/>
              <a:gd name="T15" fmla="*/ 1373287 h 2906712"/>
              <a:gd name="T16" fmla="*/ 1371998 w 2903538"/>
              <a:gd name="T17" fmla="*/ 173586 h 2906712"/>
              <a:gd name="T18" fmla="*/ 173613 w 2903538"/>
              <a:gd name="T19" fmla="*/ 1373287 h 290671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903538"/>
              <a:gd name="T31" fmla="*/ 0 h 2906712"/>
              <a:gd name="T32" fmla="*/ 2903538 w 2903538"/>
              <a:gd name="T33" fmla="*/ 2906712 h 290671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903538" h="2906712">
                <a:moveTo>
                  <a:pt x="0" y="1453356"/>
                </a:moveTo>
                <a:cubicBezTo>
                  <a:pt x="0" y="650690"/>
                  <a:pt x="649979" y="0"/>
                  <a:pt x="1451769" y="0"/>
                </a:cubicBezTo>
                <a:cubicBezTo>
                  <a:pt x="2253559" y="0"/>
                  <a:pt x="2903538" y="650690"/>
                  <a:pt x="2903538" y="1453356"/>
                </a:cubicBezTo>
                <a:cubicBezTo>
                  <a:pt x="2903538" y="2256022"/>
                  <a:pt x="2253559" y="2906712"/>
                  <a:pt x="1451769" y="2906712"/>
                </a:cubicBezTo>
                <a:cubicBezTo>
                  <a:pt x="649979" y="2906712"/>
                  <a:pt x="0" y="2256022"/>
                  <a:pt x="0" y="1453356"/>
                </a:cubicBezTo>
                <a:close/>
                <a:moveTo>
                  <a:pt x="183707" y="1453356"/>
                </a:moveTo>
                <a:cubicBezTo>
                  <a:pt x="183707" y="2154564"/>
                  <a:pt x="751438" y="2723005"/>
                  <a:pt x="1451769" y="2723005"/>
                </a:cubicBezTo>
                <a:cubicBezTo>
                  <a:pt x="2152100" y="2723005"/>
                  <a:pt x="2719831" y="2154564"/>
                  <a:pt x="2719831" y="1453356"/>
                </a:cubicBezTo>
                <a:cubicBezTo>
                  <a:pt x="2719831" y="752148"/>
                  <a:pt x="2152100" y="183707"/>
                  <a:pt x="1451769" y="183707"/>
                </a:cubicBezTo>
                <a:cubicBezTo>
                  <a:pt x="751438" y="183707"/>
                  <a:pt x="183707" y="752148"/>
                  <a:pt x="183707" y="1453356"/>
                </a:cubicBezTo>
                <a:close/>
              </a:path>
            </a:pathLst>
          </a:custGeom>
          <a:solidFill>
            <a:srgbClr val="094162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 eaLnBrk="1" hangingPunct="1"/>
            <a:r>
              <a:rPr lang="zh-CN" altLang="en-US" sz="4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科学精神</a:t>
            </a:r>
            <a:endParaRPr lang="en-US" altLang="zh-CN" sz="40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/>
            <a:r>
              <a:rPr lang="zh-CN" altLang="en-US" sz="4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人文关怀</a:t>
            </a:r>
            <a:endParaRPr lang="zh-CN" altLang="en-US" sz="4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任意多边形 18"/>
          <p:cNvSpPr>
            <a:spLocks noChangeArrowheads="1"/>
          </p:cNvSpPr>
          <p:nvPr/>
        </p:nvSpPr>
        <p:spPr bwMode="auto">
          <a:xfrm>
            <a:off x="1708822" y="4870111"/>
            <a:ext cx="4132263" cy="542925"/>
          </a:xfrm>
          <a:custGeom>
            <a:avLst/>
            <a:gdLst>
              <a:gd name="T0" fmla="*/ 363050 w 3279285"/>
              <a:gd name="T1" fmla="*/ 0 h 431880"/>
              <a:gd name="T2" fmla="*/ 3956041 w 3279285"/>
              <a:gd name="T3" fmla="*/ 0 h 431880"/>
              <a:gd name="T4" fmla="*/ 4072344 w 3279285"/>
              <a:gd name="T5" fmla="*/ 127318 h 431880"/>
              <a:gd name="T6" fmla="*/ 5307566 w 3279285"/>
              <a:gd name="T7" fmla="*/ 711931 h 431880"/>
              <a:gd name="T8" fmla="*/ 5513310 w 3279285"/>
              <a:gd name="T9" fmla="*/ 722269 h 431880"/>
              <a:gd name="T10" fmla="*/ 5511777 w 3279285"/>
              <a:gd name="T11" fmla="*/ 722422 h 431880"/>
              <a:gd name="T12" fmla="*/ 363050 w 3279285"/>
              <a:gd name="T13" fmla="*/ 722422 h 431880"/>
              <a:gd name="T14" fmla="*/ 0 w 3279285"/>
              <a:gd name="T15" fmla="*/ 361210 h 431880"/>
              <a:gd name="T16" fmla="*/ 363050 w 3279285"/>
              <a:gd name="T17" fmla="*/ 0 h 43188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279285"/>
              <a:gd name="T28" fmla="*/ 0 h 431880"/>
              <a:gd name="T29" fmla="*/ 3279285 w 3279285"/>
              <a:gd name="T30" fmla="*/ 431880 h 43188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279285" h="431880">
                <a:moveTo>
                  <a:pt x="215940" y="0"/>
                </a:moveTo>
                <a:lnTo>
                  <a:pt x="2353030" y="0"/>
                </a:lnTo>
                <a:lnTo>
                  <a:pt x="2422207" y="76114"/>
                </a:lnTo>
                <a:cubicBezTo>
                  <a:pt x="2614541" y="268448"/>
                  <a:pt x="2871077" y="396581"/>
                  <a:pt x="3156910" y="425609"/>
                </a:cubicBezTo>
                <a:lnTo>
                  <a:pt x="3279285" y="431789"/>
                </a:lnTo>
                <a:lnTo>
                  <a:pt x="3278375" y="431880"/>
                </a:lnTo>
                <a:lnTo>
                  <a:pt x="215940" y="431880"/>
                </a:lnTo>
                <a:cubicBezTo>
                  <a:pt x="96680" y="431880"/>
                  <a:pt x="0" y="335200"/>
                  <a:pt x="0" y="215940"/>
                </a:cubicBezTo>
                <a:cubicBezTo>
                  <a:pt x="0" y="96680"/>
                  <a:pt x="96680" y="0"/>
                  <a:pt x="215940" y="0"/>
                </a:cubicBezTo>
                <a:close/>
              </a:path>
            </a:pathLst>
          </a:custGeom>
          <a:solidFill>
            <a:srgbClr val="094162"/>
          </a:solidFill>
          <a:ln w="9525">
            <a:noFill/>
            <a:miter lim="800000"/>
          </a:ln>
        </p:spPr>
        <p:txBody>
          <a:bodyPr lIns="226800" tIns="43205" rIns="226800" bIns="43205" anchor="ctr"/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亲情感情、理性对待</a:t>
            </a:r>
          </a:p>
        </p:txBody>
      </p:sp>
      <p:sp>
        <p:nvSpPr>
          <p:cNvPr id="16" name="任意多边形 17"/>
          <p:cNvSpPr>
            <a:spLocks noChangeArrowheads="1"/>
          </p:cNvSpPr>
          <p:nvPr/>
        </p:nvSpPr>
        <p:spPr bwMode="auto">
          <a:xfrm>
            <a:off x="5960362" y="2465134"/>
            <a:ext cx="4054493" cy="544512"/>
          </a:xfrm>
          <a:custGeom>
            <a:avLst/>
            <a:gdLst>
              <a:gd name="T0" fmla="*/ 45990 w 3275513"/>
              <a:gd name="T1" fmla="*/ 0 h 431880"/>
              <a:gd name="T2" fmla="*/ 5139256 w 3275513"/>
              <a:gd name="T3" fmla="*/ 0 h 431880"/>
              <a:gd name="T4" fmla="*/ 5501977 w 3275513"/>
              <a:gd name="T5" fmla="*/ 363209 h 431880"/>
              <a:gd name="T6" fmla="*/ 5139256 w 3275513"/>
              <a:gd name="T7" fmla="*/ 726416 h 431880"/>
              <a:gd name="T8" fmla="*/ 1467129 w 3275513"/>
              <a:gd name="T9" fmla="*/ 726416 h 431880"/>
              <a:gd name="T10" fmla="*/ 1350931 w 3275513"/>
              <a:gd name="T11" fmla="*/ 598397 h 431880"/>
              <a:gd name="T12" fmla="*/ 116826 w 3275513"/>
              <a:gd name="T13" fmla="*/ 10549 h 431880"/>
              <a:gd name="T14" fmla="*/ 0 w 3275513"/>
              <a:gd name="T15" fmla="*/ 4641 h 43188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275513"/>
              <a:gd name="T25" fmla="*/ 0 h 431880"/>
              <a:gd name="T26" fmla="*/ 3275513 w 3275513"/>
              <a:gd name="T27" fmla="*/ 431880 h 43188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275513" h="431880">
                <a:moveTo>
                  <a:pt x="27379" y="0"/>
                </a:moveTo>
                <a:lnTo>
                  <a:pt x="3059573" y="0"/>
                </a:lnTo>
                <a:cubicBezTo>
                  <a:pt x="3178833" y="0"/>
                  <a:pt x="3275513" y="96680"/>
                  <a:pt x="3275513" y="215940"/>
                </a:cubicBezTo>
                <a:cubicBezTo>
                  <a:pt x="3275513" y="335200"/>
                  <a:pt x="3178833" y="431880"/>
                  <a:pt x="3059573" y="431880"/>
                </a:cubicBezTo>
                <a:lnTo>
                  <a:pt x="873431" y="431880"/>
                </a:lnTo>
                <a:lnTo>
                  <a:pt x="804255" y="355768"/>
                </a:lnTo>
                <a:cubicBezTo>
                  <a:pt x="611921" y="163433"/>
                  <a:pt x="355385" y="35300"/>
                  <a:pt x="69551" y="6272"/>
                </a:cubicBezTo>
                <a:lnTo>
                  <a:pt x="0" y="2760"/>
                </a:lnTo>
                <a:lnTo>
                  <a:pt x="27379" y="0"/>
                </a:lnTo>
                <a:close/>
              </a:path>
            </a:pathLst>
          </a:custGeom>
          <a:solidFill>
            <a:srgbClr val="094162"/>
          </a:solidFill>
          <a:ln w="9525">
            <a:noFill/>
            <a:miter lim="800000"/>
          </a:ln>
        </p:spPr>
        <p:txBody>
          <a:bodyPr lIns="226800" tIns="43205" rIns="226800" bIns="43205" anchor="ctr"/>
          <a:lstStyle/>
          <a:p>
            <a:pPr algn="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防疫战役、科学施策</a:t>
            </a:r>
          </a:p>
        </p:txBody>
      </p:sp>
      <p:sp>
        <p:nvSpPr>
          <p:cNvPr id="19" name="矩形 18"/>
          <p:cNvSpPr/>
          <p:nvPr/>
        </p:nvSpPr>
        <p:spPr>
          <a:xfrm>
            <a:off x="467002" y="1216692"/>
            <a:ext cx="10578369" cy="631523"/>
          </a:xfrm>
          <a:prstGeom prst="rect">
            <a:avLst/>
          </a:prstGeom>
          <a:solidFill>
            <a:srgbClr val="0070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核心概念剖析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任意多边形 18"/>
          <p:cNvSpPr>
            <a:spLocks noChangeArrowheads="1"/>
          </p:cNvSpPr>
          <p:nvPr/>
        </p:nvSpPr>
        <p:spPr bwMode="auto">
          <a:xfrm flipH="1">
            <a:off x="6124112" y="4848342"/>
            <a:ext cx="4384230" cy="507430"/>
          </a:xfrm>
          <a:custGeom>
            <a:avLst/>
            <a:gdLst>
              <a:gd name="T0" fmla="*/ 363050 w 3279285"/>
              <a:gd name="T1" fmla="*/ 0 h 431880"/>
              <a:gd name="T2" fmla="*/ 3956041 w 3279285"/>
              <a:gd name="T3" fmla="*/ 0 h 431880"/>
              <a:gd name="T4" fmla="*/ 4072344 w 3279285"/>
              <a:gd name="T5" fmla="*/ 127318 h 431880"/>
              <a:gd name="T6" fmla="*/ 5307566 w 3279285"/>
              <a:gd name="T7" fmla="*/ 711931 h 431880"/>
              <a:gd name="T8" fmla="*/ 5513310 w 3279285"/>
              <a:gd name="T9" fmla="*/ 722269 h 431880"/>
              <a:gd name="T10" fmla="*/ 5511777 w 3279285"/>
              <a:gd name="T11" fmla="*/ 722422 h 431880"/>
              <a:gd name="T12" fmla="*/ 363050 w 3279285"/>
              <a:gd name="T13" fmla="*/ 722422 h 431880"/>
              <a:gd name="T14" fmla="*/ 0 w 3279285"/>
              <a:gd name="T15" fmla="*/ 361210 h 431880"/>
              <a:gd name="T16" fmla="*/ 363050 w 3279285"/>
              <a:gd name="T17" fmla="*/ 0 h 43188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279285"/>
              <a:gd name="T28" fmla="*/ 0 h 431880"/>
              <a:gd name="T29" fmla="*/ 3279285 w 3279285"/>
              <a:gd name="T30" fmla="*/ 431880 h 43188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279285" h="431880">
                <a:moveTo>
                  <a:pt x="215940" y="0"/>
                </a:moveTo>
                <a:lnTo>
                  <a:pt x="2353030" y="0"/>
                </a:lnTo>
                <a:lnTo>
                  <a:pt x="2422207" y="76114"/>
                </a:lnTo>
                <a:cubicBezTo>
                  <a:pt x="2614541" y="268448"/>
                  <a:pt x="2871077" y="396581"/>
                  <a:pt x="3156910" y="425609"/>
                </a:cubicBezTo>
                <a:lnTo>
                  <a:pt x="3279285" y="431789"/>
                </a:lnTo>
                <a:lnTo>
                  <a:pt x="3278375" y="431880"/>
                </a:lnTo>
                <a:lnTo>
                  <a:pt x="215940" y="431880"/>
                </a:lnTo>
                <a:cubicBezTo>
                  <a:pt x="96680" y="431880"/>
                  <a:pt x="0" y="335200"/>
                  <a:pt x="0" y="215940"/>
                </a:cubicBezTo>
                <a:cubicBezTo>
                  <a:pt x="0" y="96680"/>
                  <a:pt x="96680" y="0"/>
                  <a:pt x="215940" y="0"/>
                </a:cubicBezTo>
                <a:close/>
              </a:path>
            </a:pathLst>
          </a:custGeom>
          <a:solidFill>
            <a:srgbClr val="094162"/>
          </a:solidFill>
          <a:ln w="9525">
            <a:noFill/>
            <a:miter lim="800000"/>
          </a:ln>
        </p:spPr>
        <p:txBody>
          <a:bodyPr lIns="226800" tIns="43205" rIns="226800" bIns="43205" anchor="ctr"/>
          <a:lstStyle/>
          <a:p>
            <a:pPr algn="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信息舆论、智慧辨析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97707" y="1322375"/>
            <a:ext cx="11726561" cy="5136482"/>
          </a:xfrm>
          <a:prstGeom prst="rect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3" name="文本框 32"/>
          <p:cNvSpPr txBox="1"/>
          <p:nvPr/>
        </p:nvSpPr>
        <p:spPr>
          <a:xfrm>
            <a:off x="869758" y="1805723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96561" y="1460652"/>
            <a:ext cx="11281719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阅读下面的材料，根据要求写作。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</a:p>
          <a:p>
            <a:r>
              <a:rPr lang="en-US" altLang="zh-CN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近来，武汉市发生的严重疫情牵动着广大人民的心。武汉的李华本身在一个大家族，在除夕的前几天，家人们对于年夜饭有了不同的争论。李华的爷爷说，不管怎么说，年夜饭还是要一大家子人聚在一起吃，这是老传统了，亲情不能淡漠；李华的叔叔说，疫情这么严重，我看要不就取消年夜饭吧；李华的妈妈说，我觉得年夜饭就从简，家里人一起吃，但互相串门拜年可以改为网络视频或电话拜年，心意到了最重要。</a:t>
            </a:r>
            <a:endParaRPr lang="en-US" altLang="zh-CN" sz="24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</a:rPr>
              <a:t>         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作为李华的好友，你怎么看？请给爷爷、叔叔、妈妈或李华本人写一封信，表明你的态度，阐述你的看法。要求：综合材料内容及含意，选好角度，确定立意，完成写作任务。明确收信人，统一以“张明”为写信人，不得泄露个人信息。不少于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800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字。 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5"/>
          <p:cNvGrpSpPr/>
          <p:nvPr/>
        </p:nvGrpSpPr>
        <p:grpSpPr>
          <a:xfrm>
            <a:off x="405244" y="353050"/>
            <a:ext cx="3847441" cy="583097"/>
            <a:chOff x="2753150" y="2876110"/>
            <a:chExt cx="6685701" cy="1105782"/>
          </a:xfrm>
        </p:grpSpPr>
        <p:grpSp>
          <p:nvGrpSpPr>
            <p:cNvPr id="4" name="组合 6"/>
            <p:cNvGrpSpPr/>
            <p:nvPr/>
          </p:nvGrpSpPr>
          <p:grpSpPr>
            <a:xfrm>
              <a:off x="2753150" y="2876111"/>
              <a:ext cx="1282707" cy="1105781"/>
              <a:chOff x="3306159" y="1663997"/>
              <a:chExt cx="796206" cy="686384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745577"/>
                <a:ext cx="576943" cy="543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3</a:t>
                </a:r>
                <a:endParaRPr lang="zh-CN" altLang="en-US" sz="2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212477" y="2882385"/>
              <a:ext cx="5226374" cy="9922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高考作文题链接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3175685" y="2958257"/>
            <a:ext cx="5692350" cy="941486"/>
            <a:chOff x="2753150" y="2876110"/>
            <a:chExt cx="6685701" cy="1105781"/>
          </a:xfrm>
        </p:grpSpPr>
        <p:grpSp>
          <p:nvGrpSpPr>
            <p:cNvPr id="7" name="组合 1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3" name="六边形 2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3415791" y="1777322"/>
                <a:ext cx="576943" cy="426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8</a:t>
                </a:r>
                <a:endParaRPr lang="zh-CN" altLang="en-US" sz="32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5" name="任意多边形 4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212476" y="3075058"/>
              <a:ext cx="5226375" cy="68682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网课新宠，教育之思</a:t>
              </a:r>
              <a:endParaRPr lang="zh-CN" altLang="en-US" sz="3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1" name="组合 7"/>
          <p:cNvGrpSpPr/>
          <p:nvPr/>
        </p:nvGrpSpPr>
        <p:grpSpPr>
          <a:xfrm>
            <a:off x="3155090" y="997652"/>
            <a:ext cx="5692350" cy="941486"/>
            <a:chOff x="2753150" y="2876110"/>
            <a:chExt cx="6685701" cy="1105781"/>
          </a:xfrm>
        </p:grpSpPr>
        <p:grpSp>
          <p:nvGrpSpPr>
            <p:cNvPr id="22" name="组合 1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25" name="六边形 2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26" name="文本框 3"/>
              <p:cNvSpPr txBox="1"/>
              <p:nvPr/>
            </p:nvSpPr>
            <p:spPr>
              <a:xfrm>
                <a:off x="3415791" y="1777322"/>
                <a:ext cx="576943" cy="426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7</a:t>
                </a:r>
                <a:endParaRPr lang="zh-CN" altLang="en-US" sz="32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3" name="任意多边形 22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4" name="文本框 5"/>
            <p:cNvSpPr txBox="1"/>
            <p:nvPr/>
          </p:nvSpPr>
          <p:spPr>
            <a:xfrm>
              <a:off x="4212476" y="3075058"/>
              <a:ext cx="5226375" cy="68682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统筹兼顾，砥砺前行</a:t>
              </a:r>
              <a:endParaRPr lang="zh-CN" altLang="en-US" sz="3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7" name="组合 7"/>
          <p:cNvGrpSpPr/>
          <p:nvPr/>
        </p:nvGrpSpPr>
        <p:grpSpPr>
          <a:xfrm>
            <a:off x="3196280" y="4881792"/>
            <a:ext cx="5692350" cy="941486"/>
            <a:chOff x="2753150" y="2876110"/>
            <a:chExt cx="6685701" cy="1105781"/>
          </a:xfrm>
        </p:grpSpPr>
        <p:grpSp>
          <p:nvGrpSpPr>
            <p:cNvPr id="28" name="组合 1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31" name="六边形 2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32" name="文本框 3"/>
              <p:cNvSpPr txBox="1"/>
              <p:nvPr/>
            </p:nvSpPr>
            <p:spPr>
              <a:xfrm>
                <a:off x="3415791" y="1777322"/>
                <a:ext cx="576943" cy="426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9</a:t>
                </a:r>
                <a:endParaRPr lang="zh-CN" altLang="en-US" sz="32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9" name="任意多边形 28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0" name="文本框 5"/>
            <p:cNvSpPr txBox="1"/>
            <p:nvPr/>
          </p:nvSpPr>
          <p:spPr>
            <a:xfrm>
              <a:off x="4212476" y="3075058"/>
              <a:ext cx="5226375" cy="68682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舆情纷纭，何处自处</a:t>
              </a:r>
              <a:endParaRPr lang="zh-CN" altLang="en-US" sz="3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10623" y="1162721"/>
            <a:ext cx="11863663" cy="5121965"/>
          </a:xfrm>
          <a:prstGeom prst="rect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3" name="文本框 32"/>
          <p:cNvSpPr txBox="1"/>
          <p:nvPr/>
        </p:nvSpPr>
        <p:spPr>
          <a:xfrm>
            <a:off x="869758" y="1805723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96561" y="1233714"/>
            <a:ext cx="1163418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阅读下面的材料，根据要求写作。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一会是封城封路信息满天飞，一会又被辟谣的咨询淹没；一会双黄连能抑制病毒，一会又是权威澄明真相；一边是西药成效显著，一边又是中医更能根治；一边是网课受到热捧，一边是质疑声浪不绝于耳</a:t>
            </a:r>
            <a:r>
              <a:rPr lang="en-US" altLang="zh-CN" sz="2400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……</a:t>
            </a:r>
          </a:p>
          <a:p>
            <a:endParaRPr lang="en-US" altLang="zh-CN" sz="2400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信息化时代，信息通讯科技的突飞猛进，信息传播的快捷迅速，使社会生态中的每一个人，无时无刻不置身于海量的信息资讯的激流漩涡之中，心智为之搅拌，神经为之拉扯，时常让人感觉到心有千千“动”，又心有千千“结”</a:t>
            </a:r>
            <a:r>
              <a:rPr lang="en-US" altLang="zh-CN" sz="2400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---</a:t>
            </a:r>
            <a:r>
              <a:rPr lang="zh-CN" altLang="en-US" sz="2400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这样的时代情景，置身心于其外是不现实的，我们该何以面对？又何以处之？</a:t>
            </a:r>
          </a:p>
          <a:p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以上材料触发了你怎样的联想和思考？请据此写一篇文章。 要求：选好角度，确定立意，自拟标题；不要套作，不得抄袭；不得泄露个人信息；不少于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800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字。</a:t>
            </a:r>
            <a:endParaRPr lang="en-US" altLang="zh-CN" sz="20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5"/>
          <p:cNvGrpSpPr/>
          <p:nvPr/>
        </p:nvGrpSpPr>
        <p:grpSpPr>
          <a:xfrm>
            <a:off x="405245" y="353050"/>
            <a:ext cx="3525475" cy="592525"/>
            <a:chOff x="2753150" y="2876110"/>
            <a:chExt cx="6685700" cy="1123661"/>
          </a:xfrm>
        </p:grpSpPr>
        <p:grpSp>
          <p:nvGrpSpPr>
            <p:cNvPr id="4" name="组合 6"/>
            <p:cNvGrpSpPr/>
            <p:nvPr/>
          </p:nvGrpSpPr>
          <p:grpSpPr>
            <a:xfrm>
              <a:off x="2753150" y="2876111"/>
              <a:ext cx="1282707" cy="1123660"/>
              <a:chOff x="3306159" y="1663997"/>
              <a:chExt cx="796206" cy="697482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745577"/>
                <a:ext cx="576943" cy="615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3</a:t>
                </a:r>
                <a:endParaRPr lang="zh-CN" altLang="en-US" sz="28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157428" y="2937436"/>
              <a:ext cx="5226375" cy="99223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高考作文题链接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横卷形 8"/>
          <p:cNvSpPr/>
          <p:nvPr/>
        </p:nvSpPr>
        <p:spPr>
          <a:xfrm>
            <a:off x="1407890" y="551533"/>
            <a:ext cx="8519886" cy="5196114"/>
          </a:xfrm>
          <a:prstGeom prst="horizontalScroll">
            <a:avLst/>
          </a:prstGeom>
          <a:solidFill>
            <a:srgbClr val="0070C0">
              <a:alpha val="36000"/>
            </a:srgb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2031757" y="2366569"/>
            <a:ext cx="226447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2020</a:t>
            </a:r>
            <a:endParaRPr lang="zh-CN" altLang="en-US" sz="66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603654" y="1456376"/>
            <a:ext cx="620800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横看成岭侧成峰</a:t>
            </a:r>
            <a:endParaRPr lang="en-US" altLang="zh-CN" sz="54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远近高低各不同</a:t>
            </a:r>
            <a:endParaRPr lang="en-US" altLang="zh-CN" sz="54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欲识庐山真面目</a:t>
            </a:r>
            <a:endParaRPr lang="en-US" altLang="zh-CN" sz="54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不妨身在此山中</a:t>
            </a:r>
            <a:endParaRPr lang="zh-CN" altLang="en-US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885020" y="3717446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zh-CN" alt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48230" y="1108576"/>
            <a:ext cx="9042399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全民抗疫</a:t>
            </a:r>
            <a:endParaRPr lang="en-US" altLang="zh-CN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端起一个广角镜，多角度观察与发现</a:t>
            </a:r>
            <a:endParaRPr lang="en-US" altLang="zh-CN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拿起一个显微镜，细致深入思考与探究</a:t>
            </a:r>
            <a:endParaRPr lang="zh-CN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7"/>
          <p:cNvGrpSpPr/>
          <p:nvPr/>
        </p:nvGrpSpPr>
        <p:grpSpPr>
          <a:xfrm>
            <a:off x="1697241" y="180797"/>
            <a:ext cx="7442877" cy="1317583"/>
            <a:chOff x="2929770" y="2817046"/>
            <a:chExt cx="6408412" cy="2101216"/>
          </a:xfrm>
        </p:grpSpPr>
        <p:sp>
          <p:nvSpPr>
            <p:cNvPr id="5" name="文本框 3"/>
            <p:cNvSpPr txBox="1"/>
            <p:nvPr/>
          </p:nvSpPr>
          <p:spPr>
            <a:xfrm>
              <a:off x="2929770" y="3058679"/>
              <a:ext cx="929469" cy="686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3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214820" y="2842016"/>
              <a:ext cx="6123362" cy="2076246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7" name="文本框 5"/>
            <p:cNvSpPr txBox="1"/>
            <p:nvPr/>
          </p:nvSpPr>
          <p:spPr>
            <a:xfrm>
              <a:off x="3693316" y="2817046"/>
              <a:ext cx="5393857" cy="2012390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u="heavy" spc="1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疯狂作文</a:t>
              </a:r>
              <a:endParaRPr lang="en-US" altLang="zh-CN" sz="4800" b="1" u="heavy" spc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/>
              <a:r>
                <a:rPr lang="zh-CN" altLang="en-US" sz="2800" b="1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作文高手 </a:t>
              </a:r>
              <a:r>
                <a:rPr lang="zh-CN" altLang="en-US" sz="2800" b="1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满分教练</a:t>
              </a:r>
              <a:r>
                <a:rPr lang="en-US" altLang="zh-CN" sz="2800" b="1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609793" y="1631484"/>
            <a:ext cx="10450093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75945">
              <a:lnSpc>
                <a:spcPct val="125000"/>
              </a:lnSpc>
            </a:pPr>
            <a:r>
              <a:rPr lang="en-US" altLang="zh-CN" sz="2000" b="1" spc="27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 b="1" spc="27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疯狂作文</a:t>
            </a:r>
            <a:r>
              <a:rPr lang="en-US" altLang="zh-CN" sz="2000" b="1" spc="27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 b="1" spc="27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系列书刊以“大作文观”为指导，以做“满分超级教练”为宗旨，主张多元化吸收，引领放胆式表达，首创“教练式”指导。</a:t>
            </a:r>
            <a:r>
              <a:rPr lang="en-US" altLang="zh-CN" sz="2000" b="1" spc="27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2000" b="1" spc="27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余年来，以独到的编辑理念、高效的写作指导、权威的命题预测、鲜活的读写体验，深受全国师生欢迎。曾因多次与中高考作文原题“撞车”，引起</a:t>
            </a:r>
            <a:r>
              <a:rPr lang="en-US" altLang="zh-CN" sz="2000" b="1" spc="27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 b="1" spc="27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信息时报</a:t>
            </a:r>
            <a:r>
              <a:rPr lang="en-US" altLang="zh-CN" sz="2000" b="1" spc="27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2000" b="1" spc="27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合肥晚报</a:t>
            </a:r>
            <a:r>
              <a:rPr lang="en-US" altLang="zh-CN" sz="2000" b="1" spc="27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 b="1" spc="27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等媒体的关注和报道，反响强烈。目前出版有杂志</a:t>
            </a:r>
            <a:r>
              <a:rPr lang="en-US" altLang="zh-CN" sz="2000" b="1" spc="27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 b="1" spc="27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疯狂作文</a:t>
            </a:r>
            <a:r>
              <a:rPr lang="en-US" altLang="zh-CN" sz="2000" b="1" spc="27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•</a:t>
            </a:r>
            <a:r>
              <a:rPr lang="zh-CN" altLang="en-US" sz="2000" b="1" spc="27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素材控</a:t>
            </a:r>
            <a:r>
              <a:rPr lang="en-US" altLang="zh-CN" sz="2000" b="1" spc="27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 b="1" spc="27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，杂志化图书“中考一类文计划”系列、“高考一类文计划”系列，还策划出版了“子母版名著”系列、“赢在素材”系列、“拜托了，素材君”系列、“小材大用”系列等畅销图书。</a:t>
            </a:r>
            <a:br>
              <a:rPr lang="zh-CN" altLang="en-US" sz="2000" b="1" spc="27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000" b="1" spc="27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altLang="en-US" sz="2000" b="1" spc="27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000" b="1" spc="270" dirty="0" smtClean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欢迎一线优秀教师、教研员加入“</a:t>
            </a:r>
            <a:r>
              <a:rPr lang="en-US" altLang="zh-CN" sz="2000" b="1" spc="270" dirty="0" smtClean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 b="1" spc="270" dirty="0" smtClean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疯狂作文</a:t>
            </a:r>
            <a:r>
              <a:rPr lang="en-US" altLang="zh-CN" sz="2000" b="1" spc="270" dirty="0" smtClean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 b="1" spc="270" dirty="0" smtClean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超级教练团” </a:t>
            </a:r>
            <a:r>
              <a:rPr lang="zh-CN" altLang="en-US" sz="2000" b="1" spc="27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altLang="en-US" sz="2000" b="1" spc="27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000" b="1" spc="27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投稿邮箱：</a:t>
            </a:r>
            <a:r>
              <a:rPr lang="en-US" altLang="zh-CN" sz="2000" b="1" spc="27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fkzwcz@163.com</a:t>
            </a:r>
            <a:r>
              <a:rPr lang="zh-CN" altLang="en-US" sz="2000" b="1" spc="27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（初中段）   </a:t>
            </a:r>
            <a:r>
              <a:rPr lang="en-US" altLang="zh-CN" sz="2000" b="1" spc="27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fkzw2008@163.com</a:t>
            </a:r>
            <a:r>
              <a:rPr lang="zh-CN" altLang="en-US" sz="2000" b="1" spc="27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（高中段）</a:t>
            </a:r>
            <a:br>
              <a:rPr lang="zh-CN" altLang="en-US" sz="2000" b="1" spc="27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000" b="1" spc="27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联系电话：</a:t>
            </a:r>
            <a:r>
              <a:rPr lang="en-US" altLang="zh-CN" sz="2000" b="1" spc="27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0371-68698550     QQ</a:t>
            </a:r>
            <a:r>
              <a:rPr lang="zh-CN" altLang="en-US" sz="2000" b="1" spc="27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群：</a:t>
            </a:r>
            <a:r>
              <a:rPr lang="en-US" altLang="zh-CN" sz="2000" b="1" spc="27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63348794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1301392" y="232837"/>
            <a:ext cx="7402291" cy="946243"/>
            <a:chOff x="2929770" y="2836425"/>
            <a:chExt cx="6026935" cy="1111372"/>
          </a:xfrm>
        </p:grpSpPr>
        <p:sp>
          <p:nvSpPr>
            <p:cNvPr id="5" name="文本框 3"/>
            <p:cNvSpPr txBox="1"/>
            <p:nvPr/>
          </p:nvSpPr>
          <p:spPr>
            <a:xfrm>
              <a:off x="2929770" y="3058679"/>
              <a:ext cx="929469" cy="686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3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626254" y="2842016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7" name="文本框 5"/>
            <p:cNvSpPr txBox="1"/>
            <p:nvPr/>
          </p:nvSpPr>
          <p:spPr>
            <a:xfrm>
              <a:off x="3562848" y="2836425"/>
              <a:ext cx="5393857" cy="976014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疯狂作文素材方阵</a:t>
              </a:r>
              <a:endParaRPr lang="zh-CN" altLang="en-US" sz="4800" b="1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9" name="图片 8" descr="yasu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21040" y="1434552"/>
            <a:ext cx="2985770" cy="3383280"/>
          </a:xfrm>
          <a:prstGeom prst="rect">
            <a:avLst/>
          </a:prstGeom>
        </p:spPr>
      </p:pic>
      <p:pic>
        <p:nvPicPr>
          <p:cNvPr id="10" name="图片 9" descr="2020版赢在素材套装封面yasuohou 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9260" y="1537513"/>
            <a:ext cx="2885440" cy="330644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69455" y="5173458"/>
            <a:ext cx="3410462" cy="1198880"/>
          </a:xfrm>
          <a:prstGeom prst="rect">
            <a:avLst/>
          </a:prstGeom>
          <a:ln>
            <a:solidFill>
              <a:schemeClr val="accent1"/>
            </a:solidFill>
            <a:prstDash val="sysDot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《赢在素材》</a:t>
            </a:r>
            <a:r>
              <a:rPr lang="en-US" altLang="zh-CN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4</a:t>
            </a:r>
            <a:r>
              <a:rPr lang="zh-CN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本全套</a:t>
            </a:r>
            <a:endParaRPr lang="en-US" altLang="zh-CN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ctr"/>
            <a:r>
              <a:rPr lang="zh-CN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连续</a:t>
            </a:r>
            <a:r>
              <a:rPr lang="en-US" altLang="zh-CN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年命中高考作文题</a:t>
            </a:r>
            <a:r>
              <a:rPr lang="en-US" altLang="zh-CN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2020</a:t>
            </a:r>
            <a:r>
              <a:rPr lang="zh-CN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高考首选，</a:t>
            </a:r>
            <a:r>
              <a:rPr lang="en-US" altLang="zh-CN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3.0</a:t>
            </a:r>
            <a:r>
              <a:rPr lang="zh-CN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解读</a:t>
            </a:r>
          </a:p>
        </p:txBody>
      </p:sp>
      <p:pic>
        <p:nvPicPr>
          <p:cNvPr id="13" name="图片 12" descr="2020.3-4月号素材控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14215" y="1342568"/>
            <a:ext cx="2834005" cy="3538855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4236704" y="5173505"/>
            <a:ext cx="3409200" cy="1198880"/>
          </a:xfrm>
          <a:prstGeom prst="rect">
            <a:avLst/>
          </a:prstGeom>
          <a:ln>
            <a:solidFill>
              <a:schemeClr val="accent1"/>
            </a:solidFill>
            <a:prstDash val="sysDot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《素材控》杂志</a:t>
            </a:r>
            <a:r>
              <a:rPr lang="en-US" altLang="zh-CN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 algn="ctr"/>
            <a:r>
              <a:rPr lang="zh-CN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每月一期，全彩印刷</a:t>
            </a:r>
            <a:endParaRPr lang="en-US" altLang="zh-CN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高中适读</a:t>
            </a:r>
          </a:p>
        </p:txBody>
      </p:sp>
      <p:sp>
        <p:nvSpPr>
          <p:cNvPr id="26" name="矩形 25"/>
          <p:cNvSpPr/>
          <p:nvPr/>
        </p:nvSpPr>
        <p:spPr>
          <a:xfrm>
            <a:off x="8195943" y="5173523"/>
            <a:ext cx="3409200" cy="1198880"/>
          </a:xfrm>
          <a:prstGeom prst="rect">
            <a:avLst/>
          </a:prstGeom>
          <a:noFill/>
          <a:ln>
            <a:solidFill>
              <a:schemeClr val="accent1"/>
            </a:solidFill>
            <a:prstDash val="sysDot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年度特集 </a:t>
            </a:r>
            <a:r>
              <a:rPr lang="en-US" altLang="zh-CN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·</a:t>
            </a:r>
            <a:r>
              <a:rPr lang="zh-CN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全彩</a:t>
            </a:r>
            <a:endParaRPr lang="en-US" altLang="zh-CN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年度好素材，分类整合</a:t>
            </a:r>
          </a:p>
          <a:p>
            <a:pPr algn="ctr"/>
            <a:r>
              <a:rPr lang="zh-CN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</a:t>
            </a:r>
            <a:r>
              <a:rPr lang="en-US" altLang="zh-CN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初中适读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1"/>
          <p:cNvGrpSpPr/>
          <p:nvPr/>
        </p:nvGrpSpPr>
        <p:grpSpPr>
          <a:xfrm>
            <a:off x="261062" y="1081165"/>
            <a:ext cx="11454714" cy="5225305"/>
            <a:chOff x="1819990" y="2106866"/>
            <a:chExt cx="2309832" cy="2526334"/>
          </a:xfrm>
        </p:grpSpPr>
        <p:sp>
          <p:nvSpPr>
            <p:cNvPr id="24" name="矩形 23"/>
            <p:cNvSpPr/>
            <p:nvPr/>
          </p:nvSpPr>
          <p:spPr>
            <a:xfrm>
              <a:off x="1819990" y="2446622"/>
              <a:ext cx="2309832" cy="2186578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3" name="矩形 22"/>
            <p:cNvSpPr/>
            <p:nvPr/>
          </p:nvSpPr>
          <p:spPr>
            <a:xfrm>
              <a:off x="1825843" y="2106866"/>
              <a:ext cx="2299865" cy="305329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事件</a:t>
              </a: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869758" y="1805723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79891" y="1797616"/>
            <a:ext cx="11232292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000" dirty="0" smtClean="0">
              <a:solidFill>
                <a:schemeClr val="bg1"/>
              </a:solidFill>
            </a:endParaRPr>
          </a:p>
          <a:p>
            <a:pPr indent="720090">
              <a:lnSpc>
                <a:spcPct val="125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中国工程院院士、84岁的</a:t>
            </a:r>
            <a:r>
              <a:rPr lang="zh-CN" altLang="en-US" sz="2400" b="1" dirty="0" smtClean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钟南山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老人乘坐高铁餐车奔赴武汉，考察疫情，迅速作出“人传人”的准确判断，以耄耋之躯擂响了疫情阻击的战鼓；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20090">
              <a:lnSpc>
                <a:spcPct val="125000"/>
              </a:lnSpc>
            </a:pP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20090">
              <a:lnSpc>
                <a:spcPct val="125000"/>
              </a:lnSpc>
            </a:pPr>
            <a:r>
              <a:rPr lang="en-US" altLang="zh-CN" sz="2400" b="1" dirty="0" smtClean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武汉金银潭医院院长张定宇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，隐瞒了身患渐冻症的病情，顾不上被新型冠状病毒感染的妻子，坚守在抗击疫情最前沿，用“渐冻”的生命，托起希望和信心；</a:t>
            </a:r>
          </a:p>
          <a:p>
            <a:endParaRPr lang="en-US" altLang="zh-CN" sz="2400" dirty="0" smtClean="0">
              <a:solidFill>
                <a:schemeClr val="bg1"/>
              </a:solidFill>
            </a:endParaRPr>
          </a:p>
        </p:txBody>
      </p:sp>
      <p:grpSp>
        <p:nvGrpSpPr>
          <p:cNvPr id="3" name="组合 5"/>
          <p:cNvGrpSpPr/>
          <p:nvPr/>
        </p:nvGrpSpPr>
        <p:grpSpPr>
          <a:xfrm>
            <a:off x="405245" y="349783"/>
            <a:ext cx="3525476" cy="586366"/>
            <a:chOff x="2753150" y="2869913"/>
            <a:chExt cx="6685701" cy="1111981"/>
          </a:xfrm>
        </p:grpSpPr>
        <p:grpSp>
          <p:nvGrpSpPr>
            <p:cNvPr id="4" name="组合 6"/>
            <p:cNvGrpSpPr/>
            <p:nvPr/>
          </p:nvGrpSpPr>
          <p:grpSpPr>
            <a:xfrm>
              <a:off x="2753150" y="2869913"/>
              <a:ext cx="1282707" cy="1111981"/>
              <a:chOff x="3306159" y="1660149"/>
              <a:chExt cx="796206" cy="690232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660149"/>
                <a:ext cx="576943" cy="68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1</a:t>
                </a:r>
                <a:endParaRPr lang="zh-CN" altLang="en-US" sz="32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212477" y="2882387"/>
              <a:ext cx="5226374" cy="9922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经典事件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1059555" y="229974"/>
            <a:ext cx="7649029" cy="941486"/>
            <a:chOff x="2929770" y="2842016"/>
            <a:chExt cx="6227828" cy="1105781"/>
          </a:xfrm>
        </p:grpSpPr>
        <p:sp>
          <p:nvSpPr>
            <p:cNvPr id="5" name="文本框 3"/>
            <p:cNvSpPr txBox="1"/>
            <p:nvPr/>
          </p:nvSpPr>
          <p:spPr>
            <a:xfrm>
              <a:off x="2929770" y="3058679"/>
              <a:ext cx="929469" cy="686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3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797289" y="2842016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7" name="文本框 5"/>
            <p:cNvSpPr txBox="1"/>
            <p:nvPr/>
          </p:nvSpPr>
          <p:spPr>
            <a:xfrm>
              <a:off x="3763741" y="2904591"/>
              <a:ext cx="5393857" cy="97601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中</a:t>
              </a:r>
              <a:r>
                <a:rPr lang="en-US" altLang="zh-CN" sz="4800" b="1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/</a:t>
              </a:r>
              <a:r>
                <a:rPr lang="zh-CN" altLang="en-US" sz="4800" b="1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高考一类文计划</a:t>
              </a:r>
              <a:endParaRPr lang="zh-CN" altLang="en-US" sz="4800" b="1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9" name="图片 8" descr="中考一类文计划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7053961" y="3399953"/>
            <a:ext cx="2322285" cy="297508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995886" y="1418677"/>
            <a:ext cx="4574449" cy="1794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破解</a:t>
            </a:r>
            <a:r>
              <a:rPr lang="en-US" altLang="zh-CN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大硬核难题，定制一类文写法！</a:t>
            </a:r>
          </a:p>
        </p:txBody>
      </p:sp>
      <p:pic>
        <p:nvPicPr>
          <p:cNvPr id="2051" name="Picture 3" descr="C:\Users\an\Desktop\高考一类文六本_编辑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5709" y="1548153"/>
            <a:ext cx="5500922" cy="468574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052" name="Picture 4" descr="C:\Users\an\Desktop\100_编辑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64174" y="3022583"/>
            <a:ext cx="2982686" cy="366124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特辑初中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3319" y="1258752"/>
            <a:ext cx="4300220" cy="4932045"/>
          </a:xfrm>
          <a:prstGeom prst="rect">
            <a:avLst/>
          </a:prstGeom>
        </p:spPr>
      </p:pic>
      <p:grpSp>
        <p:nvGrpSpPr>
          <p:cNvPr id="4" name="组合 7"/>
          <p:cNvGrpSpPr/>
          <p:nvPr/>
        </p:nvGrpSpPr>
        <p:grpSpPr>
          <a:xfrm>
            <a:off x="1117611" y="346086"/>
            <a:ext cx="7649029" cy="941486"/>
            <a:chOff x="2929770" y="2842016"/>
            <a:chExt cx="6227828" cy="1105781"/>
          </a:xfrm>
        </p:grpSpPr>
        <p:sp>
          <p:nvSpPr>
            <p:cNvPr id="5" name="文本框 3"/>
            <p:cNvSpPr txBox="1"/>
            <p:nvPr/>
          </p:nvSpPr>
          <p:spPr>
            <a:xfrm>
              <a:off x="2929770" y="3058679"/>
              <a:ext cx="929469" cy="686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3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797289" y="2842016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7" name="文本框 5"/>
            <p:cNvSpPr txBox="1"/>
            <p:nvPr/>
          </p:nvSpPr>
          <p:spPr>
            <a:xfrm>
              <a:off x="3763741" y="2904591"/>
              <a:ext cx="5393857" cy="97601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疯狂作文</a:t>
              </a:r>
              <a:r>
                <a:rPr lang="en-US" altLang="zh-CN" sz="4800" b="1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4800" b="1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特辑系列</a:t>
              </a:r>
              <a:endParaRPr lang="zh-CN" altLang="en-US" sz="4800" b="1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163165" y="2041747"/>
            <a:ext cx="4659083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4000" spc="17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精准突破</a:t>
            </a:r>
          </a:p>
          <a:p>
            <a:pPr algn="ctr">
              <a:lnSpc>
                <a:spcPct val="150000"/>
              </a:lnSpc>
            </a:pPr>
            <a:r>
              <a:rPr lang="zh-CN" alt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打破平均分，</a:t>
            </a:r>
            <a:endParaRPr lang="en-US" altLang="zh-CN" sz="4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为满分而来！</a:t>
            </a:r>
          </a:p>
        </p:txBody>
      </p:sp>
      <p:pic>
        <p:nvPicPr>
          <p:cNvPr id="2050" name="Picture 2" descr="C:\Users\an\Desktop\高中特辑_编辑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5578" y="1596570"/>
            <a:ext cx="4145970" cy="444137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7"/>
          <p:cNvGrpSpPr/>
          <p:nvPr/>
        </p:nvGrpSpPr>
        <p:grpSpPr>
          <a:xfrm>
            <a:off x="1257850" y="324681"/>
            <a:ext cx="7377526" cy="941483"/>
            <a:chOff x="2929770" y="2842016"/>
            <a:chExt cx="6006771" cy="1105781"/>
          </a:xfrm>
        </p:grpSpPr>
        <p:sp>
          <p:nvSpPr>
            <p:cNvPr id="5" name="文本框 3"/>
            <p:cNvSpPr txBox="1"/>
            <p:nvPr/>
          </p:nvSpPr>
          <p:spPr>
            <a:xfrm>
              <a:off x="2929770" y="3058679"/>
              <a:ext cx="929469" cy="686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3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626254" y="2842016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7" name="文本框 5"/>
            <p:cNvSpPr txBox="1"/>
            <p:nvPr/>
          </p:nvSpPr>
          <p:spPr>
            <a:xfrm>
              <a:off x="3542684" y="2854116"/>
              <a:ext cx="5393857" cy="97477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更多福利，扫</a:t>
              </a:r>
              <a:r>
                <a:rPr lang="zh-CN" altLang="en-US" sz="4800" b="1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码直达</a:t>
              </a:r>
            </a:p>
          </p:txBody>
        </p:sp>
      </p:grpSp>
      <p:sp>
        <p:nvSpPr>
          <p:cNvPr id="12" name="矩形 11"/>
          <p:cNvSpPr/>
          <p:nvPr/>
        </p:nvSpPr>
        <p:spPr>
          <a:xfrm>
            <a:off x="327511" y="4999290"/>
            <a:ext cx="3410462" cy="460375"/>
          </a:xfrm>
          <a:prstGeom prst="rect">
            <a:avLst/>
          </a:prstGeom>
          <a:ln>
            <a:solidFill>
              <a:schemeClr val="accent1"/>
            </a:solidFill>
            <a:prstDash val="sysDot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新书试读（电子版）</a:t>
            </a:r>
          </a:p>
        </p:txBody>
      </p:sp>
      <p:sp>
        <p:nvSpPr>
          <p:cNvPr id="25" name="矩形 24"/>
          <p:cNvSpPr/>
          <p:nvPr/>
        </p:nvSpPr>
        <p:spPr>
          <a:xfrm>
            <a:off x="4222190" y="4999337"/>
            <a:ext cx="3409200" cy="460375"/>
          </a:xfrm>
          <a:prstGeom prst="rect">
            <a:avLst/>
          </a:prstGeom>
          <a:ln>
            <a:solidFill>
              <a:schemeClr val="accent1"/>
            </a:solidFill>
            <a:prstDash val="sysDot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课件讲解视频观看</a:t>
            </a:r>
          </a:p>
        </p:txBody>
      </p:sp>
      <p:sp>
        <p:nvSpPr>
          <p:cNvPr id="26" name="矩形 25"/>
          <p:cNvSpPr/>
          <p:nvPr/>
        </p:nvSpPr>
        <p:spPr>
          <a:xfrm>
            <a:off x="8094345" y="4999355"/>
            <a:ext cx="3618684" cy="460375"/>
          </a:xfrm>
          <a:prstGeom prst="rect">
            <a:avLst/>
          </a:prstGeom>
          <a:noFill/>
          <a:ln>
            <a:solidFill>
              <a:schemeClr val="accent1"/>
            </a:solidFill>
            <a:prstDash val="sysDot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《疯狂作文》微信公众号</a:t>
            </a:r>
            <a:endParaRPr lang="en-US" altLang="zh-CN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 descr="E:\jyb\部门工作\产品相关\杂志\中高考一类文计划\宣传\高考一类文增值二维码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6021" y="2250621"/>
            <a:ext cx="2095500" cy="2095500"/>
          </a:xfrm>
          <a:prstGeom prst="rect">
            <a:avLst/>
          </a:prstGeom>
          <a:noFill/>
        </p:spPr>
      </p:pic>
      <p:pic>
        <p:nvPicPr>
          <p:cNvPr id="1028" name="Picture 4" descr="H:\宣传\疯狂作文相关二维码\疯狂作文微信二维码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50755" y="2220686"/>
            <a:ext cx="2095200" cy="2095200"/>
          </a:xfrm>
          <a:prstGeom prst="rect">
            <a:avLst/>
          </a:prstGeom>
          <a:noFill/>
        </p:spPr>
      </p:pic>
      <p:pic>
        <p:nvPicPr>
          <p:cNvPr id="1029" name="Picture 5" descr="C:\Users\an\Desktop\电子书试读二维码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6231" y="2253569"/>
            <a:ext cx="2091600" cy="20916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353663" y="2502393"/>
            <a:ext cx="9484673" cy="1853214"/>
            <a:chOff x="1403229" y="2503503"/>
            <a:chExt cx="9484673" cy="1853214"/>
          </a:xfrm>
        </p:grpSpPr>
        <p:grpSp>
          <p:nvGrpSpPr>
            <p:cNvPr id="23" name="组合 22"/>
            <p:cNvGrpSpPr/>
            <p:nvPr/>
          </p:nvGrpSpPr>
          <p:grpSpPr>
            <a:xfrm>
              <a:off x="1403229" y="2968472"/>
              <a:ext cx="923277" cy="923277"/>
              <a:chOff x="2433962" y="2967362"/>
              <a:chExt cx="923277" cy="923277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2433962" y="2967362"/>
                <a:ext cx="923277" cy="923277"/>
              </a:xfrm>
              <a:prstGeom prst="rect">
                <a:avLst/>
              </a:prstGeom>
              <a:solidFill>
                <a:srgbClr val="003C70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2727665" y="3044280"/>
                <a:ext cx="335871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</a:t>
                </a:r>
                <a:endParaRPr lang="zh-CN" altLang="en-US" sz="4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2578640" y="2750968"/>
              <a:ext cx="1358284" cy="1358284"/>
              <a:chOff x="2578640" y="2750968"/>
              <a:chExt cx="1358284" cy="1358284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2578640" y="2750968"/>
                <a:ext cx="1358284" cy="1358284"/>
              </a:xfrm>
              <a:prstGeom prst="rect">
                <a:avLst/>
              </a:prstGeom>
              <a:solidFill>
                <a:srgbClr val="003C70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2760633" y="2876112"/>
                <a:ext cx="994299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600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H</a:t>
                </a:r>
                <a:endParaRPr lang="zh-CN" altLang="en-US" sz="66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4189058" y="2503503"/>
              <a:ext cx="1853214" cy="1853214"/>
              <a:chOff x="4189058" y="2503503"/>
              <a:chExt cx="1853214" cy="185321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189058" y="2503503"/>
                <a:ext cx="1853214" cy="1853214"/>
              </a:xfrm>
              <a:prstGeom prst="rect">
                <a:avLst/>
              </a:prstGeom>
              <a:solidFill>
                <a:srgbClr val="003C70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4618516" y="2645280"/>
                <a:ext cx="994299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9600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A</a:t>
                </a:r>
                <a:endParaRPr lang="zh-CN" altLang="en-US" sz="96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6294406" y="2503503"/>
              <a:ext cx="1853214" cy="1853214"/>
              <a:chOff x="6294406" y="2503503"/>
              <a:chExt cx="1853214" cy="1853214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6294406" y="2503503"/>
                <a:ext cx="1853214" cy="1853214"/>
              </a:xfrm>
              <a:prstGeom prst="rect">
                <a:avLst/>
              </a:prstGeom>
              <a:solidFill>
                <a:srgbClr val="003C70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6723863" y="2645280"/>
                <a:ext cx="994299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9600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N</a:t>
                </a:r>
                <a:endParaRPr lang="zh-CN" altLang="en-US" sz="96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8399756" y="2750968"/>
              <a:ext cx="1358284" cy="1358284"/>
              <a:chOff x="8399756" y="2750968"/>
              <a:chExt cx="1358284" cy="1358284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8399756" y="2750968"/>
                <a:ext cx="1358284" cy="1358284"/>
              </a:xfrm>
              <a:prstGeom prst="rect">
                <a:avLst/>
              </a:prstGeom>
              <a:solidFill>
                <a:srgbClr val="003C70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8581749" y="2876112"/>
                <a:ext cx="994299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600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K</a:t>
                </a:r>
                <a:endParaRPr lang="zh-CN" altLang="en-US" sz="66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9964625" y="3044279"/>
              <a:ext cx="923277" cy="923277"/>
              <a:chOff x="9964625" y="3044279"/>
              <a:chExt cx="923277" cy="923277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9964625" y="3044279"/>
                <a:ext cx="923277" cy="923277"/>
              </a:xfrm>
              <a:prstGeom prst="rect">
                <a:avLst/>
              </a:prstGeom>
              <a:solidFill>
                <a:srgbClr val="003C70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10258328" y="3121197"/>
                <a:ext cx="335871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400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S</a:t>
                </a:r>
                <a:endParaRPr lang="zh-CN" altLang="en-US" sz="4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1"/>
          <p:cNvGrpSpPr/>
          <p:nvPr/>
        </p:nvGrpSpPr>
        <p:grpSpPr>
          <a:xfrm>
            <a:off x="321278" y="1197276"/>
            <a:ext cx="11454714" cy="5191168"/>
            <a:chOff x="1823352" y="2120901"/>
            <a:chExt cx="2309832" cy="2509828"/>
          </a:xfrm>
        </p:grpSpPr>
        <p:sp>
          <p:nvSpPr>
            <p:cNvPr id="23" name="矩形 22"/>
            <p:cNvSpPr/>
            <p:nvPr/>
          </p:nvSpPr>
          <p:spPr>
            <a:xfrm>
              <a:off x="1825843" y="2120901"/>
              <a:ext cx="2299865" cy="305329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事件</a:t>
              </a:r>
              <a:r>
                <a:rPr lang="en-US" altLang="zh-CN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C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823352" y="2444153"/>
              <a:ext cx="2309832" cy="2186576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869758" y="1805723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99199" y="2218522"/>
            <a:ext cx="4945254" cy="2337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>
              <a:lnSpc>
                <a:spcPct val="125000"/>
              </a:lnSpc>
            </a:pPr>
            <a:r>
              <a:rPr lang="en-US" altLang="zh-CN" sz="2400" b="1" dirty="0" smtClean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24岁的年轻女医生甘如意，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面对公共交通全部停运的紧急情况，硬是靠手机导航，骑自行车、搭顺风车，4天3夜跨越300多公里，从老家赶回抗疫一线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5"/>
          <p:cNvGrpSpPr/>
          <p:nvPr/>
        </p:nvGrpSpPr>
        <p:grpSpPr>
          <a:xfrm>
            <a:off x="368175" y="353049"/>
            <a:ext cx="3525476" cy="592525"/>
            <a:chOff x="2753150" y="2876110"/>
            <a:chExt cx="6685701" cy="1123663"/>
          </a:xfrm>
        </p:grpSpPr>
        <p:grpSp>
          <p:nvGrpSpPr>
            <p:cNvPr id="4" name="组合 6"/>
            <p:cNvGrpSpPr/>
            <p:nvPr/>
          </p:nvGrpSpPr>
          <p:grpSpPr>
            <a:xfrm>
              <a:off x="2753150" y="2876111"/>
              <a:ext cx="1282707" cy="1123662"/>
              <a:chOff x="3306159" y="1663997"/>
              <a:chExt cx="796206" cy="697483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745578"/>
                <a:ext cx="576943" cy="615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1</a:t>
                </a:r>
                <a:endParaRPr lang="zh-CN" altLang="en-US" sz="28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2876110"/>
              <a:ext cx="5226373" cy="1105782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212477" y="2964958"/>
              <a:ext cx="5226374" cy="99223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经典事件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3" name="图片 3" descr="a7569bd8955c427481b83cf5af2eaf0b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63387" y="1480457"/>
            <a:ext cx="3886899" cy="4746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21278" y="1328852"/>
            <a:ext cx="11454714" cy="4522574"/>
          </a:xfrm>
          <a:prstGeom prst="rect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3" name="文本框 32"/>
          <p:cNvSpPr txBox="1"/>
          <p:nvPr/>
        </p:nvSpPr>
        <p:spPr>
          <a:xfrm>
            <a:off x="869758" y="1805723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10517" y="1333168"/>
            <a:ext cx="995268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>
              <a:lnSpc>
                <a:spcPct val="125000"/>
              </a:lnSpc>
            </a:pP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720090">
              <a:lnSpc>
                <a:spcPct val="125000"/>
              </a:lnSpc>
              <a:buFont typeface="Wingdings" panose="05000000000000000000" pitchFamily="2" charset="2"/>
              <a:buChar char="u"/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哪有什么岁月静好，不过是有人替我们负重前行。面对疫情不退缩，舍小家为大家，主动义务承担各种疫情防控任务……手挽手、肩并肩的最美“逆行者”们以强烈家国情怀，展现出一种超越“小家”、成就“大家”的高尚境界。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400" dirty="0" smtClean="0">
              <a:solidFill>
                <a:schemeClr val="bg1"/>
              </a:solidFill>
            </a:endParaRPr>
          </a:p>
          <a:p>
            <a:pPr algn="r"/>
            <a:r>
              <a:rPr lang="zh-CN" altLang="en-US" sz="2400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</a:t>
            </a:r>
          </a:p>
        </p:txBody>
      </p:sp>
      <p:grpSp>
        <p:nvGrpSpPr>
          <p:cNvPr id="3" name="组合 5"/>
          <p:cNvGrpSpPr/>
          <p:nvPr/>
        </p:nvGrpSpPr>
        <p:grpSpPr>
          <a:xfrm>
            <a:off x="405245" y="353049"/>
            <a:ext cx="3525476" cy="592526"/>
            <a:chOff x="2753150" y="2876110"/>
            <a:chExt cx="6685701" cy="1123664"/>
          </a:xfrm>
        </p:grpSpPr>
        <p:grpSp>
          <p:nvGrpSpPr>
            <p:cNvPr id="4" name="组合 6"/>
            <p:cNvGrpSpPr/>
            <p:nvPr/>
          </p:nvGrpSpPr>
          <p:grpSpPr>
            <a:xfrm>
              <a:off x="2753150" y="2876112"/>
              <a:ext cx="1282707" cy="1123662"/>
              <a:chOff x="3306159" y="1663997"/>
              <a:chExt cx="796206" cy="697483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745578"/>
                <a:ext cx="576943" cy="615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28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212477" y="2909911"/>
              <a:ext cx="5226374" cy="9922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精辟言论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21278" y="1415936"/>
            <a:ext cx="11454714" cy="4522574"/>
          </a:xfrm>
          <a:prstGeom prst="rect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3" name="文本框 32"/>
          <p:cNvSpPr txBox="1"/>
          <p:nvPr/>
        </p:nvSpPr>
        <p:spPr>
          <a:xfrm>
            <a:off x="869758" y="1805723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08919" y="1347682"/>
            <a:ext cx="11232292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720090">
              <a:lnSpc>
                <a:spcPct val="125000"/>
              </a:lnSpc>
              <a:buFont typeface="Wingdings" panose="05000000000000000000" pitchFamily="2" charset="2"/>
              <a:buChar char="u"/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家是最小国，国是千万家。家是国的基础，国是家的延伸。“家好”与“国好”紧密相连。一定意义上说，家国情怀是中华民族最为深厚的历史情感，爱国精神是中华文明赓续不绝、延绵至今的强大动力。舍小家为大家、先国家后个人，从来都是中华文化的核心基因和中华民族的精神标识，是把中华儿女团结在一起的强大精神力量。</a:t>
            </a:r>
          </a:p>
          <a:p>
            <a:pPr algn="r"/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i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摘自华龙网徐江《激扬家国情怀 增添齐心战疫的温暖力量》</a:t>
            </a:r>
          </a:p>
          <a:p>
            <a:pPr algn="r"/>
            <a:r>
              <a:rPr lang="zh-CN" altLang="en-US" sz="2400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</a:t>
            </a:r>
          </a:p>
        </p:txBody>
      </p:sp>
      <p:grpSp>
        <p:nvGrpSpPr>
          <p:cNvPr id="3" name="组合 5"/>
          <p:cNvGrpSpPr/>
          <p:nvPr/>
        </p:nvGrpSpPr>
        <p:grpSpPr>
          <a:xfrm>
            <a:off x="405245" y="353050"/>
            <a:ext cx="3525476" cy="583097"/>
            <a:chOff x="2753150" y="2876110"/>
            <a:chExt cx="6685701" cy="1105782"/>
          </a:xfrm>
        </p:grpSpPr>
        <p:grpSp>
          <p:nvGrpSpPr>
            <p:cNvPr id="4" name="组合 6"/>
            <p:cNvGrpSpPr/>
            <p:nvPr/>
          </p:nvGrpSpPr>
          <p:grpSpPr>
            <a:xfrm>
              <a:off x="2753150" y="2876111"/>
              <a:ext cx="1282707" cy="1105781"/>
              <a:chOff x="3306159" y="1663997"/>
              <a:chExt cx="796206" cy="686384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3" name="文本框 10"/>
              <p:cNvSpPr txBox="1"/>
              <p:nvPr/>
            </p:nvSpPr>
            <p:spPr>
              <a:xfrm>
                <a:off x="3415790" y="1745577"/>
                <a:ext cx="576943" cy="543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黑体" panose="02010609060101010101" pitchFamily="49" charset="-122"/>
                    <a:ea typeface="黑体" panose="02010609060101010101" pitchFamily="49" charset="-122"/>
                  </a:rPr>
                  <a:t>2</a:t>
                </a:r>
                <a:endParaRPr lang="zh-CN" altLang="en-US" sz="2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4212477" y="2937434"/>
              <a:ext cx="5226374" cy="9922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精辟言论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440413860"/>
  <p:tag name="KSO_WM_UNIT_PLACING_PICTURE_USER_VIEWPORT" val="{&quot;height&quot;:15840,&quot;width&quot;:8916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5759.9968503937007,&quot;width&quot;:4495.6062992125981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8515</Words>
  <Application>Microsoft Office PowerPoint</Application>
  <PresentationFormat>自定义</PresentationFormat>
  <Paragraphs>422</Paragraphs>
  <Slides>63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6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杨光</dc:creator>
  <cp:lastModifiedBy>Administrator</cp:lastModifiedBy>
  <cp:revision>173</cp:revision>
  <dcterms:created xsi:type="dcterms:W3CDTF">2014-12-07T06:39:00Z</dcterms:created>
  <dcterms:modified xsi:type="dcterms:W3CDTF">2020-03-12T09:42:34Z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