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63" r:id="rId3"/>
    <p:sldId id="413" r:id="rId5"/>
    <p:sldId id="468" r:id="rId6"/>
    <p:sldId id="488" r:id="rId7"/>
    <p:sldId id="469" r:id="rId8"/>
    <p:sldId id="489" r:id="rId9"/>
    <p:sldId id="439" r:id="rId10"/>
    <p:sldId id="493" r:id="rId11"/>
    <p:sldId id="492" r:id="rId12"/>
    <p:sldId id="491" r:id="rId13"/>
    <p:sldId id="495" r:id="rId14"/>
    <p:sldId id="456" r:id="rId15"/>
    <p:sldId id="457" r:id="rId16"/>
    <p:sldId id="494" r:id="rId17"/>
    <p:sldId id="496" r:id="rId18"/>
    <p:sldId id="497" r:id="rId19"/>
    <p:sldId id="498" r:id="rId20"/>
    <p:sldId id="499" r:id="rId21"/>
    <p:sldId id="462" r:id="rId22"/>
    <p:sldId id="466" r:id="rId23"/>
    <p:sldId id="465" r:id="rId24"/>
    <p:sldId id="500" r:id="rId25"/>
    <p:sldId id="467" r:id="rId26"/>
    <p:sldId id="377" r:id="rId2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33FF"/>
    <a:srgbClr val="08CDE8"/>
    <a:srgbClr val="0066FF"/>
    <a:srgbClr val="0033CC"/>
    <a:srgbClr val="0066CC"/>
    <a:srgbClr val="009900"/>
    <a:srgbClr val="99CC00"/>
    <a:srgbClr val="9E9A00"/>
    <a:srgbClr val="E7E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 varScale="1">
        <p:scale>
          <a:sx n="81" d="100"/>
          <a:sy n="81" d="100"/>
        </p:scale>
        <p:origin x="1718" y="58"/>
      </p:cViewPr>
      <p:guideLst>
        <p:guide orient="horz" pos="3929"/>
        <p:guide pos="52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  <p:pic>
        <p:nvPicPr>
          <p:cNvPr id="7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988" y="168275"/>
            <a:ext cx="2617787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 userDrawn="1"/>
        </p:nvSpPr>
        <p:spPr>
          <a:xfrm>
            <a:off x="6215075" y="0"/>
            <a:ext cx="2928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人教版五年级上册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0420"/>
            <a:ext cx="720080" cy="687315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F056C-123B-465B-9EC5-1177502EB4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A3EAD-165B-4515-8835-F3F4D4A90A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</a:fld>
            <a:endParaRPr kumimoji="0" lang="zh-CN" altLang="en-US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emf"/><Relationship Id="rId7" Type="http://schemas.openxmlformats.org/officeDocument/2006/relationships/image" Target="../media/image9.emf"/><Relationship Id="rId6" Type="http://schemas.openxmlformats.org/officeDocument/2006/relationships/image" Target="../media/image8.emf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2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16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16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themeOverride" Target="../theme/themeOverride1.xml"/><Relationship Id="rId5" Type="http://schemas.openxmlformats.org/officeDocument/2006/relationships/image" Target="../media/image16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6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6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5.png"/><Relationship Id="rId6" Type="http://schemas.openxmlformats.org/officeDocument/2006/relationships/image" Target="../media/image10.emf"/><Relationship Id="rId5" Type="http://schemas.openxmlformats.org/officeDocument/2006/relationships/image" Target="../media/image16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6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6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6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6.emf"/><Relationship Id="rId5" Type="http://schemas.openxmlformats.org/officeDocument/2006/relationships/image" Target="../media/image9.emf"/><Relationship Id="rId4" Type="http://schemas.openxmlformats.org/officeDocument/2006/relationships/image" Target="../media/image14.png"/><Relationship Id="rId3" Type="http://schemas.openxmlformats.org/officeDocument/2006/relationships/image" Target="../media/image4.png"/><Relationship Id="rId2" Type="http://schemas.openxmlformats.org/officeDocument/2006/relationships/image" Target="../media/image26.png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5.png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14.png"/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png"/><Relationship Id="rId8" Type="http://schemas.openxmlformats.org/officeDocument/2006/relationships/image" Target="../media/image27.png"/><Relationship Id="rId7" Type="http://schemas.openxmlformats.org/officeDocument/2006/relationships/hyperlink" Target="&#26391;&#35835;&#12289;&#29983;&#23383;&#35270;&#39057;/&#35838;&#25991;&#26391;&#35835;-1&#21507;&#27700;&#19981;&#24536;&#25366;&#20117;&#20154;.mp4" TargetMode="External"/><Relationship Id="rId6" Type="http://schemas.openxmlformats.org/officeDocument/2006/relationships/image" Target="../media/image17.png"/><Relationship Id="rId5" Type="http://schemas.openxmlformats.org/officeDocument/2006/relationships/image" Target="../media/image16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1" Type="http://schemas.openxmlformats.org/officeDocument/2006/relationships/slideLayout" Target="../slideLayouts/slideLayout12.xml"/><Relationship Id="rId10" Type="http://schemas.openxmlformats.org/officeDocument/2006/relationships/image" Target="../media/image29.png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30.png"/><Relationship Id="rId5" Type="http://schemas.openxmlformats.org/officeDocument/2006/relationships/image" Target="../media/image16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6.png"/><Relationship Id="rId5" Type="http://schemas.openxmlformats.org/officeDocument/2006/relationships/image" Target="../media/image16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1.png"/><Relationship Id="rId1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emf"/><Relationship Id="rId6" Type="http://schemas.openxmlformats.org/officeDocument/2006/relationships/image" Target="../media/image6.png"/><Relationship Id="rId5" Type="http://schemas.openxmlformats.org/officeDocument/2006/relationships/image" Target="../media/image16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0" Type="http://schemas.openxmlformats.org/officeDocument/2006/relationships/slideLayout" Target="../slideLayouts/slideLayout18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2.png"/><Relationship Id="rId6" Type="http://schemas.openxmlformats.org/officeDocument/2006/relationships/image" Target="../media/image16.emf"/><Relationship Id="rId5" Type="http://schemas.openxmlformats.org/officeDocument/2006/relationships/image" Target="../media/image9.emf"/><Relationship Id="rId4" Type="http://schemas.openxmlformats.org/officeDocument/2006/relationships/image" Target="../media/image14.png"/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16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7.png"/><Relationship Id="rId5" Type="http://schemas.openxmlformats.org/officeDocument/2006/relationships/image" Target="../media/image9.emf"/><Relationship Id="rId4" Type="http://schemas.openxmlformats.org/officeDocument/2006/relationships/image" Target="../media/image14.png"/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8.jpeg"/><Relationship Id="rId6" Type="http://schemas.openxmlformats.org/officeDocument/2006/relationships/image" Target="../media/image17.png"/><Relationship Id="rId5" Type="http://schemas.openxmlformats.org/officeDocument/2006/relationships/image" Target="../media/image9.emf"/><Relationship Id="rId4" Type="http://schemas.openxmlformats.org/officeDocument/2006/relationships/image" Target="../media/image14.png"/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21.jpeg"/><Relationship Id="rId7" Type="http://schemas.openxmlformats.org/officeDocument/2006/relationships/image" Target="../media/image20.jpeg"/><Relationship Id="rId6" Type="http://schemas.openxmlformats.org/officeDocument/2006/relationships/image" Target="../media/image19.jpeg"/><Relationship Id="rId5" Type="http://schemas.openxmlformats.org/officeDocument/2006/relationships/image" Target="../media/image16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24.jpeg"/><Relationship Id="rId7" Type="http://schemas.openxmlformats.org/officeDocument/2006/relationships/image" Target="../media/image23.jpeg"/><Relationship Id="rId6" Type="http://schemas.openxmlformats.org/officeDocument/2006/relationships/image" Target="../media/image22.jpeg"/><Relationship Id="rId5" Type="http://schemas.openxmlformats.org/officeDocument/2006/relationships/image" Target="../media/image16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16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785918" y="2000240"/>
            <a:ext cx="5328592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语文园地六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3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5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071918" y="3356992"/>
            <a:ext cx="38796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人教版三年级上册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8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11560" y="980728"/>
            <a:ext cx="821578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形声字的分类。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识字加油站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532998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1043608" y="2564904"/>
            <a:ext cx="69557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螃   蝌    蚪    蛾     鲤    鲫 </a:t>
            </a:r>
            <a:endParaRPr lang="en-US" altLang="zh-CN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流程图: 联系 6"/>
          <p:cNvSpPr/>
          <p:nvPr/>
        </p:nvSpPr>
        <p:spPr>
          <a:xfrm>
            <a:off x="827584" y="1088784"/>
            <a:ext cx="396000" cy="396000"/>
          </a:xfrm>
          <a:prstGeom prst="flowChartConnector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763688" y="4869160"/>
            <a:ext cx="114646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0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虫</a:t>
            </a:r>
            <a:r>
              <a:rPr lang="en-US" altLang="zh-CN" sz="30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0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科</a:t>
            </a:r>
            <a:endParaRPr lang="en-US" altLang="zh-CN" sz="3000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059832" y="3717032"/>
            <a:ext cx="114646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0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虫</a:t>
            </a:r>
            <a:r>
              <a:rPr lang="en-US" altLang="zh-CN" sz="30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0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斗</a:t>
            </a:r>
            <a:endParaRPr lang="en-US" altLang="zh-CN" sz="3000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355976" y="4869160"/>
            <a:ext cx="114646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0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虫</a:t>
            </a:r>
            <a:r>
              <a:rPr lang="en-US" altLang="zh-CN" sz="30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0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endParaRPr lang="en-US" altLang="zh-CN" sz="3000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24128" y="3717032"/>
            <a:ext cx="114646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0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鱼</a:t>
            </a:r>
            <a:r>
              <a:rPr lang="en-US" altLang="zh-CN" sz="30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0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</a:t>
            </a:r>
            <a:endParaRPr lang="en-US" altLang="zh-CN" sz="3000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948264" y="4869160"/>
            <a:ext cx="114646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0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鱼</a:t>
            </a:r>
            <a:r>
              <a:rPr lang="en-US" altLang="zh-CN" sz="30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0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</a:t>
            </a:r>
            <a:endParaRPr lang="en-US" altLang="zh-CN" sz="3000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043608" y="1772816"/>
            <a:ext cx="25202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32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左形右声</a:t>
            </a:r>
            <a:endParaRPr lang="zh-CN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55576" y="3717032"/>
            <a:ext cx="114646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0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虫</a:t>
            </a:r>
            <a:r>
              <a:rPr lang="en-US" altLang="zh-CN" sz="30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0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旁</a:t>
            </a:r>
            <a:endParaRPr lang="en-US" altLang="zh-CN" sz="3000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2267744" y="3212976"/>
            <a:ext cx="216000" cy="1548000"/>
          </a:xfrm>
          <a:prstGeom prst="downArrow">
            <a:avLst>
              <a:gd name="adj1" fmla="val 50000"/>
              <a:gd name="adj2" fmla="val 50245"/>
            </a:avLst>
          </a:prstGeom>
          <a:solidFill>
            <a:srgbClr val="7030A0"/>
          </a:solidFill>
          <a:ln w="9525">
            <a:noFill/>
            <a:miter lim="800000"/>
          </a:ln>
        </p:spPr>
        <p:txBody>
          <a:bodyPr vert="eaVert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42" name="AutoShape 2"/>
          <p:cNvSpPr>
            <a:spLocks noChangeArrowheads="1"/>
          </p:cNvSpPr>
          <p:nvPr/>
        </p:nvSpPr>
        <p:spPr bwMode="auto">
          <a:xfrm>
            <a:off x="4716016" y="3212976"/>
            <a:ext cx="216000" cy="1548000"/>
          </a:xfrm>
          <a:prstGeom prst="downArrow">
            <a:avLst>
              <a:gd name="adj1" fmla="val 50000"/>
              <a:gd name="adj2" fmla="val 50245"/>
            </a:avLst>
          </a:prstGeom>
          <a:solidFill>
            <a:srgbClr val="7030A0"/>
          </a:solidFill>
          <a:ln w="9525">
            <a:noFill/>
            <a:miter lim="800000"/>
          </a:ln>
        </p:spPr>
        <p:txBody>
          <a:bodyPr vert="eaVert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43" name="AutoShape 2"/>
          <p:cNvSpPr>
            <a:spLocks noChangeArrowheads="1"/>
          </p:cNvSpPr>
          <p:nvPr/>
        </p:nvSpPr>
        <p:spPr bwMode="auto">
          <a:xfrm>
            <a:off x="7308304" y="3212976"/>
            <a:ext cx="216000" cy="1548000"/>
          </a:xfrm>
          <a:prstGeom prst="downArrow">
            <a:avLst>
              <a:gd name="adj1" fmla="val 50000"/>
              <a:gd name="adj2" fmla="val 50245"/>
            </a:avLst>
          </a:prstGeom>
          <a:solidFill>
            <a:srgbClr val="7030A0"/>
          </a:solidFill>
          <a:ln w="9525">
            <a:noFill/>
            <a:miter lim="800000"/>
          </a:ln>
        </p:spPr>
        <p:txBody>
          <a:bodyPr vert="eaVert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44" name="AutoShape 2"/>
          <p:cNvSpPr>
            <a:spLocks noChangeArrowheads="1"/>
          </p:cNvSpPr>
          <p:nvPr/>
        </p:nvSpPr>
        <p:spPr bwMode="auto">
          <a:xfrm>
            <a:off x="1187624" y="3140968"/>
            <a:ext cx="216000" cy="720000"/>
          </a:xfrm>
          <a:prstGeom prst="downArrow">
            <a:avLst>
              <a:gd name="adj1" fmla="val 50000"/>
              <a:gd name="adj2" fmla="val 50245"/>
            </a:avLst>
          </a:prstGeom>
          <a:solidFill>
            <a:srgbClr val="7030A0"/>
          </a:solidFill>
          <a:ln w="9525">
            <a:noFill/>
            <a:miter lim="800000"/>
          </a:ln>
        </p:spPr>
        <p:txBody>
          <a:bodyPr vert="eaVert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45" name="AutoShape 2"/>
          <p:cNvSpPr>
            <a:spLocks noChangeArrowheads="1"/>
          </p:cNvSpPr>
          <p:nvPr/>
        </p:nvSpPr>
        <p:spPr bwMode="auto">
          <a:xfrm>
            <a:off x="3491880" y="3140968"/>
            <a:ext cx="216000" cy="720000"/>
          </a:xfrm>
          <a:prstGeom prst="downArrow">
            <a:avLst>
              <a:gd name="adj1" fmla="val 50000"/>
              <a:gd name="adj2" fmla="val 50245"/>
            </a:avLst>
          </a:prstGeom>
          <a:solidFill>
            <a:srgbClr val="7030A0"/>
          </a:solidFill>
          <a:ln w="9525">
            <a:noFill/>
            <a:miter lim="800000"/>
          </a:ln>
        </p:spPr>
        <p:txBody>
          <a:bodyPr vert="eaVert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46" name="AutoShape 2"/>
          <p:cNvSpPr>
            <a:spLocks noChangeArrowheads="1"/>
          </p:cNvSpPr>
          <p:nvPr/>
        </p:nvSpPr>
        <p:spPr bwMode="auto">
          <a:xfrm>
            <a:off x="6156176" y="3140968"/>
            <a:ext cx="216000" cy="720000"/>
          </a:xfrm>
          <a:prstGeom prst="downArrow">
            <a:avLst>
              <a:gd name="adj1" fmla="val 50000"/>
              <a:gd name="adj2" fmla="val 50245"/>
            </a:avLst>
          </a:prstGeom>
          <a:solidFill>
            <a:srgbClr val="7030A0"/>
          </a:solidFill>
          <a:ln w="9525">
            <a:noFill/>
            <a:miter lim="800000"/>
          </a:ln>
        </p:spPr>
        <p:txBody>
          <a:bodyPr vert="eaVert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8" grpId="0"/>
      <p:bldP spid="30" grpId="0"/>
      <p:bldP spid="31" grpId="0"/>
      <p:bldP spid="32" grpId="0"/>
      <p:bldP spid="34" grpId="0"/>
      <p:bldP spid="40" grpId="0"/>
      <p:bldP spid="41" grpId="0"/>
      <p:bldP spid="4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圆角矩形标注 47"/>
          <p:cNvSpPr/>
          <p:nvPr/>
        </p:nvSpPr>
        <p:spPr bwMode="auto">
          <a:xfrm>
            <a:off x="4572000" y="2132856"/>
            <a:ext cx="3888432" cy="3168352"/>
          </a:xfrm>
          <a:prstGeom prst="wedgeRoundRectCallout">
            <a:avLst>
              <a:gd name="adj1" fmla="val 31775"/>
              <a:gd name="adj2" fmla="val 64670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1560" y="980728"/>
            <a:ext cx="821578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形声字的分类。</a:t>
            </a:r>
            <a:endParaRPr lang="zh-CN" altLang="en-US" sz="3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22818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6355997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识字加油站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9972" y="5329981"/>
            <a:ext cx="1475656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899592" y="284422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蟹</a:t>
            </a:r>
            <a:endParaRPr lang="en-US" altLang="zh-CN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流程图: 联系 6"/>
          <p:cNvSpPr/>
          <p:nvPr/>
        </p:nvSpPr>
        <p:spPr>
          <a:xfrm>
            <a:off x="827584" y="1088784"/>
            <a:ext cx="396000" cy="396000"/>
          </a:xfrm>
          <a:prstGeom prst="flowChartConnector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691680" y="249289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</a:t>
            </a:r>
            <a:endParaRPr lang="en-US" altLang="zh-CN" sz="3200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043608" y="1772816"/>
            <a:ext cx="25202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32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下形上声</a:t>
            </a:r>
            <a:endParaRPr lang="zh-CN" altLang="zh-CN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987824" y="285293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鲨</a:t>
            </a:r>
            <a:endParaRPr lang="en-US" altLang="zh-CN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AutoShape 2"/>
          <p:cNvSpPr/>
          <p:nvPr/>
        </p:nvSpPr>
        <p:spPr bwMode="auto">
          <a:xfrm>
            <a:off x="1475656" y="2780928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28575">
            <a:solidFill>
              <a:srgbClr val="7030A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691680" y="335699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虫</a:t>
            </a:r>
            <a:endParaRPr lang="en-US" altLang="zh-CN" sz="3200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707904" y="244295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</a:t>
            </a:r>
            <a:endParaRPr lang="en-US" altLang="zh-CN" sz="3200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AutoShape 2"/>
          <p:cNvSpPr/>
          <p:nvPr/>
        </p:nvSpPr>
        <p:spPr bwMode="auto">
          <a:xfrm>
            <a:off x="3491880" y="2730986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28575">
            <a:solidFill>
              <a:srgbClr val="7030A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3707904" y="3307050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虫</a:t>
            </a:r>
            <a:endParaRPr lang="en-US" altLang="zh-CN" sz="3200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716016" y="2222862"/>
            <a:ext cx="367240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我知道：</a:t>
            </a:r>
            <a:r>
              <a:rPr lang="zh-CN" altLang="en-US" sz="32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还有</a:t>
            </a:r>
            <a:r>
              <a:rPr lang="zh-CN" altLang="zh-CN" sz="32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右形左声、上形下声、外形内声、内形外声、形在一角、声在一角。</a:t>
            </a:r>
            <a:r>
              <a:rPr lang="zh-CN" altLang="en-US" sz="32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同学们在课下找找吧！</a:t>
            </a:r>
            <a:endParaRPr lang="en-US" altLang="zh-CN" sz="3200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" grpId="0"/>
      <p:bldP spid="28" grpId="0"/>
      <p:bldP spid="40" grpId="0"/>
      <p:bldP spid="26" grpId="0"/>
      <p:bldP spid="3" grpId="0" animBg="1"/>
      <p:bldP spid="35" grpId="0"/>
      <p:bldP spid="36" grpId="0"/>
      <p:bldP spid="37" grpId="0" animBg="1"/>
      <p:bldP spid="38" grpId="0"/>
      <p:bldP spid="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识字加油站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35"/>
          <p:cNvGrpSpPr/>
          <p:nvPr/>
        </p:nvGrpSpPr>
        <p:grpSpPr>
          <a:xfrm>
            <a:off x="669043" y="2005206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3" name="矩形 12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14" name="直接连接符 13"/>
            <p:cNvCxnSpPr>
              <a:stCxn id="13" idx="1"/>
              <a:endCxn id="13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>
              <a:stCxn id="13" idx="0"/>
              <a:endCxn id="13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00"/>
          <p:cNvGrpSpPr/>
          <p:nvPr/>
        </p:nvGrpSpPr>
        <p:grpSpPr>
          <a:xfrm>
            <a:off x="716783" y="3955271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7" name="矩形 1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18" name="直接连接符 17"/>
            <p:cNvCxnSpPr>
              <a:stCxn id="17" idx="1"/>
              <a:endCxn id="1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>
              <a:stCxn id="17" idx="0"/>
              <a:endCxn id="1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extBox 31"/>
          <p:cNvSpPr txBox="1"/>
          <p:nvPr/>
        </p:nvSpPr>
        <p:spPr>
          <a:xfrm>
            <a:off x="899592" y="1268760"/>
            <a:ext cx="726481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 err="1">
                <a:solidFill>
                  <a:srgbClr val="FF0000"/>
                </a:solidFill>
              </a:rPr>
              <a:t>kē</a:t>
            </a:r>
            <a:endParaRPr lang="en-US" altLang="zh-CN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1911350" y="2570510"/>
            <a:ext cx="2867025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：蝌蚪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34" name="TextBox 14"/>
          <p:cNvSpPr txBox="1">
            <a:spLocks noChangeArrowheads="1"/>
          </p:cNvSpPr>
          <p:nvPr/>
        </p:nvSpPr>
        <p:spPr bwMode="auto">
          <a:xfrm>
            <a:off x="1882775" y="1794222"/>
            <a:ext cx="3144838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一声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754362" y="2027570"/>
            <a:ext cx="1228725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蝌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004048" y="1340768"/>
            <a:ext cx="954107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d</a:t>
            </a:r>
            <a:r>
              <a:rPr lang="zh-CN" altLang="zh-CN" dirty="0"/>
              <a:t>ǒ</a:t>
            </a:r>
            <a:r>
              <a:rPr lang="en-US" altLang="zh-CN" dirty="0"/>
              <a:t>u</a:t>
            </a:r>
            <a:endParaRPr lang="en-US" altLang="zh-CN" dirty="0"/>
          </a:p>
        </p:txBody>
      </p:sp>
      <p:sp>
        <p:nvSpPr>
          <p:cNvPr id="37" name="TextBox 41"/>
          <p:cNvSpPr txBox="1">
            <a:spLocks noChangeArrowheads="1"/>
          </p:cNvSpPr>
          <p:nvPr/>
        </p:nvSpPr>
        <p:spPr bwMode="auto">
          <a:xfrm>
            <a:off x="6011863" y="2670522"/>
            <a:ext cx="2867025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：蝌蚪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38" name="TextBox 42"/>
          <p:cNvSpPr txBox="1">
            <a:spLocks noChangeArrowheads="1"/>
          </p:cNvSpPr>
          <p:nvPr/>
        </p:nvSpPr>
        <p:spPr bwMode="auto">
          <a:xfrm>
            <a:off x="5989638" y="1908522"/>
            <a:ext cx="3476625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三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声。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grpSp>
        <p:nvGrpSpPr>
          <p:cNvPr id="39" name="组合 50"/>
          <p:cNvGrpSpPr/>
          <p:nvPr/>
        </p:nvGrpSpPr>
        <p:grpSpPr bwMode="auto">
          <a:xfrm>
            <a:off x="4784727" y="2116788"/>
            <a:ext cx="1306204" cy="1200329"/>
            <a:chOff x="4655076" y="1519496"/>
            <a:chExt cx="1306487" cy="1199789"/>
          </a:xfrm>
        </p:grpSpPr>
        <p:grpSp>
          <p:nvGrpSpPr>
            <p:cNvPr id="40" name="组合 44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42" name="矩形 41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cxnSp>
            <p:nvCxnSpPr>
              <p:cNvPr id="43" name="直接连接符 42"/>
              <p:cNvCxnSpPr>
                <a:stCxn id="42" idx="1"/>
                <a:endCxn id="42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>
                <a:stCxn id="42" idx="0"/>
                <a:endCxn id="42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TextBox 23"/>
            <p:cNvSpPr txBox="1">
              <a:spLocks noChangeArrowheads="1"/>
            </p:cNvSpPr>
            <p:nvPr/>
          </p:nvSpPr>
          <p:spPr bwMode="auto">
            <a:xfrm>
              <a:off x="4733621" y="1519496"/>
              <a:ext cx="1227942" cy="11997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蚪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1115616" y="3284984"/>
            <a:ext cx="441146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zh-CN" dirty="0"/>
              <a:t>é</a:t>
            </a:r>
            <a:endParaRPr lang="en-US" altLang="zh-CN" dirty="0"/>
          </a:p>
        </p:txBody>
      </p:sp>
      <p:sp>
        <p:nvSpPr>
          <p:cNvPr id="46" name="TextBox 56"/>
          <p:cNvSpPr txBox="1">
            <a:spLocks noChangeArrowheads="1"/>
          </p:cNvSpPr>
          <p:nvPr/>
        </p:nvSpPr>
        <p:spPr bwMode="auto">
          <a:xfrm>
            <a:off x="1928813" y="4384576"/>
            <a:ext cx="2867025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组词：飞蛾  飞蛾扑火   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47" name="TextBox 57"/>
          <p:cNvSpPr txBox="1">
            <a:spLocks noChangeArrowheads="1"/>
          </p:cNvSpPr>
          <p:nvPr/>
        </p:nvSpPr>
        <p:spPr bwMode="auto">
          <a:xfrm>
            <a:off x="1928813" y="3598763"/>
            <a:ext cx="300037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二声。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220072" y="3356992"/>
            <a:ext cx="412292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/>
            <a:r>
              <a:rPr lang="en-US" altLang="zh-CN" sz="4000" dirty="0" err="1">
                <a:solidFill>
                  <a:srgbClr val="FF0000"/>
                </a:solidFill>
              </a:rPr>
              <a:t>lǐ</a:t>
            </a:r>
            <a:endParaRPr lang="en-US" altLang="zh-CN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71"/>
          <p:cNvSpPr txBox="1">
            <a:spLocks noChangeArrowheads="1"/>
          </p:cNvSpPr>
          <p:nvPr/>
        </p:nvSpPr>
        <p:spPr bwMode="auto">
          <a:xfrm>
            <a:off x="6135688" y="4698901"/>
            <a:ext cx="2867025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：鲤鱼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50" name="TextBox 72"/>
          <p:cNvSpPr txBox="1">
            <a:spLocks noChangeArrowheads="1"/>
          </p:cNvSpPr>
          <p:nvPr/>
        </p:nvSpPr>
        <p:spPr bwMode="auto">
          <a:xfrm>
            <a:off x="6000760" y="3890866"/>
            <a:ext cx="2995612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  三声。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grpSp>
        <p:nvGrpSpPr>
          <p:cNvPr id="56" name="组合 92"/>
          <p:cNvGrpSpPr/>
          <p:nvPr/>
        </p:nvGrpSpPr>
        <p:grpSpPr bwMode="auto">
          <a:xfrm>
            <a:off x="4799012" y="4099777"/>
            <a:ext cx="1311604" cy="1200329"/>
            <a:chOff x="3418472" y="1204770"/>
            <a:chExt cx="1311219" cy="1200784"/>
          </a:xfrm>
        </p:grpSpPr>
        <p:grpSp>
          <p:nvGrpSpPr>
            <p:cNvPr id="57" name="组合 93"/>
            <p:cNvGrpSpPr/>
            <p:nvPr/>
          </p:nvGrpSpPr>
          <p:grpSpPr>
            <a:xfrm>
              <a:off x="3418472" y="1209946"/>
              <a:ext cx="1265926" cy="1189713"/>
              <a:chOff x="-4250556" y="-72324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59" name="矩形 58"/>
              <p:cNvSpPr/>
              <p:nvPr/>
            </p:nvSpPr>
            <p:spPr>
              <a:xfrm>
                <a:off x="-4250556" y="-72324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cxnSp>
            <p:nvCxnSpPr>
              <p:cNvPr id="60" name="直接连接符 59"/>
              <p:cNvCxnSpPr>
                <a:stCxn id="59" idx="1"/>
                <a:endCxn id="59" idx="3"/>
              </p:cNvCxnSpPr>
              <p:nvPr/>
            </p:nvCxnSpPr>
            <p:spPr>
              <a:xfrm>
                <a:off x="-4250556" y="749214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>
                <a:stCxn id="59" idx="0"/>
                <a:endCxn id="59" idx="2"/>
              </p:cNvCxnSpPr>
              <p:nvPr/>
            </p:nvCxnSpPr>
            <p:spPr>
              <a:xfrm>
                <a:off x="-3357581" y="-72324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8" name="TextBox 23"/>
            <p:cNvSpPr txBox="1">
              <a:spLocks noChangeArrowheads="1"/>
            </p:cNvSpPr>
            <p:nvPr/>
          </p:nvSpPr>
          <p:spPr bwMode="auto">
            <a:xfrm>
              <a:off x="3501749" y="1204770"/>
              <a:ext cx="1227942" cy="120078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鲤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2" name="TextBox 23"/>
          <p:cNvSpPr txBox="1">
            <a:spLocks noChangeArrowheads="1"/>
          </p:cNvSpPr>
          <p:nvPr/>
        </p:nvSpPr>
        <p:spPr bwMode="auto">
          <a:xfrm>
            <a:off x="772160" y="3977223"/>
            <a:ext cx="129921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蛾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6" grpId="0"/>
      <p:bldP spid="45" grpId="0"/>
      <p:bldP spid="4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识字加油站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35"/>
          <p:cNvGrpSpPr/>
          <p:nvPr/>
        </p:nvGrpSpPr>
        <p:grpSpPr>
          <a:xfrm>
            <a:off x="669043" y="2066086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3" name="矩形 12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14" name="直接连接符 13"/>
            <p:cNvCxnSpPr>
              <a:stCxn id="13" idx="1"/>
              <a:endCxn id="13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>
              <a:stCxn id="13" idx="0"/>
              <a:endCxn id="13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1911350" y="2631390"/>
            <a:ext cx="2867025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：鲫鱼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34" name="TextBox 14"/>
          <p:cNvSpPr txBox="1">
            <a:spLocks noChangeArrowheads="1"/>
          </p:cNvSpPr>
          <p:nvPr/>
        </p:nvSpPr>
        <p:spPr bwMode="auto">
          <a:xfrm>
            <a:off x="1882775" y="1855102"/>
            <a:ext cx="3144838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四声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754362" y="2088450"/>
            <a:ext cx="1228725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鲫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41"/>
          <p:cNvSpPr txBox="1">
            <a:spLocks noChangeArrowheads="1"/>
          </p:cNvSpPr>
          <p:nvPr/>
        </p:nvSpPr>
        <p:spPr bwMode="auto">
          <a:xfrm>
            <a:off x="6011863" y="2731402"/>
            <a:ext cx="2867025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：鲨鱼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38" name="TextBox 42"/>
          <p:cNvSpPr txBox="1">
            <a:spLocks noChangeArrowheads="1"/>
          </p:cNvSpPr>
          <p:nvPr/>
        </p:nvSpPr>
        <p:spPr bwMode="auto">
          <a:xfrm>
            <a:off x="5989638" y="1969402"/>
            <a:ext cx="3476625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一声。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grpSp>
        <p:nvGrpSpPr>
          <p:cNvPr id="39" name="组合 50"/>
          <p:cNvGrpSpPr/>
          <p:nvPr/>
        </p:nvGrpSpPr>
        <p:grpSpPr bwMode="auto">
          <a:xfrm>
            <a:off x="4784727" y="2177668"/>
            <a:ext cx="1306204" cy="1200329"/>
            <a:chOff x="4655076" y="1519496"/>
            <a:chExt cx="1306487" cy="1199789"/>
          </a:xfrm>
        </p:grpSpPr>
        <p:grpSp>
          <p:nvGrpSpPr>
            <p:cNvPr id="40" name="组合 44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42" name="矩形 41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cxnSp>
            <p:nvCxnSpPr>
              <p:cNvPr id="43" name="直接连接符 42"/>
              <p:cNvCxnSpPr>
                <a:stCxn id="42" idx="1"/>
                <a:endCxn id="42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>
                <a:stCxn id="42" idx="0"/>
                <a:endCxn id="42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TextBox 23"/>
            <p:cNvSpPr txBox="1">
              <a:spLocks noChangeArrowheads="1"/>
            </p:cNvSpPr>
            <p:nvPr/>
          </p:nvSpPr>
          <p:spPr bwMode="auto">
            <a:xfrm>
              <a:off x="4733621" y="1519496"/>
              <a:ext cx="1227942" cy="11997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鲨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899592" y="1268760"/>
            <a:ext cx="954107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zh-CN" sz="4000" dirty="0">
                <a:latin typeface="+mn-ea"/>
                <a:ea typeface="+mn-ea"/>
              </a:rPr>
              <a:t> </a:t>
            </a:r>
            <a:r>
              <a:rPr lang="en-US" altLang="zh-CN" sz="4000" dirty="0" err="1">
                <a:solidFill>
                  <a:srgbClr val="FF0000"/>
                </a:solidFill>
                <a:latin typeface="+mn-ea"/>
                <a:ea typeface="+mn-ea"/>
              </a:rPr>
              <a:t>jì</a:t>
            </a:r>
            <a:endParaRPr lang="en-US" altLang="zh-CN" sz="40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932040" y="1412776"/>
            <a:ext cx="954107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4000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shā</a:t>
            </a:r>
            <a:endParaRPr lang="en-US" altLang="zh-CN" sz="40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11560" y="980728"/>
            <a:ext cx="821578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看到下面的词语，你的眼前浮出了怎样的画面？选择一两个词语写句子。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词句段运用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43608" y="2708920"/>
            <a:ext cx="6571030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懒洋洋</a:t>
            </a:r>
            <a:r>
              <a:rPr lang="en-US" altLang="zh-CN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zh-CN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慢腾腾</a:t>
            </a:r>
            <a:r>
              <a:rPr lang="en-US" altLang="zh-CN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zh-CN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颤巍巍</a:t>
            </a:r>
            <a:r>
              <a:rPr lang="en-US" altLang="zh-CN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zh-CN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兴冲冲</a:t>
            </a:r>
            <a:endParaRPr lang="zh-CN" altLang="zh-CN" sz="32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zh-CN" altLang="zh-CN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静悄悄</a:t>
            </a:r>
            <a:r>
              <a:rPr lang="en-US" altLang="zh-CN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zh-CN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空荡荡</a:t>
            </a:r>
            <a:r>
              <a:rPr lang="en-US" altLang="zh-CN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zh-CN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乱糟糟</a:t>
            </a:r>
            <a:r>
              <a:rPr lang="en-US" altLang="zh-CN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zh-CN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闹哄哄</a:t>
            </a:r>
            <a:endParaRPr lang="zh-CN" altLang="zh-CN" sz="32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流程图: 联系 6"/>
          <p:cNvSpPr/>
          <p:nvPr/>
        </p:nvSpPr>
        <p:spPr>
          <a:xfrm>
            <a:off x="827584" y="1088784"/>
            <a:ext cx="396000" cy="396000"/>
          </a:xfrm>
          <a:prstGeom prst="flowChartConnector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词句段运用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 bwMode="auto">
          <a:xfrm>
            <a:off x="3235621" y="1268760"/>
            <a:ext cx="4648745" cy="2088232"/>
            <a:chOff x="2306536" y="1000539"/>
            <a:chExt cx="4648848" cy="2087986"/>
          </a:xfrm>
        </p:grpSpPr>
        <p:sp>
          <p:nvSpPr>
            <p:cNvPr id="14" name="圆角矩形标注 13"/>
            <p:cNvSpPr/>
            <p:nvPr/>
          </p:nvSpPr>
          <p:spPr>
            <a:xfrm>
              <a:off x="2306536" y="1000539"/>
              <a:ext cx="4648848" cy="2087986"/>
            </a:xfrm>
            <a:prstGeom prst="wedgeRoundRectCallout">
              <a:avLst>
                <a:gd name="adj1" fmla="val -61881"/>
                <a:gd name="adj2" fmla="val 18507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38302" y="1084667"/>
              <a:ext cx="4419698" cy="1815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/>
              <a:r>
                <a:rPr lang="zh-CN" altLang="en-US" sz="2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我发现：</a:t>
              </a:r>
              <a:r>
                <a:rPr lang="zh-CN" altLang="zh-CN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第一行的这些词语都是描写行为动作的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；</a:t>
              </a:r>
              <a:r>
                <a:rPr lang="zh-CN" altLang="zh-CN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第二行的词语都是描写环境的。</a:t>
              </a:r>
              <a:endPara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 flipH="1">
            <a:off x="1403970" y="1340768"/>
            <a:ext cx="1295822" cy="2037161"/>
            <a:chOff x="5836357" y="4560894"/>
            <a:chExt cx="1327930" cy="2056092"/>
          </a:xfrm>
        </p:grpSpPr>
        <p:pic>
          <p:nvPicPr>
            <p:cNvPr id="17" name="图片 5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9" name="矩形 4"/>
          <p:cNvSpPr>
            <a:spLocks noChangeArrowheads="1"/>
          </p:cNvSpPr>
          <p:nvPr/>
        </p:nvSpPr>
        <p:spPr bwMode="auto">
          <a:xfrm>
            <a:off x="1331640" y="3861048"/>
            <a:ext cx="73448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2800" dirty="0"/>
              <a:t>海参</a:t>
            </a:r>
            <a:r>
              <a:rPr lang="zh-CN" altLang="zh-CN" sz="2800" dirty="0"/>
              <a:t>在</a:t>
            </a:r>
            <a:r>
              <a:rPr lang="en-US" altLang="zh-CN" sz="2800" u="sng" dirty="0"/>
              <a:t>                </a:t>
            </a:r>
            <a:r>
              <a:rPr lang="zh-CN" altLang="zh-CN" sz="2800" dirty="0"/>
              <a:t>的海底</a:t>
            </a:r>
            <a:r>
              <a:rPr lang="en-US" altLang="zh-CN" sz="2800" u="sng" dirty="0"/>
              <a:t>                </a:t>
            </a:r>
            <a:r>
              <a:rPr lang="zh-CN" altLang="zh-CN" sz="2800" dirty="0"/>
              <a:t>地蠕动。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4"/>
          <p:cNvSpPr>
            <a:spLocks noChangeArrowheads="1"/>
          </p:cNvSpPr>
          <p:nvPr/>
        </p:nvSpPr>
        <p:spPr bwMode="auto">
          <a:xfrm>
            <a:off x="1259632" y="4869160"/>
            <a:ext cx="73448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zh-CN" sz="2800" dirty="0"/>
              <a:t>老奶奶从</a:t>
            </a:r>
            <a:r>
              <a:rPr lang="en-US" altLang="zh-CN" sz="2800" u="sng" dirty="0"/>
              <a:t>               </a:t>
            </a:r>
            <a:r>
              <a:rPr lang="zh-CN" altLang="zh-CN" sz="2800" dirty="0"/>
              <a:t>的房间里</a:t>
            </a:r>
            <a:r>
              <a:rPr lang="en-US" altLang="zh-CN" sz="2800" u="sng" dirty="0"/>
              <a:t>              </a:t>
            </a:r>
            <a:r>
              <a:rPr lang="zh-CN" altLang="zh-CN" sz="2800" dirty="0"/>
              <a:t>地走出来。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流程图: 决策 2"/>
          <p:cNvSpPr/>
          <p:nvPr/>
        </p:nvSpPr>
        <p:spPr>
          <a:xfrm>
            <a:off x="683568" y="3897104"/>
            <a:ext cx="576000" cy="468000"/>
          </a:xfrm>
          <a:prstGeom prst="flowChartDecision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流程图: 决策 20"/>
          <p:cNvSpPr/>
          <p:nvPr/>
        </p:nvSpPr>
        <p:spPr>
          <a:xfrm>
            <a:off x="683568" y="4941168"/>
            <a:ext cx="576000" cy="468000"/>
          </a:xfrm>
          <a:prstGeom prst="flowChartDecision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92080" y="376987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懒洋洋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627784" y="376987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</a:rPr>
              <a:t>静悄悄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843808" y="4725144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空荡荡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724128" y="4725144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颤巍巍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3" grpId="0" animBg="1"/>
      <p:bldP spid="21" grpId="0" animBg="1"/>
      <p:bldP spid="4" grpId="0"/>
      <p:bldP spid="23" grpId="0"/>
      <p:bldP spid="28" grpId="0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11560" y="980728"/>
            <a:ext cx="821578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用下面的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句子</a:t>
            </a:r>
            <a:r>
              <a:rPr lang="zh-CN" altLang="en-US" sz="3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开头，试着说一段话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词句段运用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流程图: 联系 6"/>
          <p:cNvSpPr/>
          <p:nvPr/>
        </p:nvSpPr>
        <p:spPr>
          <a:xfrm>
            <a:off x="827584" y="1088784"/>
            <a:ext cx="396000" cy="396000"/>
          </a:xfrm>
          <a:prstGeom prst="flowChartConnector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1547664" y="2420888"/>
            <a:ext cx="73448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车站的人可真多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1475656" y="3429000"/>
            <a:ext cx="73448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我喜欢夏天的夜晚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流程图: 决策 13"/>
          <p:cNvSpPr/>
          <p:nvPr/>
        </p:nvSpPr>
        <p:spPr>
          <a:xfrm>
            <a:off x="899592" y="2456944"/>
            <a:ext cx="576000" cy="468000"/>
          </a:xfrm>
          <a:prstGeom prst="flowChartDecision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流程图: 决策 14"/>
          <p:cNvSpPr/>
          <p:nvPr/>
        </p:nvSpPr>
        <p:spPr>
          <a:xfrm>
            <a:off x="899592" y="3501008"/>
            <a:ext cx="576000" cy="468000"/>
          </a:xfrm>
          <a:prstGeom prst="flowChartDecision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11560" y="980728"/>
            <a:ext cx="821578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例句欣赏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词句段运用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755576" y="1628800"/>
            <a:ext cx="7560840" cy="4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车站的人可真多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连插脚的地都没有了。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人们都在焦急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望着公交车驶来的方向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车来了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不知是谁喊了一声。我一看真来了一辆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公交车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，谁知车还没停稳，人们就一窝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蜂地 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挤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了过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去，顿时大人的叫喊声和孩子的哭声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连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成一片。车里的人使劲喊着，别上了，站不下了。车下的人拼命地叫着，我们要上班让我们上去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流程图: 决策 13"/>
          <p:cNvSpPr/>
          <p:nvPr/>
        </p:nvSpPr>
        <p:spPr>
          <a:xfrm>
            <a:off x="755576" y="1052736"/>
            <a:ext cx="576000" cy="468000"/>
          </a:xfrm>
          <a:prstGeom prst="flowChartDecision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11560" y="980728"/>
            <a:ext cx="821578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例句欣赏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词句段运用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755576" y="1903472"/>
            <a:ext cx="756084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我喜欢夏天的夜晚</a:t>
            </a:r>
            <a:r>
              <a:rPr lang="zh-CN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夕阳刚刚溜走，月亮姐姐就来了，她挽着一个篮子，装满了亮晶晶的星星。她撒下一把一把的星星，把天空装扮的好漂亮啊！我躺在院子了，小星星们眨着眼睛，好像在和我打招呼。夏天的夜晚真美呀！</a:t>
            </a:r>
            <a:endParaRPr lang="zh-CN" altLang="zh-CN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流程图: 决策 13"/>
          <p:cNvSpPr/>
          <p:nvPr/>
        </p:nvSpPr>
        <p:spPr>
          <a:xfrm>
            <a:off x="755576" y="1052736"/>
            <a:ext cx="576000" cy="468000"/>
          </a:xfrm>
          <a:prstGeom prst="flowChartDecision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 16"/>
          <p:cNvSpPr/>
          <p:nvPr/>
        </p:nvSpPr>
        <p:spPr>
          <a:xfrm>
            <a:off x="53752" y="1268760"/>
            <a:ext cx="8856984" cy="5256584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日积月累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3752" y="1268760"/>
            <a:ext cx="8856984" cy="5256584"/>
          </a:xfrm>
          <a:prstGeom prst="ellipse">
            <a:avLst/>
          </a:prstGeom>
          <a:solidFill>
            <a:schemeClr val="bg1">
              <a:alpha val="56000"/>
            </a:scheme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1259632" y="1412776"/>
            <a:ext cx="6624736" cy="35394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8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0000FF"/>
                </a:solidFill>
              </a:rPr>
              <a:t>早发白帝城</a:t>
            </a:r>
            <a:endParaRPr lang="en-US" altLang="zh-CN" sz="3200" dirty="0">
              <a:solidFill>
                <a:srgbClr val="0000FF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>
                <a:solidFill>
                  <a:srgbClr val="0000FF"/>
                </a:solidFill>
              </a:rPr>
              <a:t>唐</a:t>
            </a:r>
            <a:r>
              <a:rPr lang="en-US" altLang="zh-CN" sz="3200" dirty="0">
                <a:solidFill>
                  <a:srgbClr val="0000FF"/>
                </a:solidFill>
              </a:rPr>
              <a:t>  </a:t>
            </a:r>
            <a:r>
              <a:rPr lang="zh-CN" altLang="zh-CN" sz="3200" dirty="0">
                <a:solidFill>
                  <a:srgbClr val="0000FF"/>
                </a:solidFill>
              </a:rPr>
              <a:t>李白</a:t>
            </a:r>
            <a:endParaRPr lang="zh-CN" altLang="zh-CN" sz="3200" dirty="0">
              <a:solidFill>
                <a:srgbClr val="0000FF"/>
              </a:solidFill>
            </a:endParaRPr>
          </a:p>
          <a:p>
            <a:pPr algn="l">
              <a:lnSpc>
                <a:spcPct val="200000"/>
              </a:lnSpc>
            </a:pPr>
            <a:r>
              <a:rPr lang="en-US" altLang="zh-CN" sz="3200" dirty="0"/>
              <a:t> </a:t>
            </a:r>
            <a:r>
              <a:rPr lang="zh-CN" altLang="zh-CN" sz="3200" dirty="0">
                <a:solidFill>
                  <a:srgbClr val="0000FF"/>
                </a:solidFill>
              </a:rPr>
              <a:t>朝辞白帝彩云间，千里江陵一日还。</a:t>
            </a:r>
            <a:endParaRPr lang="en-US" altLang="zh-CN" sz="3200" dirty="0">
              <a:solidFill>
                <a:srgbClr val="0000FF"/>
              </a:solidFill>
            </a:endParaRPr>
          </a:p>
          <a:p>
            <a:pPr algn="l">
              <a:lnSpc>
                <a:spcPct val="200000"/>
              </a:lnSpc>
            </a:pPr>
            <a:r>
              <a:rPr lang="en-US" altLang="zh-CN" sz="3200" dirty="0">
                <a:solidFill>
                  <a:srgbClr val="0000FF"/>
                </a:solidFill>
              </a:rPr>
              <a:t> </a:t>
            </a:r>
            <a:r>
              <a:rPr lang="zh-CN" altLang="zh-CN" sz="3200" dirty="0">
                <a:solidFill>
                  <a:srgbClr val="0000FF"/>
                </a:solidFill>
              </a:rPr>
              <a:t>两岸猿声啼不住，轻舟已过万重山。</a:t>
            </a:r>
            <a:endParaRPr lang="zh-CN" altLang="en-US" sz="32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076" y="1089910"/>
            <a:ext cx="978663" cy="743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701122" y="1312312"/>
            <a:ext cx="760862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有的时候，一段话的开头就表达了这段话的主要意思，后面的内容都是围绕这句话来写的。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2411760" y="60864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交流平台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331640" y="4653136"/>
            <a:ext cx="6120680" cy="1512168"/>
            <a:chOff x="698500" y="3429000"/>
            <a:chExt cx="5521203" cy="1292662"/>
          </a:xfrm>
        </p:grpSpPr>
        <p:sp>
          <p:nvSpPr>
            <p:cNvPr id="5" name="圆角矩形标注 4"/>
            <p:cNvSpPr/>
            <p:nvPr/>
          </p:nvSpPr>
          <p:spPr>
            <a:xfrm>
              <a:off x="698500" y="3429000"/>
              <a:ext cx="5521203" cy="1224136"/>
            </a:xfrm>
            <a:prstGeom prst="wedgeRoundRectCallout">
              <a:avLst>
                <a:gd name="adj1" fmla="val 45342"/>
                <a:gd name="adj2" fmla="val 70660"/>
                <a:gd name="adj3" fmla="val 16667"/>
              </a:avLst>
            </a:prstGeom>
            <a:solidFill>
              <a:srgbClr val="08CD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698500" y="3429000"/>
              <a:ext cx="5472608" cy="12926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600" dirty="0">
                  <a:latin typeface="楷体" panose="02010609060101010101" pitchFamily="49" charset="-122"/>
                  <a:ea typeface="楷体" panose="02010609060101010101" pitchFamily="49" charset="-122"/>
                </a:rPr>
                <a:t>    这段话中开头一句表达了这段话的主要意思，后面的内容都是围绕这句话写的。</a:t>
              </a:r>
              <a:endPara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812360" y="4941168"/>
            <a:ext cx="1331640" cy="1881594"/>
            <a:chOff x="5836357" y="4560894"/>
            <a:chExt cx="1327930" cy="2056092"/>
          </a:xfrm>
        </p:grpSpPr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8" name="矩形 17"/>
          <p:cNvSpPr/>
          <p:nvPr/>
        </p:nvSpPr>
        <p:spPr>
          <a:xfrm>
            <a:off x="899592" y="2420888"/>
            <a:ext cx="7545981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小城的每一个庭院</a:t>
            </a:r>
            <a:r>
              <a:rPr lang="zh-CN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都栽了很多树。有桉树、椰子树、橄榄树、凤凰树，还有别的许多亚热带树木。初夏，桉树叶子散发出来的香味，飘得满街满院都是。凤凰树开了花，开得那么热闹，小城好像笼罩在一片片红云中。</a:t>
            </a:r>
            <a:endParaRPr lang="zh-CN" altLang="zh-CN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27" name="AutoShape 3"/>
          <p:cNvCxnSpPr>
            <a:cxnSpLocks noChangeShapeType="1"/>
          </p:cNvCxnSpPr>
          <p:nvPr/>
        </p:nvCxnSpPr>
        <p:spPr bwMode="auto">
          <a:xfrm>
            <a:off x="1691680" y="2852936"/>
            <a:ext cx="4752000" cy="0"/>
          </a:xfrm>
          <a:prstGeom prst="straightConnector1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日积月累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395536" y="836712"/>
            <a:ext cx="792088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朗读指导：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43834" y="4851467"/>
            <a:ext cx="1285884" cy="1957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7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14" y="2071678"/>
            <a:ext cx="3906645" cy="2022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云形标注 25"/>
          <p:cNvSpPr/>
          <p:nvPr/>
        </p:nvSpPr>
        <p:spPr>
          <a:xfrm>
            <a:off x="4707982" y="3715013"/>
            <a:ext cx="2721538" cy="1346028"/>
          </a:xfrm>
          <a:prstGeom prst="cloudCallout">
            <a:avLst>
              <a:gd name="adj1" fmla="val 44568"/>
              <a:gd name="adj2" fmla="val 6054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2835" y="5943508"/>
            <a:ext cx="684789" cy="867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20" y="4500570"/>
            <a:ext cx="1226146" cy="1866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62" y="4572008"/>
            <a:ext cx="1614708" cy="1691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4857752" y="3714752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　小喇叭朗读开始了，点一点音箱，一起听。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6" grpId="0" animBg="1"/>
      <p:bldP spid="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日积月累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395536" y="1844824"/>
            <a:ext cx="8064896" cy="352839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3"/>
          <p:cNvSpPr txBox="1">
            <a:spLocks noChangeArrowheads="1"/>
          </p:cNvSpPr>
          <p:nvPr/>
        </p:nvSpPr>
        <p:spPr bwMode="auto">
          <a:xfrm>
            <a:off x="2915816" y="1916832"/>
            <a:ext cx="5472608" cy="31331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作者介绍： 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hangingPunct="1">
              <a:lnSpc>
                <a:spcPct val="130000"/>
              </a:lnSpc>
              <a:spcBef>
                <a:spcPts val="12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李白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(701—762)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，字太白，号青莲居士。唐代著名诗人。其主要作品有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蜀道难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将进酒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梦游天姥吟留别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395536" y="1844824"/>
            <a:ext cx="2520280" cy="3528392"/>
          </a:xfrm>
          <a:prstGeom prst="round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2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日积月累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395536" y="1844824"/>
            <a:ext cx="8064896" cy="35283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3"/>
          <p:cNvSpPr txBox="1">
            <a:spLocks noChangeArrowheads="1"/>
          </p:cNvSpPr>
          <p:nvPr/>
        </p:nvSpPr>
        <p:spPr bwMode="auto">
          <a:xfrm>
            <a:off x="2915816" y="1916832"/>
            <a:ext cx="5472608" cy="3323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创作背景： 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公元</a:t>
            </a:r>
            <a:r>
              <a:rPr lang="en-US" altLang="zh-CN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759</a:t>
            </a:r>
            <a:r>
              <a:rPr lang="zh-CN" altLang="zh-CN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年，唐肃宗乾元二年春天，李白因永王李璘案流放夜郎，取道四川赶赴被贬谪的地方，行至白帝城的时候忽然收到赦免的消息，惊喜交加随即乘舟东下江陵，</a:t>
            </a:r>
            <a:r>
              <a: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写下</a:t>
            </a:r>
            <a:r>
              <a:rPr lang="en-US" altLang="zh-CN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早发白帝城</a:t>
            </a:r>
            <a:r>
              <a:rPr lang="en-US" altLang="zh-CN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zh-CN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395536" y="1844824"/>
            <a:ext cx="2520280" cy="3528392"/>
          </a:xfrm>
          <a:prstGeom prst="round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2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日积月累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899592" y="1772816"/>
            <a:ext cx="7651005" cy="31085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首诗从内容上给人最突出的美感，就是“快”，全诗四句都洋溢着高速行驶的速度美。为了突出舟快，首句以“彩云间”写出出发地白帝城地势之高，为下面写舟快埋下伏笔。第二句用“千里”与“一日”搭配，用距离的遥远和时间的短暂作悬殊对比；第三句用猿声啼不住反衬舟快。</a:t>
            </a:r>
            <a:endParaRPr lang="zh-CN" altLang="en-US" sz="28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115616" y="836712"/>
            <a:ext cx="3384376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诗歌赏析：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4873699"/>
            <a:ext cx="9649072" cy="23717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69" y="1029796"/>
            <a:ext cx="978663" cy="743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701122" y="1196752"/>
            <a:ext cx="760862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这样的句子也有可能在一段话的末尾或中间。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交流平台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单圆角矩形 2"/>
          <p:cNvSpPr/>
          <p:nvPr/>
        </p:nvSpPr>
        <p:spPr>
          <a:xfrm>
            <a:off x="1619672" y="4941168"/>
            <a:ext cx="6480720" cy="1152128"/>
          </a:xfrm>
          <a:prstGeom prst="snipRoundRect">
            <a:avLst/>
          </a:prstGeom>
          <a:solidFill>
            <a:srgbClr val="08CD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43608" y="1916832"/>
            <a:ext cx="756084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校园的东墙边，有一张乒乓球台，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球台的四周围满了同学，不时传来喝彩声和欢笑声。乒乓小将们打得多认真啊！他们你追我挡，一个球常常打了几十个回合还不分胜负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9512" y="4869160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6" name="AutoShape 3"/>
          <p:cNvCxnSpPr>
            <a:cxnSpLocks noChangeShapeType="1"/>
          </p:cNvCxnSpPr>
          <p:nvPr/>
        </p:nvCxnSpPr>
        <p:spPr bwMode="auto">
          <a:xfrm>
            <a:off x="2699792" y="3429000"/>
            <a:ext cx="4752000" cy="0"/>
          </a:xfrm>
          <a:prstGeom prst="straightConnector1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" name="矩形 7"/>
          <p:cNvSpPr/>
          <p:nvPr/>
        </p:nvSpPr>
        <p:spPr>
          <a:xfrm>
            <a:off x="1691680" y="5229200"/>
            <a:ext cx="63401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这段话是围绕中间这句话来写的。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 animBg="1"/>
      <p:bldP spid="13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交流平台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单圆角矩形 2"/>
          <p:cNvSpPr/>
          <p:nvPr/>
        </p:nvSpPr>
        <p:spPr>
          <a:xfrm>
            <a:off x="1619672" y="5229200"/>
            <a:ext cx="6480720" cy="1152128"/>
          </a:xfrm>
          <a:prstGeom prst="snipRoundRect">
            <a:avLst/>
          </a:prstGeom>
          <a:solidFill>
            <a:srgbClr val="08CD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1560" y="1556792"/>
            <a:ext cx="799288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站在长城上，踏着脚下的方砖，很自然地想起古代修筑长城的劳动人民来。单看这些数不尽的条石，每块有两三千斤重，那时候没有汽车、火车，没有起重机，单靠着无数的肩膀无数的手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一步一步地抬上这陡峭的山岭。多少劳动人民的血汗和智慧，才凝结成这前不见头、后不见尾的万里长城。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9512" y="5085184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6" name="AutoShape 3"/>
          <p:cNvCxnSpPr>
            <a:cxnSpLocks noChangeShapeType="1"/>
          </p:cNvCxnSpPr>
          <p:nvPr/>
        </p:nvCxnSpPr>
        <p:spPr bwMode="auto">
          <a:xfrm>
            <a:off x="827584" y="4221088"/>
            <a:ext cx="7704000" cy="0"/>
          </a:xfrm>
          <a:prstGeom prst="straightConnector1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" name="矩形 7"/>
          <p:cNvSpPr/>
          <p:nvPr/>
        </p:nvSpPr>
        <p:spPr>
          <a:xfrm>
            <a:off x="1835696" y="5517232"/>
            <a:ext cx="60486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这段话都是围绕这句话来写的。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5" name="AutoShape 3"/>
          <p:cNvCxnSpPr>
            <a:cxnSpLocks noChangeShapeType="1"/>
          </p:cNvCxnSpPr>
          <p:nvPr/>
        </p:nvCxnSpPr>
        <p:spPr bwMode="auto">
          <a:xfrm>
            <a:off x="755576" y="4653136"/>
            <a:ext cx="1440000" cy="0"/>
          </a:xfrm>
          <a:prstGeom prst="straightConnector1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AutoShape 3"/>
          <p:cNvCxnSpPr>
            <a:cxnSpLocks noChangeShapeType="1"/>
          </p:cNvCxnSpPr>
          <p:nvPr/>
        </p:nvCxnSpPr>
        <p:spPr bwMode="auto">
          <a:xfrm>
            <a:off x="6012160" y="3789040"/>
            <a:ext cx="2556000" cy="0"/>
          </a:xfrm>
          <a:prstGeom prst="straightConnector1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993" y="1196752"/>
            <a:ext cx="978663" cy="743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1427872" y="1384320"/>
            <a:ext cx="20640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我的发现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084168" y="60864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交流平台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87017" y="5156196"/>
            <a:ext cx="1124647" cy="171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矩形 6"/>
          <p:cNvSpPr/>
          <p:nvPr/>
        </p:nvSpPr>
        <p:spPr>
          <a:xfrm>
            <a:off x="1445448" y="2492896"/>
            <a:ext cx="6340197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起概括和总述作用的中心句一般在段的开头。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泪滴形 7"/>
          <p:cNvSpPr/>
          <p:nvPr/>
        </p:nvSpPr>
        <p:spPr>
          <a:xfrm>
            <a:off x="1047101" y="2636912"/>
            <a:ext cx="288000" cy="288000"/>
          </a:xfrm>
          <a:prstGeom prst="teardrop">
            <a:avLst/>
          </a:prstGeom>
          <a:solidFill>
            <a:srgbClr val="7030A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441955" y="3212976"/>
            <a:ext cx="6032421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起承上启下作用的中心句一般在段的中间。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泪滴形 18"/>
          <p:cNvSpPr/>
          <p:nvPr/>
        </p:nvSpPr>
        <p:spPr>
          <a:xfrm>
            <a:off x="1043608" y="3356992"/>
            <a:ext cx="288000" cy="288000"/>
          </a:xfrm>
          <a:prstGeom prst="teardrop">
            <a:avLst/>
          </a:prstGeom>
          <a:solidFill>
            <a:srgbClr val="7030A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445448" y="3975447"/>
            <a:ext cx="6340197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起归纳和总结作用的中心句一般在段的末尾。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泪滴形 20"/>
          <p:cNvSpPr/>
          <p:nvPr/>
        </p:nvSpPr>
        <p:spPr>
          <a:xfrm>
            <a:off x="1047101" y="4119463"/>
            <a:ext cx="288000" cy="288000"/>
          </a:xfrm>
          <a:prstGeom prst="teardrop">
            <a:avLst/>
          </a:prstGeom>
          <a:solidFill>
            <a:srgbClr val="7030A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445448" y="4695527"/>
            <a:ext cx="7698552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起强调和增强印象作用的中心句一般在段的开头和结尾。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泪滴形 22"/>
          <p:cNvSpPr/>
          <p:nvPr/>
        </p:nvSpPr>
        <p:spPr>
          <a:xfrm>
            <a:off x="1047101" y="4839543"/>
            <a:ext cx="288000" cy="288000"/>
          </a:xfrm>
          <a:prstGeom prst="teardrop">
            <a:avLst/>
          </a:prstGeom>
          <a:solidFill>
            <a:srgbClr val="7030A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0" grpId="0" animBg="1"/>
      <p:bldP spid="21" grpId="0" animBg="1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993" y="1196752"/>
            <a:ext cx="978663" cy="743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995824" y="1384320"/>
            <a:ext cx="26400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我的仿写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084168" y="60864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交流平台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87017" y="5156196"/>
            <a:ext cx="1124647" cy="171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27584" y="2132856"/>
            <a:ext cx="403244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dirty="0"/>
              <a:t>       </a:t>
            </a:r>
            <a:r>
              <a:rPr lang="zh-CN" altLang="zh-CN" sz="2400" dirty="0"/>
              <a:t>池塘中央有许多碧绿的荷叶，像一个个碧绿的大圆盘，荷花都开了，一朵朵含苞欲放像一位仙女。池塘里游着许多可爱的小鱼，这些小鱼就像一群调皮的小朋友，它们有的跃出水面像是在鲤鱼跳龙门；有的在水中窜来窜去；有的正在睡懒觉呢！</a:t>
            </a:r>
            <a:r>
              <a:rPr lang="zh-CN" altLang="zh-CN" sz="2400" dirty="0">
                <a:solidFill>
                  <a:srgbClr val="FF0000"/>
                </a:solidFill>
              </a:rPr>
              <a:t>多么美丽的池塘！</a:t>
            </a:r>
            <a:endParaRPr lang="zh-CN" altLang="zh-CN" sz="2400" dirty="0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2204864"/>
            <a:ext cx="3559944" cy="29523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11560" y="980728"/>
            <a:ext cx="821578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读一读，认一认，想想每行加点的字有什么共同的特点。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识字加油站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流程图: 联系 6"/>
          <p:cNvSpPr/>
          <p:nvPr/>
        </p:nvSpPr>
        <p:spPr>
          <a:xfrm>
            <a:off x="827584" y="1088784"/>
            <a:ext cx="396000" cy="396000"/>
          </a:xfrm>
          <a:prstGeom prst="flowChartConnector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流程图: 联系 3"/>
          <p:cNvSpPr/>
          <p:nvPr/>
        </p:nvSpPr>
        <p:spPr>
          <a:xfrm>
            <a:off x="899592" y="3284984"/>
            <a:ext cx="1800000" cy="1800000"/>
          </a:xfrm>
          <a:prstGeom prst="flowChartConnector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流程图: 联系 29"/>
          <p:cNvSpPr/>
          <p:nvPr/>
        </p:nvSpPr>
        <p:spPr>
          <a:xfrm>
            <a:off x="3635896" y="3284984"/>
            <a:ext cx="1800000" cy="1800000"/>
          </a:xfrm>
          <a:prstGeom prst="flowChartConnector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流程图: 联系 30"/>
          <p:cNvSpPr/>
          <p:nvPr/>
        </p:nvSpPr>
        <p:spPr>
          <a:xfrm>
            <a:off x="6660232" y="3284984"/>
            <a:ext cx="1800000" cy="1800000"/>
          </a:xfrm>
          <a:prstGeom prst="flowChartConnector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259632" y="1988840"/>
            <a:ext cx="6840760" cy="1030178"/>
            <a:chOff x="1259632" y="1988840"/>
            <a:chExt cx="6840760" cy="1030178"/>
          </a:xfrm>
        </p:grpSpPr>
        <p:grpSp>
          <p:nvGrpSpPr>
            <p:cNvPr id="10" name="组合 9"/>
            <p:cNvGrpSpPr/>
            <p:nvPr/>
          </p:nvGrpSpPr>
          <p:grpSpPr>
            <a:xfrm>
              <a:off x="1259632" y="1988840"/>
              <a:ext cx="6840760" cy="936104"/>
              <a:chOff x="1259632" y="1988840"/>
              <a:chExt cx="6840760" cy="936104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3908876" y="1988840"/>
                <a:ext cx="3975492" cy="472118"/>
                <a:chOff x="3908876" y="1988840"/>
                <a:chExt cx="3975492" cy="472118"/>
              </a:xfrm>
            </p:grpSpPr>
            <p:sp>
              <p:nvSpPr>
                <p:cNvPr id="35" name="矩形 34"/>
                <p:cNvSpPr/>
                <p:nvPr/>
              </p:nvSpPr>
              <p:spPr>
                <a:xfrm>
                  <a:off x="7486502" y="1988840"/>
                  <a:ext cx="397866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zh-CN" altLang="zh-CN" sz="2000" dirty="0"/>
                    <a:t> é</a:t>
                  </a:r>
                  <a:endParaRPr lang="en-US" altLang="zh-CN" sz="2000" dirty="0">
                    <a:solidFill>
                      <a:srgbClr val="3333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6" name="矩形 35"/>
                <p:cNvSpPr/>
                <p:nvPr/>
              </p:nvSpPr>
              <p:spPr>
                <a:xfrm>
                  <a:off x="3908876" y="2060848"/>
                  <a:ext cx="1095172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zh-CN" altLang="zh-CN" sz="2000" dirty="0"/>
                    <a:t> </a:t>
                  </a:r>
                  <a:r>
                    <a:rPr lang="en-US" altLang="zh-CN" sz="2000" dirty="0" err="1"/>
                    <a:t>kē</a:t>
                  </a:r>
                  <a:r>
                    <a:rPr lang="en-US" altLang="zh-CN" sz="2000" dirty="0"/>
                    <a:t>  d</a:t>
                  </a:r>
                  <a:r>
                    <a:rPr lang="zh-CN" altLang="zh-CN" sz="2000" dirty="0"/>
                    <a:t>ǒ</a:t>
                  </a:r>
                  <a:r>
                    <a:rPr lang="en-US" altLang="zh-CN" sz="2000" dirty="0"/>
                    <a:t>u</a:t>
                  </a:r>
                  <a:endParaRPr lang="en-US" altLang="zh-CN" sz="2000" dirty="0">
                    <a:solidFill>
                      <a:srgbClr val="3333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8" name="组合 7"/>
              <p:cNvGrpSpPr/>
              <p:nvPr/>
            </p:nvGrpSpPr>
            <p:grpSpPr>
              <a:xfrm>
                <a:off x="1259632" y="2340169"/>
                <a:ext cx="6840760" cy="584775"/>
                <a:chOff x="1259632" y="2340169"/>
                <a:chExt cx="6840760" cy="584775"/>
              </a:xfrm>
            </p:grpSpPr>
            <p:sp>
              <p:nvSpPr>
                <p:cNvPr id="5" name="矩形 4"/>
                <p:cNvSpPr/>
                <p:nvPr/>
              </p:nvSpPr>
              <p:spPr>
                <a:xfrm>
                  <a:off x="1259632" y="2340169"/>
                  <a:ext cx="1080120" cy="58477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/>
                  <a:r>
                    <a:rPr lang="zh-CN" altLang="en-US" sz="3200" dirty="0">
                      <a:solidFill>
                        <a:srgbClr val="3333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螃蟹</a:t>
                  </a:r>
                  <a:r>
                    <a:rPr lang="zh-CN" altLang="en-US" sz="3200" dirty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         </a:t>
                  </a:r>
                  <a:endParaRPr lang="en-US" altLang="zh-CN" sz="320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2" name="矩形 31"/>
                <p:cNvSpPr/>
                <p:nvPr/>
              </p:nvSpPr>
              <p:spPr>
                <a:xfrm>
                  <a:off x="3995936" y="2340169"/>
                  <a:ext cx="1080120" cy="58477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/>
                  <a:r>
                    <a:rPr lang="zh-CN" altLang="en-US" sz="3200" dirty="0">
                      <a:solidFill>
                        <a:srgbClr val="3333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蝌蚪</a:t>
                  </a:r>
                  <a:endParaRPr lang="en-US" altLang="zh-CN" sz="3200" dirty="0">
                    <a:solidFill>
                      <a:srgbClr val="3333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3" name="矩形 32"/>
                <p:cNvSpPr/>
                <p:nvPr/>
              </p:nvSpPr>
              <p:spPr>
                <a:xfrm>
                  <a:off x="7020272" y="2340169"/>
                  <a:ext cx="1080120" cy="58477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/>
                  <a:r>
                    <a:rPr lang="zh-CN" altLang="en-US" sz="3200" dirty="0">
                      <a:solidFill>
                        <a:srgbClr val="3333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飞蛾  </a:t>
                  </a:r>
                  <a:endParaRPr lang="en-US" altLang="zh-CN" sz="3200" dirty="0">
                    <a:solidFill>
                      <a:srgbClr val="3333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grpSp>
          <p:nvGrpSpPr>
            <p:cNvPr id="3" name="组合 2"/>
            <p:cNvGrpSpPr/>
            <p:nvPr/>
          </p:nvGrpSpPr>
          <p:grpSpPr>
            <a:xfrm>
              <a:off x="1525598" y="2924944"/>
              <a:ext cx="6308828" cy="94074"/>
              <a:chOff x="1525598" y="2924944"/>
              <a:chExt cx="6308828" cy="94074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4693950" y="2924944"/>
                <a:ext cx="94074" cy="9407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4189894" y="2924944"/>
                <a:ext cx="94074" cy="9407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7740352" y="2924944"/>
                <a:ext cx="94074" cy="9407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1525598" y="2924944"/>
                <a:ext cx="94074" cy="9407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1885638" y="2924944"/>
                <a:ext cx="94074" cy="9407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0" grpId="0" animBg="1"/>
      <p:bldP spid="3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识字加油站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99592" y="1556792"/>
            <a:ext cx="7560640" cy="3096344"/>
            <a:chOff x="899592" y="1556792"/>
            <a:chExt cx="7560640" cy="3096344"/>
          </a:xfrm>
        </p:grpSpPr>
        <p:grpSp>
          <p:nvGrpSpPr>
            <p:cNvPr id="3" name="组合 2"/>
            <p:cNvGrpSpPr/>
            <p:nvPr/>
          </p:nvGrpSpPr>
          <p:grpSpPr>
            <a:xfrm>
              <a:off x="899592" y="1980129"/>
              <a:ext cx="7560640" cy="2673007"/>
              <a:chOff x="899592" y="1980129"/>
              <a:chExt cx="7560640" cy="2673007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1259632" y="1980129"/>
                <a:ext cx="1080120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zh-CN" altLang="en-US" sz="3200" dirty="0">
                    <a:solidFill>
                      <a:srgbClr val="3333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鲤鱼</a:t>
                </a:r>
                <a:endParaRPr lang="en-US" altLang="zh-CN" sz="3200" dirty="0">
                  <a:solidFill>
                    <a:srgbClr val="3333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" name="流程图: 联系 3"/>
              <p:cNvSpPr/>
              <p:nvPr/>
            </p:nvSpPr>
            <p:spPr>
              <a:xfrm>
                <a:off x="899592" y="2853136"/>
                <a:ext cx="1800000" cy="1800000"/>
              </a:xfrm>
              <a:prstGeom prst="flowChartConnector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流程图: 联系 29"/>
              <p:cNvSpPr/>
              <p:nvPr/>
            </p:nvSpPr>
            <p:spPr>
              <a:xfrm>
                <a:off x="3635896" y="2853136"/>
                <a:ext cx="1800000" cy="1800000"/>
              </a:xfrm>
              <a:prstGeom prst="flowChartConnector">
                <a:avLst/>
              </a:prstGeom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流程图: 联系 30"/>
              <p:cNvSpPr/>
              <p:nvPr/>
            </p:nvSpPr>
            <p:spPr>
              <a:xfrm>
                <a:off x="6660232" y="2853136"/>
                <a:ext cx="1800000" cy="1800000"/>
              </a:xfrm>
              <a:prstGeom prst="flowChartConnector">
                <a:avLst/>
              </a:prstGeom>
              <a:blipFill dpi="0"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3995936" y="1980129"/>
                <a:ext cx="1080120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zh-CN" altLang="en-US" sz="3200" dirty="0">
                    <a:solidFill>
                      <a:srgbClr val="3333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鲫鱼</a:t>
                </a:r>
                <a:endParaRPr lang="en-US" altLang="zh-CN" sz="3200" dirty="0">
                  <a:solidFill>
                    <a:srgbClr val="3333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7020272" y="1980129"/>
                <a:ext cx="1080120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zh-CN" altLang="en-US" sz="3200" dirty="0">
                    <a:solidFill>
                      <a:srgbClr val="3333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鲨鱼</a:t>
                </a:r>
                <a:endParaRPr lang="en-US" altLang="zh-CN" sz="3200" dirty="0">
                  <a:solidFill>
                    <a:srgbClr val="3333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1403648" y="1556792"/>
              <a:ext cx="6184535" cy="1102186"/>
              <a:chOff x="1403648" y="1556792"/>
              <a:chExt cx="6184535" cy="1102186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7308304" y="2564904"/>
                <a:ext cx="94074" cy="9407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6948264" y="1628800"/>
                <a:ext cx="639919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000" dirty="0"/>
                  <a:t> </a:t>
                </a:r>
                <a:r>
                  <a:rPr lang="en-US" altLang="zh-CN" sz="2000" dirty="0" err="1">
                    <a:latin typeface="宋体" panose="02010600030101010101" pitchFamily="2" charset="-122"/>
                    <a:ea typeface="宋体" panose="02010600030101010101" pitchFamily="2" charset="-122"/>
                  </a:rPr>
                  <a:t>shā</a:t>
                </a:r>
                <a:endParaRPr lang="en-US" altLang="zh-CN" sz="2000" dirty="0">
                  <a:solidFill>
                    <a:srgbClr val="3333FF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4067944" y="1556792"/>
                <a:ext cx="38343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000" dirty="0"/>
                  <a:t> </a:t>
                </a:r>
                <a:r>
                  <a:rPr lang="en-US" altLang="zh-CN" sz="2000" dirty="0" err="1"/>
                  <a:t>jì</a:t>
                </a:r>
                <a:endParaRPr lang="en-US" altLang="zh-CN" sz="2000" dirty="0">
                  <a:solidFill>
                    <a:srgbClr val="3333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1403648" y="1628800"/>
                <a:ext cx="37061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zh-CN" altLang="zh-CN" sz="2000" dirty="0"/>
                  <a:t> </a:t>
                </a:r>
                <a:r>
                  <a:rPr lang="en-US" altLang="zh-CN" sz="2000" dirty="0" err="1"/>
                  <a:t>lǐ</a:t>
                </a:r>
                <a:endParaRPr lang="en-US" altLang="zh-CN" sz="2000" dirty="0">
                  <a:solidFill>
                    <a:srgbClr val="3333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4211960" y="2564904"/>
                <a:ext cx="94074" cy="9407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1547664" y="2564904"/>
                <a:ext cx="94074" cy="9407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形标注 19"/>
          <p:cNvSpPr/>
          <p:nvPr/>
        </p:nvSpPr>
        <p:spPr>
          <a:xfrm>
            <a:off x="1763688" y="1700808"/>
            <a:ext cx="6552728" cy="3456384"/>
          </a:xfrm>
          <a:prstGeom prst="wedgeEllipseCallout">
            <a:avLst>
              <a:gd name="adj1" fmla="val -49522"/>
              <a:gd name="adj2" fmla="val 45623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识字加油站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35267" y="4149080"/>
            <a:ext cx="1798955" cy="2256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" name="矩形 39"/>
          <p:cNvSpPr/>
          <p:nvPr/>
        </p:nvSpPr>
        <p:spPr>
          <a:xfrm>
            <a:off x="2267744" y="2060848"/>
            <a:ext cx="5328592" cy="255454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en-US" altLang="zh-CN" b="1" dirty="0">
                <a:solidFill>
                  <a:srgbClr val="FF00FF"/>
                </a:solidFill>
                <a:latin typeface="+mj-ea"/>
              </a:rPr>
              <a:t>     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我的发现：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加点</a:t>
            </a:r>
            <a:r>
              <a:rPr lang="zh-CN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字都是由两个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汉</a:t>
            </a:r>
            <a:r>
              <a:rPr lang="zh-CN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组成的</a:t>
            </a:r>
            <a:r>
              <a:rPr lang="zh-CN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，其中的一个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汉字</a:t>
            </a:r>
            <a:r>
              <a:rPr lang="zh-CN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表示事物的类别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另一个表示事物的读音。这样的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汉</a:t>
            </a:r>
            <a:r>
              <a:rPr lang="zh-CN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字叫做形声字。</a:t>
            </a:r>
            <a:endParaRPr lang="zh-CN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 cap="rnd" cmpd="sng">
          <a:gradFill flip="none" rotWithShape="1">
            <a:gsLst>
              <a:gs pos="0">
                <a:srgbClr val="A603AB"/>
              </a:gs>
              <a:gs pos="0">
                <a:srgbClr val="0819FB"/>
              </a:gs>
              <a:gs pos="0">
                <a:srgbClr val="1A8D48"/>
              </a:gs>
              <a:gs pos="100000">
                <a:srgbClr val="FFFF00"/>
              </a:gs>
              <a:gs pos="100000">
                <a:srgbClr val="EE3F17"/>
              </a:gs>
              <a:gs pos="100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prstDash val="solid"/>
          <a:round/>
          <a:headEnd type="none" w="sm" len="sm"/>
          <a:tailEnd type="diamond"/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2077</Words>
  <Application>WPS 演示</Application>
  <PresentationFormat>全屏显示(4:3)</PresentationFormat>
  <Paragraphs>249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楷体</vt:lpstr>
      <vt:lpstr>方正卡通简体</vt:lpstr>
      <vt:lpstr>Calibri</vt:lpstr>
      <vt:lpstr>微软雅黑</vt:lpstr>
      <vt:lpstr>Arial Unicode MS</vt:lpstr>
      <vt:lpstr>黑体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Administrator</cp:lastModifiedBy>
  <cp:revision>1235</cp:revision>
  <dcterms:created xsi:type="dcterms:W3CDTF">2017-05-17T10:13:00Z</dcterms:created>
  <dcterms:modified xsi:type="dcterms:W3CDTF">2018-06-28T05:09:35Z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