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Default Extension="docx" ContentType="application/vnd.openxmlformats-officedocument.wordprocessingml.document"/>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9"/>
  </p:notesMasterIdLst>
  <p:sldIdLst>
    <p:sldId id="274" r:id="rId2"/>
    <p:sldId id="330" r:id="rId3"/>
    <p:sldId id="263" r:id="rId4"/>
    <p:sldId id="264" r:id="rId5"/>
    <p:sldId id="338" r:id="rId6"/>
    <p:sldId id="267" r:id="rId7"/>
    <p:sldId id="293" r:id="rId8"/>
    <p:sldId id="268" r:id="rId9"/>
    <p:sldId id="295" r:id="rId10"/>
    <p:sldId id="296" r:id="rId11"/>
    <p:sldId id="299" r:id="rId12"/>
    <p:sldId id="317" r:id="rId13"/>
    <p:sldId id="335" r:id="rId14"/>
    <p:sldId id="336" r:id="rId15"/>
    <p:sldId id="339" r:id="rId16"/>
    <p:sldId id="340" r:id="rId17"/>
    <p:sldId id="341" r:id="rId18"/>
    <p:sldId id="265" r:id="rId19"/>
    <p:sldId id="300" r:id="rId20"/>
    <p:sldId id="325" r:id="rId21"/>
    <p:sldId id="266" r:id="rId22"/>
    <p:sldId id="303" r:id="rId23"/>
    <p:sldId id="332" r:id="rId24"/>
    <p:sldId id="342" r:id="rId25"/>
    <p:sldId id="269" r:id="rId26"/>
    <p:sldId id="283" r:id="rId27"/>
    <p:sldId id="337" r:id="rId28"/>
    <p:sldId id="343" r:id="rId29"/>
    <p:sldId id="344" r:id="rId30"/>
    <p:sldId id="270" r:id="rId31"/>
    <p:sldId id="307" r:id="rId32"/>
    <p:sldId id="308" r:id="rId33"/>
    <p:sldId id="321" r:id="rId34"/>
    <p:sldId id="309" r:id="rId35"/>
    <p:sldId id="310" r:id="rId36"/>
    <p:sldId id="345" r:id="rId37"/>
    <p:sldId id="346" r:id="rId38"/>
    <p:sldId id="271" r:id="rId39"/>
    <p:sldId id="312" r:id="rId40"/>
    <p:sldId id="313" r:id="rId41"/>
    <p:sldId id="314" r:id="rId42"/>
    <p:sldId id="329" r:id="rId43"/>
    <p:sldId id="305" r:id="rId44"/>
    <p:sldId id="316" r:id="rId45"/>
    <p:sldId id="347" r:id="rId46"/>
    <p:sldId id="306" r:id="rId47"/>
    <p:sldId id="348" r:id="rId4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46" d="100"/>
          <a:sy n="46" d="100"/>
        </p:scale>
        <p:origin x="-114" y="-55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FC5C579-5EAB-4D4D-A688-CF27E536ED03}" type="slidenum">
              <a:rPr lang="zh-CN" altLang="en-US" smtClean="0"/>
              <a:pPr/>
              <a:t>31</a:t>
            </a:fld>
            <a:endParaRPr lang="zh-CN" altLang="en-US"/>
          </a:p>
        </p:txBody>
      </p:sp>
    </p:spTree>
    <p:extLst>
      <p:ext uri="{BB962C8B-B14F-4D97-AF65-F5344CB8AC3E}">
        <p14:creationId xmlns:p14="http://schemas.microsoft.com/office/powerpoint/2010/main" xmlns="" val="10993286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30.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18.xml"/><Relationship Id="rId5" Type="http://schemas.openxmlformats.org/officeDocument/2006/relationships/slide" Target="../slides/slide4.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30.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18.xml"/><Relationship Id="rId5" Type="http://schemas.openxmlformats.org/officeDocument/2006/relationships/slide" Target="../slides/slide4.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30.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18.xml"/><Relationship Id="rId5" Type="http://schemas.openxmlformats.org/officeDocument/2006/relationships/image" Target="../media/image1.png"/><Relationship Id="rId4" Type="http://schemas.openxmlformats.org/officeDocument/2006/relationships/slide" Target="../slides/slide4.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30.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slide" Target="../slides/slide18.xml"/><Relationship Id="rId4" Type="http://schemas.openxmlformats.org/officeDocument/2006/relationships/slide" Target="../slides/slide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
        <p:nvSpPr>
          <p:cNvPr id="17" name="TextBox 16">
            <a:hlinkClick r:id="rId5"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5"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41"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ppt_y</p:attrName>
                                        </p:attrNameLst>
                                      </p:cBhvr>
                                      <p:tavLst>
                                        <p:tav tm="0">
                                          <p:val>
                                            <p:strVal val="#ppt_y+#ppt_h*1.125000"/>
                                          </p:val>
                                        </p:tav>
                                        <p:tav tm="100000">
                                          <p:val>
                                            <p:strVal val="#ppt_y"/>
                                          </p:val>
                                        </p:tav>
                                      </p:tavLst>
                                    </p:anim>
                                    <p:animEffect transition="in" filter="wipe(up)">
                                      <p:cBhvr>
                                        <p:cTn id="12" dur="500"/>
                                        <p:tgtEl>
                                          <p:spTgt spid="17"/>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p:tgtEl>
                                          <p:spTgt spid="35"/>
                                        </p:tgtEl>
                                        <p:attrNameLst>
                                          <p:attrName>ppt_y</p:attrName>
                                        </p:attrNameLst>
                                      </p:cBhvr>
                                      <p:tavLst>
                                        <p:tav tm="0">
                                          <p:val>
                                            <p:strVal val="#ppt_y+#ppt_h*1.125000"/>
                                          </p:val>
                                        </p:tav>
                                        <p:tav tm="100000">
                                          <p:val>
                                            <p:strVal val="#ppt_y"/>
                                          </p:val>
                                        </p:tav>
                                      </p:tavLst>
                                    </p:anim>
                                    <p:animEffect transition="in" filter="wipe(up)">
                                      <p:cBhvr>
                                        <p:cTn id="16" dur="500"/>
                                        <p:tgtEl>
                                          <p:spTgt spid="35"/>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p:tgtEl>
                                          <p:spTgt spid="41"/>
                                        </p:tgtEl>
                                        <p:attrNameLst>
                                          <p:attrName>ppt_y</p:attrName>
                                        </p:attrNameLst>
                                      </p:cBhvr>
                                      <p:tavLst>
                                        <p:tav tm="0">
                                          <p:val>
                                            <p:strVal val="#ppt_y+#ppt_h*1.125000"/>
                                          </p:val>
                                        </p:tav>
                                        <p:tav tm="100000">
                                          <p:val>
                                            <p:strVal val="#ppt_y"/>
                                          </p:val>
                                        </p:tav>
                                      </p:tavLst>
                                    </p:anim>
                                    <p:animEffect transition="in" filter="wipe(up)">
                                      <p:cBhvr>
                                        <p:cTn id="2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5" grpId="0"/>
      <p:bldP spid="41"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grpSp>
        <p:nvGrpSpPr>
          <p:cNvPr id="2" name="组合 1"/>
          <p:cNvGrpSpPr/>
          <p:nvPr userDrawn="1"/>
        </p:nvGrpSpPr>
        <p:grpSpPr>
          <a:xfrm>
            <a:off x="4852164" y="-27379"/>
            <a:ext cx="1443037" cy="880111"/>
            <a:chOff x="4852164" y="-27379"/>
            <a:chExt cx="1443037" cy="880111"/>
          </a:xfrm>
        </p:grpSpPr>
        <p:pic>
          <p:nvPicPr>
            <p:cNvPr id="18" name="图片 17"/>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852164" y="-27379"/>
              <a:ext cx="1443037" cy="880111"/>
            </a:xfrm>
            <a:prstGeom prst="rect">
              <a:avLst/>
            </a:prstGeom>
          </p:spPr>
        </p:pic>
        <p:sp>
          <p:nvSpPr>
            <p:cNvPr id="19" name="TextBox 16">
              <a:hlinkClick r:id="rId5"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课前预习案</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9"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0"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ppt_y</p:attrName>
                                        </p:attrNameLst>
                                      </p:cBhvr>
                                      <p:tavLst>
                                        <p:tav tm="0">
                                          <p:val>
                                            <p:strVal val="#ppt_y+#ppt_h*1.125000"/>
                                          </p:val>
                                        </p:tav>
                                        <p:tav tm="100000">
                                          <p:val>
                                            <p:strVal val="#ppt_y"/>
                                          </p:val>
                                        </p:tav>
                                      </p:tavLst>
                                    </p:anim>
                                    <p:animEffect transition="in" filter="wipe(up)">
                                      <p:cBhvr>
                                        <p:cTn id="12" dur="500"/>
                                        <p:tgtEl>
                                          <p:spTgt spid="22"/>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p:tgtEl>
                                          <p:spTgt spid="30"/>
                                        </p:tgtEl>
                                        <p:attrNameLst>
                                          <p:attrName>ppt_y</p:attrName>
                                        </p:attrNameLst>
                                      </p:cBhvr>
                                      <p:tavLst>
                                        <p:tav tm="0">
                                          <p:val>
                                            <p:strVal val="#ppt_y+#ppt_h*1.125000"/>
                                          </p:val>
                                        </p:tav>
                                        <p:tav tm="100000">
                                          <p:val>
                                            <p:strVal val="#ppt_y"/>
                                          </p:val>
                                        </p:tav>
                                      </p:tavLst>
                                    </p:anim>
                                    <p:animEffect transition="in" filter="wipe(up)">
                                      <p:cBhvr>
                                        <p:cTn id="2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20" name="TextBox 16">
            <a:hlinkClick r:id="rId4"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6197901" y="-27384"/>
            <a:ext cx="1443037" cy="880109"/>
            <a:chOff x="6197901" y="-27384"/>
            <a:chExt cx="1443037" cy="880109"/>
          </a:xfrm>
        </p:grpSpPr>
        <p:pic>
          <p:nvPicPr>
            <p:cNvPr id="25" name="图片 24"/>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26"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课堂探究案</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8"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p:tgtEl>
                                          <p:spTgt spid="20"/>
                                        </p:tgtEl>
                                        <p:attrNameLst>
                                          <p:attrName>ppt_y</p:attrName>
                                        </p:attrNameLst>
                                      </p:cBhvr>
                                      <p:tavLst>
                                        <p:tav tm="0">
                                          <p:val>
                                            <p:strVal val="#ppt_y+#ppt_h*1.125000"/>
                                          </p:val>
                                        </p:tav>
                                        <p:tav tm="100000">
                                          <p:val>
                                            <p:strVal val="#ppt_y"/>
                                          </p:val>
                                        </p:tav>
                                      </p:tavLst>
                                    </p:anim>
                                    <p:animEffect transition="in" filter="wipe(up)">
                                      <p:cBhvr>
                                        <p:cTn id="16" dur="500"/>
                                        <p:tgtEl>
                                          <p:spTgt spid="20"/>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22" name="TextBox 16">
            <a:hlinkClick r:id="rId4"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3" name="TextBox 34">
            <a:hlinkClick r:id="rId5"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7543337" y="-27384"/>
            <a:ext cx="1443037" cy="880109"/>
            <a:chOff x="7543337" y="-27384"/>
            <a:chExt cx="1443037" cy="880109"/>
          </a:xfrm>
        </p:grpSpPr>
        <p:pic>
          <p:nvPicPr>
            <p:cNvPr id="25" name="图片 24"/>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26"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课外拓展案</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p:tgtEl>
                                          <p:spTgt spid="16"/>
                                        </p:tgtEl>
                                        <p:attrNameLst>
                                          <p:attrName>ppt_y</p:attrName>
                                        </p:attrNameLst>
                                      </p:cBhvr>
                                      <p:tavLst>
                                        <p:tav tm="0">
                                          <p:val>
                                            <p:strVal val="#ppt_y+#ppt_h*1.125000"/>
                                          </p:val>
                                        </p:tav>
                                        <p:tav tm="100000">
                                          <p:val>
                                            <p:strVal val="#ppt_y"/>
                                          </p:val>
                                        </p:tav>
                                      </p:tavLst>
                                    </p:anim>
                                    <p:animEffect transition="in" filter="wipe(up)">
                                      <p:cBhvr>
                                        <p:cTn id="12" dur="500"/>
                                        <p:tgtEl>
                                          <p:spTgt spid="16"/>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p:tgtEl>
                                          <p:spTgt spid="22"/>
                                        </p:tgtEl>
                                        <p:attrNameLst>
                                          <p:attrName>ppt_y</p:attrName>
                                        </p:attrNameLst>
                                      </p:cBhvr>
                                      <p:tavLst>
                                        <p:tav tm="0">
                                          <p:val>
                                            <p:strVal val="#ppt_y+#ppt_h*1.125000"/>
                                          </p:val>
                                        </p:tav>
                                        <p:tav tm="100000">
                                          <p:val>
                                            <p:strVal val="#ppt_y"/>
                                          </p:val>
                                        </p:tav>
                                      </p:tavLst>
                                    </p:anim>
                                    <p:animEffect transition="in" filter="wipe(up)">
                                      <p:cBhvr>
                                        <p:cTn id="16" dur="500"/>
                                        <p:tgtEl>
                                          <p:spTgt spid="22"/>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p:tgtEl>
                                          <p:spTgt spid="23"/>
                                        </p:tgtEl>
                                        <p:attrNameLst>
                                          <p:attrName>ppt_y</p:attrName>
                                        </p:attrNameLst>
                                      </p:cBhvr>
                                      <p:tavLst>
                                        <p:tav tm="0">
                                          <p:val>
                                            <p:strVal val="#ppt_y+#ppt_h*1.125000"/>
                                          </p:val>
                                        </p:tav>
                                        <p:tav tm="100000">
                                          <p:val>
                                            <p:strVal val="#ppt_y"/>
                                          </p:val>
                                        </p:tav>
                                      </p:tavLst>
                                    </p:anim>
                                    <p:animEffect transition="in" filter="wipe(up)">
                                      <p:cBhvr>
                                        <p:cTn id="2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dirty="0" smtClean="0"/>
              <a:t>滕王阁序并诗</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8.xml"/><Relationship Id="rId4" Type="http://schemas.openxmlformats.org/officeDocument/2006/relationships/slide" Target="slide6.xml"/></Relationships>
</file>

<file path=ppt/slides/_rels/slide1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package" Target="../embeddings/Microsoft_Office_Word___5.docx"/><Relationship Id="rId5" Type="http://schemas.openxmlformats.org/officeDocument/2006/relationships/slide" Target="slide8.xml"/><Relationship Id="rId4" Type="http://schemas.openxmlformats.org/officeDocument/2006/relationships/slide" Target="slide6.xml"/></Relationships>
</file>

<file path=ppt/slides/_rels/slide1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vmlDrawing" Target="../drawings/vmlDrawing6.vml"/><Relationship Id="rId6" Type="http://schemas.openxmlformats.org/officeDocument/2006/relationships/package" Target="../embeddings/Microsoft_Office_Word___6.docx"/><Relationship Id="rId5" Type="http://schemas.openxmlformats.org/officeDocument/2006/relationships/slide" Target="slide8.xml"/><Relationship Id="rId4" Type="http://schemas.openxmlformats.org/officeDocument/2006/relationships/slide" Target="slide6.xml"/></Relationships>
</file>

<file path=ppt/slides/_rels/slide1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vmlDrawing" Target="../drawings/vmlDrawing7.vml"/><Relationship Id="rId6" Type="http://schemas.openxmlformats.org/officeDocument/2006/relationships/package" Target="../embeddings/Microsoft_Office_Word___7.docx"/><Relationship Id="rId5" Type="http://schemas.openxmlformats.org/officeDocument/2006/relationships/slide" Target="slide8.xml"/><Relationship Id="rId4" Type="http://schemas.openxmlformats.org/officeDocument/2006/relationships/slide" Target="slide6.xml"/></Relationships>
</file>

<file path=ppt/slides/_rels/slide1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vmlDrawing" Target="../drawings/vmlDrawing8.vml"/><Relationship Id="rId6" Type="http://schemas.openxmlformats.org/officeDocument/2006/relationships/package" Target="../embeddings/Microsoft_Office_Word___8.docx"/><Relationship Id="rId5" Type="http://schemas.openxmlformats.org/officeDocument/2006/relationships/slide" Target="slide8.xml"/><Relationship Id="rId4" Type="http://schemas.openxmlformats.org/officeDocument/2006/relationships/slide" Target="slide6.xml"/></Relationships>
</file>

<file path=ppt/slides/_rels/slide1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vmlDrawing" Target="../drawings/vmlDrawing9.vml"/><Relationship Id="rId6" Type="http://schemas.openxmlformats.org/officeDocument/2006/relationships/package" Target="../embeddings/Microsoft_Office_Word___9.docx"/><Relationship Id="rId5" Type="http://schemas.openxmlformats.org/officeDocument/2006/relationships/slide" Target="slide8.xml"/><Relationship Id="rId4" Type="http://schemas.openxmlformats.org/officeDocument/2006/relationships/slide" Target="slide6.xml"/></Relationships>
</file>

<file path=ppt/slides/_rels/slide1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1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18.xml.rels><?xml version="1.0" encoding="UTF-8" standalone="yes"?>
<Relationships xmlns="http://schemas.openxmlformats.org/package/2006/relationships"><Relationship Id="rId3" Type="http://schemas.openxmlformats.org/officeDocument/2006/relationships/slide" Target="slide18.xml"/><Relationship Id="rId7" Type="http://schemas.openxmlformats.org/officeDocument/2006/relationships/package" Target="../embeddings/Microsoft_Office_Word___10.docx"/><Relationship Id="rId2" Type="http://schemas.openxmlformats.org/officeDocument/2006/relationships/slideLayout" Target="../slideLayouts/slideLayout4.xml"/><Relationship Id="rId1" Type="http://schemas.openxmlformats.org/officeDocument/2006/relationships/vmlDrawing" Target="../drawings/vmlDrawing10.vml"/><Relationship Id="rId6" Type="http://schemas.openxmlformats.org/officeDocument/2006/relationships/slide" Target="slide26.xml"/><Relationship Id="rId5" Type="http://schemas.openxmlformats.org/officeDocument/2006/relationships/slide" Target="slide25.xml"/><Relationship Id="rId4" Type="http://schemas.openxmlformats.org/officeDocument/2006/relationships/slide" Target="slide21.xml"/></Relationships>
</file>

<file path=ppt/slides/_rels/slide19.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8.xml"/><Relationship Id="rId1" Type="http://schemas.openxmlformats.org/officeDocument/2006/relationships/slideLayout" Target="../slideLayouts/slideLayout4.xml"/><Relationship Id="rId5" Type="http://schemas.openxmlformats.org/officeDocument/2006/relationships/slide" Target="slide26.xml"/><Relationship Id="rId4" Type="http://schemas.openxmlformats.org/officeDocument/2006/relationships/slide" Target="slide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8.xml"/><Relationship Id="rId1" Type="http://schemas.openxmlformats.org/officeDocument/2006/relationships/slideLayout" Target="../slideLayouts/slideLayout4.xml"/><Relationship Id="rId5" Type="http://schemas.openxmlformats.org/officeDocument/2006/relationships/slide" Target="slide26.xml"/><Relationship Id="rId4" Type="http://schemas.openxmlformats.org/officeDocument/2006/relationships/slide" Target="slide25.xml"/></Relationships>
</file>

<file path=ppt/slides/_rels/slide21.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8.xml"/><Relationship Id="rId1" Type="http://schemas.openxmlformats.org/officeDocument/2006/relationships/slideLayout" Target="../slideLayouts/slideLayout4.xml"/><Relationship Id="rId5" Type="http://schemas.openxmlformats.org/officeDocument/2006/relationships/slide" Target="slide26.xml"/><Relationship Id="rId4" Type="http://schemas.openxmlformats.org/officeDocument/2006/relationships/slide" Target="slide25.xml"/></Relationships>
</file>

<file path=ppt/slides/_rels/slide22.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8.xml"/><Relationship Id="rId1" Type="http://schemas.openxmlformats.org/officeDocument/2006/relationships/slideLayout" Target="../slideLayouts/slideLayout4.xml"/><Relationship Id="rId5" Type="http://schemas.openxmlformats.org/officeDocument/2006/relationships/slide" Target="slide26.xml"/><Relationship Id="rId4" Type="http://schemas.openxmlformats.org/officeDocument/2006/relationships/slide" Target="slide25.xml"/></Relationships>
</file>

<file path=ppt/slides/_rels/slide23.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8.xml"/><Relationship Id="rId1" Type="http://schemas.openxmlformats.org/officeDocument/2006/relationships/slideLayout" Target="../slideLayouts/slideLayout4.xml"/><Relationship Id="rId5" Type="http://schemas.openxmlformats.org/officeDocument/2006/relationships/slide" Target="slide26.xml"/><Relationship Id="rId4" Type="http://schemas.openxmlformats.org/officeDocument/2006/relationships/slide" Target="slide25.xml"/></Relationships>
</file>

<file path=ppt/slides/_rels/slide24.xml.rels><?xml version="1.0" encoding="UTF-8" standalone="yes"?>
<Relationships xmlns="http://schemas.openxmlformats.org/package/2006/relationships"><Relationship Id="rId3" Type="http://schemas.openxmlformats.org/officeDocument/2006/relationships/slide" Target="slide18.xml"/><Relationship Id="rId7" Type="http://schemas.openxmlformats.org/officeDocument/2006/relationships/package" Target="../embeddings/Microsoft_Office_Word___11.docx"/><Relationship Id="rId2" Type="http://schemas.openxmlformats.org/officeDocument/2006/relationships/slideLayout" Target="../slideLayouts/slideLayout4.xml"/><Relationship Id="rId1" Type="http://schemas.openxmlformats.org/officeDocument/2006/relationships/vmlDrawing" Target="../drawings/vmlDrawing11.vml"/><Relationship Id="rId6" Type="http://schemas.openxmlformats.org/officeDocument/2006/relationships/slide" Target="slide26.xml"/><Relationship Id="rId5" Type="http://schemas.openxmlformats.org/officeDocument/2006/relationships/slide" Target="slide25.xml"/><Relationship Id="rId4" Type="http://schemas.openxmlformats.org/officeDocument/2006/relationships/slide" Target="slide21.xml"/></Relationships>
</file>

<file path=ppt/slides/_rels/slide25.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8.xml"/><Relationship Id="rId1" Type="http://schemas.openxmlformats.org/officeDocument/2006/relationships/slideLayout" Target="../slideLayouts/slideLayout4.xml"/><Relationship Id="rId6" Type="http://schemas.openxmlformats.org/officeDocument/2006/relationships/image" Target="../media/image17.jpeg"/><Relationship Id="rId5" Type="http://schemas.openxmlformats.org/officeDocument/2006/relationships/slide" Target="slide26.xml"/><Relationship Id="rId4" Type="http://schemas.openxmlformats.org/officeDocument/2006/relationships/slide" Target="slide25.xml"/></Relationships>
</file>

<file path=ppt/slides/_rels/slide26.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8.xml"/><Relationship Id="rId1" Type="http://schemas.openxmlformats.org/officeDocument/2006/relationships/slideLayout" Target="../slideLayouts/slideLayout4.xml"/><Relationship Id="rId5" Type="http://schemas.openxmlformats.org/officeDocument/2006/relationships/slide" Target="slide26.xml"/><Relationship Id="rId4" Type="http://schemas.openxmlformats.org/officeDocument/2006/relationships/slide" Target="slide25.xml"/></Relationships>
</file>

<file path=ppt/slides/_rels/slide27.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8.xml"/><Relationship Id="rId1" Type="http://schemas.openxmlformats.org/officeDocument/2006/relationships/slideLayout" Target="../slideLayouts/slideLayout4.xml"/><Relationship Id="rId5" Type="http://schemas.openxmlformats.org/officeDocument/2006/relationships/slide" Target="slide26.xml"/><Relationship Id="rId4" Type="http://schemas.openxmlformats.org/officeDocument/2006/relationships/slide" Target="slide25.xml"/></Relationships>
</file>

<file path=ppt/slides/_rels/slide28.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8.xml"/><Relationship Id="rId1" Type="http://schemas.openxmlformats.org/officeDocument/2006/relationships/slideLayout" Target="../slideLayouts/slideLayout4.xml"/><Relationship Id="rId5" Type="http://schemas.openxmlformats.org/officeDocument/2006/relationships/slide" Target="slide26.xml"/><Relationship Id="rId4" Type="http://schemas.openxmlformats.org/officeDocument/2006/relationships/slide" Target="slide25.xml"/></Relationships>
</file>

<file path=ppt/slides/_rels/slide29.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8.xml"/><Relationship Id="rId1" Type="http://schemas.openxmlformats.org/officeDocument/2006/relationships/slideLayout" Target="../slideLayouts/slideLayout4.xml"/><Relationship Id="rId5" Type="http://schemas.openxmlformats.org/officeDocument/2006/relationships/slide" Target="slide26.xml"/><Relationship Id="rId4" Type="http://schemas.openxmlformats.org/officeDocument/2006/relationships/slide" Target="slide25.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30.xml.rels><?xml version="1.0" encoding="UTF-8" standalone="yes"?>
<Relationships xmlns="http://schemas.openxmlformats.org/package/2006/relationships"><Relationship Id="rId3" Type="http://schemas.openxmlformats.org/officeDocument/2006/relationships/slide" Target="slide30.xml"/><Relationship Id="rId7" Type="http://schemas.openxmlformats.org/officeDocument/2006/relationships/package" Target="../embeddings/Microsoft_Office_Word___12.docx"/><Relationship Id="rId2" Type="http://schemas.openxmlformats.org/officeDocument/2006/relationships/slideLayout" Target="../slideLayouts/slideLayout5.xml"/><Relationship Id="rId1" Type="http://schemas.openxmlformats.org/officeDocument/2006/relationships/vmlDrawing" Target="../drawings/vmlDrawing12.vml"/><Relationship Id="rId6" Type="http://schemas.openxmlformats.org/officeDocument/2006/relationships/slide" Target="slide46.xml"/><Relationship Id="rId5" Type="http://schemas.openxmlformats.org/officeDocument/2006/relationships/slide" Target="slide43.xml"/><Relationship Id="rId4" Type="http://schemas.openxmlformats.org/officeDocument/2006/relationships/slide" Target="slide38.xml"/></Relationships>
</file>

<file path=ppt/slides/_rels/slide31.xml.rels><?xml version="1.0" encoding="UTF-8" standalone="yes"?>
<Relationships xmlns="http://schemas.openxmlformats.org/package/2006/relationships"><Relationship Id="rId8" Type="http://schemas.openxmlformats.org/officeDocument/2006/relationships/package" Target="../embeddings/Microsoft_Office_Word___13.docx"/><Relationship Id="rId3" Type="http://schemas.openxmlformats.org/officeDocument/2006/relationships/notesSlide" Target="../notesSlides/notesSlide1.xml"/><Relationship Id="rId7" Type="http://schemas.openxmlformats.org/officeDocument/2006/relationships/slide" Target="slide46.xml"/><Relationship Id="rId2" Type="http://schemas.openxmlformats.org/officeDocument/2006/relationships/slideLayout" Target="../slideLayouts/slideLayout5.xml"/><Relationship Id="rId1" Type="http://schemas.openxmlformats.org/officeDocument/2006/relationships/vmlDrawing" Target="../drawings/vmlDrawing13.vml"/><Relationship Id="rId6" Type="http://schemas.openxmlformats.org/officeDocument/2006/relationships/slide" Target="slide43.xml"/><Relationship Id="rId5" Type="http://schemas.openxmlformats.org/officeDocument/2006/relationships/slide" Target="slide38.xml"/><Relationship Id="rId4" Type="http://schemas.openxmlformats.org/officeDocument/2006/relationships/slide" Target="slide30.xml"/></Relationships>
</file>

<file path=ppt/slides/_rels/slide32.xml.rels><?xml version="1.0" encoding="UTF-8" standalone="yes"?>
<Relationships xmlns="http://schemas.openxmlformats.org/package/2006/relationships"><Relationship Id="rId3" Type="http://schemas.openxmlformats.org/officeDocument/2006/relationships/package" Target="../embeddings/Microsoft_Office_Word___14.docx"/><Relationship Id="rId7" Type="http://schemas.openxmlformats.org/officeDocument/2006/relationships/slide" Target="slide46.xml"/><Relationship Id="rId2" Type="http://schemas.openxmlformats.org/officeDocument/2006/relationships/slideLayout" Target="../slideLayouts/slideLayout5.xml"/><Relationship Id="rId1" Type="http://schemas.openxmlformats.org/officeDocument/2006/relationships/vmlDrawing" Target="../drawings/vmlDrawing14.vml"/><Relationship Id="rId6" Type="http://schemas.openxmlformats.org/officeDocument/2006/relationships/slide" Target="slide43.xml"/><Relationship Id="rId5" Type="http://schemas.openxmlformats.org/officeDocument/2006/relationships/slide" Target="slide38.xml"/><Relationship Id="rId4" Type="http://schemas.openxmlformats.org/officeDocument/2006/relationships/slide" Target="slide30.xml"/></Relationships>
</file>

<file path=ppt/slides/_rels/slide33.xml.rels><?xml version="1.0" encoding="UTF-8" standalone="yes"?>
<Relationships xmlns="http://schemas.openxmlformats.org/package/2006/relationships"><Relationship Id="rId3" Type="http://schemas.openxmlformats.org/officeDocument/2006/relationships/slide" Target="slide30.xml"/><Relationship Id="rId7" Type="http://schemas.openxmlformats.org/officeDocument/2006/relationships/package" Target="../embeddings/Microsoft_Office_Word___15.docx"/><Relationship Id="rId2" Type="http://schemas.openxmlformats.org/officeDocument/2006/relationships/slideLayout" Target="../slideLayouts/slideLayout5.xml"/><Relationship Id="rId1" Type="http://schemas.openxmlformats.org/officeDocument/2006/relationships/vmlDrawing" Target="../drawings/vmlDrawing15.vml"/><Relationship Id="rId6" Type="http://schemas.openxmlformats.org/officeDocument/2006/relationships/slide" Target="slide46.xml"/><Relationship Id="rId5" Type="http://schemas.openxmlformats.org/officeDocument/2006/relationships/slide" Target="slide43.xml"/><Relationship Id="rId4" Type="http://schemas.openxmlformats.org/officeDocument/2006/relationships/slide" Target="slide38.xml"/></Relationships>
</file>

<file path=ppt/slides/_rels/slide34.xml.rels><?xml version="1.0" encoding="UTF-8" standalone="yes"?>
<Relationships xmlns="http://schemas.openxmlformats.org/package/2006/relationships"><Relationship Id="rId3" Type="http://schemas.openxmlformats.org/officeDocument/2006/relationships/slide" Target="slide30.xml"/><Relationship Id="rId7" Type="http://schemas.openxmlformats.org/officeDocument/2006/relationships/package" Target="../embeddings/Microsoft_Office_Word___16.docx"/><Relationship Id="rId2" Type="http://schemas.openxmlformats.org/officeDocument/2006/relationships/slideLayout" Target="../slideLayouts/slideLayout5.xml"/><Relationship Id="rId1" Type="http://schemas.openxmlformats.org/officeDocument/2006/relationships/vmlDrawing" Target="../drawings/vmlDrawing16.vml"/><Relationship Id="rId6" Type="http://schemas.openxmlformats.org/officeDocument/2006/relationships/slide" Target="slide46.xml"/><Relationship Id="rId5" Type="http://schemas.openxmlformats.org/officeDocument/2006/relationships/slide" Target="slide43.xml"/><Relationship Id="rId4" Type="http://schemas.openxmlformats.org/officeDocument/2006/relationships/slide" Target="slide38.xml"/></Relationships>
</file>

<file path=ppt/slides/_rels/slide35.xml.rels><?xml version="1.0" encoding="UTF-8" standalone="yes"?>
<Relationships xmlns="http://schemas.openxmlformats.org/package/2006/relationships"><Relationship Id="rId3" Type="http://schemas.openxmlformats.org/officeDocument/2006/relationships/slide" Target="slide30.xml"/><Relationship Id="rId7" Type="http://schemas.openxmlformats.org/officeDocument/2006/relationships/package" Target="../embeddings/Microsoft_Office_Word___17.docx"/><Relationship Id="rId2" Type="http://schemas.openxmlformats.org/officeDocument/2006/relationships/slideLayout" Target="../slideLayouts/slideLayout5.xml"/><Relationship Id="rId1" Type="http://schemas.openxmlformats.org/officeDocument/2006/relationships/vmlDrawing" Target="../drawings/vmlDrawing17.vml"/><Relationship Id="rId6" Type="http://schemas.openxmlformats.org/officeDocument/2006/relationships/slide" Target="slide46.xml"/><Relationship Id="rId5" Type="http://schemas.openxmlformats.org/officeDocument/2006/relationships/slide" Target="slide43.xml"/><Relationship Id="rId4" Type="http://schemas.openxmlformats.org/officeDocument/2006/relationships/slide" Target="slide38.xml"/></Relationships>
</file>

<file path=ppt/slides/_rels/slide36.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0.xml"/><Relationship Id="rId1" Type="http://schemas.openxmlformats.org/officeDocument/2006/relationships/slideLayout" Target="../slideLayouts/slideLayout5.xml"/><Relationship Id="rId5" Type="http://schemas.openxmlformats.org/officeDocument/2006/relationships/slide" Target="slide46.xml"/><Relationship Id="rId4" Type="http://schemas.openxmlformats.org/officeDocument/2006/relationships/slide" Target="slide43.xml"/></Relationships>
</file>

<file path=ppt/slides/_rels/slide37.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0.xml"/><Relationship Id="rId1" Type="http://schemas.openxmlformats.org/officeDocument/2006/relationships/slideLayout" Target="../slideLayouts/slideLayout5.xml"/><Relationship Id="rId5" Type="http://schemas.openxmlformats.org/officeDocument/2006/relationships/slide" Target="slide46.xml"/><Relationship Id="rId4" Type="http://schemas.openxmlformats.org/officeDocument/2006/relationships/slide" Target="slide43.xml"/></Relationships>
</file>

<file path=ppt/slides/_rels/slide38.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0.xml"/><Relationship Id="rId1" Type="http://schemas.openxmlformats.org/officeDocument/2006/relationships/slideLayout" Target="../slideLayouts/slideLayout5.xml"/><Relationship Id="rId5" Type="http://schemas.openxmlformats.org/officeDocument/2006/relationships/slide" Target="slide46.xml"/><Relationship Id="rId4" Type="http://schemas.openxmlformats.org/officeDocument/2006/relationships/slide" Target="slide43.xml"/></Relationships>
</file>

<file path=ppt/slides/_rels/slide39.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0.xml"/><Relationship Id="rId1" Type="http://schemas.openxmlformats.org/officeDocument/2006/relationships/slideLayout" Target="../slideLayouts/slideLayout5.xml"/><Relationship Id="rId5" Type="http://schemas.openxmlformats.org/officeDocument/2006/relationships/slide" Target="slide46.xml"/><Relationship Id="rId4" Type="http://schemas.openxmlformats.org/officeDocument/2006/relationships/slide" Target="slide43.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3.xml"/><Relationship Id="rId5" Type="http://schemas.openxmlformats.org/officeDocument/2006/relationships/image" Target="../media/image5.jpeg"/><Relationship Id="rId4" Type="http://schemas.openxmlformats.org/officeDocument/2006/relationships/slide" Target="slide8.xml"/></Relationships>
</file>

<file path=ppt/slides/_rels/slide40.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0.xml"/><Relationship Id="rId1" Type="http://schemas.openxmlformats.org/officeDocument/2006/relationships/slideLayout" Target="../slideLayouts/slideLayout5.xml"/><Relationship Id="rId5" Type="http://schemas.openxmlformats.org/officeDocument/2006/relationships/slide" Target="slide46.xml"/><Relationship Id="rId4" Type="http://schemas.openxmlformats.org/officeDocument/2006/relationships/slide" Target="slide43.xml"/></Relationships>
</file>

<file path=ppt/slides/_rels/slide41.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0.xml"/><Relationship Id="rId1" Type="http://schemas.openxmlformats.org/officeDocument/2006/relationships/slideLayout" Target="../slideLayouts/slideLayout5.xml"/><Relationship Id="rId5" Type="http://schemas.openxmlformats.org/officeDocument/2006/relationships/slide" Target="slide46.xml"/><Relationship Id="rId4" Type="http://schemas.openxmlformats.org/officeDocument/2006/relationships/slide" Target="slide43.xml"/></Relationships>
</file>

<file path=ppt/slides/_rels/slide42.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0.xml"/><Relationship Id="rId1" Type="http://schemas.openxmlformats.org/officeDocument/2006/relationships/slideLayout" Target="../slideLayouts/slideLayout5.xml"/><Relationship Id="rId5" Type="http://schemas.openxmlformats.org/officeDocument/2006/relationships/slide" Target="slide46.xml"/><Relationship Id="rId4" Type="http://schemas.openxmlformats.org/officeDocument/2006/relationships/slide" Target="slide43.xml"/></Relationships>
</file>

<file path=ppt/slides/_rels/slide43.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slide" Target="slide43.xml"/><Relationship Id="rId1" Type="http://schemas.openxmlformats.org/officeDocument/2006/relationships/slideLayout" Target="../slideLayouts/slideLayout5.xml"/><Relationship Id="rId5" Type="http://schemas.openxmlformats.org/officeDocument/2006/relationships/slide" Target="slide30.xml"/><Relationship Id="rId4" Type="http://schemas.openxmlformats.org/officeDocument/2006/relationships/slide" Target="slide38.xml"/></Relationships>
</file>

<file path=ppt/slides/_rels/slide44.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slide" Target="slide43.xml"/><Relationship Id="rId1" Type="http://schemas.openxmlformats.org/officeDocument/2006/relationships/slideLayout" Target="../slideLayouts/slideLayout5.xml"/><Relationship Id="rId5" Type="http://schemas.openxmlformats.org/officeDocument/2006/relationships/slide" Target="slide30.xml"/><Relationship Id="rId4" Type="http://schemas.openxmlformats.org/officeDocument/2006/relationships/slide" Target="slide38.xml"/></Relationships>
</file>

<file path=ppt/slides/_rels/slide45.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slide" Target="slide43.xml"/><Relationship Id="rId1" Type="http://schemas.openxmlformats.org/officeDocument/2006/relationships/slideLayout" Target="../slideLayouts/slideLayout5.xml"/><Relationship Id="rId5" Type="http://schemas.openxmlformats.org/officeDocument/2006/relationships/slide" Target="slide30.xml"/><Relationship Id="rId4" Type="http://schemas.openxmlformats.org/officeDocument/2006/relationships/slide" Target="slide38.xml"/></Relationships>
</file>

<file path=ppt/slides/_rels/slide46.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slide" Target="slide43.xml"/><Relationship Id="rId1" Type="http://schemas.openxmlformats.org/officeDocument/2006/relationships/slideLayout" Target="../slideLayouts/slideLayout5.xml"/><Relationship Id="rId5" Type="http://schemas.openxmlformats.org/officeDocument/2006/relationships/slide" Target="slide30.xml"/><Relationship Id="rId4" Type="http://schemas.openxmlformats.org/officeDocument/2006/relationships/slide" Target="slide38.xml"/></Relationships>
</file>

<file path=ppt/slides/_rels/slide47.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slide" Target="slide43.xml"/><Relationship Id="rId1" Type="http://schemas.openxmlformats.org/officeDocument/2006/relationships/slideLayout" Target="../slideLayouts/slideLayout5.xml"/><Relationship Id="rId5" Type="http://schemas.openxmlformats.org/officeDocument/2006/relationships/slide" Target="slide30.xml"/><Relationship Id="rId4" Type="http://schemas.openxmlformats.org/officeDocument/2006/relationships/slide" Target="slide38.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3.xml"/><Relationship Id="rId5" Type="http://schemas.openxmlformats.org/officeDocument/2006/relationships/image" Target="../media/image6.jpeg"/><Relationship Id="rId4" Type="http://schemas.openxmlformats.org/officeDocument/2006/relationships/slide" Target="slide8.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8.xml"/><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8.xml"/><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登高能赋</a:t>
            </a:r>
          </a:p>
        </p:txBody>
      </p:sp>
    </p:spTree>
    <p:extLst>
      <p:ext uri="{BB962C8B-B14F-4D97-AF65-F5344CB8AC3E}">
        <p14:creationId xmlns:p14="http://schemas.microsoft.com/office/powerpoint/2010/main" xmlns="" val="591445002"/>
      </p:ext>
    </p:extLst>
  </p:cSld>
  <p:clrMapOvr>
    <a:masterClrMapping/>
  </p:clrMapOvr>
  <p:transition spd="slow">
    <p:spli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1778274"/>
            <a:ext cx="1583767"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解多</a:t>
            </a:r>
            <a:r>
              <a:rPr lang="zh-CN" altLang="zh-CN" sz="2200" dirty="0" smtClean="0">
                <a:solidFill>
                  <a:srgbClr val="000000"/>
                </a:solidFill>
                <a:latin typeface="Times New Roman" panose="02020603050405020304" pitchFamily="18" charset="0"/>
                <a:cs typeface="Times New Roman" panose="02020603050405020304" pitchFamily="18" charset="0"/>
              </a:rPr>
              <a:t>义</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1321753173"/>
              </p:ext>
            </p:extLst>
          </p:nvPr>
        </p:nvGraphicFramePr>
        <p:xfrm>
          <a:off x="508000" y="2348880"/>
          <a:ext cx="8128000" cy="3194705"/>
        </p:xfrm>
        <a:graphic>
          <a:graphicData uri="http://schemas.openxmlformats.org/presentationml/2006/ole">
            <p:oleObj spid="_x0000_s45061" name="文档" r:id="rId6" imgW="3837032" imgH="1508347" progId="Word.Document.12">
              <p:embed/>
            </p:oleObj>
          </a:graphicData>
        </a:graphic>
      </p:graphicFrame>
      <p:sp>
        <p:nvSpPr>
          <p:cNvPr id="8" name="矩形 7"/>
          <p:cNvSpPr/>
          <p:nvPr/>
        </p:nvSpPr>
        <p:spPr>
          <a:xfrm>
            <a:off x="3630293" y="2429540"/>
            <a:ext cx="1168748"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793834" y="2963901"/>
            <a:ext cx="8780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698546" y="3498643"/>
            <a:ext cx="202558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918325" y="4041647"/>
            <a:ext cx="1168748"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630293" y="4581509"/>
            <a:ext cx="1168748"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782817" y="5118235"/>
            <a:ext cx="1168748"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281391600"/>
      </p:ext>
    </p:extLst>
  </p:cSld>
  <p:clrMapOvr>
    <a:masterClrMapping/>
  </p:clrMapOvr>
  <mc:AlternateContent xmlns:mc="http://schemas.openxmlformats.org/markup-compatibility/2006">
    <mc:Choice xmlns:p14="http://schemas.microsoft.com/office/powerpoint/2010/main" xmlns="" Requires="p14">
      <p:transition spd="slow" p14:dur="1100">
        <p:wipe dir="u"/>
      </p:transition>
    </mc:Choice>
    <mc:Fallback>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P spid="13" grpId="0" animBg="1"/>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graphicFrame>
        <p:nvGraphicFramePr>
          <p:cNvPr id="3" name="对象 2"/>
          <p:cNvGraphicFramePr>
            <a:graphicFrameLocks noChangeAspect="1"/>
          </p:cNvGraphicFramePr>
          <p:nvPr>
            <p:extLst>
              <p:ext uri="{D42A27DB-BD31-4B8C-83A1-F6EECF244321}">
                <p14:modId xmlns:p14="http://schemas.microsoft.com/office/powerpoint/2010/main" xmlns="" val="2422486787"/>
              </p:ext>
            </p:extLst>
          </p:nvPr>
        </p:nvGraphicFramePr>
        <p:xfrm>
          <a:off x="508000" y="1484784"/>
          <a:ext cx="8128000" cy="4768517"/>
        </p:xfrm>
        <a:graphic>
          <a:graphicData uri="http://schemas.openxmlformats.org/presentationml/2006/ole">
            <p:oleObj spid="_x0000_s46085" name="文档" r:id="rId6" imgW="3837032" imgH="2251000" progId="Word.Document.12">
              <p:embed/>
            </p:oleObj>
          </a:graphicData>
        </a:graphic>
      </p:graphicFrame>
      <p:sp>
        <p:nvSpPr>
          <p:cNvPr id="8" name="矩形 7"/>
          <p:cNvSpPr/>
          <p:nvPr/>
        </p:nvSpPr>
        <p:spPr>
          <a:xfrm>
            <a:off x="3348150" y="1541915"/>
            <a:ext cx="115184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361887" y="2096265"/>
            <a:ext cx="115184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785966" y="2639598"/>
            <a:ext cx="265013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796983" y="3173405"/>
            <a:ext cx="2002058"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350870" y="3716738"/>
            <a:ext cx="172518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964952" y="4225879"/>
            <a:ext cx="118311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638759" y="4746404"/>
            <a:ext cx="118311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410922" y="5296148"/>
            <a:ext cx="118311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632762" y="5807775"/>
            <a:ext cx="118311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29070858"/>
      </p:ext>
    </p:extLst>
  </p:cSld>
  <p:clrMapOvr>
    <a:masterClrMapping/>
  </p:clrMapOvr>
  <mc:AlternateContent xmlns:mc="http://schemas.openxmlformats.org/markup-compatibility/2006">
    <mc:Choice xmlns:p14="http://schemas.microsoft.com/office/powerpoint/2010/main" xmlns="" Requires="p14">
      <p:transition spd="slow" p14:dur="1100">
        <p:zoom/>
      </p:transition>
    </mc:Choice>
    <mc:Fallback>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7"/>
                                        </p:tgtEl>
                                      </p:cBhvr>
                                    </p:animEffect>
                                    <p:set>
                                      <p:cBhvr>
                                        <p:cTn id="4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P spid="13" grpId="0" animBg="1"/>
      <p:bldP spid="14" grpId="0" animBg="1"/>
      <p:bldP spid="15" grpId="0" animBg="1"/>
      <p:bldP spid="16" grpId="0" animBg="1"/>
      <p:bldP spid="1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graphicFrame>
        <p:nvGraphicFramePr>
          <p:cNvPr id="3" name="对象 2"/>
          <p:cNvGraphicFramePr>
            <a:graphicFrameLocks noChangeAspect="1"/>
          </p:cNvGraphicFramePr>
          <p:nvPr>
            <p:extLst>
              <p:ext uri="{D42A27DB-BD31-4B8C-83A1-F6EECF244321}">
                <p14:modId xmlns:p14="http://schemas.microsoft.com/office/powerpoint/2010/main" xmlns="" val="192570268"/>
              </p:ext>
            </p:extLst>
          </p:nvPr>
        </p:nvGraphicFramePr>
        <p:xfrm>
          <a:off x="508000" y="1903560"/>
          <a:ext cx="8128000" cy="3685680"/>
        </p:xfrm>
        <a:graphic>
          <a:graphicData uri="http://schemas.openxmlformats.org/presentationml/2006/ole">
            <p:oleObj spid="_x0000_s47109" name="文档" r:id="rId6" imgW="3837032" imgH="1740538" progId="Word.Document.12">
              <p:embed/>
            </p:oleObj>
          </a:graphicData>
        </a:graphic>
      </p:graphicFrame>
      <p:sp>
        <p:nvSpPr>
          <p:cNvPr id="8" name="矩形 7"/>
          <p:cNvSpPr/>
          <p:nvPr/>
        </p:nvSpPr>
        <p:spPr>
          <a:xfrm>
            <a:off x="3636181" y="1957597"/>
            <a:ext cx="1522899"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358881" y="2500453"/>
            <a:ext cx="1728192"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347864" y="3024892"/>
            <a:ext cx="1811216"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995936" y="3518488"/>
            <a:ext cx="1512168"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199554" y="4060268"/>
            <a:ext cx="887519"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613862" y="4585783"/>
            <a:ext cx="2088232"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768236" y="5131380"/>
            <a:ext cx="1181288"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726583568"/>
      </p:ext>
    </p:extLst>
  </p:cSld>
  <p:clrMapOvr>
    <a:masterClrMapping/>
  </p:clrMapOvr>
  <mc:AlternateContent xmlns:mc="http://schemas.openxmlformats.org/markup-compatibility/2006">
    <mc:Choice xmlns:p14="http://schemas.microsoft.com/office/powerpoint/2010/main" xmlns="" Requires="p14">
      <p:transition spd="slow" p14:dur="1100">
        <p:zoom/>
      </p:transition>
    </mc:Choice>
    <mc:Fallback>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P spid="13" grpId="0" animBg="1"/>
      <p:bldP spid="14" grpId="0" animBg="1"/>
      <p:bldP spid="1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1490242"/>
            <a:ext cx="1583767"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晓</a:t>
            </a:r>
            <a:r>
              <a:rPr lang="zh-CN" altLang="zh-CN" sz="2200" dirty="0" smtClean="0">
                <a:solidFill>
                  <a:srgbClr val="000000"/>
                </a:solidFill>
                <a:latin typeface="Times New Roman" panose="02020603050405020304" pitchFamily="18" charset="0"/>
                <a:cs typeface="Times New Roman" panose="02020603050405020304" pitchFamily="18" charset="0"/>
              </a:rPr>
              <a:t>古今</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987002072"/>
              </p:ext>
            </p:extLst>
          </p:nvPr>
        </p:nvGraphicFramePr>
        <p:xfrm>
          <a:off x="508000" y="2011259"/>
          <a:ext cx="8128000" cy="4514085"/>
        </p:xfrm>
        <a:graphic>
          <a:graphicData uri="http://schemas.openxmlformats.org/presentationml/2006/ole">
            <p:oleObj spid="_x0000_s48133" name="文档" r:id="rId6" imgW="3899285" imgH="2165323" progId="Word.Document.12">
              <p:embed/>
            </p:oleObj>
          </a:graphicData>
        </a:graphic>
      </p:graphicFrame>
    </p:spTree>
    <p:extLst>
      <p:ext uri="{BB962C8B-B14F-4D97-AF65-F5344CB8AC3E}">
        <p14:creationId xmlns:p14="http://schemas.microsoft.com/office/powerpoint/2010/main" xmlns="" val="4260562525"/>
      </p:ext>
    </p:extLst>
  </p:cSld>
  <p:clrMapOvr>
    <a:masterClrMapping/>
  </p:clrMapOvr>
  <mc:AlternateContent xmlns:mc="http://schemas.openxmlformats.org/markup-compatibility/2006">
    <mc:Choice xmlns:p14="http://schemas.microsoft.com/office/powerpoint/2010/main" xmlns="" Requires="p14">
      <p:transition spd="slow" p14:dur="1100">
        <p:split/>
      </p:transition>
    </mc:Choice>
    <mc:Fallback>
      <p:transition spd="slow">
        <p:spli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graphicFrame>
        <p:nvGraphicFramePr>
          <p:cNvPr id="3" name="对象 2"/>
          <p:cNvGraphicFramePr>
            <a:graphicFrameLocks noChangeAspect="1"/>
          </p:cNvGraphicFramePr>
          <p:nvPr>
            <p:extLst>
              <p:ext uri="{D42A27DB-BD31-4B8C-83A1-F6EECF244321}">
                <p14:modId xmlns:p14="http://schemas.microsoft.com/office/powerpoint/2010/main" xmlns="" val="2124648699"/>
              </p:ext>
            </p:extLst>
          </p:nvPr>
        </p:nvGraphicFramePr>
        <p:xfrm>
          <a:off x="508000" y="2544563"/>
          <a:ext cx="8128000" cy="2540621"/>
        </p:xfrm>
        <a:graphic>
          <a:graphicData uri="http://schemas.openxmlformats.org/presentationml/2006/ole">
            <p:oleObj spid="_x0000_s49157" name="文档" r:id="rId6" imgW="3900005" imgH="1219277" progId="Word.Document.12">
              <p:embed/>
            </p:oleObj>
          </a:graphicData>
        </a:graphic>
      </p:graphicFrame>
    </p:spTree>
    <p:extLst>
      <p:ext uri="{BB962C8B-B14F-4D97-AF65-F5344CB8AC3E}">
        <p14:creationId xmlns:p14="http://schemas.microsoft.com/office/powerpoint/2010/main" xmlns="" val="3550943425"/>
      </p:ext>
    </p:extLst>
  </p:cSld>
  <p:clrMapOvr>
    <a:masterClrMapping/>
  </p:clrMapOvr>
  <mc:AlternateContent xmlns:mc="http://schemas.openxmlformats.org/markup-compatibility/2006">
    <mc:Choice xmlns:p14="http://schemas.microsoft.com/office/powerpoint/2010/main" xmlns="" Requires="p14">
      <p:transition spd="slow" p14:dur="1100">
        <p:pull dir="u"/>
      </p:transition>
    </mc:Choice>
    <mc:Fallback>
      <p:transition spd="slow">
        <p:pull dir="u"/>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1329751"/>
            <a:ext cx="1583767"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辨</a:t>
            </a:r>
            <a:r>
              <a:rPr lang="zh-CN" altLang="zh-CN" sz="2200" dirty="0" smtClean="0">
                <a:solidFill>
                  <a:srgbClr val="000000"/>
                </a:solidFill>
                <a:latin typeface="Times New Roman" panose="02020603050405020304" pitchFamily="18" charset="0"/>
                <a:cs typeface="Times New Roman" panose="02020603050405020304" pitchFamily="18" charset="0"/>
              </a:rPr>
              <a:t>活用</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415663082"/>
              </p:ext>
            </p:extLst>
          </p:nvPr>
        </p:nvGraphicFramePr>
        <p:xfrm>
          <a:off x="323528" y="1764814"/>
          <a:ext cx="8128000" cy="5037545"/>
        </p:xfrm>
        <a:graphic>
          <a:graphicData uri="http://schemas.openxmlformats.org/presentationml/2006/ole">
            <p:oleObj spid="_x0000_s50181" name="文档" r:id="rId6" imgW="3837032" imgH="2377716" progId="Word.Document.12">
              <p:embed/>
            </p:oleObj>
          </a:graphicData>
        </a:graphic>
      </p:graphicFrame>
      <p:sp>
        <p:nvSpPr>
          <p:cNvPr id="8" name="矩形 7"/>
          <p:cNvSpPr/>
          <p:nvPr/>
        </p:nvSpPr>
        <p:spPr>
          <a:xfrm>
            <a:off x="2976950" y="1774602"/>
            <a:ext cx="490741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976950" y="2226486"/>
            <a:ext cx="34200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312804" y="2685006"/>
            <a:ext cx="406750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976950" y="3146678"/>
            <a:ext cx="231513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116893" y="3605198"/>
            <a:ext cx="40680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130308" y="4049924"/>
            <a:ext cx="200964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16894" y="4500861"/>
            <a:ext cx="202305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419628" y="4980125"/>
            <a:ext cx="214656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692816" y="5429575"/>
            <a:ext cx="396741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693146" y="5890489"/>
            <a:ext cx="259893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111318" y="6349609"/>
            <a:ext cx="318076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476865630"/>
      </p:ext>
    </p:extLst>
  </p:cSld>
  <p:clrMapOvr>
    <a:masterClrMapping/>
  </p:clrMapOvr>
  <mc:AlternateContent xmlns:mc="http://schemas.openxmlformats.org/markup-compatibility/2006">
    <mc:Choice xmlns:p14="http://schemas.microsoft.com/office/powerpoint/2010/main" xmlns="" Requires="p14">
      <p:transition spd="slow" p14:dur="11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7"/>
                                        </p:tgtEl>
                                      </p:cBhvr>
                                    </p:animEffect>
                                    <p:set>
                                      <p:cBhvr>
                                        <p:cTn id="47" dur="1" fill="hold">
                                          <p:stCondLst>
                                            <p:cond delay="499"/>
                                          </p:stCondLst>
                                        </p:cTn>
                                        <p:tgtEl>
                                          <p:spTgt spid="17"/>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8"/>
                                        </p:tgtEl>
                                      </p:cBhvr>
                                    </p:animEffect>
                                    <p:set>
                                      <p:cBhvr>
                                        <p:cTn id="52" dur="1" fill="hold">
                                          <p:stCondLst>
                                            <p:cond delay="499"/>
                                          </p:stCondLst>
                                        </p:cTn>
                                        <p:tgtEl>
                                          <p:spTgt spid="18"/>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9"/>
                                        </p:tgtEl>
                                      </p:cBhvr>
                                    </p:animEffect>
                                    <p:set>
                                      <p:cBhvr>
                                        <p:cTn id="57"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1402697"/>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记特殊</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省略句</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渔舟唱晚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响穷彭蠡之滨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雁阵惊寒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声断衡阳之浦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后省略了介词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介词结构后置句</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访风景于崇阿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介词结构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于崇阿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穷睇眄于中天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介词结构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于中天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定语后置句</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都督颜公之雅望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雅望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修饰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宇文新州之懿范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懿范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修饰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宇文新州</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判断句</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三尺微命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一介书生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没有判断词的判断句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846791307"/>
      </p:ext>
    </p:extLst>
  </p:cSld>
  <p:clrMapOvr>
    <a:masterClrMapping/>
  </p:clrMapOvr>
  <mc:AlternateContent xmlns:mc="http://schemas.openxmlformats.org/markup-compatibility/2006">
    <mc:Choice xmlns:p14="http://schemas.microsoft.com/office/powerpoint/2010/main" xmlns="" Requires="p14">
      <p:transition spd="slow" p14:dur="1100">
        <p:pull dir="rd"/>
      </p:transition>
    </mc:Choice>
    <mc:Fallback>
      <p:transition spd="slow">
        <p:pull dir="rd"/>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1879378"/>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积名句</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闾阎扑地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钟鸣鼎食之家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舸舰弥津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青雀黄龙之舳。</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四川高考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渔舟唱晚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响穷彭蠡之滨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雁阵惊寒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声断衡阳之浦。</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广东高考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时维九月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序属三秋。</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潦水尽而寒潭清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烟光凝而暮山紫</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cs typeface="Times New Roman" panose="02020603050405020304" pitchFamily="18" charset="0"/>
              </a:rPr>
              <a:t>浙江、福建高考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鹤汀凫渚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穷岛屿之萦回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桂殿兰宫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列冈峦之体势。</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cs typeface="Times New Roman" panose="02020603050405020304" pitchFamily="18" charset="0"/>
              </a:rPr>
              <a:t>山东高考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8" name="矩形 7"/>
          <p:cNvSpPr/>
          <p:nvPr/>
        </p:nvSpPr>
        <p:spPr>
          <a:xfrm>
            <a:off x="2389725" y="2337863"/>
            <a:ext cx="167821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205936" y="3141054"/>
            <a:ext cx="286200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779912" y="3955534"/>
            <a:ext cx="396044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409700" y="4755369"/>
            <a:ext cx="160621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623106933"/>
      </p:ext>
    </p:extLst>
  </p:cSld>
  <p:clrMapOvr>
    <a:masterClrMapping/>
  </p:clrMapOvr>
  <mc:AlternateContent xmlns:mc="http://schemas.openxmlformats.org/markup-compatibility/2006">
    <mc:Choice xmlns:p14="http://schemas.microsoft.com/office/powerpoint/2010/main" xmlns="" Requires="p14">
      <p:transition spd="slow" p14:dur="11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p:cNvSpPr>
            <a:spLocks noChangeAspect="1"/>
          </p:cNvSpPr>
          <p:nvPr/>
        </p:nvSpPr>
        <p:spPr>
          <a:xfrm>
            <a:off x="508000" y="1958755"/>
            <a:ext cx="8128000" cy="3342453"/>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【目标一】</a:t>
            </a:r>
            <a:r>
              <a:rPr lang="zh-CN" altLang="zh-CN" sz="2200" dirty="0">
                <a:solidFill>
                  <a:srgbClr val="000000"/>
                </a:solidFill>
                <a:latin typeface="SimSun-ExtB" panose="02010609060101010101" pitchFamily="49" charset="-12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理清作者写作思路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把握文章及诗的基本内容</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作者是如何写洪州的地理风貌的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突出了什么特点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SimSun-ExtB" panose="02010609060101010101" pitchFamily="49"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星分翼轸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地接衡庐　</a:t>
            </a:r>
            <a:r>
              <a:rPr lang="zh-CN" altLang="zh-CN" sz="2200" dirty="0">
                <a:solidFill>
                  <a:srgbClr val="000000"/>
                </a:solidFill>
                <a:latin typeface="SimSun-ExtB" panose="02010609060101010101" pitchFamily="49"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地势宏伟</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1619265492"/>
              </p:ext>
            </p:extLst>
          </p:nvPr>
        </p:nvGraphicFramePr>
        <p:xfrm>
          <a:off x="508000" y="2816546"/>
          <a:ext cx="8128000" cy="2303847"/>
        </p:xfrm>
        <a:graphic>
          <a:graphicData uri="http://schemas.openxmlformats.org/presentationml/2006/ole">
            <p:oleObj spid="_x0000_s51205" name="文档" r:id="rId7" imgW="3998962" imgH="1132880" progId="Word.Document.12">
              <p:embed/>
            </p:oleObj>
          </a:graphicData>
        </a:graphic>
      </p:graphicFrame>
      <p:sp>
        <p:nvSpPr>
          <p:cNvPr id="10" name="矩形 9"/>
          <p:cNvSpPr/>
          <p:nvPr/>
        </p:nvSpPr>
        <p:spPr>
          <a:xfrm>
            <a:off x="345704" y="4833403"/>
            <a:ext cx="8546775"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395731"/>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文章开始不写楼台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不写宴会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而先写地势与人物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这样写有何好处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文章借用铺陈的手法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历叙界域之大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地势之雄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物产丰富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人才俊美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既渲染了和乐的氛围、宴会的高雅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同时也照应了题目。</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两段分别写了什么内容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段由个人遭际写到途经滕王阁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有幸参加宴会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自当应命为诗。第</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段写自己对主人的知遇之恩表示感谢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对本次盛大的宴会表示依恋。</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文章前后是如何照应的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前后有两处照应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一是宴会开始照应宴会结束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二是作者自己以谦辞入场照应谦辞退场。</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8" name="矩形 7"/>
          <p:cNvSpPr/>
          <p:nvPr/>
        </p:nvSpPr>
        <p:spPr>
          <a:xfrm>
            <a:off x="298612" y="2219266"/>
            <a:ext cx="8546775" cy="126734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31663" y="3830855"/>
            <a:ext cx="8546775" cy="126734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9163" y="5445224"/>
            <a:ext cx="8546775" cy="8640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302594063"/>
      </p:ext>
    </p:extLst>
  </p:cSld>
  <p:clrMapOvr>
    <a:masterClrMapping/>
  </p:clrMapOvr>
  <mc:AlternateContent xmlns:mc="http://schemas.openxmlformats.org/markup-compatibility/2006">
    <mc:Choice xmlns:p14="http://schemas.microsoft.com/office/powerpoint/2010/main" xmlns="" Requires="p14">
      <p:transition spd="slow" p14:dur="2000">
        <p:cover dir="ru"/>
      </p:transition>
    </mc:Choice>
    <mc:Fallback>
      <p:transition spd="slow">
        <p:cover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滕王阁序并诗</a:t>
            </a:r>
          </a:p>
        </p:txBody>
      </p:sp>
    </p:spTree>
    <p:extLst>
      <p:ext uri="{BB962C8B-B14F-4D97-AF65-F5344CB8AC3E}">
        <p14:creationId xmlns:p14="http://schemas.microsoft.com/office/powerpoint/2010/main" xmlns="" val="2614236674"/>
      </p:ext>
    </p:extLst>
  </p:cSld>
  <p:clrMapOvr>
    <a:masterClrMapping/>
  </p:clrMapOvr>
  <p:transition spd="slow">
    <p:wipe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312919"/>
            <a:ext cx="8128000" cy="5478423"/>
          </a:xfrm>
          <a:prstGeom prst="rect">
            <a:avLst/>
          </a:prstGeom>
        </p:spPr>
        <p:txBody>
          <a:bodyPr>
            <a:spAutoFit/>
          </a:bodyPr>
          <a:lstStyle/>
          <a:p>
            <a:pPr indent="3048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【目标二】</a:t>
            </a:r>
            <a:r>
              <a:rPr lang="zh-CN" altLang="zh-CN" sz="2200" dirty="0">
                <a:solidFill>
                  <a:srgbClr val="000000"/>
                </a:solidFill>
                <a:latin typeface="SimSun-ExtB" panose="02010609060101010101" pitchFamily="49" charset="-12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分析典故的作用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把握作者情感</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披绣闼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俯雕甍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一段中作者的视角有什么变化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哪一个词最能体现作者此时的心情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视角变化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由阁内到阁外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由近及远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由下到上。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川泽纡其骇瞩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体现了作者对滕王阁一带的美景的惊异。</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遥襟俯畅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逸兴遄飞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奉宣室以何年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作者联想到哪些典故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这些典故都有什么共同特点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睢园绿竹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彭泽之樽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邺水朱华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临川之笔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这些典故都是文人墨客之间饮酒赋诗、极尽欢娱的人与事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跟眼前滕王阁盛会十分相似。</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作者在第三段文字中说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兴尽悲来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结合下文看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主要体现在哪些方面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一悲命运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盈虚有数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二悲仕途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壮志难酬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三悲孤独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萍水相逢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四悲年华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韶华易逝。</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7" name="矩形 6"/>
          <p:cNvSpPr/>
          <p:nvPr/>
        </p:nvSpPr>
        <p:spPr>
          <a:xfrm>
            <a:off x="395536" y="2481879"/>
            <a:ext cx="8546775" cy="7920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95535" y="4024848"/>
            <a:ext cx="8546775" cy="113234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537" y="5908072"/>
            <a:ext cx="8136904" cy="7920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73483798"/>
      </p:ext>
    </p:extLst>
  </p:cSld>
  <p:clrMapOvr>
    <a:masterClrMapping/>
  </p:clrMapOvr>
  <mc:AlternateContent xmlns:mc="http://schemas.openxmlformats.org/markup-compatibility/2006">
    <mc:Choice xmlns:p14="http://schemas.microsoft.com/office/powerpoint/2010/main" xmlns="" Requires="p14">
      <p:transition spd="slow" p14:dur="20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21133"/>
            <a:ext cx="8128000" cy="20697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文章抒情部分先后表现出两种感情基调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因怀才不遇而感伤失落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另一方面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保持乐观心态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对未来寄予希望。这二者是否矛盾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本题重在分析作者产生两种不同情感的原因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注意要结合作者的身世经历及当时的背景客观分析。</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8" name="矩形 7"/>
          <p:cNvSpPr/>
          <p:nvPr/>
        </p:nvSpPr>
        <p:spPr>
          <a:xfrm>
            <a:off x="298612" y="3789040"/>
            <a:ext cx="8546775" cy="9361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cover dir="lu"/>
      </p:transition>
    </mc:Choice>
    <mc:Fallback>
      <p:transition spd="slow">
        <p:cover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不矛盾。二者具有一致性。作者的感伤心态源于对良时胜景的无比留恋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对好景不长的惋惜。又由此提升到对人生、宇宙的思索上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想到生命的短暂、个体的易逝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如果在这样有限的生命中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不能赶快建功立业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实现自己的生命价值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那么个体的人生将很快湮没在时光的洪流中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归于空虚。而作者偏是满腹才华而重视功名的人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社会与统治者不能给他提供这种施展才能的机会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所以他焦急、失望乃至失落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因而表达了对现实的不满。但本文的难得之处就在于作者并不是一味自伤自怜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而是能及时调整心态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转向乐观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表示了一种奋发向上、不甘沉沦的决心。所以说二者并不矛盾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反而达到悲怆与奋进的统一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低沉与昂扬的统一。</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3998487389"/>
      </p:ext>
    </p:extLst>
  </p:cSld>
  <p:clrMapOvr>
    <a:masterClrMapping/>
  </p:clrMapOvr>
  <mc:AlternateContent xmlns:mc="http://schemas.openxmlformats.org/markup-compatibility/2006">
    <mc:Choice xmlns:p14="http://schemas.microsoft.com/office/powerpoint/2010/main" xmlns="" Requires="p14">
      <p:transition spd="slow" p14:dur="1600">
        <p:strips dir="rd"/>
      </p:transition>
    </mc:Choice>
    <mc:Fallback>
      <p:transition spd="slow">
        <p:strips dir="rd"/>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p:cNvSpPr>
            <a:spLocks noChangeAspect="1"/>
          </p:cNvSpPr>
          <p:nvPr/>
        </p:nvSpPr>
        <p:spPr>
          <a:xfrm>
            <a:off x="508000" y="2724265"/>
            <a:ext cx="8128000" cy="166346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《滕王阁序并诗》是一篇辞章华美的骈文。你认为这篇文章的语言美在什么地方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请举例加以探究。</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本题是对文章语言的特点的分析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注意作为骈体文所特有的句式特点及文中大量运用典故的特色。</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9" name="矩形 8"/>
          <p:cNvSpPr/>
          <p:nvPr/>
        </p:nvSpPr>
        <p:spPr>
          <a:xfrm>
            <a:off x="298612" y="3561999"/>
            <a:ext cx="8546775" cy="9361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81548936"/>
      </p:ext>
    </p:extLst>
  </p:cSld>
  <p:clrMapOvr>
    <a:masterClrMapping/>
  </p:clrMapOvr>
  <mc:AlternateContent xmlns:mc="http://schemas.openxmlformats.org/markup-compatibility/2006">
    <mc:Choice xmlns:p14="http://schemas.microsoft.com/office/powerpoint/2010/main" xmlns="" Requires="p14">
      <p:transition spd="slow" p14:dur="1600">
        <p:wipe dir="r"/>
      </p:transition>
    </mc:Choice>
    <mc:Fallback>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88215"/>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Times New Roman" panose="02020603050405020304" pitchFamily="18" charset="0"/>
                <a:cs typeface="Times New Roman" panose="02020603050405020304" pitchFamily="18" charset="0"/>
              </a:rPr>
              <a:t>参考</a:t>
            </a:r>
            <a:r>
              <a:rPr lang="zh-CN" altLang="zh-CN" sz="2200" dirty="0">
                <a:solidFill>
                  <a:srgbClr val="FF0000"/>
                </a:solidFill>
                <a:latin typeface="Times New Roman" panose="02020603050405020304" pitchFamily="18" charset="0"/>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544126398"/>
              </p:ext>
            </p:extLst>
          </p:nvPr>
        </p:nvGraphicFramePr>
        <p:xfrm>
          <a:off x="508000" y="1983916"/>
          <a:ext cx="8128000" cy="4469420"/>
        </p:xfrm>
        <a:graphic>
          <a:graphicData uri="http://schemas.openxmlformats.org/presentationml/2006/ole">
            <p:oleObj spid="_x0000_s52229" name="文档" r:id="rId7" imgW="3946425" imgH="2170363" progId="Word.Document.12">
              <p:embed/>
            </p:oleObj>
          </a:graphicData>
        </a:graphic>
      </p:graphicFrame>
    </p:spTree>
    <p:extLst>
      <p:ext uri="{BB962C8B-B14F-4D97-AF65-F5344CB8AC3E}">
        <p14:creationId xmlns:p14="http://schemas.microsoft.com/office/powerpoint/2010/main" xmlns="" val="3923041748"/>
      </p:ext>
    </p:extLst>
  </p:cSld>
  <p:clrMapOvr>
    <a:masterClrMapping/>
  </p:clrMapOvr>
  <mc:AlternateContent xmlns:mc="http://schemas.openxmlformats.org/markup-compatibility/2006">
    <mc:Choice xmlns:p14="http://schemas.microsoft.com/office/powerpoint/2010/main" xmlns="" Requires="p14">
      <p:transition spd="slow" p14:dur="1600">
        <p:pull dir="u"/>
      </p:transition>
    </mc:Choice>
    <mc:Fallback>
      <p:transition spd="slow">
        <p:pull dir="u"/>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文脉图解</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pic>
        <p:nvPicPr>
          <p:cNvPr id="8" name="M11.eps" descr="id:2147490348;FounderCES"/>
          <p:cNvPicPr/>
          <p:nvPr/>
        </p:nvPicPr>
        <p:blipFill>
          <a:blip r:embed="rId6" cstate="print"/>
          <a:stretch>
            <a:fillRect/>
          </a:stretch>
        </p:blipFill>
        <p:spPr>
          <a:xfrm>
            <a:off x="971600" y="1700808"/>
            <a:ext cx="6480720" cy="3976958"/>
          </a:xfrm>
          <a:prstGeom prst="rect">
            <a:avLst/>
          </a:prstGeom>
        </p:spPr>
      </p:pic>
    </p:spTree>
    <p:extLst>
      <p:ext uri="{BB962C8B-B14F-4D97-AF65-F5344CB8AC3E}">
        <p14:creationId xmlns:p14="http://schemas.microsoft.com/office/powerpoint/2010/main" xmlns="" val="4076317821"/>
      </p:ext>
    </p:extLst>
  </p:cSld>
  <p:clrMapOvr>
    <a:masterClrMapping/>
  </p:clrMapOvr>
  <mc:AlternateContent xmlns:mc="http://schemas.openxmlformats.org/markup-compatibility/2006">
    <mc:Choice xmlns:p14="http://schemas.microsoft.com/office/powerpoint/2010/main" xmlns="" Requires="p14">
      <p:transition spd="slow" p14:dur="1300">
        <p:wipe/>
      </p:transition>
    </mc:Choice>
    <mc:Fallback>
      <p:transition spd="slow">
        <p:wip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每课一法</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 name="矩形 7"/>
          <p:cNvSpPr>
            <a:spLocks noChangeAspect="1"/>
          </p:cNvSpPr>
          <p:nvPr/>
        </p:nvSpPr>
        <p:spPr>
          <a:xfrm>
            <a:off x="508000" y="2318000"/>
            <a:ext cx="8128000" cy="247599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文言词语使动用法的判断</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使动用法是一种特殊的动宾关系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是指谓语动词所表示的动作不是由主语所代表的人、物发出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而是在主语的影响下使宾语所代表的人或事物发出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谓语动词具有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使宾语干什么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怎么样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a:t>
            </a:r>
            <a:r>
              <a:rPr lang="zh-CN" altLang="zh-CN" sz="2200" dirty="0">
                <a:solidFill>
                  <a:srgbClr val="000000"/>
                </a:solidFill>
                <a:latin typeface="SimSun-ExtB" panose="02010609060101010101" pitchFamily="49" charset="-12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使动用法主要有四种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动词的使动用法、形容词的使动用法、名词的使动用法、数词的使动用法。</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3417266785"/>
      </p:ext>
    </p:extLst>
  </p:cSld>
  <p:clrMapOvr>
    <a:masterClrMapping/>
  </p:clrMapOvr>
  <mc:AlternateContent xmlns:mc="http://schemas.openxmlformats.org/markup-compatibility/2006">
    <mc:Choice xmlns:p14="http://schemas.microsoft.com/office/powerpoint/2010/main" xmlns="" Requires="p14">
      <p:transition spd="slow" p14:dur="1300">
        <p:pull/>
      </p:transition>
    </mc:Choice>
    <mc:Fallback>
      <p:transition spd="slow">
        <p:pull/>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每课一法</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430637"/>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一、动词的使动用法</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主语所代表的人、物并不施行这个动词所表示的动作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而是使宾语所代表的人或事物施行这个动词。</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结构</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动词</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译法</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使</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施行动作。</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动词的使动用法主要集中在不及物动词上。不及物动词本来不带宾语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用于使动时后面就带有宾语。如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项伯杀人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臣活之。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《史记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项羽本纪》</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使之活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这里可译为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救了他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二、形容词的使动用法</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形容词的使动用法是使宾语所表示的人或事物具有这个形容词所表示的性质或状态。如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春风又绿江南岸。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春风又使江南岸变绿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2074895003"/>
      </p:ext>
    </p:extLst>
  </p:cSld>
  <p:clrMapOvr>
    <a:masterClrMapping/>
  </p:clrMapOvr>
  <mc:AlternateContent xmlns:mc="http://schemas.openxmlformats.org/markup-compatibility/2006">
    <mc:Choice xmlns:p14="http://schemas.microsoft.com/office/powerpoint/2010/main" xmlns="" Requires="p14">
      <p:transition spd="slow" p14:dur="1300">
        <p:zoom/>
      </p:transition>
    </mc:Choice>
    <mc:Fallback>
      <p:transition spd="slow">
        <p:zo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每课一法</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406748"/>
            <a:ext cx="8128000" cy="491358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三、名词的使动用法</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表示使宾语成为这个名词所代表的人或物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或使宾语产生这个名词用作动词后所表示的动作。如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域民不以封疆之界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《得道多助</a:t>
            </a:r>
            <a:r>
              <a:rPr lang="zh-CN" altLang="zh-CN" sz="2200" dirty="0">
                <a:solidFill>
                  <a:srgbClr val="000000"/>
                </a:solidFill>
                <a:latin typeface="SimSun-ExtB" panose="02010609060101010101" pitchFamily="49" charset="-12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失道寡助》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定居。</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作使动用法的名词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后面也偶尔有省略宾语的。</a:t>
            </a:r>
            <a:r>
              <a:rPr lang="zh-CN" altLang="zh-CN" sz="2200" dirty="0">
                <a:solidFill>
                  <a:srgbClr val="000000"/>
                </a:solidFill>
                <a:latin typeface="SimSun-ExtB" panose="02010609060101010101" pitchFamily="49" charset="-12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天子不得而臣也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诸侯不得而友也。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刘向《新序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不得而臣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相当于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不得而臣之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不得而友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相当于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不得而友之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意思是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不得使之为臣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不得使之为友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不能和他做朋友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方位名词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是名词的一类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活用为动词后有时也有使动用法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使宾语表示的人或物向某一方向行动。如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筑室百堵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西南其户。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斯乾》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西南其户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意思是使门户向着西方或南方开着。</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1203439638"/>
      </p:ext>
    </p:extLst>
  </p:cSld>
  <p:clrMapOvr>
    <a:masterClrMapping/>
  </p:clrMapOvr>
  <mc:AlternateContent xmlns:mc="http://schemas.openxmlformats.org/markup-compatibility/2006">
    <mc:Choice xmlns:p14="http://schemas.microsoft.com/office/powerpoint/2010/main" xmlns="" Requires="p14">
      <p:transition spd="slow" p14:dur="1300">
        <p:pull dir="rd"/>
      </p:transition>
    </mc:Choice>
    <mc:Fallback>
      <p:transition spd="slow">
        <p:pull dir="rd"/>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每课一法</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2513599"/>
            <a:ext cx="8128000" cy="208480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四、数词的使动用法</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数词活用为动词后也有使动用法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在于以数量为比喻或使事物发生数量的变化。如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霸主将德是以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而二三之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其何以长有诸侯乎</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《左传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成公八年》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以数量为比喻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反反复复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2666514278"/>
      </p:ext>
    </p:extLst>
  </p:cSld>
  <p:clrMapOvr>
    <a:masterClrMapping/>
  </p:clrMapOvr>
  <mc:AlternateContent xmlns:mc="http://schemas.openxmlformats.org/markup-compatibility/2006">
    <mc:Choice xmlns:p14="http://schemas.microsoft.com/office/powerpoint/2010/main" xmlns="" Requires="p14">
      <p:transition spd="slow" p14:dur="1300">
        <p:strips/>
      </p:transition>
    </mc:Choice>
    <mc:Fallback>
      <p:transition spd="slow">
        <p:strip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xmlns="" val="932581380"/>
              </p:ext>
            </p:extLst>
          </p:nvPr>
        </p:nvGraphicFramePr>
        <p:xfrm>
          <a:off x="508000" y="1700808"/>
          <a:ext cx="8128000" cy="3981719"/>
        </p:xfrm>
        <a:graphic>
          <a:graphicData uri="http://schemas.openxmlformats.org/presentationml/2006/ole">
            <p:oleObj spid="_x0000_s1084" name="文档" r:id="rId3" imgW="3998962" imgH="1959411" progId="Word.Document.12">
              <p:embed/>
            </p:oleObj>
          </a:graphicData>
        </a:graphic>
      </p:graphicFrame>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checker dir="vert"/>
      </p:transition>
    </mc:Choice>
    <mc:Fallback>
      <p:transition spd="slow">
        <p:checker dir="vert"/>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711946664"/>
              </p:ext>
            </p:extLst>
          </p:nvPr>
        </p:nvGraphicFramePr>
        <p:xfrm>
          <a:off x="508000" y="1370307"/>
          <a:ext cx="8128000" cy="5515077"/>
        </p:xfrm>
        <a:graphic>
          <a:graphicData uri="http://schemas.openxmlformats.org/presentationml/2006/ole">
            <p:oleObj spid="_x0000_s53253" name="文档" r:id="rId7" imgW="3926273" imgH="2663906" progId="Word.Document.12">
              <p:embed/>
            </p:oleObj>
          </a:graphicData>
        </a:graphic>
      </p:graphicFrame>
    </p:spTree>
    <p:extLst>
      <p:ext uri="{BB962C8B-B14F-4D97-AF65-F5344CB8AC3E}">
        <p14:creationId xmlns:p14="http://schemas.microsoft.com/office/powerpoint/2010/main" xmlns="" val="1428481823"/>
      </p:ext>
    </p:extLst>
  </p:cSld>
  <p:clrMapOvr>
    <a:masterClrMapping/>
  </p:clrMapOvr>
  <p:transition spd="slow">
    <p:split orient="vert" dir="in"/>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4"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7"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552385873"/>
              </p:ext>
            </p:extLst>
          </p:nvPr>
        </p:nvGraphicFramePr>
        <p:xfrm>
          <a:off x="508000" y="2365887"/>
          <a:ext cx="8128000" cy="3007329"/>
        </p:xfrm>
        <a:graphic>
          <a:graphicData uri="http://schemas.openxmlformats.org/presentationml/2006/ole">
            <p:oleObj spid="_x0000_s54276" name="文档" r:id="rId8" imgW="3926273" imgH="1453269" progId="Word.Document.12">
              <p:embed/>
            </p:oleObj>
          </a:graphicData>
        </a:graphic>
      </p:graphicFrame>
    </p:spTree>
    <p:extLst>
      <p:ext uri="{BB962C8B-B14F-4D97-AF65-F5344CB8AC3E}">
        <p14:creationId xmlns:p14="http://schemas.microsoft.com/office/powerpoint/2010/main" xmlns="" val="160599166"/>
      </p:ext>
    </p:extLst>
  </p:cSld>
  <p:clrMapOvr>
    <a:masterClrMapping/>
  </p:clrMapOvr>
  <p:transition spd="slow">
    <p:pull dir="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xmlns="" val="3298883801"/>
              </p:ext>
            </p:extLst>
          </p:nvPr>
        </p:nvGraphicFramePr>
        <p:xfrm>
          <a:off x="686835" y="1290794"/>
          <a:ext cx="7701589" cy="5904656"/>
        </p:xfrm>
        <a:graphic>
          <a:graphicData uri="http://schemas.openxmlformats.org/presentationml/2006/ole">
            <p:oleObj spid="_x0000_s55300" name="文档" r:id="rId3" imgW="3926273" imgH="3009854" progId="Word.Document.12">
              <p:embed/>
            </p:oleObj>
          </a:graphicData>
        </a:graphic>
      </p:graphicFrame>
      <p:sp>
        <p:nvSpPr>
          <p:cNvPr id="9" name="矩形 8">
            <a:hlinkClick r:id="rId4"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7"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409654496"/>
      </p:ext>
    </p:extLst>
  </p:cSld>
  <p:clrMapOvr>
    <a:masterClrMapping/>
  </p:clrMapOvr>
  <p:transition spd="slow">
    <p:randomBa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165987705"/>
              </p:ext>
            </p:extLst>
          </p:nvPr>
        </p:nvGraphicFramePr>
        <p:xfrm>
          <a:off x="508000" y="1462560"/>
          <a:ext cx="8128000" cy="5156826"/>
        </p:xfrm>
        <a:graphic>
          <a:graphicData uri="http://schemas.openxmlformats.org/presentationml/2006/ole">
            <p:oleObj spid="_x0000_s56324" name="文档" r:id="rId7" imgW="3926273" imgH="2490752" progId="Word.Document.12">
              <p:embed/>
            </p:oleObj>
          </a:graphicData>
        </a:graphic>
      </p:graphicFrame>
    </p:spTree>
    <p:extLst>
      <p:ext uri="{BB962C8B-B14F-4D97-AF65-F5344CB8AC3E}">
        <p14:creationId xmlns:p14="http://schemas.microsoft.com/office/powerpoint/2010/main" xmlns="" val="1125604943"/>
      </p:ext>
    </p:extLst>
  </p:cSld>
  <p:clrMapOvr>
    <a:masterClrMapping/>
  </p:clrMapOvr>
  <p:transition spd="slow">
    <p:cover di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036987959"/>
              </p:ext>
            </p:extLst>
          </p:nvPr>
        </p:nvGraphicFramePr>
        <p:xfrm>
          <a:off x="508000" y="1582751"/>
          <a:ext cx="8128000" cy="4798577"/>
        </p:xfrm>
        <a:graphic>
          <a:graphicData uri="http://schemas.openxmlformats.org/presentationml/2006/ole">
            <p:oleObj spid="_x0000_s57348" name="文档" r:id="rId7" imgW="3926273" imgH="2317958" progId="Word.Document.12">
              <p:embed/>
            </p:oleObj>
          </a:graphicData>
        </a:graphic>
      </p:graphicFrame>
    </p:spTree>
    <p:extLst>
      <p:ext uri="{BB962C8B-B14F-4D97-AF65-F5344CB8AC3E}">
        <p14:creationId xmlns:p14="http://schemas.microsoft.com/office/powerpoint/2010/main" xmlns="" val="1395851374"/>
      </p:ext>
    </p:extLst>
  </p:cSld>
  <p:clrMapOvr>
    <a:masterClrMapping/>
  </p:clrMapOvr>
  <p:transition spd="slow">
    <p:cover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293575791"/>
              </p:ext>
            </p:extLst>
          </p:nvPr>
        </p:nvGraphicFramePr>
        <p:xfrm>
          <a:off x="508000" y="2488095"/>
          <a:ext cx="8128000" cy="2741105"/>
        </p:xfrm>
        <a:graphic>
          <a:graphicData uri="http://schemas.openxmlformats.org/presentationml/2006/ole">
            <p:oleObj spid="_x0000_s58372" name="文档" r:id="rId7" imgW="3926273" imgH="1323673" progId="Word.Document.12">
              <p:embed/>
            </p:oleObj>
          </a:graphicData>
        </a:graphic>
      </p:graphicFrame>
    </p:spTree>
    <p:extLst>
      <p:ext uri="{BB962C8B-B14F-4D97-AF65-F5344CB8AC3E}">
        <p14:creationId xmlns:p14="http://schemas.microsoft.com/office/powerpoint/2010/main" xmlns="" val="2629133074"/>
      </p:ext>
    </p:extLst>
  </p:cSld>
  <p:clrMapOvr>
    <a:masterClrMapping/>
  </p:clrMapOvr>
  <p:transition spd="slow">
    <p:cover dir="l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思维训练</a:t>
            </a:r>
            <a:r>
              <a:rPr lang="en-US" altLang="zh-CN" sz="2200" u="heavy" dirty="0">
                <a:solidFill>
                  <a:srgbClr val="000000"/>
                </a:solidFill>
                <a:uFill>
                  <a:solidFill>
                    <a:srgbClr val="808080"/>
                  </a:solidFill>
                </a:uFill>
                <a:latin typeface="宋体" panose="02010600030101010101" pitchFamily="2" charset="-122"/>
                <a:ea typeface="SimSun-ExtB" panose="02010609060101010101" pitchFamily="49" charset="-122"/>
                <a:cs typeface="Times New Roman" panose="02020603050405020304" pitchFamily="18" charset="0"/>
              </a:rPr>
              <a:t> </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对下列句子中加点的词的解释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升高而望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得异境</a:t>
            </a:r>
            <a:r>
              <a:rPr lang="zh-CN" altLang="zh-CN" sz="2200" dirty="0" smtClean="0">
                <a:solidFill>
                  <a:srgbClr val="000000"/>
                </a:solidFill>
                <a:latin typeface="Times New Roman" panose="02020603050405020304" pitchFamily="18" charset="0"/>
                <a:cs typeface="Times New Roman" panose="02020603050405020304" pitchFamily="18" charset="0"/>
              </a:rPr>
              <a:t>焉</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登上。</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鸣鹤在阴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其子和之</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和睦。</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隐德之士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狎而玩之</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亲近。</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鹤归来兮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东山之阴</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北边。</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跟着唱。</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9" name="矩形 8"/>
          <p:cNvSpPr/>
          <p:nvPr/>
        </p:nvSpPr>
        <p:spPr>
          <a:xfrm>
            <a:off x="298612" y="4347102"/>
            <a:ext cx="8546775" cy="3960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98611" y="4754163"/>
            <a:ext cx="8546775" cy="3960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085716850"/>
      </p:ext>
    </p:extLst>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把文中画横线的句子翻译成现代汉语。</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而山人之亭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适当其缺。</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而刘伶、阮籍之徒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以此全其真而名后世。</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而云龙山人的亭子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恰好对着那个缺口。</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而刘伶、阮籍这些人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凭借这保全他们的真性情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并闻名后世。</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9" name="矩形 8"/>
          <p:cNvSpPr/>
          <p:nvPr/>
        </p:nvSpPr>
        <p:spPr>
          <a:xfrm>
            <a:off x="298612" y="3789040"/>
            <a:ext cx="8546775" cy="108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037209926"/>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滕王阁</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雁阵惊寒</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佚　名</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公元</a:t>
            </a:r>
            <a:r>
              <a:rPr lang="en-US" altLang="zh-CN" sz="2200" dirty="0">
                <a:solidFill>
                  <a:srgbClr val="000000"/>
                </a:solidFill>
                <a:latin typeface="Times New Roman" panose="02020603050405020304" pitchFamily="18" charset="0"/>
                <a:cs typeface="Times New Roman" panose="02020603050405020304" pitchFamily="18" charset="0"/>
              </a:rPr>
              <a:t>675</a:t>
            </a:r>
            <a:r>
              <a:rPr lang="zh-CN" altLang="zh-CN" sz="2200" dirty="0">
                <a:solidFill>
                  <a:srgbClr val="000000"/>
                </a:solidFill>
                <a:latin typeface="Times New Roman" panose="02020603050405020304" pitchFamily="18" charset="0"/>
                <a:cs typeface="Times New Roman" panose="02020603050405020304" pitchFamily="18" charset="0"/>
              </a:rPr>
              <a:t>年的重阳节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赣江边的洪州。浩浩的江风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送来了一叶轻舟。轻舟上有个清癯俊秀的书生。他一袭青衫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昂然直奔那名流云集的滕王阁。</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他就是王勃</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岁时就能写文章的王勃</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岁时就敢作《指瑕》直斥大儒颜师古所注《汉书》的王勃。</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从不相信还会有第二个人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会把跟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有关的词语演绎得如此完美。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才高八斗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才华横溢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似乎都不足以形容他的万分之一。他不是诗仙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不是诗圣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不是诗鬼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可他却是真正的旷世奇才。</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288165922"/>
      </p:ext>
    </p:extLst>
  </p:cSld>
  <p:clrMapOvr>
    <a:masterClrMapping/>
  </p:clrMapOvr>
  <p:transition spd="slow">
    <p:pull/>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06748"/>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还有谁可似他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小憩片刻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便可为惊世之作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即席落笔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便可成《滕王阁序并诗》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而让世人惊瞻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千古传诵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四杰之首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岂是空口无凭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那分明是对他最恰如其分的赞美。天生我才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注定创造历史。</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爱其才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更慕其狂。印象中的子安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笑容永远轻狂而不羁。游戏文字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擅杀官奴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恃才傲物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他的路向来与世俗格格不入。为此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他失去得太多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更让无数人用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轻薄浅陋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将他形容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才高命短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终无大贵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我却偏颇地相信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即使再给他机会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他也不会选择做一个人情练达的谦谦君子。或许他也曾有过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冯唐易老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李广难封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的无奈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也曾有过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直挂云帆济沧海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的志向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但他更应该是那个滕王阁上旷世的才子、绝代的狂生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看不到主人愠怒、宾客诧异。他不可一世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只成就属于他的传奇。</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3556285405"/>
      </p:ext>
    </p:extLst>
  </p:cSld>
  <p:clrMapOvr>
    <a:masterClrMapping/>
  </p:clrMapOvr>
  <p:transition spd="slow">
    <p:blinds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7" name="M10.eps" descr="id:2147490251;FounderCES"/>
          <p:cNvPicPr/>
          <p:nvPr/>
        </p:nvPicPr>
        <p:blipFill>
          <a:blip r:embed="rId5" cstate="print"/>
          <a:stretch>
            <a:fillRect/>
          </a:stretch>
        </p:blipFill>
        <p:spPr>
          <a:xfrm>
            <a:off x="2699792" y="1628800"/>
            <a:ext cx="3168352" cy="2791044"/>
          </a:xfrm>
          <a:prstGeom prst="rect">
            <a:avLst/>
          </a:prstGeom>
        </p:spPr>
      </p:pic>
      <p:sp>
        <p:nvSpPr>
          <p:cNvPr id="2" name="矩形 1"/>
          <p:cNvSpPr>
            <a:spLocks noChangeAspect="1"/>
          </p:cNvSpPr>
          <p:nvPr/>
        </p:nvSpPr>
        <p:spPr>
          <a:xfrm>
            <a:off x="508000" y="4532993"/>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滕王阁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旧址在今江西省南昌市赣江东岸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与湖北的黄鹤楼、湖南的岳阳楼并称为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江南三大名楼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。滕王阁因唐高祖李渊的幼子滕王李元婴得名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又因王勃的一篇《滕王阁序并诗》而出名。</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wipe di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879378"/>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所以我想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直到生命的最后一刻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他都是倔强而骄傲的。上天不给他时间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却给他机会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让他不需削减锋芒去适应人世的复杂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不必湮灭锐气去改变多舛的命途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在另一个世界里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永远做他自己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三尺微命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一介书生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人生至此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纵然短暂如流星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也全然无憾。对子安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我不会用眼泪去祭奠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而只会吟他的诗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读他的文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忆起他曾经的朝代。</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关于唐朝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从此后便只有一个王子安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什么帝王将相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什么侯门府院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也敌不过你身后一抹残云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脚下一方土地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只是一千多年过去了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何日君再来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共闻落花香</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2270672945"/>
      </p:ext>
    </p:extLst>
  </p:cSld>
  <p:clrMapOvr>
    <a:masterClrMapping/>
  </p:clrMapOvr>
  <p:transition spd="slow">
    <p:wipe dir="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26</a:t>
            </a:r>
            <a:r>
              <a:rPr lang="zh-CN" altLang="zh-CN" sz="2200" dirty="0">
                <a:solidFill>
                  <a:srgbClr val="000000"/>
                </a:solidFill>
                <a:latin typeface="Times New Roman" panose="02020603050405020304" pitchFamily="18" charset="0"/>
                <a:cs typeface="Times New Roman" panose="02020603050405020304" pitchFamily="18" charset="0"/>
              </a:rPr>
              <a:t>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他的人生定格在了那样一个意气风发的年纪。不知他在踏上小舟那一刻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有没有想过这一去便是千年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那滕王阁成了留给世人的最后一丝记忆。那日的学士将军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满座宾朋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也都随往事消散了吧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连那都督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阎公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也成了有姓无名的某某某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没有人记得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也无须再记得。</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唯有他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连同他笔下的落霞孤鹜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秋水长天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穿越千年也未曾老去。</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四月的南海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已足够温暖了吧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不知那些如精灵般的阳光能否穿越那层深蓝的海幕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为他送去人间的问候。</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1168163433"/>
      </p:ext>
    </p:extLst>
  </p:cSld>
  <p:clrMapOvr>
    <a:masterClrMapping/>
  </p:clrMapOvr>
  <p:transition spd="slow">
    <p:fade thruBlk="1"/>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我从未到过南海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但我现在知道了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即使我一个人乘船飘荡在这单调的幽蓝之上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也是不会孤单的吧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这水下的某一处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某一缕水草或是某一方岩石之后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有你寂然地沉睡在那里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任海龟鱼儿匆匆游过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任海水飘摇了你的长发。你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依然是你。南海有你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景皆失色。</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子安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千年已逝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君可安否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选自《时代青年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哲思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有删节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品读提示　</a:t>
            </a:r>
            <a:r>
              <a:rPr lang="zh-CN" altLang="zh-CN" sz="2200" dirty="0">
                <a:solidFill>
                  <a:srgbClr val="000000"/>
                </a:solidFill>
                <a:latin typeface="Times New Roman" panose="02020603050405020304" pitchFamily="18" charset="0"/>
                <a:cs typeface="Times New Roman" panose="02020603050405020304" pitchFamily="18" charset="0"/>
              </a:rPr>
              <a:t>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年少而才高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官小而名大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、英年早逝的王勃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千年以来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人们评议不断。或感于他的才气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或悲于他的遭遇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或伤于他的早逝。这篇散文也是这样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作者玄想王勃赴会的情景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摘引《滕王阁序》中有关文句和古今对王勃的评价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赞扬王勃不同流俗的个性和卓异才华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以寄托自己对英才的敬仰与凭吊。文章语言华美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可谓文采斐然。</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3966750904"/>
      </p:ext>
    </p:extLst>
  </p:cSld>
  <p:clrMapOvr>
    <a:masterClrMapping/>
  </p:clrMapOvr>
  <p:transition spd="slow">
    <p:cover dir="r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0" name="矩形 9">
            <a:hlinkClick r:id="rId3"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52671"/>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王勃少有奇才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岁就会写文章</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岁读颜氏《汉书》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并写《指瑕》一文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指出颜注的错误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受到长辈先生们的称赞。</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cs typeface="Times New Roman" panose="02020603050405020304" pitchFamily="18" charset="0"/>
              </a:rPr>
              <a:t>岁举幽素科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授朝散郎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后为沛王征为王府侍读。</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余岁时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写成了《滕王阁序》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满座皆惊。</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海内存知己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天涯若比邻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我们读到了他的乐观与旷达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长江悲已滞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万里念将归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我们读到了他的缠绵与深情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老当益壮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宁移白首之心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穷且益坚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不坠青云之志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我们读到了他在困难与挫折面前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化悲凉为旷达的豪迈。他用坚韧不拔的意志、乐观开朗的情怀和洁身自好的品质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拨动了生命的最强音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奏出了与命运抗争、不甘沉沦、积极进取的交响曲。也许当我们的生活满目疮痍的时候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在他那里我们能找得到精神的支持。</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运用方向　</a:t>
            </a:r>
            <a:r>
              <a:rPr lang="zh-CN" altLang="zh-CN" sz="2200" dirty="0">
                <a:solidFill>
                  <a:srgbClr val="000000"/>
                </a:solidFill>
                <a:latin typeface="SimSun-ExtB" panose="02010609060101010101" pitchFamily="49"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面对挫折　</a:t>
            </a:r>
            <a:r>
              <a:rPr lang="zh-CN" altLang="zh-CN" sz="2200" dirty="0">
                <a:solidFill>
                  <a:srgbClr val="000000"/>
                </a:solidFill>
                <a:latin typeface="SimSun-ExtB" panose="02010609060101010101" pitchFamily="49"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乐观人生　</a:t>
            </a:r>
            <a:r>
              <a:rPr lang="zh-CN" altLang="zh-CN" sz="2200" dirty="0">
                <a:solidFill>
                  <a:srgbClr val="000000"/>
                </a:solidFill>
                <a:latin typeface="SimSun-ExtB" panose="02010609060101010101" pitchFamily="49" charset="-12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坚韧</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3315104476"/>
      </p:ext>
    </p:extLst>
  </p:cSld>
  <p:clrMapOvr>
    <a:masterClrMapping/>
  </p:clrMapOvr>
  <p:transition spd="slow">
    <p:wipe dir="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0" name="矩形 9">
            <a:hlinkClick r:id="rId3"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34953"/>
            <a:ext cx="8128000" cy="5478423"/>
          </a:xfrm>
          <a:prstGeom prst="rect">
            <a:avLst/>
          </a:prstGeom>
        </p:spPr>
        <p:txBody>
          <a:bodyPr>
            <a:spAutoFit/>
          </a:bodyPr>
          <a:lstStyle/>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关于王勃写滕王阁序的故事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《唐摭言》所记最详。上元二年</a:t>
            </a:r>
            <a:r>
              <a:rPr lang="en-US" altLang="zh-CN" sz="2200" dirty="0">
                <a:solidFill>
                  <a:srgbClr val="000000"/>
                </a:solidFill>
                <a:latin typeface="Times New Roman" panose="02020603050405020304" pitchFamily="18" charset="0"/>
                <a:cs typeface="Times New Roman" panose="02020603050405020304" pitchFamily="18" charset="0"/>
              </a:rPr>
              <a:t>(675)</a:t>
            </a:r>
            <a:r>
              <a:rPr lang="zh-CN" altLang="zh-CN" sz="2200" dirty="0">
                <a:solidFill>
                  <a:srgbClr val="000000"/>
                </a:solidFill>
                <a:latin typeface="Times New Roman" panose="02020603050405020304" pitchFamily="18" charset="0"/>
                <a:cs typeface="Times New Roman" panose="02020603050405020304" pitchFamily="18" charset="0"/>
              </a:rPr>
              <a:t>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王勃前往交趾看望父亲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路过南昌时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正赶上都督阎伯屿新修滕王阁成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重阳日在滕王阁大宴宾客。王勃前往拜见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阎都督早闻他的名气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便请他也参加宴会。阎都督此次宴客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是为了向大家夸耀女婿孟学士的才学。让女婿事先准备好一篇序文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在席间当作即兴所作书写给大家看。宴会上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阎都督让人拿出纸笔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假意请诸人为这次盛会作序。大家知道他的用意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所以都推辞不写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而王勃以一个二十几岁的青年晚辈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竟不推辞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接过纸笔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当众挥笔而书。阎都督老大不高兴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拂衣而起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转入帐后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教人去看王勃写些什么。听说王勃开首写道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豫章故郡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洪都新府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都督便说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不过是老生常谈。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星分翼轸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地接衡庐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沉吟不语。等听到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落霞与孤鹜齐飞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秋水共长天一色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都督不得不叹服道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此真天才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当垂不朽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《唐才子传》则记道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勃欣然对客操觚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顷刻而就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文不加点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满座大惊。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2063186732"/>
      </p:ext>
    </p:extLst>
  </p:cSld>
  <p:clrMapOvr>
    <a:masterClrMapping/>
  </p:clrMapOvr>
  <p:transition spd="slow">
    <p:cover dir="ru"/>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0" name="矩形 9">
            <a:hlinkClick r:id="rId3"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927398"/>
            <a:ext cx="8128000" cy="125720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运用方向　</a:t>
            </a:r>
            <a:r>
              <a:rPr lang="zh-CN" altLang="zh-CN" sz="2200" dirty="0">
                <a:solidFill>
                  <a:srgbClr val="000000"/>
                </a:solidFill>
                <a:latin typeface="SimSun-ExtB" panose="02010609060101010101" pitchFamily="49"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当仁不让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方能秀出于林　</a:t>
            </a:r>
            <a:r>
              <a:rPr lang="zh-CN" altLang="zh-CN" sz="2200" dirty="0">
                <a:solidFill>
                  <a:srgbClr val="000000"/>
                </a:solidFill>
                <a:latin typeface="SimSun-ExtB" panose="02010609060101010101" pitchFamily="49"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成才要趁早</a:t>
            </a:r>
            <a:r>
              <a:rPr lang="en-US" altLang="zh-CN" sz="2200" dirty="0">
                <a:solidFill>
                  <a:srgbClr val="000000"/>
                </a:solidFill>
                <a:latin typeface="Times New Roman" panose="02020603050405020304" pitchFamily="18" charset="0"/>
                <a:cs typeface="Times New Roman" panose="02020603050405020304" pitchFamily="18" charset="0"/>
              </a:rPr>
              <a:t> </a:t>
            </a:r>
            <a:endParaRPr lang="en-US" altLang="zh-CN" sz="2200" dirty="0" smtClean="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SimSun-ExtB" panose="02010609060101010101" pitchFamily="49" charset="-12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胸有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方能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SimSun-ExtB" panose="02010609060101010101" pitchFamily="49" charset="-12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看人要看全貌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看事要看全局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SimSun-ExtB" panose="02010609060101010101" pitchFamily="49" charset="-12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大肚能容可容之事</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3118705887"/>
      </p:ext>
    </p:extLst>
  </p:cSld>
  <p:clrMapOvr>
    <a:masterClrMapping/>
  </p:clrMapOvr>
  <p:transition spd="slow">
    <p:randomBar dir="vert"/>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312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微写作</a:t>
            </a:r>
          </a:p>
        </p:txBody>
      </p:sp>
      <p:sp>
        <p:nvSpPr>
          <p:cNvPr id="11" name="矩形 10">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王勃一生连遭挫折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不免会有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时运不齐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命途多舛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的怨叹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但在《滕王阁序》中我们体验更多的却是他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老当益壮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宁移白首之心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穷且益坚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不坠青云之志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的抱负和意志。请以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面对挫折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写一个片段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不少于</a:t>
            </a:r>
            <a:r>
              <a:rPr lang="en-US" altLang="zh-CN" sz="2200" dirty="0">
                <a:solidFill>
                  <a:srgbClr val="000000"/>
                </a:solidFill>
                <a:latin typeface="Times New Roman" panose="02020603050405020304" pitchFamily="18" charset="0"/>
                <a:cs typeface="Times New Roman" panose="02020603050405020304" pitchFamily="18" charset="0"/>
              </a:rPr>
              <a:t>300</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3559534728"/>
      </p:ext>
    </p:extLst>
  </p:cSld>
  <p:clrMapOvr>
    <a:masterClrMapping/>
  </p:clrMapOvr>
  <p:transition spd="slow">
    <p:pull dir="ld"/>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312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微写作</a:t>
            </a:r>
          </a:p>
        </p:txBody>
      </p:sp>
      <p:sp>
        <p:nvSpPr>
          <p:cNvPr id="11" name="矩形 10">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7013"/>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写作示例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当挫折站在我们的面前时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我们开始了选择。正如世上没有完全相同的树叶一样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人与人的选择也是不尽相同的。我们可以选择放弃挫折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绕道而行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不必为了遇到挫折而难过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也不用去付出些什么努力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我们也可以选择迎接挫折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毫无畏惧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虽然我们为此付出了辛勤的劳动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可是我们却可收获许多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有战胜苦难的喜悦与兴奋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苦中寻乐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的甜蜜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也有了今后战胜困难的勇气。</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我们成长的过程曲折坎坷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总是伴随着辛酸与烦恼。而挫折好比磨刀石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我们的生命只有经历了它的打磨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才能闪耀出夺目的光芒。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不经历风雨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怎能见彩虹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经历了挫折的成长更有意义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挫折其实是一笔财富。多少次艰辛的求索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多少次噙泪的跌倒与爬起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都如同花开花落一般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为我们今后的人生道路作了铺垫。成长的过程好比沿着沙滩走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一排排歪歪曲曲的脚印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记录着我们成长的足迹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只有经受了挫折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我们的双腿才会更加有力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人生的足迹才能更加坚实。</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2471183404"/>
      </p:ext>
    </p:extLst>
  </p:cSld>
  <p:clrMapOvr>
    <a:masterClrMapping/>
  </p:clrMapOvr>
  <p:transition spd="slow">
    <p:split orient="vert" dir="in"/>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98896"/>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《滕王阁序》全称《秋日登洪府滕王阁饯别序》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又名《滕王阁诗序》《宴滕王阁序》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写于何时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有两种说法。唐末五代时人王定保的《唐摭言》说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王勃著《滕王阁序》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时年十四。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王勃的父亲可能任六合县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今属江苏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王勃赴六合经过洪州。而且这篇序文中有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童子何知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躬逢胜饯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也可佐证。元代辛文房《唐才子传》认为《滕王阁序》是上元二年</a:t>
            </a:r>
            <a:r>
              <a:rPr lang="en-US" altLang="zh-CN" sz="2200" dirty="0">
                <a:solidFill>
                  <a:srgbClr val="000000"/>
                </a:solidFill>
                <a:latin typeface="Times New Roman" panose="02020603050405020304" pitchFamily="18" charset="0"/>
                <a:cs typeface="Times New Roman" panose="02020603050405020304" pitchFamily="18" charset="0"/>
              </a:rPr>
              <a:t>(675)</a:t>
            </a:r>
            <a:r>
              <a:rPr lang="zh-CN" altLang="zh-CN" sz="2200" dirty="0">
                <a:solidFill>
                  <a:srgbClr val="000000"/>
                </a:solidFill>
                <a:latin typeface="Times New Roman" panose="02020603050405020304" pitchFamily="18" charset="0"/>
                <a:cs typeface="Times New Roman" panose="02020603050405020304" pitchFamily="18" charset="0"/>
              </a:rPr>
              <a:t>王勃前往交趾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今越南河内西北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看望父亲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那时他父亲任交趾县令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路过南昌时所作。从这篇序文内容的博大、辞采的富赡来看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更像是成年作品。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不一定就是指小孩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也可以是表示自己年轻无知的谦辞。何况序文中有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无路请缨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等终军之弱冠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弱冠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是指二十岁。所以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关于写作时间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课文的注释解说采用后一种说法。</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2437377270"/>
      </p:ext>
    </p:extLst>
  </p:cSld>
  <p:clrMapOvr>
    <a:masterClrMapping/>
  </p:clrMapOvr>
  <p:transition spd="slow">
    <p:cover dir="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知识链接</a:t>
            </a:r>
          </a:p>
        </p:txBody>
      </p:sp>
      <p:sp>
        <p:nvSpPr>
          <p:cNvPr id="10" name="矩形 9">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8" name="M21.eps" descr="id:2147490265;FounderCES"/>
          <p:cNvPicPr/>
          <p:nvPr/>
        </p:nvPicPr>
        <p:blipFill>
          <a:blip r:embed="rId5" cstate="print"/>
          <a:stretch>
            <a:fillRect/>
          </a:stretch>
        </p:blipFill>
        <p:spPr>
          <a:xfrm>
            <a:off x="2843808" y="1340768"/>
            <a:ext cx="2016224" cy="2434142"/>
          </a:xfrm>
          <a:prstGeom prst="rect">
            <a:avLst/>
          </a:prstGeom>
        </p:spPr>
      </p:pic>
      <p:sp>
        <p:nvSpPr>
          <p:cNvPr id="2" name="矩形 1"/>
          <p:cNvSpPr>
            <a:spLocks noChangeAspect="1"/>
          </p:cNvSpPr>
          <p:nvPr/>
        </p:nvSpPr>
        <p:spPr>
          <a:xfrm>
            <a:off x="508000" y="3859104"/>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王勃</a:t>
            </a:r>
            <a:r>
              <a:rPr lang="en-US" altLang="zh-CN" sz="2200" dirty="0">
                <a:solidFill>
                  <a:srgbClr val="000000"/>
                </a:solidFill>
                <a:latin typeface="Times New Roman" panose="02020603050405020304" pitchFamily="18" charset="0"/>
                <a:cs typeface="Times New Roman" panose="02020603050405020304" pitchFamily="18" charset="0"/>
              </a:rPr>
              <a:t>(650—675),</a:t>
            </a:r>
            <a:r>
              <a:rPr lang="zh-CN" altLang="zh-CN" sz="2200" dirty="0">
                <a:solidFill>
                  <a:srgbClr val="000000"/>
                </a:solidFill>
                <a:latin typeface="Times New Roman" panose="02020603050405020304" pitchFamily="18" charset="0"/>
                <a:cs typeface="Times New Roman" panose="02020603050405020304" pitchFamily="18" charset="0"/>
              </a:rPr>
              <a:t>字子安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绛州龙门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今山西河津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与杨炯、卢照邻、骆宾王并称为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初唐四杰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。王勃才华早露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未成年即被司刑太常伯刘祥道赞为神童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向朝廷举荐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对策高第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授朝散郎。沛王李贤闻其名声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邀请他为王府侍读。后因一篇游戏文章触怒了唐高宗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被逐出沛王府。后又因擅杀官奴而犯罪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父亲受连累被贬为交趾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今越南河内西北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令。王勃在南下省亲途中溺水身亡。有《王子安集》。</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938876198"/>
      </p:ext>
    </p:extLst>
  </p:cSld>
  <p:clrMapOvr>
    <a:masterClrMapping/>
  </p:clrMapOvr>
  <p:transition spd="slow">
    <p:cove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知识链接</a:t>
            </a:r>
          </a:p>
        </p:txBody>
      </p:sp>
      <p:sp>
        <p:nvSpPr>
          <p:cNvPr id="10" name="矩形 9">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文体介绍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骈文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魏晋后产生的一种新文体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又称骈俪文。南北朝是骈体文的全盛时期。骈体文的表达方式与一般的散文有所不同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语言上有三方面的特点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第一是语句方面的特点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即骈偶和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第二是语音方面的特点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即平仄相对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第三是用词方面的特点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即用典和藻饰。</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4147287694"/>
      </p:ext>
    </p:extLst>
  </p:cSld>
  <p:clrMapOvr>
    <a:masterClrMapping/>
  </p:clrMapOvr>
  <p:transition spd="slow">
    <p:strips dir="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1772816"/>
            <a:ext cx="466794" cy="469744"/>
          </a:xfrm>
          <a:prstGeom prst="rect">
            <a:avLst/>
          </a:prstGeom>
        </p:spPr>
        <p:txBody>
          <a:bodyPr wrap="none">
            <a:spAutoFit/>
          </a:bodyPr>
          <a:lstStyle/>
          <a:p>
            <a:pPr>
              <a:lnSpc>
                <a:spcPct val="120000"/>
              </a:lnSpc>
            </a:pPr>
            <a:r>
              <a:rPr lang="en-US" altLang="zh-CN" sz="2200" b="1" dirty="0" smtClean="0">
                <a:solidFill>
                  <a:srgbClr val="000000"/>
                </a:solidFill>
                <a:latin typeface="Times New Roman" panose="02020603050405020304" pitchFamily="18" charset="0"/>
              </a:rPr>
              <a:t>    </a:t>
            </a:r>
            <a:endParaRPr lang="zh-CN" altLang="en-US" sz="2200" dirty="0"/>
          </a:p>
        </p:txBody>
      </p:sp>
      <p:sp>
        <p:nvSpPr>
          <p:cNvPr id="5" name="矩形 4"/>
          <p:cNvSpPr>
            <a:spLocks noChangeAspect="1"/>
          </p:cNvSpPr>
          <p:nvPr/>
        </p:nvSpPr>
        <p:spPr>
          <a:xfrm>
            <a:off x="967362" y="1512321"/>
            <a:ext cx="1399742"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1</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注字音</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2" name="对象 1"/>
          <p:cNvGraphicFramePr>
            <a:graphicFrameLocks noChangeAspect="1"/>
          </p:cNvGraphicFramePr>
          <p:nvPr>
            <p:extLst>
              <p:ext uri="{D42A27DB-BD31-4B8C-83A1-F6EECF244321}">
                <p14:modId xmlns:p14="http://schemas.microsoft.com/office/powerpoint/2010/main" xmlns="" val="2317624790"/>
              </p:ext>
            </p:extLst>
          </p:nvPr>
        </p:nvGraphicFramePr>
        <p:xfrm>
          <a:off x="508000" y="2052368"/>
          <a:ext cx="8128000" cy="4184944"/>
        </p:xfrm>
        <a:graphic>
          <a:graphicData uri="http://schemas.openxmlformats.org/presentationml/2006/ole">
            <p:oleObj spid="_x0000_s7197" name="文档" r:id="rId6" imgW="3893887" imgH="2005129" progId="Word.Document.12">
              <p:embed/>
            </p:oleObj>
          </a:graphicData>
        </a:graphic>
      </p:graphicFrame>
    </p:spTree>
    <p:extLst>
      <p:ext uri="{BB962C8B-B14F-4D97-AF65-F5344CB8AC3E}">
        <p14:creationId xmlns:p14="http://schemas.microsoft.com/office/powerpoint/2010/main" xmlns="" val="2994052892"/>
      </p:ext>
    </p:extLst>
  </p:cSld>
  <p:clrMapOvr>
    <a:masterClrMapping/>
  </p:clrMapOvr>
  <mc:AlternateContent xmlns:mc="http://schemas.openxmlformats.org/markup-compatibility/2006">
    <mc:Choice xmlns:p14="http://schemas.microsoft.com/office/powerpoint/2010/main" xmlns="" Requires="p14">
      <p:transition spd="slow" p14:dur="1100">
        <p:pull dir="u"/>
      </p:transition>
    </mc:Choice>
    <mc:Fallback>
      <p:transition spd="slow">
        <p:pull dir="u"/>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943927" y="2548328"/>
            <a:ext cx="1313180"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识</a:t>
            </a:r>
            <a:r>
              <a:rPr lang="zh-CN" altLang="zh-CN" sz="2200" dirty="0" smtClean="0">
                <a:solidFill>
                  <a:srgbClr val="000000"/>
                </a:solidFill>
                <a:latin typeface="Times New Roman" panose="02020603050405020304" pitchFamily="18" charset="0"/>
                <a:cs typeface="Times New Roman" panose="02020603050405020304" pitchFamily="18" charset="0"/>
              </a:rPr>
              <a:t>通假</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633543889"/>
              </p:ext>
            </p:extLst>
          </p:nvPr>
        </p:nvGraphicFramePr>
        <p:xfrm>
          <a:off x="508000" y="3098653"/>
          <a:ext cx="8128000" cy="914694"/>
        </p:xfrm>
        <a:graphic>
          <a:graphicData uri="http://schemas.openxmlformats.org/presentationml/2006/ole">
            <p:oleObj spid="_x0000_s27668" name="文档" r:id="rId6" imgW="3837032" imgH="432345" progId="Word.Document.12">
              <p:embed/>
            </p:oleObj>
          </a:graphicData>
        </a:graphic>
      </p:graphicFrame>
      <p:sp>
        <p:nvSpPr>
          <p:cNvPr id="8" name="矩形 7"/>
          <p:cNvSpPr/>
          <p:nvPr/>
        </p:nvSpPr>
        <p:spPr>
          <a:xfrm>
            <a:off x="3502897" y="3109670"/>
            <a:ext cx="201622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865842" y="3556000"/>
            <a:ext cx="223224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785805196"/>
      </p:ext>
    </p:extLst>
  </p:cSld>
  <p:clrMapOvr>
    <a:masterClrMapping/>
  </p:clrMapOvr>
  <mc:AlternateContent xmlns:mc="http://schemas.openxmlformats.org/markup-compatibility/2006">
    <mc:Choice xmlns:p14="http://schemas.microsoft.com/office/powerpoint/2010/main" xmlns="" Requires="p14">
      <p:transition spd="slow" p14:dur="11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164</TotalTime>
  <Words>4017</Words>
  <Application>Microsoft Office PowerPoint</Application>
  <PresentationFormat>全屏显示(4:3)</PresentationFormat>
  <Paragraphs>278</Paragraphs>
  <Slides>47</Slides>
  <Notes>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47</vt:i4>
      </vt:variant>
    </vt:vector>
  </HeadingPairs>
  <TitlesOfParts>
    <vt:vector size="49" baseType="lpstr">
      <vt:lpstr>测控设计模板14新</vt:lpstr>
      <vt:lpstr>文档</vt:lpstr>
      <vt:lpstr>登高能赋</vt:lpstr>
      <vt:lpstr>滕王阁序并诗</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Administrator</cp:lastModifiedBy>
  <cp:revision>语文备课大师【全免费】</cp:revision>
  <dcterms:created xsi:type="dcterms:W3CDTF">2015-04-23T00:36:31Z</dcterms:created>
  <dcterms:modified xsi:type="dcterms:W3CDTF">2017-11-07T07:53:47Z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