
<file path=[Content_Types].xml><?xml version="1.0" encoding="utf-8"?>
<Types xmlns="http://schemas.openxmlformats.org/package/2006/content-types"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259" r:id="rId4"/>
    <p:sldId id="257" r:id="rId5"/>
    <p:sldId id="280" r:id="rId6"/>
    <p:sldId id="256" r:id="rId7"/>
    <p:sldId id="260" r:id="rId8"/>
    <p:sldId id="258" r:id="rId9"/>
    <p:sldId id="262" r:id="rId10"/>
    <p:sldId id="261" r:id="rId11"/>
    <p:sldId id="263" r:id="rId12"/>
    <p:sldId id="264" r:id="rId13"/>
    <p:sldId id="265" r:id="rId14"/>
    <p:sldId id="274" r:id="rId15"/>
    <p:sldId id="266" r:id="rId16"/>
    <p:sldId id="268" r:id="rId17"/>
    <p:sldId id="267" r:id="rId18"/>
    <p:sldId id="269" r:id="rId19"/>
    <p:sldId id="270" r:id="rId2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A15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sp>
        <p:nvSpPr>
          <p:cNvPr id="7" name="文本框 6"/>
          <p:cNvSpPr txBox="1"/>
          <p:nvPr userDrawn="1"/>
        </p:nvSpPr>
        <p:spPr>
          <a:xfrm rot="19860000">
            <a:off x="1477010" y="2471420"/>
            <a:ext cx="898906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9600" b="1">
                <a:solidFill>
                  <a:schemeClr val="accent5">
                    <a:lumMod val="20000"/>
                    <a:lumOff val="80000"/>
                  </a:schemeClr>
                </a:solidFill>
                <a:latin typeface="华文行楷" panose="02010800040101010101" charset="-122"/>
                <a:ea typeface="华文行楷" panose="02010800040101010101" charset="-122"/>
              </a:rPr>
              <a:t>赵生勤老师课件</a:t>
            </a:r>
            <a:endParaRPr lang="zh-CN" altLang="en-US" sz="9600" b="1">
              <a:solidFill>
                <a:schemeClr val="accent5">
                  <a:lumMod val="20000"/>
                  <a:lumOff val="80000"/>
                </a:schemeClr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sp>
        <p:nvSpPr>
          <p:cNvPr id="7" name="文本框 6"/>
          <p:cNvSpPr txBox="1"/>
          <p:nvPr userDrawn="1"/>
        </p:nvSpPr>
        <p:spPr>
          <a:xfrm rot="19860000">
            <a:off x="1477010" y="2471420"/>
            <a:ext cx="898906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9600" b="1">
                <a:solidFill>
                  <a:schemeClr val="accent5">
                    <a:lumMod val="20000"/>
                    <a:lumOff val="80000"/>
                  </a:schemeClr>
                </a:solidFill>
                <a:latin typeface="华文行楷" panose="02010800040101010101" charset="-122"/>
                <a:ea typeface="华文行楷" panose="02010800040101010101" charset="-122"/>
              </a:rPr>
              <a:t>赵生勤老师课件</a:t>
            </a:r>
            <a:endParaRPr lang="zh-CN" altLang="en-US" sz="9600" b="1">
              <a:solidFill>
                <a:schemeClr val="accent5">
                  <a:lumMod val="20000"/>
                  <a:lumOff val="80000"/>
                </a:schemeClr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53" name="图片 2052" descr="OOOPIC_nd_ming_2008122480a69f64c28c899c"/>
          <p:cNvPicPr>
            <a:picLocks noChangeAspect="1"/>
          </p:cNvPicPr>
          <p:nvPr/>
        </p:nvPicPr>
        <p:blipFill>
          <a:blip r:embed="rId1">
            <a:lum bright="6000" contrast="-36000"/>
          </a:blip>
          <a:stretch>
            <a:fillRect/>
          </a:stretch>
        </p:blipFill>
        <p:spPr>
          <a:xfrm rot="-21600000">
            <a:off x="133350" y="102235"/>
            <a:ext cx="11925300" cy="66541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5" name="矩形 2054"/>
          <p:cNvSpPr/>
          <p:nvPr/>
        </p:nvSpPr>
        <p:spPr>
          <a:xfrm rot="3900000">
            <a:off x="5702300" y="2670175"/>
            <a:ext cx="3352800" cy="838200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endParaRPr lang="zh-CN" altLang="en-US" sz="6600">
              <a:ln w="12700" cap="flat" cmpd="sng">
                <a:solidFill>
                  <a:srgbClr val="3333CC"/>
                </a:solidFill>
                <a:prstDash val="solid"/>
                <a:headEnd type="none" w="med" len="med"/>
                <a:tailEnd type="none" w="med" len="med"/>
              </a:ln>
              <a:solidFill>
                <a:srgbClr val="B2B2B2">
                  <a:alpha val="50000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056" name="矩形 2055"/>
          <p:cNvSpPr/>
          <p:nvPr/>
        </p:nvSpPr>
        <p:spPr>
          <a:xfrm rot="3780000">
            <a:off x="2168525" y="4260850"/>
            <a:ext cx="3114675" cy="1019175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endParaRPr lang="zh-CN" altLang="en-US" sz="8000">
              <a:ln w="12700" cap="flat" cmpd="sng">
                <a:solidFill>
                  <a:srgbClr val="3333CC"/>
                </a:solidFill>
                <a:prstDash val="solid"/>
                <a:headEnd type="none" w="med" len="med"/>
                <a:tailEnd type="none" w="med" len="med"/>
              </a:ln>
              <a:solidFill>
                <a:srgbClr val="B2B2B2">
                  <a:alpha val="50000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454525" y="4581525"/>
            <a:ext cx="298577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7200" b="1">
                <a:solidFill>
                  <a:srgbClr val="1A15C8"/>
                </a:solidFill>
                <a:latin typeface="华文行楷" panose="02010800040101010101" charset="-122"/>
                <a:ea typeface="华文行楷" panose="02010800040101010101" charset="-122"/>
              </a:rPr>
              <a:t>惠特曼</a:t>
            </a:r>
            <a:endParaRPr lang="zh-CN" altLang="en-US" sz="7200" b="1">
              <a:solidFill>
                <a:srgbClr val="1A15C8"/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97890" y="1392555"/>
            <a:ext cx="10396220" cy="31534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9900" b="1">
                <a:solidFill>
                  <a:srgbClr val="FF0000"/>
                </a:solidFill>
                <a:latin typeface="华文行楷" panose="02010800040101010101" charset="-122"/>
                <a:ea typeface="华文行楷" panose="02010800040101010101" charset="-122"/>
              </a:rPr>
              <a:t>自己之歌</a:t>
            </a:r>
            <a:endParaRPr lang="zh-CN" altLang="en-US" sz="19900" b="1">
              <a:solidFill>
                <a:srgbClr val="FF0000"/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628650" y="1023620"/>
            <a:ext cx="11209020" cy="55175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40000"/>
              </a:lnSpc>
            </a:pPr>
            <a:r>
              <a:rPr lang="zh-CN" sz="36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主要要点：</a:t>
            </a:r>
            <a:endParaRPr lang="zh-CN" sz="3600" b="1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 indent="0">
              <a:lnSpc>
                <a:spcPct val="140000"/>
              </a:lnSpc>
            </a:pPr>
            <a:r>
              <a:rPr lang="zh-CN" sz="36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 </a:t>
            </a:r>
            <a:r>
              <a:rPr lang="en-US" altLang="zh-CN" sz="36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     </a:t>
            </a:r>
            <a:r>
              <a:rPr lang="zh-CN" sz="36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“我”和</a:t>
            </a:r>
            <a:r>
              <a:rPr lang="zh-CN" sz="36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片麻石、煤、藓苔</a:t>
            </a:r>
            <a:r>
              <a:rPr lang="zh-CN" sz="36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等平凡事物“混合在一起”，说明“我”是平凡的；“装饰着</a:t>
            </a:r>
            <a:r>
              <a:rPr lang="zh-CN" sz="36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飞鸟和走兽</a:t>
            </a:r>
            <a:r>
              <a:rPr lang="zh-CN" sz="36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”，说明“我”是追求自由的。“有很好的理由”远离，但“需要的时候”“可以将任何的东西召来”，体现了作者为了自由不顾一切的精神。</a:t>
            </a:r>
            <a:endParaRPr lang="zh-CN" sz="3600" b="1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 indent="0">
              <a:lnSpc>
                <a:spcPct val="140000"/>
              </a:lnSpc>
            </a:pPr>
            <a:r>
              <a:rPr lang="zh-CN" sz="36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 </a:t>
            </a:r>
            <a:r>
              <a:rPr lang="en-US" altLang="zh-CN" sz="36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      </a:t>
            </a:r>
            <a:r>
              <a:rPr lang="zh-CN" sz="3600" b="1">
                <a:solidFill>
                  <a:srgbClr val="7030A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中心意思：“我”出身平凡，但能量巨大。</a:t>
            </a:r>
            <a:r>
              <a:rPr lang="zh-CN" sz="36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 </a:t>
            </a:r>
            <a:endParaRPr lang="zh-CN" altLang="en-US" sz="3600" b="1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871720" y="316865"/>
            <a:ext cx="2722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华文中宋" panose="02010600040101010101" charset="-122"/>
                <a:sym typeface="+mn-ea"/>
              </a:rPr>
              <a:t>鉴赏第二节</a:t>
            </a:r>
            <a:endParaRPr lang="zh-CN" altLang="en-US" sz="40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华文中宋" panose="0201060004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259080" y="982980"/>
            <a:ext cx="11834495" cy="5631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36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主要要点：</a:t>
            </a:r>
            <a:endParaRPr lang="zh-CN" sz="3600" b="1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 indent="0"/>
            <a:r>
              <a:rPr lang="zh-CN" sz="36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 </a:t>
            </a:r>
            <a:r>
              <a:rPr lang="en-US" altLang="zh-CN" sz="36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   </a:t>
            </a:r>
            <a:r>
              <a:rPr lang="zh-CN" sz="36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 “……是突徒然的”，这节诗运用意象组合的方式，让九个“徒然的”一气呵成，情感炽热，气势恢宏。作者大声歌唱，尽情狂欢，张扬个性，重塑自我，表达出对自我的肯定和对未来的憧憬。诗歌的节拍来自于生活，充满活力，富于幻想，表现出生活的情调和生活的真理。作者选取了</a:t>
            </a:r>
            <a:r>
              <a:rPr lang="zh-CN" sz="36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火成岩、爬虫、打的怪物、鹰雕、蝮蛇、麋鹿、海燕等意象</a:t>
            </a:r>
            <a:r>
              <a:rPr lang="zh-CN" sz="36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，这些意象包括天上的、地上的、海里的，是世间万物的代表。</a:t>
            </a:r>
            <a:endParaRPr lang="zh-CN" sz="3600" b="1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 indent="0"/>
            <a:r>
              <a:rPr lang="zh-CN" sz="3600" b="1">
                <a:solidFill>
                  <a:srgbClr val="7030A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作者选取这些意象是为了说明世间万物都不能阻挡“我”。</a:t>
            </a:r>
            <a:endParaRPr lang="zh-CN" altLang="en-US" sz="3600" b="1">
              <a:solidFill>
                <a:srgbClr val="7030A0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734560" y="189230"/>
            <a:ext cx="2722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华文中宋" panose="02010600040101010101" charset="-122"/>
                <a:sym typeface="+mn-ea"/>
              </a:rPr>
              <a:t>鉴赏第三节</a:t>
            </a:r>
            <a:endParaRPr lang="zh-CN" altLang="en-US" sz="40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华文中宋" panose="0201060004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53" name="图片 2052" descr="OOOPIC_nd_ming_2008122480a69f64c28c899c"/>
          <p:cNvPicPr>
            <a:picLocks noChangeAspect="1"/>
          </p:cNvPicPr>
          <p:nvPr/>
        </p:nvPicPr>
        <p:blipFill>
          <a:blip r:embed="rId1">
            <a:lum bright="6000" contrast="-36000"/>
          </a:blip>
          <a:stretch>
            <a:fillRect/>
          </a:stretch>
        </p:blipFill>
        <p:spPr>
          <a:xfrm rot="-21600000">
            <a:off x="133350" y="102235"/>
            <a:ext cx="11925300" cy="66541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5" name="矩形 2054"/>
          <p:cNvSpPr/>
          <p:nvPr/>
        </p:nvSpPr>
        <p:spPr>
          <a:xfrm rot="3900000">
            <a:off x="5702300" y="2670175"/>
            <a:ext cx="3352800" cy="838200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endParaRPr lang="zh-CN" altLang="en-US" sz="6600">
              <a:ln w="12700" cap="flat" cmpd="sng">
                <a:solidFill>
                  <a:srgbClr val="3333CC"/>
                </a:solidFill>
                <a:prstDash val="solid"/>
                <a:headEnd type="none" w="med" len="med"/>
                <a:tailEnd type="none" w="med" len="med"/>
              </a:ln>
              <a:solidFill>
                <a:srgbClr val="B2B2B2">
                  <a:alpha val="50000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056" name="矩形 2055"/>
          <p:cNvSpPr/>
          <p:nvPr/>
        </p:nvSpPr>
        <p:spPr>
          <a:xfrm rot="3780000">
            <a:off x="2168525" y="4260850"/>
            <a:ext cx="3114675" cy="1019175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endParaRPr lang="zh-CN" altLang="en-US" sz="8000">
              <a:ln w="12700" cap="flat" cmpd="sng">
                <a:solidFill>
                  <a:srgbClr val="3333CC"/>
                </a:solidFill>
                <a:prstDash val="solid"/>
                <a:headEnd type="none" w="med" len="med"/>
                <a:tailEnd type="none" w="med" len="med"/>
              </a:ln>
              <a:solidFill>
                <a:srgbClr val="B2B2B2">
                  <a:alpha val="50000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82650" y="1981835"/>
            <a:ext cx="10426700" cy="31534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9900" b="1">
                <a:solidFill>
                  <a:srgbClr val="FF0000"/>
                </a:solidFill>
                <a:latin typeface="华文行楷" panose="02010800040101010101" charset="-122"/>
                <a:ea typeface="华文行楷" panose="02010800040101010101" charset="-122"/>
              </a:rPr>
              <a:t>课文探究</a:t>
            </a:r>
            <a:endParaRPr lang="zh-CN" altLang="en-US" sz="19900" b="1">
              <a:solidFill>
                <a:srgbClr val="FF0000"/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文本框 5"/>
          <p:cNvSpPr txBox="1"/>
          <p:nvPr/>
        </p:nvSpPr>
        <p:spPr>
          <a:xfrm>
            <a:off x="690880" y="448310"/>
            <a:ext cx="8503285" cy="7004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algn="just" eaLnBrk="1" latinLnBrk="0" hangingPunct="1">
              <a:lnSpc>
                <a:spcPct val="110000"/>
              </a:lnSpc>
            </a:pPr>
            <a:r>
              <a:rPr sz="3600" b="1">
                <a:solidFill>
                  <a:srgbClr val="1A15C8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1.请简析《自己之歌》中“我”的形象。</a:t>
            </a:r>
            <a:endParaRPr sz="3600" b="1">
              <a:solidFill>
                <a:srgbClr val="1A15C8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77850" y="1148715"/>
            <a:ext cx="11282680" cy="55029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 eaLnBrk="1" latinLnBrk="0" hangingPunct="1">
              <a:lnSpc>
                <a:spcPct val="110000"/>
              </a:lnSpc>
            </a:pPr>
            <a:r>
              <a:rPr lang="en-US" altLang="zh-CN" sz="32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       </a:t>
            </a:r>
            <a:r>
              <a:rPr lang="zh-CN" altLang="en-US" sz="32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究竟怎样理解诗中的“我”,这是个关键问题,对此也一直存在着不同的见解。首先必须承认,这个“我”具有双重乃至多重意义。第一重意义是作为诗歌的</a:t>
            </a:r>
            <a:r>
              <a:rPr lang="zh-CN" altLang="en-US" sz="32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叙述者诗人自己</a:t>
            </a:r>
            <a:r>
              <a:rPr lang="zh-CN" altLang="en-US" sz="32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,即惠特曼本人,他在诗中有种种自白,谈到自己的情况和经历。第二重意义是作为一个一般的人的“我”,他</a:t>
            </a:r>
            <a:r>
              <a:rPr lang="zh-CN" altLang="en-US" sz="32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可以代替美国社会中各种各样的人发言、感受、行动</a:t>
            </a:r>
            <a:r>
              <a:rPr lang="zh-CN" altLang="en-US" sz="32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,等等。也可以视为“自由、平等、民主”的新兴资产阶级思想的象征,它具有强大的生命力,像草叶一样,哪里有土,哪里有水,就在哪里生长。第三重意义是在某些情况下是宇宙万物乃至宇宙本身的“我”,它</a:t>
            </a:r>
            <a:r>
              <a:rPr lang="zh-CN" altLang="en-US" sz="32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是一种泛生命观的体现</a:t>
            </a:r>
            <a:r>
              <a:rPr lang="zh-CN" altLang="en-US" sz="32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。</a:t>
            </a:r>
            <a:endParaRPr lang="zh-CN" altLang="en-US" sz="3200" b="1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文本框 5"/>
          <p:cNvSpPr txBox="1"/>
          <p:nvPr/>
        </p:nvSpPr>
        <p:spPr>
          <a:xfrm>
            <a:off x="549275" y="338455"/>
            <a:ext cx="8124825" cy="7004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algn="just" eaLnBrk="1" latinLnBrk="0" hangingPunct="1">
              <a:lnSpc>
                <a:spcPct val="110000"/>
              </a:lnSpc>
            </a:pPr>
            <a:r>
              <a:rPr sz="3600" b="1">
                <a:solidFill>
                  <a:srgbClr val="1A15C8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2.诗歌第一段表现了诗人怎样的感情?</a:t>
            </a:r>
            <a:endParaRPr sz="3600" b="1">
              <a:solidFill>
                <a:srgbClr val="1A15C8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49275" y="1140460"/>
            <a:ext cx="11093450" cy="55029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 eaLnBrk="1" latinLnBrk="0" hangingPunct="1">
              <a:lnSpc>
                <a:spcPct val="110000"/>
              </a:lnSpc>
            </a:pPr>
            <a:r>
              <a:rPr lang="en-US" altLang="zh-CN" sz="32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      </a:t>
            </a:r>
            <a:r>
              <a:rPr lang="zh-CN" altLang="en-US" sz="32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惠特曼的泛生命观使他对自然界的土地、山川、草木倾注了无限的热爱之情。在他的眼里,自然和宇宙都蕴含着上帝的存在。因此自然界中的任何一分子,无论巨大还是纤小,都折射出无限的神性。诗人笔触细腻,从大自然的一草一木、一沙一石写起,通过看似细小的景物抒发伟大的情感,诗人赞美万物的神圣性,诗人笔下的自然界的生物都是充满了灵性的完整、鲜活的生命。诗人认为上帝创造了自然,那么也就无所谓高尚或卑劣。万物在上帝面前都是平等的,自然界的任何存在都是鲜活的生命个体。</a:t>
            </a:r>
            <a:r>
              <a:rPr lang="zh-CN" altLang="en-US" sz="32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惠特曼带着对自然炽烈的热爱之情,把自然看作了与神同等的存在</a:t>
            </a:r>
            <a:r>
              <a:rPr lang="zh-CN" altLang="en-US" sz="32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。</a:t>
            </a:r>
            <a:endParaRPr lang="zh-CN" altLang="en-US" sz="3200" b="1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文本框 5"/>
          <p:cNvSpPr txBox="1"/>
          <p:nvPr/>
        </p:nvSpPr>
        <p:spPr>
          <a:xfrm>
            <a:off x="680085" y="266065"/>
            <a:ext cx="1100645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algn="just" eaLnBrk="1" latinLnBrk="0" hangingPunct="1">
              <a:lnSpc>
                <a:spcPct val="100000"/>
              </a:lnSpc>
            </a:pPr>
            <a:r>
              <a:rPr sz="3600" b="1">
                <a:solidFill>
                  <a:srgbClr val="1A15C8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3.怎样理解本文第三段中“逃跑或畏怯是徒然的”这句话?</a:t>
            </a:r>
            <a:endParaRPr sz="3600" b="1">
              <a:solidFill>
                <a:srgbClr val="1A15C8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93090" y="1561465"/>
            <a:ext cx="11181080" cy="49618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 eaLnBrk="1" latinLnBrk="0" hangingPunct="1">
              <a:lnSpc>
                <a:spcPct val="110000"/>
              </a:lnSpc>
            </a:pPr>
            <a:r>
              <a:rPr lang="en-US" altLang="zh-CN" sz="32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      </a:t>
            </a:r>
            <a:r>
              <a:rPr lang="zh-CN" altLang="en-US" sz="32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这句话</a:t>
            </a:r>
            <a:r>
              <a:rPr lang="zh-CN" altLang="en-US" sz="32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要结合三段之间的关系来理解</a:t>
            </a:r>
            <a:r>
              <a:rPr lang="zh-CN" altLang="en-US" sz="32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。在这三段的表述中,诗人笔下的“我”不仅是讲述者,更是宇宙万物乃至宇宙本身。第一段中的“我”可化身为世间万物,第二段中,世间万物又可汇集而为“我”。在这种万物即“我”、“我”即万物的关系中,“我”既是物,又是资产阶级“平等、自由、民主”思想的象征。在诗人看来,这种思想同时又是凌驾于具体的“物”之上的规则,是万物的共性。世间万物都要遵循这种规则,所以具体的“物”以其各种方式“反对”“退缩”“远离”“变形”等,都是“徒然”的。</a:t>
            </a:r>
            <a:endParaRPr lang="zh-CN" altLang="en-US" sz="3200" b="1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文本框 5"/>
          <p:cNvSpPr txBox="1"/>
          <p:nvPr/>
        </p:nvSpPr>
        <p:spPr>
          <a:xfrm>
            <a:off x="577850" y="295275"/>
            <a:ext cx="11079480" cy="13093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algn="just" eaLnBrk="1" latinLnBrk="0" hangingPunct="1">
              <a:lnSpc>
                <a:spcPct val="110000"/>
              </a:lnSpc>
            </a:pPr>
            <a:r>
              <a:rPr sz="3600" b="1">
                <a:solidFill>
                  <a:srgbClr val="1A15C8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4.请结合你对惠特曼诗歌的理解,谈谈你对惠特曼式的自由诗体的理解。</a:t>
            </a:r>
            <a:endParaRPr sz="3600" b="1">
              <a:solidFill>
                <a:srgbClr val="1A15C8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77850" y="1692275"/>
            <a:ext cx="11079480" cy="48298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 eaLnBrk="1" latinLnBrk="0" hangingPunct="1">
              <a:lnSpc>
                <a:spcPct val="110000"/>
              </a:lnSpc>
            </a:pPr>
            <a:r>
              <a:rPr lang="en-US" altLang="zh-CN" sz="28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      </a:t>
            </a:r>
            <a:r>
              <a:rPr lang="zh-CN" altLang="en-US" sz="28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惠特曼</a:t>
            </a:r>
            <a:r>
              <a:rPr lang="zh-CN" altLang="en-US" sz="28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全面否定了以音节、重音和韵脚为基本要素的诗歌格律</a:t>
            </a:r>
            <a:r>
              <a:rPr lang="zh-CN" altLang="en-US" sz="28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,代之以一种崭新的艺术形式,即所谓的惠特曼式的自由诗体。</a:t>
            </a:r>
            <a:endParaRPr lang="zh-CN" altLang="en-US" sz="2800" b="1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 algn="just" eaLnBrk="1" latinLnBrk="0" hangingPunct="1">
              <a:lnSpc>
                <a:spcPct val="110000"/>
              </a:lnSpc>
            </a:pPr>
            <a:r>
              <a:rPr lang="zh-CN" altLang="en-US" sz="28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 </a:t>
            </a:r>
            <a:r>
              <a:rPr lang="en-US" altLang="zh-CN" sz="28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 </a:t>
            </a:r>
            <a:r>
              <a:rPr lang="zh-CN" altLang="en-US" sz="28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①他的诗行</a:t>
            </a:r>
            <a:r>
              <a:rPr lang="zh-CN" altLang="en-US" sz="28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参差不齐</a:t>
            </a:r>
            <a:r>
              <a:rPr lang="zh-CN" altLang="en-US" sz="28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,但</a:t>
            </a:r>
            <a:r>
              <a:rPr lang="zh-CN" altLang="en-US" sz="28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长句居多</a:t>
            </a:r>
            <a:r>
              <a:rPr lang="zh-CN" altLang="en-US" sz="28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,同时每一行自成独立的陈述,极少有转行的现象。</a:t>
            </a:r>
            <a:endParaRPr lang="zh-CN" altLang="en-US" sz="2800" b="1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 algn="just" eaLnBrk="1" latinLnBrk="0" hangingPunct="1">
              <a:lnSpc>
                <a:spcPct val="110000"/>
              </a:lnSpc>
            </a:pPr>
            <a:r>
              <a:rPr lang="zh-CN" altLang="en-US" sz="28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 </a:t>
            </a:r>
            <a:r>
              <a:rPr lang="en-US" altLang="zh-CN" sz="28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 </a:t>
            </a:r>
            <a:r>
              <a:rPr lang="zh-CN" altLang="en-US" sz="28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②他的诗歌</a:t>
            </a:r>
            <a:r>
              <a:rPr lang="zh-CN" altLang="en-US" sz="28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没有韵脚</a:t>
            </a:r>
            <a:r>
              <a:rPr lang="zh-CN" altLang="en-US" sz="28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不讲格律</a:t>
            </a:r>
            <a:r>
              <a:rPr lang="zh-CN" altLang="en-US" sz="28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,只有一种凭自己对词语和短语的巧妙安排,形成的没有固定形式但读者可以不同程度地感觉到的韵律。这种韵律因其从内部自然形成,文艺理论家们称之为“思想韵律”或“有机韵律”。</a:t>
            </a:r>
            <a:endParaRPr lang="zh-CN" altLang="en-US" sz="2800" b="1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 algn="just" eaLnBrk="1" latinLnBrk="0" hangingPunct="1">
              <a:lnSpc>
                <a:spcPct val="110000"/>
              </a:lnSpc>
            </a:pPr>
            <a:r>
              <a:rPr lang="zh-CN" altLang="en-US" sz="28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 </a:t>
            </a:r>
            <a:r>
              <a:rPr lang="en-US" altLang="zh-CN" sz="28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 </a:t>
            </a:r>
            <a:r>
              <a:rPr lang="zh-CN" altLang="en-US" sz="28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③这种自由诗体</a:t>
            </a:r>
            <a:r>
              <a:rPr lang="zh-CN" altLang="en-US" sz="28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没有任何形式上的约束</a:t>
            </a:r>
            <a:r>
              <a:rPr lang="zh-CN" altLang="en-US" sz="28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,虽然很难不流于分散,但却更能适应现代的重大主题。</a:t>
            </a:r>
            <a:endParaRPr lang="zh-CN" altLang="en-US" sz="2800" b="1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345440" y="182880"/>
            <a:ext cx="11501120" cy="63557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3200" b="1">
                <a:solidFill>
                  <a:srgbClr val="1A15C8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5</a:t>
            </a:r>
            <a:r>
              <a:rPr lang="zh-CN" altLang="en-US" sz="3200" b="1">
                <a:solidFill>
                  <a:srgbClr val="1A15C8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、</a:t>
            </a:r>
            <a:r>
              <a:rPr lang="zh-CN" sz="3200" b="1">
                <a:solidFill>
                  <a:srgbClr val="1A15C8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《自己之歌(节选)》在意象的选取上有什么特点?选取的意象有什么作用？寄托了诗人怎样的情感?</a:t>
            </a:r>
            <a:endParaRPr lang="zh-CN" sz="3200" b="1">
              <a:solidFill>
                <a:srgbClr val="1A15C8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 indent="0">
              <a:lnSpc>
                <a:spcPct val="110000"/>
              </a:lnSpc>
            </a:pPr>
            <a:r>
              <a:rPr lang="zh-CN" sz="32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 </a:t>
            </a:r>
            <a:r>
              <a:rPr lang="en-US" altLang="zh-CN" sz="32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    </a:t>
            </a:r>
            <a:r>
              <a:rPr lang="en-US" altLang="zh-CN" sz="32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 </a:t>
            </a:r>
            <a:r>
              <a:rPr lang="zh-CN" sz="28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意象选取:</a:t>
            </a:r>
            <a:r>
              <a:rPr lang="zh-CN" sz="28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诗人笔触细腻,从大自然的一草一木、一沙一石写起,选取自然界中的草叶、蚂蚁、鹪鹩的卵、雨蛙、黑莓、母牛、小鼠、鹰雕、蝮蛇、麋鹿、海燕等生物作为诗歌的意象,这些鲜活的生命充满了灵性和神圣的色彩。</a:t>
            </a:r>
            <a:endParaRPr lang="zh-CN" sz="2800" b="1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 indent="0">
              <a:lnSpc>
                <a:spcPct val="110000"/>
              </a:lnSpc>
            </a:pPr>
            <a:r>
              <a:rPr lang="zh-CN" sz="28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 </a:t>
            </a:r>
            <a:r>
              <a:rPr lang="en-US" altLang="zh-CN" sz="28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     </a:t>
            </a:r>
            <a:r>
              <a:rPr lang="zh-CN" sz="28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意象选取特点：</a:t>
            </a:r>
            <a:r>
              <a:rPr lang="zh-CN" sz="28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一是比较独特，如鹪鹩的卵、雨蛙、黑莓、片麻石等，这些陌生而独特的意象，体现了诗人丰富的想象力，赋予了诗歌神奇的色彩。二是范围广泛，几乎无所不包，包含天上的、地上的、海里的，这些意象构成了诗歌开阔的意境，体现了诗人博大的气魄。诗人对这些自然界中的事物倾注了无限的热爱之情。在他的眼里,自然界中的任何一分子,无论巨大和纤小,都折射出无限的神圣性,从看似细小的景物里抒发伟大的情感,从而赞美万物的神圣性。</a:t>
            </a:r>
            <a:endParaRPr lang="zh-CN" altLang="en-US" sz="2800" b="1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570865" y="998220"/>
            <a:ext cx="11093450" cy="5631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36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语言建构与运用</a:t>
            </a:r>
            <a:r>
              <a:rPr lang="zh-CN" sz="3600" b="1">
                <a:solidFill>
                  <a:srgbClr val="1E1E1E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  了解惠特曼的创作成就及其在世界文学史上的地位，学习诗歌中对比、排比等修辞手法的运用效果。</a:t>
            </a:r>
            <a:endParaRPr lang="zh-CN" sz="3600" b="1">
              <a:solidFill>
                <a:srgbClr val="1E1E1E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 indent="0"/>
            <a:r>
              <a:rPr lang="zh-CN" sz="36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思维发展与提升</a:t>
            </a:r>
            <a:r>
              <a:rPr lang="zh-CN" sz="3600" b="1">
                <a:solidFill>
                  <a:srgbClr val="1E1E1E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  理解诗歌的意象、意境，把握诗歌的感情。</a:t>
            </a:r>
            <a:endParaRPr lang="zh-CN" sz="3600" b="1">
              <a:solidFill>
                <a:srgbClr val="1E1E1E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 indent="0"/>
            <a:r>
              <a:rPr lang="zh-CN" sz="36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审美鉴赏与创造</a:t>
            </a:r>
            <a:r>
              <a:rPr lang="zh-CN" sz="3600" b="1">
                <a:solidFill>
                  <a:srgbClr val="1E1E1E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  鉴赏诗歌的意境美、情感美。</a:t>
            </a:r>
            <a:endParaRPr lang="zh-CN" sz="3600" b="1">
              <a:solidFill>
                <a:srgbClr val="1E1E1E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 indent="0"/>
            <a:r>
              <a:rPr lang="zh-CN" sz="36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文化传承与理解体会</a:t>
            </a:r>
            <a:r>
              <a:rPr lang="zh-CN" sz="3600" b="1">
                <a:solidFill>
                  <a:srgbClr val="1E1E1E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  感受诗歌中涌动的旺盛的生命力和诗歌中凸显出的宏大的自我，树立自我意识，重视对个体价值的审视与思考。</a:t>
            </a:r>
            <a:endParaRPr lang="zh-CN" sz="3600" b="1">
              <a:solidFill>
                <a:srgbClr val="1E1E1E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 indent="0"/>
            <a:r>
              <a:rPr lang="zh-CN" sz="36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教学重点</a:t>
            </a:r>
            <a:r>
              <a:rPr lang="zh-CN" sz="3600" b="1">
                <a:solidFill>
                  <a:srgbClr val="1E1E1E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  诗歌意象选择的特点和寄托的感情。</a:t>
            </a:r>
            <a:endParaRPr lang="zh-CN" altLang="en-US" sz="3600" b="1">
              <a:solidFill>
                <a:srgbClr val="1E1E1E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988560" y="203835"/>
            <a:ext cx="2214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华文中宋" panose="02010600040101010101" charset="-122"/>
                <a:sym typeface="+mn-ea"/>
              </a:rPr>
              <a:t>学习目标</a:t>
            </a:r>
            <a:endParaRPr lang="zh-CN" altLang="en-US" sz="40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华文中宋" panose="0201060004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0"/>
                            </p:stCondLst>
                            <p:childTnLst>
                              <p:par>
                                <p:cTn id="34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57200" y="997585"/>
            <a:ext cx="11276965" cy="55175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40000"/>
              </a:lnSpc>
            </a:pPr>
            <a:r>
              <a:rPr lang="en-US" altLang="zh-CN" sz="36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       </a:t>
            </a:r>
            <a:r>
              <a:rPr lang="zh-CN" altLang="en-US" sz="36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郭沫若曾盛赞忠特曼是一位犹如“太平洋一样”（《晨安》）广间的诗人。忠特受的诗歌意境开阔，气魄宏大，有一种质补而明朗的力量，本课选的这一节《自己之歌》，就充分展现了这一特点。朗读这首诗，感受其中涌动的旺盛的生命之力和诗中凸显出的那个宏大的自我。诗中列举的许多自然事物，在传统的诗歌中很少出现，患特曼则赋予这些事物以诗意。</a:t>
            </a:r>
            <a:endParaRPr lang="zh-CN" altLang="en-US" sz="3600" b="1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959985" y="290830"/>
            <a:ext cx="227203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rgbClr val="FF0000"/>
                </a:solidFill>
              </a:rPr>
              <a:t>学习提示</a:t>
            </a:r>
            <a:endParaRPr lang="zh-CN" altLang="en-US" sz="40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245" name="图片 10244" descr="0b3a1c08981821c263d9862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2740" y="1263650"/>
            <a:ext cx="3039745" cy="531749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731520" y="363220"/>
            <a:ext cx="224282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rgbClr val="FF0000"/>
                </a:solidFill>
              </a:rPr>
              <a:t>作者简介</a:t>
            </a:r>
            <a:endParaRPr lang="zh-CN" altLang="en-US" sz="4000" b="1">
              <a:solidFill>
                <a:srgbClr val="FF0000"/>
              </a:solidFill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3515995" y="182880"/>
            <a:ext cx="8399780" cy="64928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32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    </a:t>
            </a:r>
            <a:r>
              <a:rPr lang="zh-CN" sz="32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惠特曼(1819－1892)是</a:t>
            </a:r>
            <a:r>
              <a:rPr lang="zh-CN" sz="32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美国19世纪杰出的民主诗人</a:t>
            </a:r>
            <a:r>
              <a:rPr lang="zh-CN" sz="32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。他出身于农民家庭，当过木工、排字工、教师、报纸编辑、职员等。一生创作了大量诗歌。他的诗体现了美国的民主理想，反映了美国独立战争和内战的重大史实。他的诗集《草叶集》，以“草叶”命名，其用意就在“民主”二字。为了避免传统的诗艺常规，即押韵、格律等，惠特曼创造了一种空前自由的诗体，借以充分地表达自己的思想感情。“自由”是《草叶集》的一大特点。他的创作对欧美诗歌的发展影响极大，有“美国‘诗歌之父’惠特曼”之称。主要著作有《给一个遇到挫折的欧洲革命者》《我听见美国在歌唱》等。</a:t>
            </a:r>
            <a:endParaRPr lang="zh-CN" altLang="en-US" sz="3200" b="1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pic>
        <p:nvPicPr>
          <p:cNvPr id="10245" name="图片 10244" descr="0b3a1c08981821c263d9862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56955" y="138430"/>
            <a:ext cx="2836545" cy="292989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6" name="图片 10245" descr="a54e55fbb48d245a034f56bb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6270" y="138430"/>
            <a:ext cx="3186430" cy="292989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7" name="图片 10246" descr="u=2647250440,2607824635&amp;fm=15&amp;gp=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18380" y="137795"/>
            <a:ext cx="2842895" cy="293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791845" y="3439795"/>
            <a:ext cx="11120755" cy="32302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4800" b="1" dirty="0">
                <a:solidFill>
                  <a:srgbClr val="FF33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惠特曼</a:t>
            </a:r>
            <a:endParaRPr lang="zh-CN" altLang="en-US" sz="4800" b="1" dirty="0">
              <a:solidFill>
                <a:srgbClr val="FF33CC"/>
              </a:solidFill>
              <a:effectLst>
                <a:outerShdw blurRad="38100" dist="38100" dir="2700000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 algn="l"/>
            <a:r>
              <a:rPr lang="zh-CN" altLang="en-US" sz="4000" b="1" dirty="0">
                <a:solidFill>
                  <a:srgbClr val="FF33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   美国</a:t>
            </a:r>
            <a:r>
              <a:rPr lang="en-US" altLang="zh-CN" sz="3600" b="1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19</a:t>
            </a:r>
            <a:r>
              <a:rPr lang="zh-CN" altLang="en-US" sz="3600" b="1" dirty="0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世纪杰出的</a:t>
            </a:r>
            <a:r>
              <a:rPr lang="zh-CN" altLang="en-US" sz="4000" b="1" dirty="0">
                <a:solidFill>
                  <a:srgbClr val="FF33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浪漫主义民主</a:t>
            </a:r>
            <a:r>
              <a:rPr lang="zh-CN" altLang="en-US" sz="3600" b="1" dirty="0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诗人，其</a:t>
            </a:r>
            <a:r>
              <a:rPr lang="en-US" altLang="zh-CN" sz="3600" b="1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《</a:t>
            </a:r>
            <a:r>
              <a:rPr lang="zh-CN" altLang="en-US" sz="3600" b="1" dirty="0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草叶集</a:t>
            </a:r>
            <a:r>
              <a:rPr lang="en-US" altLang="zh-CN" sz="3600" b="1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》</a:t>
            </a:r>
            <a:r>
              <a:rPr lang="zh-CN" altLang="en-US" sz="3600" b="1" dirty="0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代表着美国浪漫主义文学的高峰。他的诗体现了美国的</a:t>
            </a:r>
            <a:r>
              <a:rPr lang="zh-CN" altLang="en-US" sz="4000" b="1" dirty="0">
                <a:solidFill>
                  <a:srgbClr val="FF33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民主理想</a:t>
            </a:r>
            <a:r>
              <a:rPr lang="zh-CN" altLang="en-US" sz="3600" b="1" dirty="0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，反映了美国</a:t>
            </a:r>
            <a:r>
              <a:rPr lang="zh-CN" altLang="en-US" sz="4000" b="1" dirty="0">
                <a:solidFill>
                  <a:srgbClr val="FF33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独立战争和内战的重大史实。</a:t>
            </a:r>
            <a:endParaRPr lang="zh-CN" altLang="en-US" sz="4000" b="1" dirty="0">
              <a:solidFill>
                <a:srgbClr val="FF33CC"/>
              </a:solidFill>
              <a:effectLst>
                <a:outerShdw blurRad="38100" dist="38100" dir="2700000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97205" y="1119505"/>
            <a:ext cx="11196955" cy="55733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508000" algn="just" eaLnBrk="1" latinLnBrk="0" hangingPunct="1">
              <a:lnSpc>
                <a:spcPct val="110000"/>
              </a:lnSpc>
            </a:pPr>
            <a:r>
              <a:rPr lang="en-US" sz="36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   </a:t>
            </a:r>
            <a:r>
              <a:rPr sz="36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惠特曼创作《自己之歌》的时候,美国刚刚摆脱了英国的禁锢,获得了独立,美国开始独立发展经济,但是在某些方面还是依赖着英国,比如在文化方面还是没有自己的思想和特色文化。惠特曼生活在美国,感受着美国的独立、完善和发展。与此同时,一批文化工作者为建立美国的文化而努力着,惠特曼就是其中的一员,那个时代赋予了他特殊的任务——在美国人民心中唱响“自己之歌”。在这样的背景下,《自己之歌》应时代的号召,引领着美国人找到“自我”。</a:t>
            </a:r>
            <a:endParaRPr lang="zh-CN" altLang="en-US" sz="3600" b="1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273675" y="247015"/>
            <a:ext cx="164528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 b="1">
                <a:solidFill>
                  <a:srgbClr val="FF0000"/>
                </a:solidFill>
              </a:rPr>
              <a:t>背</a:t>
            </a:r>
            <a:r>
              <a:rPr lang="en-US" altLang="zh-CN" sz="4400" b="1">
                <a:solidFill>
                  <a:srgbClr val="FF0000"/>
                </a:solidFill>
              </a:rPr>
              <a:t>  </a:t>
            </a:r>
            <a:r>
              <a:rPr lang="zh-CN" altLang="en-US" sz="4400" b="1">
                <a:solidFill>
                  <a:srgbClr val="FF0000"/>
                </a:solidFill>
              </a:rPr>
              <a:t>景</a:t>
            </a:r>
            <a:endParaRPr lang="zh-CN" altLang="en-US" sz="44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615315" y="1721485"/>
            <a:ext cx="10962005" cy="47974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70000"/>
              </a:lnSpc>
            </a:pPr>
            <a:r>
              <a:rPr lang="en-US" altLang="zh-CN" sz="36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     </a:t>
            </a:r>
            <a:r>
              <a:rPr lang="zh-CN" sz="36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“自己之歌”即写给自己的歌，惠特曼的代表作之一，全诗共52节，这里节选的是第31节。</a:t>
            </a:r>
            <a:endParaRPr lang="zh-CN" sz="3600" b="1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 indent="0">
              <a:lnSpc>
                <a:spcPct val="170000"/>
              </a:lnSpc>
            </a:pPr>
            <a:r>
              <a:rPr lang="zh-CN" sz="36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 </a:t>
            </a:r>
            <a:r>
              <a:rPr lang="en-US" altLang="zh-CN" sz="36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     </a:t>
            </a:r>
            <a:r>
              <a:rPr lang="zh-CN" sz="36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全诗题目简明扼要，点明主旨。赞颂自我意识的觉醒，重视个体的价值；节选部分的主旨也与全诗主旨相关。</a:t>
            </a:r>
            <a:endParaRPr lang="zh-CN" altLang="en-US" sz="3600" b="1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886325" y="451485"/>
            <a:ext cx="2418080" cy="76835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sz="4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解读文题</a:t>
            </a:r>
            <a:endParaRPr lang="zh-CN" altLang="en-US" sz="44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979170" y="1743075"/>
            <a:ext cx="10437495" cy="45218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60000"/>
              </a:lnSpc>
            </a:pPr>
            <a:r>
              <a:rPr lang="en-US" altLang="zh-CN" sz="36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     </a:t>
            </a:r>
            <a:r>
              <a:rPr lang="zh-CN" sz="36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《自己之歌(节选)》列举了许多自然事物，赋予其诗意，渲染了大自然旺盛的生命力，抒发了对个体价值的赞美，凸显出宏大的自我，体现出自我意识的觉醒和对个体价值的思考，表达了对自由、开放、独立的个性的追求。</a:t>
            </a:r>
            <a:endParaRPr lang="zh-CN" altLang="en-US" sz="3600" b="1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279390" y="597535"/>
            <a:ext cx="1633220" cy="76835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sz="4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华文中宋" panose="02010600040101010101" charset="-122"/>
                <a:sym typeface="+mn-ea"/>
              </a:rPr>
              <a:t>主</a:t>
            </a:r>
            <a:r>
              <a:rPr lang="en-US" altLang="zh-CN" sz="4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华文中宋" panose="02010600040101010101" charset="-122"/>
                <a:sym typeface="+mn-ea"/>
              </a:rPr>
              <a:t>  </a:t>
            </a:r>
            <a:r>
              <a:rPr lang="zh-CN" sz="4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华文中宋" panose="02010600040101010101" charset="-122"/>
                <a:sym typeface="+mn-ea"/>
              </a:rPr>
              <a:t>旨</a:t>
            </a:r>
            <a:endParaRPr lang="zh-CN" altLang="en-US" sz="44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华文中宋" panose="0201060004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578485" y="934720"/>
            <a:ext cx="11035030" cy="55175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40000"/>
              </a:lnSpc>
            </a:pPr>
            <a:r>
              <a:rPr lang="zh-CN" sz="3600" b="1">
                <a:solidFill>
                  <a:srgbClr val="1A15C8"/>
                </a:solidFill>
                <a:latin typeface="华文中宋" panose="02010600040101010101" charset="-122"/>
                <a:ea typeface="华文中宋" panose="02010600040101010101" charset="-122"/>
              </a:rPr>
              <a:t>从这首诗的</a:t>
            </a:r>
            <a:r>
              <a:rPr lang="zh-CN" sz="3600" b="1">
                <a:solidFill>
                  <a:srgbClr val="1A15C8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第一节</a:t>
            </a:r>
            <a:r>
              <a:rPr lang="zh-CN" sz="3600" b="1">
                <a:solidFill>
                  <a:srgbClr val="1A15C8"/>
                </a:solidFill>
                <a:latin typeface="华文中宋" panose="02010600040101010101" charset="-122"/>
                <a:ea typeface="华文中宋" panose="02010600040101010101" charset="-122"/>
              </a:rPr>
              <a:t>来看，作者是如何感知大自然的？</a:t>
            </a:r>
            <a:r>
              <a:rPr lang="en-US" altLang="zh-CN" sz="3600" b="1">
                <a:solidFill>
                  <a:srgbClr val="1A15C8"/>
                </a:solidFill>
                <a:latin typeface="华文中宋" panose="02010600040101010101" charset="-122"/>
                <a:ea typeface="华文中宋" panose="02010600040101010101" charset="-122"/>
              </a:rPr>
              <a:t>   </a:t>
            </a:r>
            <a:r>
              <a:rPr lang="en-US" altLang="zh-CN" sz="36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 </a:t>
            </a:r>
            <a:endParaRPr lang="en-US" altLang="zh-CN" sz="3600" b="1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 indent="0">
              <a:lnSpc>
                <a:spcPct val="140000"/>
              </a:lnSpc>
            </a:pPr>
            <a:r>
              <a:rPr lang="en-US" altLang="zh-CN" sz="36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      </a:t>
            </a:r>
            <a:r>
              <a:rPr lang="zh-CN" sz="36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作者对自然界的</a:t>
            </a:r>
            <a:r>
              <a:rPr lang="zh-CN" sz="36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土地、山川、草木</a:t>
            </a:r>
            <a:r>
              <a:rPr lang="zh-CN" sz="36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倾注了无限的热爱之情，在他的眼里，自然和宇宙都蕴涵着上帝的存在，因此，在自然界中的任何一分子，无论巨大还是纤小，都折射出无限的神圣性。作者笔触细腻，从大自然的一草一木、一沙一石，从看似细小的景物里抒发伟大的情感。</a:t>
            </a:r>
            <a:endParaRPr lang="zh-CN" altLang="en-US" sz="3600" b="1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903470" y="227965"/>
            <a:ext cx="2722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鉴赏第一节</a:t>
            </a:r>
            <a:endParaRPr lang="zh-CN" altLang="zh-CN" sz="40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3136</Words>
  <Application>WPS 演示</Application>
  <PresentationFormat>宽屏</PresentationFormat>
  <Paragraphs>78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27" baseType="lpstr">
      <vt:lpstr>Arial</vt:lpstr>
      <vt:lpstr>宋体</vt:lpstr>
      <vt:lpstr>Wingdings</vt:lpstr>
      <vt:lpstr>华文行楷</vt:lpstr>
      <vt:lpstr>华文中宋</vt:lpstr>
      <vt:lpstr>微软雅黑</vt:lpstr>
      <vt:lpstr>Arial Unicode MS</vt:lpstr>
      <vt:lpstr>Calibri</vt:lpstr>
      <vt:lpstr>Office 主题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ASUS</dc:creator>
  <cp:lastModifiedBy>赵生勤  高中语文  潇洒走一回</cp:lastModifiedBy>
  <cp:revision>5</cp:revision>
  <dcterms:created xsi:type="dcterms:W3CDTF">2021-10-31T01:00:00Z</dcterms:created>
  <dcterms:modified xsi:type="dcterms:W3CDTF">2022-01-11T08:27:10Z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9B1F2A4BB4E54ED5AE0609F4E56DAF14</vt:lpwstr>
  </property>
  <property fmtid="{D5CDD505-2E9C-101B-9397-08002B2CF9AE}" pid="3" name="KSOProductBuildVer">
    <vt:lpwstr>2052-11.1.0.11194</vt:lpwstr>
  </property>
</Properties>
</file>