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68" r:id="rId5"/>
    <p:sldId id="267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78" r:id="rId15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0000CC"/>
    <a:srgbClr val="FF00FF"/>
    <a:srgbClr val="66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20955"/>
            <a:ext cx="9172575" cy="6899910"/>
          </a:xfrm>
          <a:prstGeom prst="rect">
            <a:avLst/>
          </a:prstGeom>
        </p:spPr>
      </p:pic>
      <p:pic>
        <p:nvPicPr>
          <p:cNvPr id="4" name="图片 3" descr="11"/>
          <p:cNvPicPr>
            <a:picLocks noChangeAspect="1"/>
          </p:cNvPicPr>
          <p:nvPr/>
        </p:nvPicPr>
        <p:blipFill>
          <a:blip r:embed="rId2"/>
          <a:srcRect r="18216"/>
          <a:stretch>
            <a:fillRect/>
          </a:stretch>
        </p:blipFill>
        <p:spPr>
          <a:xfrm>
            <a:off x="1905" y="-635"/>
            <a:ext cx="3980180" cy="3228340"/>
          </a:xfrm>
          <a:prstGeom prst="rect">
            <a:avLst/>
          </a:prstGeom>
        </p:spPr>
      </p:pic>
      <p:pic>
        <p:nvPicPr>
          <p:cNvPr id="5" name="图片 4" descr="2"/>
          <p:cNvPicPr>
            <a:picLocks noChangeAspect="1"/>
          </p:cNvPicPr>
          <p:nvPr/>
        </p:nvPicPr>
        <p:blipFill>
          <a:blip r:embed="rId3"/>
          <a:srcRect r="10622"/>
          <a:stretch>
            <a:fillRect/>
          </a:stretch>
        </p:blipFill>
        <p:spPr>
          <a:xfrm>
            <a:off x="5050155" y="-635"/>
            <a:ext cx="4095115" cy="3228975"/>
          </a:xfrm>
          <a:prstGeom prst="rect">
            <a:avLst/>
          </a:prstGeom>
        </p:spPr>
      </p:pic>
      <p:pic>
        <p:nvPicPr>
          <p:cNvPr id="6" name="图片 5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" y="3872230"/>
            <a:ext cx="3979545" cy="2984500"/>
          </a:xfrm>
          <a:prstGeom prst="rect">
            <a:avLst/>
          </a:prstGeom>
        </p:spPr>
      </p:pic>
      <p:pic>
        <p:nvPicPr>
          <p:cNvPr id="7" name="图片 6" descr="6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0155" y="3872230"/>
            <a:ext cx="4094480" cy="2984500"/>
          </a:xfrm>
          <a:prstGeom prst="rect">
            <a:avLst/>
          </a:prstGeom>
        </p:spPr>
      </p:pic>
      <p:pic>
        <p:nvPicPr>
          <p:cNvPr id="8" name="图片 7" descr="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8080" y="1983740"/>
            <a:ext cx="4307840" cy="2890520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-20955"/>
            <a:ext cx="9172575" cy="68999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2920" y="897255"/>
            <a:ext cx="6202045" cy="1325880"/>
          </a:xfrm>
        </p:spPr>
        <p:txBody>
          <a:bodyPr/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10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、我们应该如何处理与动物之间的关系？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9220" y="2737485"/>
            <a:ext cx="6595745" cy="28930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8000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《鸟》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                                白居易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sym typeface="+mn-ea"/>
              </a:rPr>
              <a:t>谁道群生性命微？一般骨肉一般皮。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劝君莫打枝头鸟，子在巢中望母归。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1550" y="2309495"/>
            <a:ext cx="4919980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我们应该加强尊重自然、尊重其他生物的教育，改变过去的“人定胜天”的唯人类的观念，形成人与自然和谐发展的生态化的理念。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20955"/>
            <a:ext cx="9172575" cy="68999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2100" y="1489710"/>
            <a:ext cx="7085965" cy="650240"/>
          </a:xfrm>
        </p:spPr>
        <p:txBody>
          <a:bodyPr/>
          <a:p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11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、这篇文章的点睛之笔在哪？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4715" y="2997200"/>
            <a:ext cx="7886700" cy="1836420"/>
          </a:xfrm>
        </p:spPr>
        <p:txBody>
          <a:bodyPr>
            <a:normAutofit lnSpcReduction="20000"/>
          </a:bodyPr>
          <a:p>
            <a:pPr marL="0" indent="0">
              <a:lnSpc>
                <a:spcPct val="150000"/>
              </a:lnSpc>
              <a:buNone/>
            </a:pP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在大灾大难面前，我也曾有过这种突然之间从生命深处爆发出神力的经历。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20955"/>
            <a:ext cx="9172575" cy="68999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62075" y="898525"/>
            <a:ext cx="7448550" cy="1231265"/>
          </a:xfrm>
        </p:spPr>
        <p:txBody>
          <a:bodyPr/>
          <a:p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12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、作者从这窠八哥身上得到的启示是什么？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04215" y="2280285"/>
            <a:ext cx="7564755" cy="3326130"/>
          </a:xfrm>
        </p:spPr>
        <p:txBody>
          <a:bodyPr>
            <a:noAutofit/>
          </a:bodyPr>
          <a:p>
            <a:pPr marL="0" indent="0" algn="l">
              <a:buNone/>
            </a:pPr>
            <a:r>
              <a:rPr lang="en-US" altLang="zh-CN" sz="3200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       </a:t>
            </a:r>
            <a:r>
              <a:rPr lang="zh-CN" altLang="en-US" sz="3200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作者通过小八哥在灾难面前的成长，说明突然的灾难往往使人更早地直面人生，练就坚强意志，自然界中，动物们有极强的生存和适应能力，它们的求生意志让人充满敬意。文章也教会了我们要懂得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敬畏生命</a:t>
            </a:r>
            <a:r>
              <a:rPr lang="zh-CN" altLang="en-US" sz="3200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，同时，我们在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面对困难，</a:t>
            </a:r>
            <a:r>
              <a:rPr lang="zh-CN" altLang="en-US" sz="3200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甚至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生命受到威胁时，</a:t>
            </a:r>
            <a:r>
              <a:rPr lang="zh-CN" altLang="en-US" sz="3200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要具备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坚强的意志，直面人生</a:t>
            </a:r>
            <a:r>
              <a:rPr lang="zh-CN" altLang="en-US" sz="3200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。</a:t>
            </a:r>
            <a:endParaRPr lang="zh-CN" altLang="en-US" sz="3200">
              <a:solidFill>
                <a:srgbClr val="000099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写作特点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zh-CN" altLang="en-US" sz="1200"/>
              <a:t>4、写作特色</a:t>
            </a:r>
            <a:endParaRPr lang="zh-CN" altLang="en-US" sz="1200"/>
          </a:p>
          <a:p>
            <a:r>
              <a:rPr lang="zh-CN" altLang="en-US" sz="1800"/>
              <a:t>（1）文章的构思新颖。</a:t>
            </a:r>
            <a:endParaRPr lang="zh-CN" altLang="en-US" sz="1800"/>
          </a:p>
          <a:p>
            <a:r>
              <a:rPr lang="zh-CN" altLang="en-US" sz="1800"/>
              <a:t>  文章表达的主题是平常的，面对困难，甚至生命受到威胁时，要具备坚强的意志，直面人生。如何才能在同类型的文章中脱颖而出，作者凭借自己深厚的文化功底、独特的人生视角，以一个思想尚未成熟，人生阅历简单的少年的疑惑和思索来阐述主题，这样更能引起读者崭新的阅读体验，尤其是青少年的共鸣。</a:t>
            </a:r>
            <a:endParaRPr lang="zh-CN" altLang="en-US" sz="1800"/>
          </a:p>
          <a:p>
            <a:r>
              <a:rPr lang="zh-CN" altLang="en-US" sz="1800"/>
              <a:t>  （2）文章的文字朴实晓畅，语言生动形象。</a:t>
            </a:r>
            <a:endParaRPr lang="zh-CN" altLang="en-US" sz="1800"/>
          </a:p>
          <a:p>
            <a:r>
              <a:rPr lang="zh-CN" altLang="en-US" sz="2000"/>
              <a:t>作者把人生的感悟蕴蓄在朴实、凝练的文字中，而其中也不乏生动形象的描写，如小八哥们的小嘴“像一束喇叭花”“悬挂”着，多形象。用“稚嫩而清脆”来形容小八哥的声音，鸽子的声音是“柔媚而混浊”的，麻雀是“粗糙的吵叫”，还有“雨点似的鸟粪”。</a:t>
            </a:r>
            <a:endParaRPr lang="zh-CN" altLang="en-US" sz="2000"/>
          </a:p>
          <a:p>
            <a:r>
              <a:rPr lang="zh-CN" altLang="en-US" sz="2000"/>
              <a:t> </a:t>
            </a:r>
            <a:endParaRPr lang="zh-CN" altLang="en-US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-20955"/>
            <a:ext cx="9172575" cy="6899910"/>
          </a:xfrm>
          <a:prstGeom prst="rect">
            <a:avLst/>
          </a:prstGeom>
        </p:spPr>
      </p:pic>
      <p:pic>
        <p:nvPicPr>
          <p:cNvPr id="3" name="图片 2" descr="r"/>
          <p:cNvPicPr>
            <a:picLocks noChangeAspect="1"/>
          </p:cNvPicPr>
          <p:nvPr/>
        </p:nvPicPr>
        <p:blipFill>
          <a:blip r:embed="rId2"/>
          <a:srcRect t="8169"/>
          <a:stretch>
            <a:fillRect/>
          </a:stretch>
        </p:blipFill>
        <p:spPr>
          <a:xfrm>
            <a:off x="257175" y="3179445"/>
            <a:ext cx="5448935" cy="3335655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43330" y="1156970"/>
            <a:ext cx="7543165" cy="38950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9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一窠八哥的谜</a:t>
            </a:r>
            <a:endParaRPr lang="zh-CN" altLang="en-US" sz="9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600">
                <a:latin typeface="华文行楷" panose="02010800040101010101" charset="-122"/>
                <a:ea typeface="华文行楷" panose="02010800040101010101" charset="-122"/>
              </a:rPr>
              <a:t>                </a:t>
            </a:r>
            <a:r>
              <a:rPr lang="zh-CN" altLang="en-US" sz="9600">
                <a:solidFill>
                  <a:srgbClr val="6600FF"/>
                </a:solidFill>
                <a:latin typeface="华文行楷" panose="02010800040101010101" charset="-122"/>
                <a:ea typeface="华文行楷" panose="02010800040101010101" charset="-122"/>
              </a:rPr>
              <a:t>牛汉</a:t>
            </a:r>
            <a:endParaRPr lang="zh-CN" altLang="en-US" sz="9600">
              <a:solidFill>
                <a:srgbClr val="6600FF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20955"/>
            <a:ext cx="9172575" cy="68999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23315" y="566420"/>
            <a:ext cx="7362825" cy="603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rgbClr val="FF00FF"/>
                </a:solidFill>
                <a:latin typeface="华文楷体" panose="02010600040101010101" charset="-122"/>
                <a:ea typeface="华文楷体" panose="02010600040101010101" charset="-122"/>
              </a:rPr>
              <a:t>牛汉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（1923年10月2日－2013年9月29日） ，本名原为“史承汉”，后改为“</a:t>
            </a:r>
            <a:r>
              <a:rPr lang="zh-CN" altLang="en-US" sz="2800">
                <a:solidFill>
                  <a:srgbClr val="FF00FF"/>
                </a:solidFill>
                <a:latin typeface="华文楷体" panose="02010600040101010101" charset="-122"/>
                <a:ea typeface="华文楷体" panose="02010600040101010101" charset="-122"/>
              </a:rPr>
              <a:t>史成汉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”，又名“</a:t>
            </a:r>
            <a:r>
              <a:rPr lang="zh-CN" altLang="en-US" sz="2800">
                <a:solidFill>
                  <a:srgbClr val="FF00FF"/>
                </a:solidFill>
                <a:latin typeface="华文楷体" panose="02010600040101010101" charset="-122"/>
                <a:ea typeface="华文楷体" panose="02010600040101010101" charset="-122"/>
              </a:rPr>
              <a:t>牛汉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”，曾用笔名“谷风”，山西定襄人，蒙古族。当代著名</a:t>
            </a:r>
            <a:r>
              <a:rPr lang="zh-CN" altLang="en-US" sz="2800">
                <a:solidFill>
                  <a:srgbClr val="FF00FF"/>
                </a:solidFill>
                <a:latin typeface="华文楷体" panose="02010600040101010101" charset="-122"/>
                <a:ea typeface="华文楷体" panose="02010600040101010101" charset="-122"/>
              </a:rPr>
              <a:t>诗人、文学家和作家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，“七月”派代表诗人之一。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1940年开始发表文学作品，主要写诗，近20年来同时写散文。曾任《新文学史料》主编、《中国》执行副主编，中国作家协会全国名誉委员、中国诗歌学会副会长。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他创作的</a:t>
            </a:r>
            <a:r>
              <a:rPr lang="zh-CN" altLang="en-US" sz="2800">
                <a:solidFill>
                  <a:srgbClr val="FF00FF"/>
                </a:solidFill>
                <a:latin typeface="华文楷体" panose="02010600040101010101" charset="-122"/>
                <a:ea typeface="华文楷体" panose="02010600040101010101" charset="-122"/>
              </a:rPr>
              <a:t>《悼念一棵枫树》《华南虎》《半棵树》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等诗广为传诵，曾出版《牛汉诗文集》等。牛汉于2013年9月29日7时30分在北京家中病逝，享年89岁。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20955"/>
            <a:ext cx="9172575" cy="6899910"/>
          </a:xfrm>
          <a:prstGeom prst="rect">
            <a:avLst/>
          </a:prstGeom>
        </p:spPr>
      </p:pic>
      <p:pic>
        <p:nvPicPr>
          <p:cNvPr id="2" name="图片 1" descr="5"/>
          <p:cNvPicPr>
            <a:picLocks noChangeAspect="1"/>
          </p:cNvPicPr>
          <p:nvPr/>
        </p:nvPicPr>
        <p:blipFill>
          <a:blip r:embed="rId2"/>
          <a:srcRect t="10893" r="8249" b="8658"/>
          <a:stretch>
            <a:fillRect/>
          </a:stretch>
        </p:blipFill>
        <p:spPr>
          <a:xfrm>
            <a:off x="780415" y="1280160"/>
            <a:ext cx="3933825" cy="4572635"/>
          </a:xfrm>
          <a:prstGeom prst="rect">
            <a:avLst/>
          </a:prstGeom>
        </p:spPr>
      </p:pic>
      <p:pic>
        <p:nvPicPr>
          <p:cNvPr id="3" name="图片 2" descr="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215" y="1280160"/>
            <a:ext cx="3047365" cy="45726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86430" y="356870"/>
            <a:ext cx="292417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作者照片</a:t>
            </a:r>
            <a:endParaRPr lang="zh-CN" altLang="en-US" sz="440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zx"/>
          <p:cNvPicPr>
            <a:picLocks noChangeAspect="1"/>
          </p:cNvPicPr>
          <p:nvPr/>
        </p:nvPicPr>
        <p:blipFill>
          <a:blip r:embed="rId1"/>
          <a:srcRect t="8337" b="14713"/>
          <a:stretch>
            <a:fillRect/>
          </a:stretch>
        </p:blipFill>
        <p:spPr>
          <a:xfrm>
            <a:off x="-9525" y="-15240"/>
            <a:ext cx="9162415" cy="688848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020" y="946150"/>
            <a:ext cx="5482590" cy="2301240"/>
          </a:xfrm>
        </p:spPr>
        <p:txBody>
          <a:bodyPr>
            <a:noAutofit/>
          </a:bodyPr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1</a:t>
            </a:r>
            <a:r>
              <a:rPr lang="zh-CN" altLang="en-US" sz="36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、复述课文讲述的故事。</a:t>
            </a:r>
            <a:endParaRPr lang="zh-CN" altLang="en-US" sz="36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36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2</a:t>
            </a:r>
            <a:r>
              <a:rPr lang="zh-CN" altLang="en-US" sz="36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、一窠八哥的谜是什么？谜底有可能是哪两种？</a:t>
            </a:r>
            <a:endParaRPr lang="zh-CN" altLang="en-US" sz="36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pPr marL="0" indent="0">
              <a:buNone/>
            </a:pPr>
            <a:endParaRPr lang="zh-CN" altLang="en-US" sz="36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1945" y="3883025"/>
            <a:ext cx="4849495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谜：小八哥如何飞走的</a:t>
            </a:r>
            <a:endParaRPr lang="zh-CN" altLang="en-US" sz="3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marL="0" indent="0">
              <a:buNone/>
            </a:pPr>
            <a:endParaRPr lang="zh-CN" altLang="en-US" sz="3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1、大八哥背着走的</a:t>
            </a:r>
            <a:endParaRPr lang="zh-CN" altLang="en-US" sz="3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2、小八哥自己飞走的</a:t>
            </a:r>
            <a:endParaRPr lang="zh-CN" altLang="en-US" sz="3600">
              <a:solidFill>
                <a:schemeClr val="tx1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20955"/>
            <a:ext cx="9172575" cy="68999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9285" y="1665605"/>
            <a:ext cx="7886700" cy="2929890"/>
          </a:xfrm>
        </p:spPr>
        <p:txBody>
          <a:bodyPr>
            <a:noAutofit/>
          </a:bodyPr>
          <a:p>
            <a:pPr>
              <a:lnSpc>
                <a:spcPct val="110000"/>
              </a:lnSpc>
            </a:pPr>
            <a:r>
              <a:rPr lang="en-US" altLang="zh-CN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3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.八哥为什么要飞走？</a:t>
            </a:r>
            <a:endParaRPr lang="zh-CN" altLang="en-US" sz="40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4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.我为什么要掏八哥？</a:t>
            </a:r>
            <a:endParaRPr lang="zh-CN" altLang="en-US" sz="40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5</a:t>
            </a:r>
            <a:r>
              <a:rPr lang="zh-CN" altLang="en-US" sz="40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.作者的感情是如何变化的？    找出相应的段落或句子。</a:t>
            </a:r>
            <a:endParaRPr lang="zh-CN" altLang="en-US" sz="40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5" name="图片 4" descr="0"/>
          <p:cNvPicPr>
            <a:picLocks noChangeAspect="1"/>
          </p:cNvPicPr>
          <p:nvPr/>
        </p:nvPicPr>
        <p:blipFill>
          <a:blip r:embed="rId2"/>
          <a:srcRect l="18354" t="8546" r="4256" b="11801"/>
          <a:stretch>
            <a:fillRect/>
          </a:stretch>
        </p:blipFill>
        <p:spPr>
          <a:xfrm>
            <a:off x="83820" y="4595495"/>
            <a:ext cx="3025775" cy="2035810"/>
          </a:xfrm>
          <a:prstGeom prst="cloud">
            <a:avLst/>
          </a:prstGeom>
        </p:spPr>
      </p:pic>
      <p:pic>
        <p:nvPicPr>
          <p:cNvPr id="6" name="图片 5" descr="9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845" y="125730"/>
            <a:ext cx="3553460" cy="2466975"/>
          </a:xfrm>
          <a:prstGeom prst="cloud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90215" y="4595495"/>
            <a:ext cx="5525770" cy="3820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好奇、喜欢</a:t>
            </a:r>
            <a:r>
              <a:rPr lang="en-US" altLang="zh-CN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—</a:t>
            </a:r>
            <a:r>
              <a:rPr lang="zh-CN" altLang="en-US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失望</a:t>
            </a:r>
            <a:r>
              <a:rPr lang="en-US" altLang="zh-CN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—</a:t>
            </a:r>
            <a:r>
              <a:rPr lang="zh-CN" altLang="en-US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担忧</a:t>
            </a:r>
            <a:r>
              <a:rPr lang="en-US" altLang="zh-CN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——</a:t>
            </a:r>
            <a:r>
              <a:rPr lang="zh-CN" altLang="en-US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心怀敬意、歉疚</a:t>
            </a:r>
            <a:endParaRPr lang="zh-CN" altLang="en-US" sz="3600" b="1">
              <a:solidFill>
                <a:srgbClr val="000099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  </a:t>
            </a:r>
            <a:endParaRPr lang="en-US" altLang="zh-CN" sz="3600" b="1">
              <a:solidFill>
                <a:srgbClr val="000099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600" b="1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    </a:t>
            </a:r>
            <a:endParaRPr lang="zh-CN" altLang="en-US" sz="3600" b="1">
              <a:solidFill>
                <a:srgbClr val="000099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20955"/>
            <a:ext cx="9172575" cy="68999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15415" y="956310"/>
            <a:ext cx="6845935" cy="4057650"/>
          </a:xfrm>
        </p:spPr>
        <p:txBody>
          <a:bodyPr>
            <a:noAutofit/>
          </a:bodyPr>
          <a:p>
            <a:pPr marL="0" indent="0">
              <a:lnSpc>
                <a:spcPct val="110000"/>
              </a:lnSpc>
              <a:buNone/>
            </a:pPr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6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、在八哥一家飞走前作者对小八哥进行了哪些描写？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marL="0" indent="0">
              <a:buNone/>
            </a:pP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外形：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鲜红的小嘴像喇叭一样、茸茸的羽毛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声音：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稚嫩而清脆的声音、很像唱歌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6" name="图片 5" descr="r"/>
          <p:cNvPicPr>
            <a:picLocks noChangeAspect="1"/>
          </p:cNvPicPr>
          <p:nvPr/>
        </p:nvPicPr>
        <p:blipFill>
          <a:blip r:embed="rId2"/>
          <a:srcRect t="9161"/>
          <a:stretch>
            <a:fillRect/>
          </a:stretch>
        </p:blipFill>
        <p:spPr>
          <a:xfrm>
            <a:off x="6363970" y="4951095"/>
            <a:ext cx="2794635" cy="1927860"/>
          </a:xfrm>
          <a:prstGeom prst="ellipse">
            <a:avLst/>
          </a:prstGeom>
        </p:spPr>
      </p:pic>
      <p:pic>
        <p:nvPicPr>
          <p:cNvPr id="7" name="图片 6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" y="4941570"/>
            <a:ext cx="2727325" cy="1937385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05" y="-28575"/>
            <a:ext cx="9172575" cy="68999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98270" y="1022350"/>
            <a:ext cx="7172325" cy="1784985"/>
          </a:xfrm>
        </p:spPr>
        <p:txBody>
          <a:bodyPr>
            <a:no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7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、</a:t>
            </a:r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整个城墙显得铁青铁青，千疮百孔，像死了一样。</a:t>
            </a:r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你怎样理解这句话？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3125" y="3670300"/>
            <a:ext cx="710374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这是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我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发现八哥一家飞走后对城墙的描写，表现了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我</a:t>
            </a: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在知道八哥一家飞走后的</a:t>
            </a:r>
            <a:r>
              <a:rPr lang="zh-CN" altLang="en-US" sz="3600">
                <a:solidFill>
                  <a:srgbClr val="000099"/>
                </a:solidFill>
                <a:latin typeface="华文楷体" panose="02010600040101010101" charset="-122"/>
                <a:ea typeface="华文楷体" panose="02010600040101010101" charset="-122"/>
              </a:rPr>
              <a:t>失望、伤心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</a:rPr>
              <a:t>之情。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a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3970" y="-20955"/>
            <a:ext cx="9172575" cy="689991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3025" y="940435"/>
            <a:ext cx="7228840" cy="1426845"/>
          </a:xfrm>
        </p:spPr>
        <p:txBody>
          <a:bodyPr>
            <a:normAutofit/>
          </a:bodyPr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8</a:t>
            </a:r>
            <a:r>
              <a:rPr lang="zh-CN" altLang="en-US" sz="360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、小八哥一家在飞走之后作者的情感还有哪些变化呢？（互相讨论）</a:t>
            </a:r>
            <a:endParaRPr lang="zh-CN" altLang="en-US" sz="360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1240" y="2785110"/>
            <a:ext cx="7501255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一、是的，一定飞到了那个郁郁葱葱的鸟的世界。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二、真的，是小八哥自己飞走的。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465" y="4688840"/>
            <a:ext cx="72923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在大灾大难面前，我也曾有过这种突然之间从生命深处爆发出神力的经历。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1336</Words>
  <PresentationFormat>宽屏</PresentationFormat>
  <Paragraphs>71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华文行楷</vt:lpstr>
      <vt:lpstr>华文楷体</vt:lpstr>
      <vt:lpstr>微软雅黑</vt:lpstr>
      <vt:lpstr>Calibri Light</vt:lpstr>
      <vt:lpstr>Calibri</vt:lpstr>
      <vt:lpstr>Arial Unicode MS</vt:lpstr>
      <vt:lpstr>楷体_GB2312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8、小八哥一家在飞走之后作者的情感还有哪些变化呢？（互相讨论）</vt:lpstr>
      <vt:lpstr>10、我们应该如何处理与动物之间的关系？</vt:lpstr>
      <vt:lpstr>11、这篇文章的点睛之笔在哪？</vt:lpstr>
      <vt:lpstr>12、作者从这窠八哥身上得到的启示是什么？</vt:lpstr>
      <vt:lpstr>写作特点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2016-12-02T02:59:00Z</dcterms:created>
  <dcterms:modified xsi:type="dcterms:W3CDTF">2018-09-23T06:30:43Z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