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99" r:id="rId3"/>
    <p:sldId id="278" r:id="rId4"/>
    <p:sldId id="257" r:id="rId5"/>
    <p:sldId id="258" r:id="rId6"/>
    <p:sldId id="302" r:id="rId7"/>
    <p:sldId id="303" r:id="rId8"/>
    <p:sldId id="272" r:id="rId9"/>
    <p:sldId id="260" r:id="rId11"/>
    <p:sldId id="304" r:id="rId12"/>
    <p:sldId id="305" r:id="rId13"/>
    <p:sldId id="306" r:id="rId14"/>
    <p:sldId id="307" r:id="rId15"/>
    <p:sldId id="308" r:id="rId16"/>
    <p:sldId id="259" r:id="rId17"/>
    <p:sldId id="309" r:id="rId18"/>
    <p:sldId id="261" r:id="rId19"/>
    <p:sldId id="262" r:id="rId20"/>
    <p:sldId id="310" r:id="rId21"/>
    <p:sldId id="311" r:id="rId22"/>
    <p:sldId id="312" r:id="rId23"/>
    <p:sldId id="264" r:id="rId24"/>
    <p:sldId id="281" r:id="rId25"/>
    <p:sldId id="265" r:id="rId26"/>
    <p:sldId id="289" r:id="rId27"/>
    <p:sldId id="290" r:id="rId28"/>
    <p:sldId id="291" r:id="rId29"/>
    <p:sldId id="313" r:id="rId30"/>
    <p:sldId id="314" r:id="rId31"/>
    <p:sldId id="315" r:id="rId32"/>
    <p:sldId id="296" r:id="rId33"/>
    <p:sldId id="300" r:id="rId34"/>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150" autoAdjust="0"/>
    <p:restoredTop sz="94660"/>
  </p:normalViewPr>
  <p:slideViewPr>
    <p:cSldViewPr>
      <p:cViewPr>
        <p:scale>
          <a:sx n="70" d="100"/>
          <a:sy n="70" d="100"/>
        </p:scale>
        <p:origin x="-966" y="-5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5.xml"/><Relationship Id="rId2" Type="http://schemas.openxmlformats.org/officeDocument/2006/relationships/slide" Target="slide17.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7501011" y="-2207"/>
            <a:ext cx="468630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第一单元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五彩斑斓的小说世界</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林教头风雪山神庙</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6049"/>
            <a:ext cx="11376000" cy="6555641"/>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二、细读课文析形象</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课文开头一段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闲话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对表现林冲</a:t>
            </a:r>
            <a:r>
              <a:rPr lang="zh-CN" altLang="zh-CN" sz="2800" kern="100">
                <a:latin typeface="Times New Roman" panose="02020603050405020304"/>
                <a:ea typeface="华文细黑"/>
                <a:cs typeface="Times New Roman" panose="02020603050405020304"/>
              </a:rPr>
              <a:t>的</a:t>
            </a:r>
            <a:r>
              <a:rPr lang="zh-CN" altLang="zh-CN" sz="2800" kern="100" smtClean="0">
                <a:latin typeface="Times New Roman" panose="02020603050405020304"/>
                <a:ea typeface="华文细黑"/>
                <a:cs typeface="Times New Roman" panose="02020603050405020304"/>
              </a:rPr>
              <a:t>思想有</a:t>
            </a:r>
            <a:r>
              <a:rPr lang="zh-CN" altLang="zh-CN" sz="2800" kern="100" dirty="0">
                <a:latin typeface="Times New Roman" panose="02020603050405020304"/>
                <a:ea typeface="华文细黑"/>
                <a:cs typeface="Times New Roman" panose="02020603050405020304"/>
              </a:rPr>
              <a:t>什么作用？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开头一段有两个内容：一是插叙了当初在东京时的情况，二是林冲、李小二相遇后的一段对话。插叙的一段内容，表现了林冲的正义感和侠义精神，反映了林冲对黑暗现实的不满。从林冲和李小二的对话里，又看到林冲忍受屈辱、不思反抗斗争软弱动摇的性格特点。他明知是高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生事陷害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，自己才吃了官司，被刺配到沧州，但和李小二说到这件事时，他并不气愤、痛恨，还把高俅称作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高太尉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，甚至认为是自己冒犯了高太尉才受了官司。这既表现了林冲的善良安分，也表现了他忍受屈辱、性格软弱的一面。</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2" end="2"/>
                                            </p:txEl>
                                          </p:spTgt>
                                        </p:tgtEl>
                                      </p:cBhvr>
                                    </p:animEffect>
                                    <p:set>
                                      <p:cBhvr>
                                        <p:cTn id="12"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6049"/>
            <a:ext cx="11376000" cy="6512360"/>
          </a:xfrm>
          <a:prstGeom prst="rect">
            <a:avLst/>
          </a:prstGeom>
        </p:spPr>
        <p:txBody>
          <a:bodyPr wrap="square">
            <a:spAutoFit/>
          </a:bodyPr>
          <a:lstStyle/>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林冲无辜受害，被刺配到沧州，远离京城，高俅又指使陆谦、富安追到沧州，在李小二的酒店里密谋陷害林冲。林冲从李小二那里听说了这件事之后是什么态度？这些又表现出林冲什么样的性格特点？</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600" kern="100" dirty="0">
                <a:solidFill>
                  <a:srgbClr val="3333FF"/>
                </a:solidFill>
                <a:latin typeface="Times New Roman" panose="02020603050405020304"/>
                <a:ea typeface="华文细黑"/>
                <a:cs typeface="Times New Roman" panose="02020603050405020304"/>
              </a:rPr>
              <a:t>林冲听到李小二的报信，并确知从东京来的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尴尬人</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就是陆虞候时，马上意识到</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那泼贱贼</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是要</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来这里害我</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，他识破了仇人的阴谋，激起了复仇的怒火，气愤地说：</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休要撞着我，只叫他骨肉为泥！</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说罢，便怒冲冲地</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先去街上买把解腕尖刀，带在身上，前街后巷一地里去寻</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。次日，</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带了刀，又去沧州城里城外，小街夹巷，团团寻了一日</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。这说明，当迫害逼到眼前时，林冲也具有了强烈的反抗意识。但是，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街上寻了三五日，不见消耗</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时，</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林冲也自心下慢了</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，对仇人有所怀疑，却失去了应有的警惕性，刚刚点燃的复仇怒火又慢慢熄灭了。这说明林冲的反抗并不坚决，幻想得过且过，委曲求全。</a:t>
            </a:r>
            <a:endParaRPr lang="zh-CN" altLang="zh-CN" sz="26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6049"/>
            <a:ext cx="11376000"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陆虞候等人对林冲的迫害并没有停止，派林冲看守草料场本是这伙人的诡计，想置林冲于死地，林冲是什么态度？表现出他的什么性格？</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管营派林冲看守草料场，林冲是心有疑虑的，他曾对李小二说：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却不害我，倒与我好差使，正不知何意？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但他还是听从了安排，而且做了长久打算。当他看到草料场里自己将要栖身的小屋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四下里崩坏了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时，便想：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这屋如何过得一冬？待雪晴了，去城中唤个泥水匠来修理。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大难已经临头了，他却想安稳过冬。这说明林冲的心中，复仇的念头更淡漠了，委曲求全的思想又占了上风。后来，买酒途经山神庙时，还祈求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神明庇祐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。生命已危在旦夕，林冲却仍在幻想，这充分说明他还有随遇而安的思想。</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6049"/>
            <a:ext cx="11376000" cy="3887731"/>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林冲由幻想安度刑期到奋起反抗斗争，这种思想性格的转变是怎样完成的？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草料场火起，林冲在山神庙里听到了陆虞候等人的对话，知道了高俅指使人谋害自己的真相，这时，他才清醒地认识到，高俅一伙留给他的只有死路一条。残酷的现实促使他觉醒，激起了他抗争的斗志。于是，林冲毅然杀死了仇人，走上了反抗的道路。</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678517"/>
            <a:ext cx="11376000" cy="5909310"/>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spc="-100" dirty="0">
                <a:latin typeface="Times New Roman" panose="02020603050405020304"/>
                <a:ea typeface="华文细黑"/>
                <a:cs typeface="Times New Roman" panose="02020603050405020304"/>
              </a:rPr>
              <a:t>施耐庵</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约</a:t>
            </a:r>
            <a:r>
              <a:rPr lang="en-US" altLang="zh-CN" sz="2800" kern="100" spc="-100" dirty="0">
                <a:latin typeface="Times New Roman" panose="02020603050405020304"/>
                <a:ea typeface="华文细黑"/>
                <a:cs typeface="Courier New" panose="02070309020205020404"/>
              </a:rPr>
              <a:t>1296</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1370)</a:t>
            </a:r>
            <a:r>
              <a:rPr lang="zh-CN" altLang="zh-CN" sz="2800" kern="100" spc="-100" dirty="0">
                <a:latin typeface="Times New Roman" panose="02020603050405020304"/>
                <a:ea typeface="华文细黑"/>
                <a:cs typeface="Times New Roman" panose="02020603050405020304"/>
              </a:rPr>
              <a:t>，</a:t>
            </a:r>
            <a:r>
              <a:rPr lang="zh-CN" altLang="zh-CN" sz="2800" u="heavy" kern="100" spc="-100" dirty="0">
                <a:latin typeface="Times New Roman" panose="02020603050405020304"/>
                <a:ea typeface="华文细黑"/>
                <a:cs typeface="Times New Roman" panose="02020603050405020304"/>
              </a:rPr>
              <a:t>元末明初作家</a:t>
            </a:r>
            <a:r>
              <a:rPr lang="zh-CN" altLang="zh-CN" sz="2800" kern="100" spc="-100" dirty="0">
                <a:latin typeface="Times New Roman" panose="02020603050405020304"/>
                <a:ea typeface="华文细黑"/>
                <a:cs typeface="Times New Roman" panose="02020603050405020304"/>
              </a:rPr>
              <a:t>，</a:t>
            </a:r>
            <a:r>
              <a:rPr lang="zh-CN" altLang="zh-CN" sz="2800" u="heavy" kern="100" spc="-100" dirty="0">
                <a:latin typeface="Times New Roman" panose="02020603050405020304"/>
                <a:ea typeface="华文细黑"/>
                <a:cs typeface="Times New Roman" panose="02020603050405020304"/>
              </a:rPr>
              <a:t>江苏兴化</a:t>
            </a:r>
            <a:r>
              <a:rPr lang="zh-CN" altLang="zh-CN" sz="2800" kern="100" spc="-100" dirty="0">
                <a:latin typeface="Times New Roman" panose="02020603050405020304"/>
                <a:ea typeface="华文细黑"/>
                <a:cs typeface="Times New Roman" panose="02020603050405020304"/>
              </a:rPr>
              <a:t>人。曾中元朝进士，在钱塘做过两年官，因与当道不合，弃官闲居在苏北故乡。代表作</a:t>
            </a:r>
            <a:r>
              <a:rPr lang="zh-CN" altLang="zh-CN" sz="2800" u="heavy" kern="100" spc="-100" dirty="0">
                <a:latin typeface="Times New Roman" panose="02020603050405020304"/>
                <a:ea typeface="华文细黑"/>
                <a:cs typeface="Times New Roman" panose="02020603050405020304"/>
              </a:rPr>
              <a:t>《水浒》</a:t>
            </a:r>
            <a:r>
              <a:rPr lang="zh-CN" altLang="zh-CN" sz="2800" kern="100" spc="-100" dirty="0">
                <a:latin typeface="Times New Roman" panose="02020603050405020304"/>
                <a:ea typeface="华文细黑"/>
                <a:cs typeface="Times New Roman" panose="02020603050405020304"/>
              </a:rPr>
              <a:t>。</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背景展示</a:t>
            </a:r>
            <a:endParaRPr lang="zh-CN" altLang="zh-CN" sz="2800" kern="100" dirty="0">
              <a:latin typeface="宋体" panose="02010600030101010101" pitchFamily="2" charset="-122"/>
              <a:cs typeface="Courier New" panose="02070309020205020404"/>
            </a:endParaRPr>
          </a:p>
          <a:p>
            <a:pPr algn="just">
              <a:lnSpc>
                <a:spcPct val="150000"/>
              </a:lnSpc>
            </a:pPr>
            <a:r>
              <a:rPr lang="zh-CN" altLang="zh-CN" sz="2800" spc="-100" dirty="0">
                <a:latin typeface="Times New Roman" panose="02020603050405020304"/>
                <a:ea typeface="华文细黑"/>
                <a:cs typeface="Times New Roman" panose="02020603050405020304"/>
              </a:rPr>
              <a:t>《水浒》中英雄人物斗争的故事，一直在广大人民群众中流传，有的至今还展现在舞台上，如</a:t>
            </a:r>
            <a:r>
              <a:rPr lang="en-US" altLang="zh-CN" sz="2800" spc="-100" dirty="0">
                <a:latin typeface="宋体" panose="02010600030101010101" pitchFamily="2" charset="-122"/>
                <a:ea typeface="华文细黑"/>
                <a:cs typeface="Times New Roman" panose="02020603050405020304"/>
              </a:rPr>
              <a:t>“</a:t>
            </a:r>
            <a:r>
              <a:rPr lang="zh-CN" altLang="zh-CN" sz="2800" spc="-100" dirty="0">
                <a:latin typeface="Times New Roman" panose="02020603050405020304"/>
                <a:ea typeface="华文细黑"/>
                <a:cs typeface="Times New Roman" panose="02020603050405020304"/>
              </a:rPr>
              <a:t>三打祝家庄</a:t>
            </a:r>
            <a:r>
              <a:rPr lang="en-US" altLang="zh-CN" sz="2800" spc="-100" dirty="0">
                <a:latin typeface="宋体" panose="02010600030101010101" pitchFamily="2" charset="-122"/>
                <a:ea typeface="华文细黑"/>
                <a:cs typeface="Times New Roman" panose="02020603050405020304"/>
              </a:rPr>
              <a:t>”“</a:t>
            </a:r>
            <a:r>
              <a:rPr lang="zh-CN" altLang="zh-CN" sz="2800" spc="-100" dirty="0">
                <a:latin typeface="Times New Roman" panose="02020603050405020304"/>
                <a:ea typeface="华文细黑"/>
                <a:cs typeface="Times New Roman" panose="02020603050405020304"/>
              </a:rPr>
              <a:t>武松打虎</a:t>
            </a:r>
            <a:r>
              <a:rPr lang="en-US" altLang="zh-CN" sz="2800" spc="-100" dirty="0">
                <a:latin typeface="宋体" panose="02010600030101010101" pitchFamily="2" charset="-122"/>
                <a:ea typeface="华文细黑"/>
                <a:cs typeface="Times New Roman" panose="02020603050405020304"/>
              </a:rPr>
              <a:t>”“</a:t>
            </a:r>
            <a:r>
              <a:rPr lang="zh-CN" altLang="zh-CN" sz="2800" spc="-100" dirty="0">
                <a:latin typeface="Times New Roman" panose="02020603050405020304"/>
                <a:ea typeface="华文细黑"/>
                <a:cs typeface="Times New Roman" panose="02020603050405020304"/>
              </a:rPr>
              <a:t>李逵下山</a:t>
            </a:r>
            <a:r>
              <a:rPr lang="en-US" altLang="zh-CN" sz="2800" spc="-100" dirty="0">
                <a:latin typeface="宋体" panose="02010600030101010101" pitchFamily="2" charset="-122"/>
                <a:ea typeface="华文细黑"/>
                <a:cs typeface="Times New Roman" panose="02020603050405020304"/>
              </a:rPr>
              <a:t>”“</a:t>
            </a:r>
            <a:r>
              <a:rPr lang="zh-CN" altLang="zh-CN" sz="2800" spc="-100" dirty="0">
                <a:latin typeface="Times New Roman" panose="02020603050405020304"/>
                <a:ea typeface="华文细黑"/>
                <a:cs typeface="Times New Roman" panose="02020603050405020304"/>
              </a:rPr>
              <a:t>林冲发配</a:t>
            </a:r>
            <a:r>
              <a:rPr lang="en-US" altLang="zh-CN" sz="2800" spc="-100" dirty="0">
                <a:latin typeface="宋体" panose="02010600030101010101" pitchFamily="2" charset="-122"/>
                <a:ea typeface="华文细黑"/>
                <a:cs typeface="Times New Roman" panose="02020603050405020304"/>
              </a:rPr>
              <a:t>”</a:t>
            </a:r>
            <a:r>
              <a:rPr lang="zh-CN" altLang="zh-CN" sz="2800" spc="-100" dirty="0">
                <a:latin typeface="Times New Roman" panose="02020603050405020304"/>
                <a:ea typeface="华文细黑"/>
                <a:cs typeface="Times New Roman" panose="02020603050405020304"/>
              </a:rPr>
              <a:t>等等。林冲是《水浒》中的重要人物之一。他原是北宋京城八十万禁军枪棒教头，受人敬重，生活富裕，有个美满的小家庭。他对</a:t>
            </a:r>
            <a:r>
              <a:rPr lang="zh-CN" altLang="zh-CN" sz="2800" spc="-100" dirty="0" smtClean="0">
                <a:latin typeface="Times New Roman" panose="02020603050405020304"/>
                <a:ea typeface="华文细黑"/>
                <a:cs typeface="Times New Roman" panose="02020603050405020304"/>
              </a:rPr>
              <a:t>封建统治阶级抱有幻想</a:t>
            </a:r>
            <a:r>
              <a:rPr lang="zh-CN" altLang="zh-CN" sz="2800" spc="-300" dirty="0" smtClean="0">
                <a:latin typeface="Times New Roman" panose="02020603050405020304"/>
                <a:ea typeface="华文细黑"/>
                <a:cs typeface="Times New Roman" panose="02020603050405020304"/>
              </a:rPr>
              <a:t>，</a:t>
            </a:r>
            <a:r>
              <a:rPr lang="zh-CN" altLang="zh-CN" sz="2800" spc="-100" dirty="0" smtClean="0">
                <a:latin typeface="Times New Roman" panose="02020603050405020304"/>
                <a:ea typeface="华文细黑"/>
                <a:cs typeface="Times New Roman" panose="02020603050405020304"/>
              </a:rPr>
              <a:t>本无造反之心</a:t>
            </a:r>
            <a:r>
              <a:rPr lang="zh-CN" altLang="zh-CN" sz="2800" spc="-300" dirty="0" smtClean="0">
                <a:latin typeface="Times New Roman" panose="02020603050405020304"/>
                <a:ea typeface="华文细黑"/>
                <a:cs typeface="Times New Roman" panose="02020603050405020304"/>
              </a:rPr>
              <a:t>。</a:t>
            </a:r>
            <a:r>
              <a:rPr lang="zh-CN" altLang="zh-CN" sz="2800" spc="-100" dirty="0" smtClean="0">
                <a:latin typeface="Times New Roman" panose="02020603050405020304"/>
                <a:ea typeface="华文细黑"/>
                <a:cs typeface="Times New Roman" panose="02020603050405020304"/>
              </a:rPr>
              <a:t>然而奸臣高俅</a:t>
            </a:r>
            <a:r>
              <a:rPr lang="en-US" altLang="zh-CN" sz="2800" spc="-100" dirty="0" smtClean="0">
                <a:latin typeface="Times New Roman" panose="02020603050405020304"/>
                <a:ea typeface="华文细黑"/>
              </a:rPr>
              <a:t>(</a:t>
            </a:r>
            <a:r>
              <a:rPr lang="zh-CN" altLang="zh-CN" sz="2800" spc="-100" dirty="0" smtClean="0">
                <a:latin typeface="Times New Roman" panose="02020603050405020304"/>
                <a:ea typeface="华文细黑"/>
                <a:cs typeface="Times New Roman" panose="02020603050405020304"/>
              </a:rPr>
              <a:t>高太尉</a:t>
            </a:r>
            <a:r>
              <a:rPr lang="en-US" altLang="zh-CN" sz="2800" spc="-100" dirty="0" smtClean="0">
                <a:latin typeface="Times New Roman" panose="02020603050405020304"/>
                <a:ea typeface="华文细黑"/>
              </a:rPr>
              <a:t>)</a:t>
            </a:r>
            <a:r>
              <a:rPr lang="zh-CN" altLang="zh-CN" sz="2800" spc="-100" dirty="0" smtClean="0">
                <a:latin typeface="Times New Roman" panose="02020603050405020304"/>
                <a:ea typeface="华文细黑"/>
                <a:cs typeface="Times New Roman" panose="02020603050405020304"/>
              </a:rPr>
              <a:t>的干儿子高衙内蓄意霸</a:t>
            </a:r>
            <a:endParaRPr lang="zh-CN" altLang="zh-CN" sz="2800" kern="100" spc="-100" dirty="0">
              <a:effectLst/>
              <a:latin typeface="宋体" panose="02010600030101010101" pitchFamily="2" charset="-122"/>
              <a:cs typeface="Courier New" panose="02070309020205020404"/>
            </a:endParaRPr>
          </a:p>
        </p:txBody>
      </p:sp>
      <p:sp>
        <p:nvSpPr>
          <p:cNvPr id="8" name="矩形 7"/>
          <p:cNvSpPr/>
          <p:nvPr/>
        </p:nvSpPr>
        <p:spPr>
          <a:xfrm>
            <a:off x="407736" y="1554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35099"/>
            <a:ext cx="11376000" cy="6617389"/>
          </a:xfrm>
          <a:prstGeom prst="rect">
            <a:avLst/>
          </a:prstGeom>
        </p:spPr>
        <p:txBody>
          <a:bodyPr>
            <a:spAutoFit/>
          </a:bodyPr>
          <a:lstStyle/>
          <a:p>
            <a:pPr algn="just">
              <a:lnSpc>
                <a:spcPct val="150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占林冲的妻子，虽多次调戏都遭到抗拒但仍不死心，于是高俅利用权势指使他的狗腿子陆谦</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陆虞候</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富安等人设下毒计，诬陷林冲手执利刃私入军机重地白虎节堂，图谋行刺，把他送交开封府发落。开封府尹明知林冲冤屈，但迫于高太尉威势仍判定林冲脊杖二十刺配沧州。高俅又令陆谦买通押差，要在赴沧州途中的野猪林害死林冲，幸被鲁智深救了。林冲和鲁智深分手后路过柴进庄院，受到殷勤接待；柴进又写信给沧州官府托请照顾林冲。林冲到了沧州牢营，由于送了银子给差拨、管营，又有柴进的荐书，不仅免了一百杀威棒，还被派去看管天王堂。此后</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课文节选的内容由此开始</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陆谦、富安奉高俅之命追踪来到沧州，与差拨、管营合谋，欲置林冲于死地。林冲被残酷的现实步步紧逼，欲忍辱求全而不可得，终于杀死仇敌，投奔梁山，走上反抗的道路，成为宋江起义军中著名的首领之一。</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407736" y="16049"/>
            <a:ext cx="11376000" cy="6585521"/>
          </a:xfrm>
          <a:prstGeom prst="rect">
            <a:avLst/>
          </a:prstGeom>
        </p:spPr>
        <p:txBody>
          <a:bodyPr>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文学知识</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《水浒》是我国文学史上第一部</a:t>
            </a:r>
            <a:r>
              <a:rPr lang="zh-CN" altLang="zh-CN" sz="2800" u="heavy" kern="100" dirty="0">
                <a:latin typeface="Times New Roman" panose="02020603050405020304"/>
                <a:ea typeface="华文细黑"/>
                <a:cs typeface="Times New Roman" panose="02020603050405020304"/>
              </a:rPr>
              <a:t>以农民起义为题材的长篇章回体小说</a:t>
            </a:r>
            <a:r>
              <a:rPr lang="zh-CN" altLang="zh-CN" sz="2800" kern="100" dirty="0">
                <a:latin typeface="Times New Roman" panose="02020603050405020304"/>
                <a:ea typeface="华文细黑"/>
                <a:cs typeface="Times New Roman" panose="02020603050405020304"/>
              </a:rPr>
              <a:t>，是在《大宋宣和遗事》、民间故事及话本的基础上，经过施耐庵的整理加工，进行再创作而完成的。北宋末年，封建统治者昏聩淫逸，外族入侵，加之连年自然灾害，民不聊生，正如书中所写的：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赤日炎炎似火烧，野田禾稻半枯焦。农夫心内如汤煮，公子王孙把扇摇！</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见《水浒》第十六回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于是大大小小的农民起义接连爆发。《水浒》生动地描写了一支以宋江为首的声势浩大的农民起义军诞生、发展、失败的全部历程；深刻地揭示了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官逼民反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的社会根源以及起义终于演化为悲剧的历史原因；揭露了封建地主阶级的黑暗统治，歌颂了农民阶级的革命斗争，塑造了一个个为人民所喜爱的有血有肉个性鲜明的英雄人物。</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945614" y="117449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9125" y="634970"/>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407736" y="1808567"/>
            <a:ext cx="11376000" cy="2595069"/>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细节描写是文学作品中对人物的言行举止、心理活动以及对细微事件的情况进行细致具体描写的一种描写手法，是作品刻画人物性格、叙述事件发展不可缺少的重要手段。那么，本文的这些细节描写有什么作用？请逐条分析。</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297628" y="54149"/>
            <a:ext cx="11592126" cy="6424579"/>
          </a:xfrm>
          <a:prstGeom prst="rect">
            <a:avLst/>
          </a:prstGeom>
        </p:spPr>
        <p:txBody>
          <a:bodyPr wrap="square">
            <a:spAutoFit/>
          </a:bodyPr>
          <a:lstStyle/>
          <a:p>
            <a:pPr algn="just">
              <a:lnSpc>
                <a:spcPct val="135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林冲要去沽酒来吃，离开草料场时，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将火炭盖了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把两扇草场门反拽上锁了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。草厅被雪压倒后，林冲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恐怕火盆内有火炭延烧起来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探半身入去摸时，火盆内火种都被雪水浸灭了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把门拽上，锁了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spc="-90" dirty="0">
                <a:solidFill>
                  <a:srgbClr val="3333FF"/>
                </a:solidFill>
                <a:latin typeface="Times New Roman" panose="02020603050405020304"/>
                <a:ea typeface="华文细黑"/>
                <a:cs typeface="Times New Roman" panose="02020603050405020304"/>
              </a:rPr>
              <a:t>这些细节描写，一方面表现了林冲安分守己、办事谨慎的性格；另一方面也告诉读者，草料场起火的原因并不是因为林冲疏忽，使情节发展合情合理。</a:t>
            </a:r>
            <a:endParaRPr lang="zh-CN" altLang="zh-CN" sz="2800" kern="100" spc="-90" dirty="0">
              <a:solidFill>
                <a:srgbClr val="3333FF"/>
              </a:solidFill>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林冲进了山神庙，</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入得庙门，再把门掩上。旁边止有一块大石头，掇将过来靠了门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这个细节描写为下文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用手推门，却被石头靠往了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埋下伏笔，陆虞候等人只好站在庙檐下边看火边说话，林冲躲在庙内听得一清二楚，知道了事情的真相，完成了性格上的重大转变。</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297628" y="116632"/>
            <a:ext cx="11592126" cy="3887731"/>
          </a:xfrm>
          <a:prstGeom prst="rect">
            <a:avLst/>
          </a:prstGeom>
        </p:spPr>
        <p:txBody>
          <a:bodyPr wrap="square">
            <a:spAutoFit/>
          </a:bodyPr>
          <a:lstStyle/>
          <a:p>
            <a:pPr algn="just">
              <a:lnSpc>
                <a:spcPct val="150000"/>
              </a:lnSpc>
              <a:spcAft>
                <a:spcPts val="0"/>
              </a:spcAft>
              <a:tabLst>
                <a:tab pos="2070735"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有关方向位置的细节，沧州城东十五里有草料场，草料场东三二里有市井，草料场与市井中间有一座山神庙。</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看似随意，实际上对情节发展非常重要。林冲买酒、到山神庙，都是往东走。发生在同一时间的陆虞候等到草料场来放火陷害林冲是由草料场西面而来，这样双方就不可能在路上相遇了。看似无关紧要的细节，却至关重要，使情节发展入情入理。</a:t>
            </a:r>
            <a:endParaRPr lang="zh-CN" altLang="zh-CN" sz="280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2595839"/>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了解林冲思想性格的发展变化，认识其走上反抗道路的必然性。</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学习本文通过语言、行动、心理描写表现人物性格的写法。</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理解景物描写和细节描写的作用。</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7736" y="116632"/>
            <a:ext cx="11376000" cy="5827493"/>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林冲性格的发展变化，所走的道路，对于我们认识当时的社会有什么意义？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林冲性格的转变，关键在于一个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官逼民反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逼上梁山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从林冲的遭遇我们可以看到加害于他的封建统治阶级的凶残、卑劣、阴险、狠毒。八十万禁军教头林冲，虽然安分守己，忍辱求全，也被逼得走投无路，愤然而起；至于广大的生活在水深火热之中的人民群众，他们所遭受的迫害，他们所承受的痛苦就可想而知了。因此，只有奋起反抗进行斗争才是唯一出路。林冲由逆来顺受、委曲求全，走向反抗道路，体现出作品中心思想</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官逼民反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1639" y="372"/>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498794" y="1181651"/>
            <a:ext cx="11160078" cy="2031325"/>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课文题目是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林教头风雪山神庙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是故事发生的主要的自然环境，文章也着力在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上作景物描写。课文是怎样描写大风雪的？</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416099" y="404664"/>
            <a:ext cx="11341744" cy="5262979"/>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直接描写风雪：课文有三处对风雪进行直接描写</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林冲初到草料场时，写风雪初起。</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正是严冬天气，彤云密布，朔风渐起，却早纷纷扬扬卷下一天大雪来。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纷纷扬扬</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，写雪花之大；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卷</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，写朔风之烈；</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，写范围之广</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林冲去市井沽酒时，写雪势正大。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雪地里踏着碎琼乱玉，迤逦背着北风而行。那雪正下得紧。</a:t>
            </a:r>
            <a:r>
              <a:rPr lang="en-US" altLang="zh-CN" sz="2800" kern="100" dirty="0" smtClean="0">
                <a:solidFill>
                  <a:srgbClr val="3333FF"/>
                </a:solidFill>
                <a:latin typeface="宋体" panose="02010600030101010101" pitchFamily="2" charset="-122"/>
                <a:ea typeface="华文细黑"/>
                <a:cs typeface="Times New Roman" panose="02020603050405020304"/>
              </a:rPr>
              <a:t>”</a:t>
            </a:r>
            <a:endParaRPr lang="en-US" altLang="zh-CN" sz="2800" kern="100" dirty="0" smtClean="0">
              <a:solidFill>
                <a:srgbClr val="3333FF"/>
              </a:solidFill>
              <a:latin typeface="宋体" panose="02010600030101010101" pitchFamily="2" charset="-122"/>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沽酒返回时，又进一步突出雪势之大。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看那雪，到晚越下得紧了。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字，就把一场越下越大的雪，描写得非常清楚。</a:t>
            </a:r>
            <a:endParaRPr lang="zh-CN" altLang="zh-CN" sz="2800" kern="100" dirty="0">
              <a:effectLst/>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750"/>
                                        <p:tgtEl>
                                          <p:spTgt spid="4">
                                            <p:txEl>
                                              <p:pRg st="1" end="1"/>
                                            </p:txEl>
                                          </p:spTgt>
                                        </p:tgtEl>
                                      </p:cBhvr>
                                    </p:animEffect>
                                  </p:childTnLst>
                                </p:cTn>
                              </p:par>
                            </p:childTnLst>
                          </p:cTn>
                        </p:par>
                        <p:par>
                          <p:cTn id="11" fill="hold">
                            <p:stCondLst>
                              <p:cond delay="1000"/>
                            </p:stCondLst>
                            <p:childTnLst>
                              <p:par>
                                <p:cTn id="12" presetID="3" presetClass="entr" presetSubtype="10" fill="hold" nodeType="after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blinds(horizontal)">
                                      <p:cBhvr>
                                        <p:cTn id="14" dur="750"/>
                                        <p:tgtEl>
                                          <p:spTgt spid="4">
                                            <p:txEl>
                                              <p:pRg st="2" end="2"/>
                                            </p:txEl>
                                          </p:spTgt>
                                        </p:tgtEl>
                                      </p:cBhvr>
                                    </p:animEffect>
                                  </p:childTnLst>
                                </p:cTn>
                              </p:par>
                            </p:childTnLst>
                          </p:cTn>
                        </p:par>
                        <p:par>
                          <p:cTn id="15" fill="hold">
                            <p:stCondLst>
                              <p:cond delay="2000"/>
                            </p:stCondLst>
                            <p:childTnLst>
                              <p:par>
                                <p:cTn id="16" presetID="3" presetClass="entr" presetSubtype="10" fill="hold" nodeType="after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16099" y="179115"/>
            <a:ext cx="11341744" cy="5826723"/>
          </a:xfrm>
          <a:prstGeom prst="rect">
            <a:avLst/>
          </a:prstGeom>
        </p:spPr>
        <p:txBody>
          <a:bodyPr wrap="square">
            <a:spAutoFit/>
          </a:bodyPr>
          <a:lstStyle/>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用侧面描写衬托风雪：</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通过环境描写衬托风雪。林冲看住处草屋时，只见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四下里崩坏了，又被朔风吹撼，摇振得动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。林冲沽酒回到草料场，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那两间草厅已被雪压倒了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。写的是草屋，给人的印象却是风很猛，雪很大</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通过人的动作、感觉衬托风雪。如写林冲在草屋内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向了一回火，觉得身上寒冷</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，是用人物感觉暗写风雪。写林冲在山神庙里，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先取下毡笠子，把身上雪都抖了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上盖白布衫</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早有五分湿了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。因为风雪大，天气冷，所以吃酒时，林冲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把被扯来盖了半截下身</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。总之，作者在描写人物的动作、感觉时，时时不忘</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风雪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二字。</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3" name="圆角矩形 12"/>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7736" y="16049"/>
            <a:ext cx="11376000" cy="6473054"/>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关于风雪的描写有什么作用？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为人物活动渲染气氛，推动情节发展。</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烘托了林冲杀敌报仇，走上反抗道路的悲壮气氛。北风呼啸，大雪纷飞，草料场烈焰腾空。山神庙前，雪地上溅满鲜血。这时，林冲毅然决然地顺大路投东而去，奔上梁山，这是多么悲壮的情景啊！</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情节的发展与风雪密不可分。因为风大雪紧，林冲想喝酒驱寒，才会在沽酒途中看到山神庙。因为风大雪紧，草屋被风吹雪压而倒塌，林冲才被迫到山神庙安身。为了挡风雪，林冲才用大石头靠住庙门。为了避风雪，陆虞候一伙才直奔庙里来。描写风雪的笔墨虽不多，却是故事发展的重要因素。</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1" end="1"/>
                                            </p:txEl>
                                          </p:spTgt>
                                        </p:tgtEl>
                                      </p:cBhvr>
                                    </p:animEffect>
                                    <p:set>
                                      <p:cBhvr>
                                        <p:cTn id="22" dur="1" fill="hold">
                                          <p:stCondLst>
                                            <p:cond delay="499"/>
                                          </p:stCondLst>
                                        </p:cTn>
                                        <p:tgtEl>
                                          <p:spTgt spid="7">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2" end="2"/>
                                            </p:txEl>
                                          </p:spTgt>
                                        </p:tgtEl>
                                      </p:cBhvr>
                                    </p:animEffect>
                                    <p:set>
                                      <p:cBhvr>
                                        <p:cTn id="25" dur="1" fill="hold">
                                          <p:stCondLst>
                                            <p:cond delay="499"/>
                                          </p:stCondLst>
                                        </p:cTn>
                                        <p:tgtEl>
                                          <p:spTgt spid="7">
                                            <p:txEl>
                                              <p:pRg st="2" end="2"/>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3" end="3"/>
                                            </p:txEl>
                                          </p:spTgt>
                                        </p:tgtEl>
                                      </p:cBhvr>
                                    </p:animEffect>
                                    <p:set>
                                      <p:cBhvr>
                                        <p:cTn id="28"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611163"/>
            <a:ext cx="11412000" cy="5909310"/>
          </a:xfrm>
          <a:prstGeom prst="rect">
            <a:avLst/>
          </a:prstGeom>
        </p:spPr>
        <p:txBody>
          <a:bodyPr wrap="square">
            <a:spAutoFit/>
          </a:bodyPr>
          <a:lstStyle/>
          <a:p>
            <a:pPr algn="ctr">
              <a:lnSpc>
                <a:spcPct val="150000"/>
              </a:lnSpc>
              <a:spcAft>
                <a:spcPts val="0"/>
              </a:spcAft>
              <a:tabLst>
                <a:tab pos="2070735" algn="l"/>
              </a:tabLst>
            </a:pPr>
            <a:r>
              <a:rPr lang="zh-CN" altLang="zh-CN" sz="2800" b="1" kern="100" dirty="0">
                <a:solidFill>
                  <a:srgbClr val="C00000"/>
                </a:solidFill>
                <a:latin typeface="Times New Roman" panose="02020603050405020304"/>
                <a:ea typeface="华文细黑"/>
                <a:cs typeface="Times New Roman" panose="02020603050405020304"/>
              </a:rPr>
              <a:t>林教头风雪山神庙</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选评</a:t>
            </a:r>
            <a:r>
              <a:rPr lang="en-US" altLang="zh-CN" sz="2800" b="1" kern="100" dirty="0">
                <a:solidFill>
                  <a:srgbClr val="C00000"/>
                </a:solidFill>
                <a:latin typeface="Times New Roman" panose="02020603050405020304"/>
                <a:ea typeface="华文细黑"/>
                <a:cs typeface="Courier New" panose="02070309020205020404"/>
              </a:rPr>
              <a:t>)</a:t>
            </a:r>
            <a:endParaRPr lang="zh-CN" altLang="zh-CN" sz="2800" b="1" kern="100" dirty="0">
              <a:solidFill>
                <a:srgbClr val="C00000"/>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林冲</a:t>
            </a:r>
            <a:r>
              <a:rPr lang="zh-CN" altLang="zh-CN" sz="2800" kern="100" dirty="0">
                <a:latin typeface="Times New Roman" panose="02020603050405020304"/>
                <a:ea typeface="华文细黑"/>
                <a:cs typeface="Times New Roman" panose="02020603050405020304"/>
              </a:rPr>
              <a:t>道：</a:t>
            </a:r>
            <a:r>
              <a:rPr lang="en-US" altLang="zh-CN" sz="2800"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这屋如何过得一冬？待雪晴了，去城中唤个泥水匠来修理。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向了一回火，觉得身上寒冷，寻思却才老军所说，二里路外有那市井，何不去沽些酒来吃？便去包裹里取些碎银子，把花枪挑了酒葫芦，将火炭盖了，取毡笠子戴上，拿了钥匙，出来，把草厅门拽上；出到大门首，把两扇草场门反拽上锁了；带了钥匙，信步投东，</a:t>
            </a:r>
            <a:r>
              <a:rPr lang="zh-CN" altLang="zh-CN" sz="2800" u="heavy" kern="100" dirty="0">
                <a:latin typeface="Times New Roman" panose="02020603050405020304"/>
                <a:ea typeface="华文细黑"/>
                <a:cs typeface="Times New Roman" panose="02020603050405020304"/>
              </a:rPr>
              <a:t>雪地里踏着碎琼乱玉，迤逦背着北风而行。那雪正下得紧。</a:t>
            </a:r>
            <a:endParaRPr lang="zh-CN" altLang="zh-CN" sz="2800" u="heavy" kern="100" dirty="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落难中的林冲依旧在忍受，并不想造反。</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正面描写雪景，暗示危险将近。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写出雪之大，十分传神。</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linds(horizont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2" end="2"/>
                                            </p:txEl>
                                          </p:spTgt>
                                        </p:tgtEl>
                                      </p:cBhvr>
                                    </p:animEffect>
                                    <p:set>
                                      <p:cBhvr>
                                        <p:cTn id="17" dur="1" fill="hold">
                                          <p:stCondLst>
                                            <p:cond delay="499"/>
                                          </p:stCondLst>
                                        </p:cTn>
                                        <p:tgtEl>
                                          <p:spTgt spid="6">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3" end="3"/>
                                            </p:txEl>
                                          </p:spTgt>
                                        </p:tgtEl>
                                      </p:cBhvr>
                                    </p:animEffect>
                                    <p:set>
                                      <p:cBhvr>
                                        <p:cTn id="20"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37601"/>
            <a:ext cx="11412000" cy="6495945"/>
          </a:xfrm>
          <a:prstGeom prst="rect">
            <a:avLst/>
          </a:prstGeom>
        </p:spPr>
        <p:txBody>
          <a:bodyPr wrap="square">
            <a:spAutoFit/>
          </a:bodyPr>
          <a:lstStyle/>
          <a:p>
            <a:pPr algn="just">
              <a:lnSpc>
                <a:spcPct val="137000"/>
              </a:lnSpc>
              <a:spcAft>
                <a:spcPts val="0"/>
              </a:spcAft>
              <a:tabLst>
                <a:tab pos="2070735" algn="l"/>
              </a:tabLst>
            </a:pPr>
            <a:r>
              <a:rPr lang="en-US" altLang="zh-CN" sz="2700" kern="100" dirty="0" smtClean="0">
                <a:latin typeface="Times New Roman" panose="02020603050405020304"/>
                <a:ea typeface="华文细黑"/>
                <a:cs typeface="Times New Roman" panose="02020603050405020304"/>
              </a:rPr>
              <a:t>        </a:t>
            </a:r>
            <a:r>
              <a:rPr lang="zh-CN" altLang="zh-CN" sz="2800" u="heavy" kern="100" dirty="0">
                <a:latin typeface="Times New Roman" panose="02020603050405020304"/>
                <a:ea typeface="华文细黑"/>
                <a:cs typeface="Times New Roman" panose="02020603050405020304"/>
              </a:rPr>
              <a:t>行不上半里多路，看见一所古庙</a:t>
            </a:r>
            <a:r>
              <a:rPr lang="zh-CN" altLang="zh-CN" sz="2800" kern="100" spc="-100" dirty="0">
                <a:latin typeface="Times New Roman" panose="02020603050405020304"/>
                <a:ea typeface="华文细黑"/>
                <a:cs typeface="Times New Roman" panose="02020603050405020304"/>
              </a:rPr>
              <a:t>，林冲顶礼道：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神明庇</a:t>
            </a:r>
            <a:r>
              <a:rPr lang="zh-CN" altLang="zh-CN" sz="2800" kern="100" spc="-100" dirty="0">
                <a:latin typeface="宋体" panose="02010600030101010101" pitchFamily="2" charset="-122"/>
                <a:ea typeface="华文细黑"/>
                <a:cs typeface="宋体" panose="02010600030101010101" pitchFamily="2" charset="-122"/>
              </a:rPr>
              <a:t>祐</a:t>
            </a:r>
            <a:r>
              <a:rPr lang="zh-CN" altLang="zh-CN" sz="2800" kern="100" spc="-100" dirty="0">
                <a:latin typeface="Times New Roman" panose="02020603050405020304"/>
                <a:ea typeface="华文细黑"/>
                <a:cs typeface="Times New Roman" panose="02020603050405020304"/>
              </a:rPr>
              <a:t>！改日来烧纸钱。</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又行了一回，望见一簇人家。林冲住脚看时，见篱笆中挑着一个草帚儿在露天里。林冲径到店里。主人道：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客人那里来？</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林冲道：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你认得这个葫芦么？</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主人看了道：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这葫芦是草料场老军的。</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林冲道：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原来如此。</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店主道：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既是草料场看守大哥，且请少坐；天气寒冷，且酌三杯，权当接风。</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店家切一盘熟牛肉，烫一壶热酒，请林冲吃。又自买了些牛肉，又吃了数杯。就又买了一葫芦酒，包了那两块牛肉，留下些碎银子，把花枪挑着酒葫芦，怀内揣了牛肉，叫声</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相扰</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，便出篱笆门，仍旧迎着朔风回来。</a:t>
            </a:r>
            <a:r>
              <a:rPr lang="zh-CN" altLang="zh-CN" sz="2800" u="heavy" kern="100" spc="-100" dirty="0">
                <a:latin typeface="Times New Roman" panose="02020603050405020304"/>
                <a:ea typeface="华文细黑"/>
                <a:cs typeface="Times New Roman" panose="02020603050405020304"/>
              </a:rPr>
              <a:t>看那雪，到晚越下得紧了。</a:t>
            </a:r>
            <a:endParaRPr lang="zh-CN" altLang="zh-CN" sz="2800" u="heavy" kern="100" spc="-100" dirty="0">
              <a:latin typeface="Times New Roman" panose="02020603050405020304"/>
              <a:ea typeface="华文细黑"/>
              <a:cs typeface="Times New Roman" panose="02020603050405020304"/>
            </a:endParaRPr>
          </a:p>
          <a:p>
            <a:pPr algn="just">
              <a:lnSpc>
                <a:spcPct val="137000"/>
              </a:lnSpc>
              <a:spcAft>
                <a:spcPts val="0"/>
              </a:spcAft>
              <a:tabLst>
                <a:tab pos="2070735" algn="l"/>
              </a:tabLst>
            </a:pPr>
            <a:r>
              <a:rPr lang="zh-CN" altLang="zh-CN" sz="2700" kern="100" dirty="0">
                <a:solidFill>
                  <a:srgbClr val="3333FF"/>
                </a:solidFill>
                <a:latin typeface="Times New Roman" panose="02020603050405020304"/>
                <a:ea typeface="华文细黑"/>
                <a:cs typeface="Times New Roman" panose="02020603050405020304"/>
              </a:rPr>
              <a:t>看似闲笔，实则照应后文</a:t>
            </a:r>
            <a:r>
              <a:rPr lang="zh-CN" altLang="zh-CN" sz="2700" kern="100" dirty="0" smtClean="0">
                <a:solidFill>
                  <a:srgbClr val="3333FF"/>
                </a:solidFill>
                <a:latin typeface="Times New Roman" panose="02020603050405020304"/>
                <a:ea typeface="华文细黑"/>
                <a:cs typeface="Times New Roman" panose="02020603050405020304"/>
              </a:rPr>
              <a:t>。</a:t>
            </a:r>
            <a:endParaRPr lang="en-US" altLang="zh-CN" sz="2700" kern="100" dirty="0" smtClean="0">
              <a:solidFill>
                <a:srgbClr val="3333FF"/>
              </a:solidFill>
              <a:latin typeface="Times New Roman" panose="02020603050405020304"/>
              <a:ea typeface="华文细黑"/>
              <a:cs typeface="Times New Roman" panose="02020603050405020304"/>
            </a:endParaRPr>
          </a:p>
          <a:p>
            <a:pPr algn="just">
              <a:lnSpc>
                <a:spcPct val="137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再次渲染了紧张气氛，推动情节发展</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2" end="2"/>
                                            </p:txEl>
                                          </p:spTgt>
                                        </p:tgtEl>
                                      </p:cBhvr>
                                    </p:animEffect>
                                    <p:set>
                                      <p:cBhvr>
                                        <p:cTn id="2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363" y="6524"/>
            <a:ext cx="11412000" cy="6555449"/>
          </a:xfrm>
          <a:prstGeom prst="rect">
            <a:avLst/>
          </a:prstGeom>
        </p:spPr>
        <p:txBody>
          <a:bodyPr wrap="square">
            <a:spAutoFit/>
          </a:bodyPr>
          <a:lstStyle/>
          <a:p>
            <a:pPr algn="just">
              <a:lnSpc>
                <a:spcPct val="143000"/>
              </a:lnSpc>
              <a:spcAft>
                <a:spcPts val="0"/>
              </a:spcAft>
              <a:tabLst>
                <a:tab pos="2070735" algn="l"/>
              </a:tabLst>
            </a:pPr>
            <a:r>
              <a:rPr lang="en-US" altLang="zh-CN" sz="2700" kern="100" dirty="0" smtClean="0">
                <a:latin typeface="Times New Roman" panose="02020603050405020304"/>
                <a:ea typeface="华文细黑"/>
                <a:cs typeface="Times New Roman" panose="02020603050405020304"/>
              </a:rPr>
              <a:t>        </a:t>
            </a:r>
            <a:r>
              <a:rPr lang="zh-CN" altLang="zh-CN" sz="2700" kern="100" dirty="0" smtClean="0">
                <a:latin typeface="Times New Roman" panose="02020603050405020304"/>
                <a:ea typeface="华文细黑"/>
                <a:cs typeface="Times New Roman" panose="02020603050405020304"/>
              </a:rPr>
              <a:t>再说</a:t>
            </a:r>
            <a:r>
              <a:rPr lang="zh-CN" altLang="zh-CN" sz="2700" kern="100" dirty="0">
                <a:latin typeface="Times New Roman" panose="02020603050405020304"/>
                <a:ea typeface="华文细黑"/>
                <a:cs typeface="Times New Roman" panose="02020603050405020304"/>
              </a:rPr>
              <a:t>林冲踏着那瑞雪，迎着北风，飞也似奔到草场门口，开了锁，入内看时，只叫得苦。原来天理昭然，佑护善人义士，</a:t>
            </a:r>
            <a:r>
              <a:rPr lang="zh-CN" altLang="zh-CN" sz="2700" u="heavy" kern="100" dirty="0">
                <a:latin typeface="Times New Roman" panose="02020603050405020304"/>
                <a:ea typeface="华文细黑"/>
                <a:cs typeface="Times New Roman" panose="02020603050405020304"/>
              </a:rPr>
              <a:t>因这场大雪，救了林冲的性命：那两间草厅已被雪压倒了。</a:t>
            </a:r>
            <a:r>
              <a:rPr lang="zh-CN" altLang="zh-CN" sz="2700" kern="100" dirty="0">
                <a:latin typeface="Times New Roman" panose="02020603050405020304"/>
                <a:ea typeface="华文细黑"/>
                <a:cs typeface="Times New Roman" panose="02020603050405020304"/>
              </a:rPr>
              <a:t>林冲寻思：</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怎地好？</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放下花枪、葫芦在雪里；恐怕火盆内有火炭延烧起来，搬开破壁子，探半身入去摸时，火盆内火种都被雪水浸灭了。林冲把手床上摸时，只拽得一条絮被。林冲钻将出来，见天色黑了，寻思：</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又没打火处，怎生安排？</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想起</a:t>
            </a:r>
            <a:r>
              <a:rPr lang="zh-CN" altLang="zh-CN" sz="2700" u="heavy" kern="100" dirty="0">
                <a:latin typeface="Times New Roman" panose="02020603050405020304"/>
                <a:ea typeface="华文细黑"/>
                <a:cs typeface="Times New Roman" panose="02020603050405020304"/>
              </a:rPr>
              <a:t>离了这半里路上有个古庙，可以安身</a:t>
            </a:r>
            <a:r>
              <a:rPr lang="zh-CN" altLang="zh-CN" sz="2700" kern="100" dirty="0">
                <a:latin typeface="Times New Roman" panose="02020603050405020304"/>
                <a:ea typeface="华文细黑"/>
                <a:cs typeface="Times New Roman" panose="02020603050405020304"/>
              </a:rPr>
              <a:t>，</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我且去那里宿一夜，等到天明，却作理会。</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把被卷了，花枪挑着酒葫芦，依旧把门拽上，锁了，望那庙里来。入得庙门，再把门掩上。旁边止有一块大石头，掇将过来靠了门。</a:t>
            </a:r>
            <a:endParaRPr lang="zh-CN" altLang="zh-CN" sz="2700" kern="100" dirty="0">
              <a:latin typeface="宋体" panose="02010600030101010101" pitchFamily="2" charset="-122"/>
              <a:cs typeface="Courier New" panose="02070309020205020404"/>
            </a:endParaRPr>
          </a:p>
          <a:p>
            <a:pPr algn="just">
              <a:lnSpc>
                <a:spcPct val="143000"/>
              </a:lnSpc>
              <a:spcAft>
                <a:spcPts val="0"/>
              </a:spcAft>
              <a:tabLst>
                <a:tab pos="2070735" algn="l"/>
              </a:tabLst>
            </a:pPr>
            <a:r>
              <a:rPr lang="zh-CN" altLang="zh-CN" sz="2700" kern="100" dirty="0" smtClean="0">
                <a:solidFill>
                  <a:srgbClr val="3333FF"/>
                </a:solidFill>
                <a:latin typeface="Times New Roman" panose="02020603050405020304"/>
                <a:ea typeface="华文细黑"/>
                <a:cs typeface="Times New Roman" panose="02020603050405020304"/>
              </a:rPr>
              <a:t>侧面</a:t>
            </a:r>
            <a:r>
              <a:rPr lang="zh-CN" altLang="zh-CN" sz="2700" kern="100" dirty="0">
                <a:solidFill>
                  <a:srgbClr val="3333FF"/>
                </a:solidFill>
                <a:latin typeface="Times New Roman" panose="02020603050405020304"/>
                <a:ea typeface="华文细黑"/>
                <a:cs typeface="Times New Roman" panose="02020603050405020304"/>
              </a:rPr>
              <a:t>烘托雪之大</a:t>
            </a:r>
            <a:r>
              <a:rPr lang="zh-CN" altLang="zh-CN" sz="2700" kern="100" dirty="0" smtClean="0">
                <a:solidFill>
                  <a:srgbClr val="3333FF"/>
                </a:solidFill>
                <a:latin typeface="Times New Roman" panose="02020603050405020304"/>
                <a:ea typeface="华文细黑"/>
                <a:cs typeface="Times New Roman" panose="02020603050405020304"/>
              </a:rPr>
              <a:t>。</a:t>
            </a:r>
            <a:endParaRPr lang="en-US" altLang="zh-CN" sz="2700" kern="100" dirty="0" smtClean="0">
              <a:solidFill>
                <a:srgbClr val="3333FF"/>
              </a:solidFill>
              <a:latin typeface="Times New Roman" panose="02020603050405020304"/>
              <a:ea typeface="华文细黑"/>
              <a:cs typeface="Times New Roman" panose="02020603050405020304"/>
            </a:endParaRPr>
          </a:p>
          <a:p>
            <a:pPr algn="just">
              <a:lnSpc>
                <a:spcPct val="143000"/>
              </a:lnSpc>
              <a:spcAft>
                <a:spcPts val="0"/>
              </a:spcAft>
              <a:tabLst>
                <a:tab pos="2070735" algn="l"/>
              </a:tabLst>
            </a:pPr>
            <a:r>
              <a:rPr lang="zh-CN" altLang="zh-CN" sz="2700" kern="100" dirty="0">
                <a:solidFill>
                  <a:srgbClr val="3333FF"/>
                </a:solidFill>
                <a:latin typeface="Times New Roman" panose="02020603050405020304"/>
                <a:ea typeface="华文细黑"/>
                <a:cs typeface="Times New Roman" panose="02020603050405020304"/>
              </a:rPr>
              <a:t>照应前文</a:t>
            </a:r>
            <a:r>
              <a:rPr lang="zh-CN" altLang="zh-CN" sz="2700" kern="100" dirty="0" smtClean="0">
                <a:solidFill>
                  <a:srgbClr val="3333FF"/>
                </a:solidFill>
                <a:latin typeface="Times New Roman" panose="02020603050405020304"/>
                <a:ea typeface="华文细黑"/>
                <a:cs typeface="Times New Roman" panose="02020603050405020304"/>
              </a:rPr>
              <a:t>。</a:t>
            </a:r>
            <a:endParaRPr lang="zh-CN" altLang="zh-CN" sz="270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2" end="2"/>
                                            </p:txEl>
                                          </p:spTgt>
                                        </p:tgtEl>
                                      </p:cBhvr>
                                    </p:animEffect>
                                    <p:set>
                                      <p:cBhvr>
                                        <p:cTn id="2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6583" y="188640"/>
            <a:ext cx="11412000" cy="5909310"/>
          </a:xfrm>
          <a:prstGeom prst="rect">
            <a:avLst/>
          </a:prstGeom>
        </p:spPr>
        <p:txBody>
          <a:bodyPr wrap="square">
            <a:spAutoFit/>
          </a:bodyPr>
          <a:lstStyle/>
          <a:p>
            <a:pPr algn="just">
              <a:lnSpc>
                <a:spcPct val="150000"/>
              </a:lnSpc>
              <a:spcAft>
                <a:spcPts val="0"/>
              </a:spcAft>
              <a:tabLst>
                <a:tab pos="2070735" algn="l"/>
              </a:tabLst>
            </a:pPr>
            <a:r>
              <a:rPr lang="en-US" altLang="zh-CN" sz="2800" dirty="0" smtClean="0">
                <a:latin typeface="Times New Roman" panose="02020603050405020304"/>
                <a:ea typeface="华文细黑"/>
                <a:cs typeface="Times New Roman" panose="02020603050405020304"/>
              </a:rPr>
              <a:t>        </a:t>
            </a:r>
            <a:r>
              <a:rPr lang="zh-CN" altLang="zh-CN" sz="2800" dirty="0" smtClean="0">
                <a:latin typeface="Times New Roman" panose="02020603050405020304"/>
                <a:ea typeface="华文细黑"/>
                <a:cs typeface="Times New Roman" panose="02020603050405020304"/>
              </a:rPr>
              <a:t>正</a:t>
            </a:r>
            <a:r>
              <a:rPr lang="zh-CN" altLang="zh-CN" sz="2800" dirty="0">
                <a:latin typeface="Times New Roman" panose="02020603050405020304"/>
                <a:ea typeface="华文细黑"/>
                <a:cs typeface="Times New Roman" panose="02020603050405020304"/>
              </a:rPr>
              <a:t>吃时，只听得外面必必剥剥地爆响。林冲跳起身来，就壁缝里看时，只见草料场里火起，刮刮杂杂地烧着。当时林冲便拿了花枪，却待开门来救火，只听得外面有人说将话来。林冲就伏门边听时，是三个人脚步响，直奔庙里来；用手推门，却被石头靠住了，再也推不开。三人在庙檐下立地看火。</a:t>
            </a:r>
            <a:r>
              <a:rPr lang="zh-CN" altLang="zh-CN" sz="2800" u="heavy" kern="100" dirty="0">
                <a:latin typeface="Times New Roman" panose="02020603050405020304"/>
                <a:ea typeface="华文细黑"/>
                <a:cs typeface="Times New Roman" panose="02020603050405020304"/>
              </a:rPr>
              <a:t>数内一个道：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这条计好么？</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一个应道：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端的亏管营、差拨两位用心！回到京师，禀过太尉，都保你二位做大官。这番张教头没得推故了！</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林冲今番直吃我们对付了！高衙内这病必然好了！</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又一个道：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张教头那厮，三回五次托人情去说</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你的女婿没了</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，张教头越不肯应承，因此衙内病患看看重了。太尉</a:t>
            </a:r>
            <a:r>
              <a:rPr lang="zh-CN" altLang="zh-CN" sz="2800" u="heavy" kern="100" dirty="0" smtClean="0">
                <a:latin typeface="Times New Roman" panose="02020603050405020304"/>
                <a:ea typeface="华文细黑"/>
                <a:cs typeface="Times New Roman" panose="02020603050405020304"/>
              </a:rPr>
              <a:t>特使</a:t>
            </a:r>
            <a:endParaRPr lang="zh-CN" altLang="zh-CN" sz="2800" u="heavy" kern="100" dirty="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7999" y="188640"/>
            <a:ext cx="11412000" cy="5262979"/>
          </a:xfrm>
          <a:prstGeom prst="rect">
            <a:avLst/>
          </a:prstGeom>
        </p:spPr>
        <p:txBody>
          <a:bodyPr wrap="square">
            <a:spAutoFit/>
          </a:bodyPr>
          <a:lstStyle/>
          <a:p>
            <a:pPr algn="just">
              <a:lnSpc>
                <a:spcPct val="150000"/>
              </a:lnSpc>
              <a:tabLst>
                <a:tab pos="2070735" algn="l"/>
              </a:tabLst>
            </a:pPr>
            <a:r>
              <a:rPr lang="zh-CN" altLang="zh-CN" sz="2800" u="heavy" kern="100" dirty="0">
                <a:latin typeface="Times New Roman" panose="02020603050405020304"/>
                <a:ea typeface="华文细黑"/>
                <a:cs typeface="Times New Roman" panose="02020603050405020304"/>
              </a:rPr>
              <a:t>俺两个央浼二</a:t>
            </a:r>
            <a:r>
              <a:rPr lang="zh-CN" altLang="zh-CN" sz="2800" u="heavy" kern="100" dirty="0" smtClean="0">
                <a:latin typeface="Times New Roman" panose="02020603050405020304"/>
                <a:ea typeface="华文细黑"/>
                <a:cs typeface="Times New Roman" panose="02020603050405020304"/>
              </a:rPr>
              <a:t>位干</a:t>
            </a:r>
            <a:r>
              <a:rPr lang="zh-CN" altLang="zh-CN" sz="2800" u="heavy" kern="100" dirty="0">
                <a:latin typeface="Times New Roman" panose="02020603050405020304"/>
                <a:ea typeface="华文细黑"/>
                <a:cs typeface="Times New Roman" panose="02020603050405020304"/>
              </a:rPr>
              <a:t>这件事。不想而今完备了！</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又一个道：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小人直</a:t>
            </a:r>
            <a:r>
              <a:rPr lang="zh-CN" altLang="zh-CN" sz="2800" u="heavy" kern="100" dirty="0" smtClean="0">
                <a:latin typeface="Times New Roman" panose="02020603050405020304"/>
                <a:ea typeface="华文细黑"/>
                <a:cs typeface="Times New Roman" panose="02020603050405020304"/>
              </a:rPr>
              <a:t>爬入</a:t>
            </a:r>
            <a:r>
              <a:rPr lang="zh-CN" altLang="zh-CN" sz="2800" u="heavy" kern="100" dirty="0">
                <a:latin typeface="Times New Roman" panose="02020603050405020304"/>
                <a:ea typeface="华文细黑"/>
                <a:cs typeface="Times New Roman" panose="02020603050405020304"/>
              </a:rPr>
              <a:t>墙里去，四下草堆上点了十来个火把，待走那里去！</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那一个道：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这早晚烧个八分过了。</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又听得一个道：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便逃得性命时，烧了大军草料场也得个死罪！</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又一个道：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我们回城里去罢。</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一个道：</a:t>
            </a:r>
            <a:r>
              <a:rPr lang="en-US" altLang="zh-CN" sz="2800" u="heavy" kern="100" dirty="0">
                <a:latin typeface="+mn-ea"/>
                <a:cs typeface="Times New Roman" panose="02020603050405020304"/>
              </a:rPr>
              <a:t>“</a:t>
            </a:r>
            <a:r>
              <a:rPr lang="zh-CN" altLang="zh-CN" sz="2800" u="heavy" kern="100" dirty="0">
                <a:latin typeface="Times New Roman" panose="02020603050405020304"/>
                <a:ea typeface="华文细黑"/>
                <a:cs typeface="Times New Roman" panose="02020603050405020304"/>
              </a:rPr>
              <a:t>再看一看，拾得他一两块骨头回京，府里见太尉和衙内时，也道我们也能会干事。</a:t>
            </a:r>
            <a:r>
              <a:rPr lang="en-US" altLang="zh-CN" sz="2800" u="heavy" kern="100" dirty="0">
                <a:latin typeface="+mn-ea"/>
                <a:cs typeface="Times New Roman" panose="02020603050405020304"/>
              </a:rPr>
              <a:t>”</a:t>
            </a:r>
            <a:endParaRPr lang="zh-CN" altLang="zh-CN" sz="2800" u="heavy" kern="100" dirty="0">
              <a:latin typeface="+mn-ea"/>
              <a:cs typeface="Times New Roman" panose="020206030504050203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一场精彩的隔墙戏。通过人物对话，写出门外三个人的自鸣得意；可以想见，门内林冲亲耳听见这场阴谋后，该是何等的怒火中烧。</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9" name="矩形 8"/>
          <p:cNvSpPr/>
          <p:nvPr/>
        </p:nvSpPr>
        <p:spPr>
          <a:xfrm>
            <a:off x="407736" y="678517"/>
            <a:ext cx="11376000" cy="5180393"/>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水浒传》是我国古代四大名著之一，是一部以封建社会农民革命斗争为题材的章回体小说，生动描写了北宋末年一支农民起义队伍从揭竿而起到发展壮大以及最后惨遭失败的全过程。小说塑造了起义英雄的光辉形象，在众多英雄中，林冲的形象很有典型意义。林冲本是一个安分守己、乐知天命的朝廷武官，生活很幸福，他这样的人最后也投奔梁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落草为寇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，更加有力地说明了小说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官逼民反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的主题。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林教头风雪山神庙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是小说的精彩片段之一，作者把林冲置于生死存亡的重要关头，向读者生动地展示了他性格的决定性转变。</a:t>
            </a:r>
            <a:endParaRPr lang="zh-CN" altLang="zh-CN" sz="2800" kern="100" dirty="0">
              <a:effectLst/>
              <a:latin typeface="宋体" panose="02010600030101010101" pitchFamily="2" charset="-122"/>
              <a:cs typeface="Courier New" panose="02070309020205020404"/>
            </a:endParaRPr>
          </a:p>
        </p:txBody>
      </p:sp>
      <p:sp>
        <p:nvSpPr>
          <p:cNvPr id="10" name="矩形 9"/>
          <p:cNvSpPr/>
          <p:nvPr/>
        </p:nvSpPr>
        <p:spPr>
          <a:xfrm>
            <a:off x="407736" y="155411"/>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9"/>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7501011" y="-2207"/>
            <a:ext cx="468630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358902" y="1920345"/>
            <a:ext cx="4176464"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髭</a:t>
            </a:r>
            <a:r>
              <a:rPr lang="zh-CN" altLang="zh-CN" sz="2800" kern="100" dirty="0">
                <a:latin typeface="Times New Roman" panose="02020603050405020304"/>
                <a:ea typeface="华文细黑"/>
                <a:cs typeface="Times New Roman" panose="02020603050405020304"/>
              </a:rPr>
              <a:t>须</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(9)</a:t>
            </a:r>
            <a:r>
              <a:rPr lang="zh-CN" altLang="zh-CN" sz="2800" kern="100" dirty="0" smtClean="0">
                <a:solidFill>
                  <a:srgbClr val="FF0000"/>
                </a:solidFill>
                <a:latin typeface="Times New Roman" panose="02020603050405020304"/>
                <a:ea typeface="华文细黑"/>
                <a:cs typeface="Times New Roman" panose="02020603050405020304"/>
              </a:rPr>
              <a:t>提</a:t>
            </a:r>
            <a:r>
              <a:rPr lang="zh-CN" altLang="zh-CN" sz="2800" kern="100" dirty="0" smtClean="0">
                <a:latin typeface="Times New Roman" panose="02020603050405020304"/>
                <a:ea typeface="华文细黑"/>
                <a:cs typeface="Times New Roman" panose="02020603050405020304"/>
              </a:rPr>
              <a:t>防</a:t>
            </a:r>
            <a:r>
              <a:rPr lang="en-US" altLang="zh-CN" sz="2800" kern="100" dirty="0" smtClean="0">
                <a:latin typeface="Times New Roman" panose="02020603050405020304"/>
                <a:ea typeface="华文细黑"/>
                <a:cs typeface="Courier New" panose="02070309020205020404"/>
              </a:rPr>
              <a:t>(    )</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洗</a:t>
            </a:r>
            <a:r>
              <a:rPr lang="zh-CN" altLang="zh-CN" sz="2800" kern="100" dirty="0">
                <a:solidFill>
                  <a:srgbClr val="FF0000"/>
                </a:solidFill>
                <a:latin typeface="Times New Roman" panose="02020603050405020304"/>
                <a:ea typeface="华文细黑"/>
                <a:cs typeface="Times New Roman" panose="02020603050405020304"/>
              </a:rPr>
              <a:t>漱</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消</a:t>
            </a:r>
            <a:r>
              <a:rPr lang="zh-CN" altLang="zh-CN" sz="2800" kern="100" dirty="0">
                <a:solidFill>
                  <a:srgbClr val="FF0000"/>
                </a:solidFill>
                <a:latin typeface="Times New Roman" panose="02020603050405020304"/>
                <a:ea typeface="华文细黑"/>
                <a:cs typeface="Times New Roman" panose="02020603050405020304"/>
              </a:rPr>
              <a:t>耗</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12)</a:t>
            </a:r>
            <a:r>
              <a:rPr lang="zh-CN" altLang="zh-CN" sz="2800" kern="100" dirty="0">
                <a:solidFill>
                  <a:srgbClr val="FF0000"/>
                </a:solidFill>
                <a:latin typeface="Times New Roman" panose="02020603050405020304"/>
                <a:ea typeface="华文细黑"/>
                <a:cs typeface="Times New Roman" panose="02020603050405020304"/>
              </a:rPr>
              <a:t>盘缠</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13)</a:t>
            </a:r>
            <a:r>
              <a:rPr lang="zh-CN" altLang="zh-CN" sz="2800" kern="100" dirty="0">
                <a:solidFill>
                  <a:srgbClr val="FF0000"/>
                </a:solidFill>
                <a:latin typeface="Times New Roman" panose="02020603050405020304"/>
                <a:ea typeface="华文细黑"/>
                <a:cs typeface="Times New Roman" panose="02020603050405020304"/>
              </a:rPr>
              <a:t>彤</a:t>
            </a:r>
            <a:r>
              <a:rPr lang="zh-CN" altLang="zh-CN" sz="2800" kern="100" dirty="0">
                <a:latin typeface="Times New Roman" panose="02020603050405020304"/>
                <a:ea typeface="华文细黑"/>
                <a:cs typeface="Times New Roman" panose="02020603050405020304"/>
              </a:rPr>
              <a:t>云</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仓</a:t>
            </a:r>
            <a:r>
              <a:rPr lang="zh-CN" altLang="zh-CN" sz="2800" kern="100" dirty="0">
                <a:solidFill>
                  <a:srgbClr val="FF0000"/>
                </a:solidFill>
                <a:latin typeface="Times New Roman" panose="02020603050405020304"/>
                <a:ea typeface="华文细黑"/>
                <a:cs typeface="Times New Roman" panose="02020603050405020304"/>
              </a:rPr>
              <a:t>廒</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32" name="矩形 31"/>
          <p:cNvSpPr/>
          <p:nvPr/>
        </p:nvSpPr>
        <p:spPr>
          <a:xfrm>
            <a:off x="6943604" y="1920345"/>
            <a:ext cx="3910252"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15)</a:t>
            </a:r>
            <a:r>
              <a:rPr lang="zh-CN" altLang="zh-CN" sz="2800" kern="100" dirty="0">
                <a:solidFill>
                  <a:srgbClr val="FF0000"/>
                </a:solidFill>
                <a:latin typeface="Times New Roman" panose="02020603050405020304"/>
                <a:ea typeface="华文细黑"/>
                <a:cs typeface="Times New Roman" panose="02020603050405020304"/>
              </a:rPr>
              <a:t>毡</a:t>
            </a:r>
            <a:r>
              <a:rPr lang="zh-CN" altLang="zh-CN" sz="2800" kern="100" dirty="0">
                <a:latin typeface="Times New Roman" panose="02020603050405020304"/>
                <a:ea typeface="华文细黑"/>
                <a:cs typeface="Times New Roman" panose="02020603050405020304"/>
              </a:rPr>
              <a:t>笠</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16)</a:t>
            </a:r>
            <a:r>
              <a:rPr lang="zh-CN" altLang="zh-CN" sz="2800" kern="100" dirty="0">
                <a:solidFill>
                  <a:srgbClr val="FF0000"/>
                </a:solidFill>
                <a:latin typeface="Times New Roman" panose="02020603050405020304"/>
                <a:ea typeface="华文细黑"/>
                <a:cs typeface="Times New Roman" panose="02020603050405020304"/>
              </a:rPr>
              <a:t>拽</a:t>
            </a:r>
            <a:r>
              <a:rPr lang="zh-CN" altLang="zh-CN" sz="2800" kern="100" dirty="0">
                <a:latin typeface="Times New Roman" panose="02020603050405020304"/>
                <a:ea typeface="华文细黑"/>
                <a:cs typeface="Times New Roman" panose="02020603050405020304"/>
              </a:rPr>
              <a:t>上</a:t>
            </a:r>
            <a:r>
              <a:rPr lang="en-US" altLang="zh-CN" sz="2800" kern="100" dirty="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草</a:t>
            </a:r>
            <a:r>
              <a:rPr lang="zh-CN" altLang="zh-CN" sz="2800" kern="100" dirty="0">
                <a:solidFill>
                  <a:srgbClr val="FF0000"/>
                </a:solidFill>
                <a:latin typeface="Times New Roman" panose="02020603050405020304"/>
                <a:ea typeface="华文细黑"/>
                <a:cs typeface="Times New Roman" panose="02020603050405020304"/>
              </a:rPr>
              <a:t>帚</a:t>
            </a:r>
            <a:r>
              <a:rPr lang="zh-CN" altLang="zh-CN" sz="2800" kern="100" dirty="0">
                <a:latin typeface="Times New Roman" panose="02020603050405020304"/>
                <a:ea typeface="华文细黑"/>
                <a:cs typeface="Times New Roman" panose="02020603050405020304"/>
              </a:rPr>
              <a:t>儿</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18)</a:t>
            </a:r>
            <a:r>
              <a:rPr lang="zh-CN" altLang="zh-CN" sz="2800" kern="100" dirty="0">
                <a:solidFill>
                  <a:srgbClr val="FF0000"/>
                </a:solidFill>
                <a:latin typeface="Times New Roman" panose="02020603050405020304"/>
                <a:ea typeface="华文细黑"/>
                <a:cs typeface="Times New Roman" panose="02020603050405020304"/>
              </a:rPr>
              <a:t>掇</a:t>
            </a:r>
            <a:r>
              <a:rPr lang="en-US" altLang="zh-CN" sz="2800" kern="100" dirty="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屋</a:t>
            </a:r>
            <a:r>
              <a:rPr lang="zh-CN" altLang="zh-CN" sz="2800" kern="100" dirty="0">
                <a:solidFill>
                  <a:srgbClr val="FF0000"/>
                </a:solidFill>
                <a:latin typeface="Times New Roman" panose="02020603050405020304"/>
                <a:ea typeface="华文细黑"/>
                <a:cs typeface="Times New Roman" panose="02020603050405020304"/>
              </a:rPr>
              <a:t>檐</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央</a:t>
            </a:r>
            <a:r>
              <a:rPr lang="zh-CN" altLang="zh-CN" sz="2800" kern="100" dirty="0">
                <a:solidFill>
                  <a:srgbClr val="FF0000"/>
                </a:solidFill>
                <a:latin typeface="Times New Roman" panose="02020603050405020304"/>
                <a:ea typeface="华文细黑"/>
                <a:cs typeface="Times New Roman" panose="02020603050405020304"/>
              </a:rPr>
              <a:t>浼</a:t>
            </a:r>
            <a:r>
              <a:rPr lang="en-US" altLang="zh-CN" sz="2800" kern="100" dirty="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21)</a:t>
            </a:r>
            <a:r>
              <a:rPr lang="zh-CN" altLang="zh-CN" sz="2800" kern="100" dirty="0">
                <a:solidFill>
                  <a:srgbClr val="FF0000"/>
                </a:solidFill>
                <a:latin typeface="Times New Roman" panose="02020603050405020304"/>
                <a:ea typeface="华文细黑"/>
                <a:cs typeface="Times New Roman" panose="02020603050405020304"/>
              </a:rPr>
              <a:t>肐</a:t>
            </a:r>
            <a:r>
              <a:rPr lang="zh-CN" altLang="zh-CN" sz="2800" kern="100" dirty="0">
                <a:latin typeface="Times New Roman" panose="02020603050405020304"/>
                <a:ea typeface="华文细黑"/>
                <a:cs typeface="Times New Roman" panose="02020603050405020304"/>
              </a:rPr>
              <a:t>察</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287810"/>
            <a:ext cx="3240360"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赍</a:t>
            </a:r>
            <a:r>
              <a:rPr lang="zh-CN" altLang="zh-CN" sz="2800" kern="100" dirty="0">
                <a:latin typeface="Times New Roman" panose="02020603050405020304"/>
                <a:ea typeface="华文细黑"/>
                <a:cs typeface="Times New Roman" panose="02020603050405020304"/>
              </a:rPr>
              <a:t>发</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投</a:t>
            </a:r>
            <a:r>
              <a:rPr lang="zh-CN" altLang="zh-CN" sz="2800" kern="100" dirty="0">
                <a:solidFill>
                  <a:srgbClr val="FF0000"/>
                </a:solidFill>
                <a:latin typeface="Times New Roman" panose="02020603050405020304"/>
                <a:ea typeface="华文细黑"/>
                <a:cs typeface="Times New Roman" panose="02020603050405020304"/>
              </a:rPr>
              <a:t>奔</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solidFill>
                  <a:srgbClr val="FF0000"/>
                </a:solidFill>
                <a:latin typeface="Times New Roman" panose="02020603050405020304"/>
                <a:ea typeface="华文细黑"/>
                <a:cs typeface="Times New Roman" panose="02020603050405020304"/>
              </a:rPr>
              <a:t>玷</a:t>
            </a:r>
            <a:r>
              <a:rPr lang="zh-CN" altLang="zh-CN" sz="2800" kern="100" dirty="0">
                <a:latin typeface="Times New Roman" panose="02020603050405020304"/>
                <a:ea typeface="华文细黑"/>
                <a:cs typeface="Times New Roman" panose="02020603050405020304"/>
              </a:rPr>
              <a:t>辱</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模</a:t>
            </a:r>
            <a:r>
              <a:rPr lang="zh-CN" altLang="zh-CN" sz="2800" kern="100" dirty="0">
                <a:latin typeface="Times New Roman" panose="02020603050405020304"/>
                <a:ea typeface="华文细黑"/>
                <a:cs typeface="Times New Roman" panose="02020603050405020304"/>
              </a:rPr>
              <a:t>样</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酒</a:t>
            </a:r>
            <a:r>
              <a:rPr lang="zh-CN" altLang="zh-CN" sz="2800" kern="100" dirty="0">
                <a:solidFill>
                  <a:srgbClr val="FF0000"/>
                </a:solidFill>
                <a:latin typeface="Times New Roman" panose="02020603050405020304"/>
                <a:ea typeface="华文细黑"/>
                <a:cs typeface="Times New Roman" panose="02020603050405020304"/>
              </a:rPr>
              <a:t>馔</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6)</a:t>
            </a:r>
            <a:r>
              <a:rPr lang="zh-CN" altLang="zh-CN" sz="2800" kern="100" dirty="0">
                <a:solidFill>
                  <a:srgbClr val="FF0000"/>
                </a:solidFill>
                <a:latin typeface="Times New Roman" panose="02020603050405020304"/>
                <a:ea typeface="华文细黑"/>
                <a:cs typeface="Times New Roman" panose="02020603050405020304"/>
              </a:rPr>
              <a:t>尴尬</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连</a:t>
            </a:r>
            <a:r>
              <a:rPr lang="zh-CN" altLang="zh-CN" sz="2800" kern="100" dirty="0">
                <a:solidFill>
                  <a:srgbClr val="FF0000"/>
                </a:solidFill>
                <a:latin typeface="Times New Roman" panose="02020603050405020304"/>
                <a:ea typeface="华文细黑"/>
                <a:cs typeface="Times New Roman" panose="02020603050405020304"/>
              </a:rPr>
              <a:t>累</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83671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4789159" y="3356992"/>
            <a:ext cx="1190606" cy="523220"/>
          </a:xfrm>
          <a:prstGeom prst="rect">
            <a:avLst/>
          </a:prstGeom>
        </p:spPr>
        <p:txBody>
          <a:bodyPr wrap="square">
            <a:spAutoFit/>
          </a:bodyPr>
          <a:lstStyle/>
          <a:p>
            <a:pPr lvl="0"/>
            <a:r>
              <a:rPr lang="en-US" altLang="zh-CN" sz="2800" kern="100" dirty="0" err="1" smtClean="0">
                <a:solidFill>
                  <a:srgbClr val="3333FF"/>
                </a:solidFill>
                <a:latin typeface="Times New Roman" panose="02020603050405020304"/>
                <a:ea typeface="华文细黑"/>
                <a:cs typeface="Courier New" panose="02070309020205020404"/>
              </a:rPr>
              <a:t>shù</a:t>
            </a:r>
            <a:endParaRPr lang="zh-CN" altLang="en-US" dirty="0">
              <a:solidFill>
                <a:srgbClr val="3333FF"/>
              </a:solidFill>
            </a:endParaRPr>
          </a:p>
        </p:txBody>
      </p:sp>
      <p:sp>
        <p:nvSpPr>
          <p:cNvPr id="3" name="矩形 2"/>
          <p:cNvSpPr/>
          <p:nvPr/>
        </p:nvSpPr>
        <p:spPr>
          <a:xfrm>
            <a:off x="1669862" y="2060848"/>
            <a:ext cx="383438"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jī</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659285" y="2708920"/>
            <a:ext cx="702436"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bèn</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649760" y="3356992"/>
            <a:ext cx="801823"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diàn</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669565" y="3995539"/>
            <a:ext cx="643125"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mú</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1693193" y="4624447"/>
            <a:ext cx="1040670"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zhuàn</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1659285" y="5257775"/>
            <a:ext cx="1130438"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ɡān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ɡà</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1648062" y="5930230"/>
            <a:ext cx="542136" cy="523220"/>
          </a:xfrm>
          <a:prstGeom prst="rect">
            <a:avLst/>
          </a:prstGeom>
        </p:spPr>
        <p:txBody>
          <a:bodyPr wrap="none">
            <a:spAutoFit/>
          </a:bodyPr>
          <a:lstStyle/>
          <a:p>
            <a:pPr lvl="0"/>
            <a:r>
              <a:rPr lang="en-US" altLang="zh-CN" sz="2800" kern="100" dirty="0">
                <a:solidFill>
                  <a:srgbClr val="3333FF"/>
                </a:solidFill>
                <a:latin typeface="Times New Roman" panose="02020603050405020304"/>
                <a:ea typeface="华文细黑"/>
                <a:cs typeface="Courier New" panose="02070309020205020404"/>
              </a:rPr>
              <a:t>lei</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4634819" y="2051209"/>
            <a:ext cx="442750"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zī</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4613981" y="2708920"/>
            <a:ext cx="463588"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dī</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4799062" y="3995425"/>
            <a:ext cx="702436"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hào</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1" name="矩形 20"/>
          <p:cNvSpPr/>
          <p:nvPr/>
        </p:nvSpPr>
        <p:spPr>
          <a:xfrm>
            <a:off x="4852083" y="4590653"/>
            <a:ext cx="1468672"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pán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chan</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2" name="矩形 21"/>
          <p:cNvSpPr/>
          <p:nvPr/>
        </p:nvSpPr>
        <p:spPr>
          <a:xfrm>
            <a:off x="4827637" y="5238725"/>
            <a:ext cx="822661"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tónɡ</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3" name="矩形 22"/>
          <p:cNvSpPr/>
          <p:nvPr/>
        </p:nvSpPr>
        <p:spPr>
          <a:xfrm>
            <a:off x="4833176" y="5920705"/>
            <a:ext cx="522900"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áo</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4" name="矩形 23"/>
          <p:cNvSpPr/>
          <p:nvPr/>
        </p:nvSpPr>
        <p:spPr>
          <a:xfrm>
            <a:off x="8402103" y="5905847"/>
            <a:ext cx="936104" cy="523220"/>
          </a:xfrm>
          <a:prstGeom prst="rect">
            <a:avLst/>
          </a:prstGeom>
        </p:spPr>
        <p:txBody>
          <a:bodyPr wrap="square">
            <a:spAutoFit/>
          </a:bodyPr>
          <a:lstStyle/>
          <a:p>
            <a:pPr lvl="0"/>
            <a:r>
              <a:rPr lang="en-US" altLang="zh-CN" sz="2800" kern="100" dirty="0" err="1" smtClean="0">
                <a:solidFill>
                  <a:srgbClr val="3333FF"/>
                </a:solidFill>
                <a:latin typeface="Times New Roman" panose="02020603050405020304"/>
                <a:ea typeface="华文细黑"/>
                <a:cs typeface="Courier New" panose="02070309020205020404"/>
              </a:rPr>
              <a:t>ɡē</a:t>
            </a:r>
            <a:endParaRPr lang="zh-CN" altLang="en-US" dirty="0">
              <a:solidFill>
                <a:srgbClr val="3333FF"/>
              </a:solidFill>
            </a:endParaRPr>
          </a:p>
        </p:txBody>
      </p:sp>
      <p:sp>
        <p:nvSpPr>
          <p:cNvPr id="25" name="矩形 24"/>
          <p:cNvSpPr/>
          <p:nvPr/>
        </p:nvSpPr>
        <p:spPr>
          <a:xfrm>
            <a:off x="8399462" y="2051323"/>
            <a:ext cx="861133"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zhān</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6" name="矩形 25"/>
          <p:cNvSpPr/>
          <p:nvPr/>
        </p:nvSpPr>
        <p:spPr>
          <a:xfrm>
            <a:off x="8384572" y="2699395"/>
            <a:ext cx="960519"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zhuài</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7" name="矩形 26"/>
          <p:cNvSpPr/>
          <p:nvPr/>
        </p:nvSpPr>
        <p:spPr>
          <a:xfrm>
            <a:off x="8725594" y="3347467"/>
            <a:ext cx="881973"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zhǒu</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8" name="矩形 27"/>
          <p:cNvSpPr/>
          <p:nvPr/>
        </p:nvSpPr>
        <p:spPr>
          <a:xfrm>
            <a:off x="8007652" y="3986014"/>
            <a:ext cx="723275"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duō</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29" name="矩形 28"/>
          <p:cNvSpPr/>
          <p:nvPr/>
        </p:nvSpPr>
        <p:spPr>
          <a:xfrm>
            <a:off x="8436156" y="4609703"/>
            <a:ext cx="702436"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yán</a:t>
            </a:r>
            <a:endParaRPr lang="en-US" altLang="zh-CN" sz="2800" kern="100" dirty="0">
              <a:solidFill>
                <a:srgbClr val="3333FF"/>
              </a:solidFill>
              <a:latin typeface="Times New Roman" panose="02020603050405020304"/>
              <a:ea typeface="华文细黑"/>
              <a:cs typeface="Courier New" panose="02070309020205020404"/>
            </a:endParaRPr>
          </a:p>
        </p:txBody>
      </p:sp>
      <p:sp>
        <p:nvSpPr>
          <p:cNvPr id="30" name="矩形 29"/>
          <p:cNvSpPr/>
          <p:nvPr/>
        </p:nvSpPr>
        <p:spPr>
          <a:xfrm>
            <a:off x="8397870" y="5253583"/>
            <a:ext cx="721672" cy="523220"/>
          </a:xfrm>
          <a:prstGeom prst="rect">
            <a:avLst/>
          </a:prstGeom>
        </p:spPr>
        <p:txBody>
          <a:bodyPr wrap="none">
            <a:spAutoFit/>
          </a:bodyPr>
          <a:lstStyle/>
          <a:p>
            <a:pPr lvl="0"/>
            <a:r>
              <a:rPr lang="en-US" altLang="zh-CN" sz="2800" kern="100" dirty="0" err="1">
                <a:solidFill>
                  <a:srgbClr val="3333FF"/>
                </a:solidFill>
                <a:latin typeface="Times New Roman" panose="02020603050405020304"/>
                <a:ea typeface="华文细黑"/>
                <a:cs typeface="Courier New" panose="02070309020205020404"/>
              </a:rPr>
              <a:t>měi</a:t>
            </a:r>
            <a:endParaRPr lang="en-US" altLang="zh-CN"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linds(horizontal)">
                                      <p:cBhvr>
                                        <p:cTn id="33" dur="500"/>
                                        <p:tgtEl>
                                          <p:spTgt spid="18"/>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linds(horizontal)">
                                      <p:cBhvr>
                                        <p:cTn id="39" dur="500"/>
                                        <p:tgtEl>
                                          <p:spTgt spid="2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linds(horizontal)">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blinds(horizontal)">
                                      <p:cBhvr>
                                        <p:cTn id="53" dur="500"/>
                                        <p:tgtEl>
                                          <p:spTgt spid="2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blinds(horizontal)">
                                      <p:cBhvr>
                                        <p:cTn id="65" dur="500"/>
                                        <p:tgtEl>
                                          <p:spTgt spid="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blinds(horizontal)">
                                      <p:cBhvr>
                                        <p:cTn id="68" dur="500"/>
                                        <p:tgtEl>
                                          <p:spTgt spid="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blinds(horizontal)">
                                      <p:cBhvr>
                                        <p:cTn id="71" dur="500"/>
                                        <p:tgtEl>
                                          <p:spTgt spid="3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4"/>
                                        </p:tgtEl>
                                      </p:cBhvr>
                                    </p:animEffect>
                                    <p:set>
                                      <p:cBhvr>
                                        <p:cTn id="79" dur="1" fill="hold">
                                          <p:stCondLst>
                                            <p:cond delay="499"/>
                                          </p:stCondLst>
                                        </p:cTn>
                                        <p:tgtEl>
                                          <p:spTgt spid="4"/>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5"/>
                                        </p:tgtEl>
                                      </p:cBhvr>
                                    </p:animEffect>
                                    <p:set>
                                      <p:cBhvr>
                                        <p:cTn id="82" dur="1" fill="hold">
                                          <p:stCondLst>
                                            <p:cond delay="499"/>
                                          </p:stCondLst>
                                        </p:cTn>
                                        <p:tgtEl>
                                          <p:spTgt spid="5"/>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6"/>
                                        </p:tgtEl>
                                      </p:cBhvr>
                                    </p:animEffect>
                                    <p:set>
                                      <p:cBhvr>
                                        <p:cTn id="85" dur="1" fill="hold">
                                          <p:stCondLst>
                                            <p:cond delay="499"/>
                                          </p:stCondLst>
                                        </p:cTn>
                                        <p:tgtEl>
                                          <p:spTgt spid="6"/>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6"/>
                                        </p:tgtEl>
                                      </p:cBhvr>
                                    </p:animEffect>
                                    <p:set>
                                      <p:cBhvr>
                                        <p:cTn id="91" dur="1" fill="hold">
                                          <p:stCondLst>
                                            <p:cond delay="499"/>
                                          </p:stCondLst>
                                        </p:cTn>
                                        <p:tgtEl>
                                          <p:spTgt spid="16"/>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7"/>
                                        </p:tgtEl>
                                      </p:cBhvr>
                                    </p:animEffect>
                                    <p:set>
                                      <p:cBhvr>
                                        <p:cTn id="94" dur="1" fill="hold">
                                          <p:stCondLst>
                                            <p:cond delay="499"/>
                                          </p:stCondLst>
                                        </p:cTn>
                                        <p:tgtEl>
                                          <p:spTgt spid="17"/>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18"/>
                                        </p:tgtEl>
                                      </p:cBhvr>
                                    </p:animEffect>
                                    <p:set>
                                      <p:cBhvr>
                                        <p:cTn id="100" dur="1" fill="hold">
                                          <p:stCondLst>
                                            <p:cond delay="499"/>
                                          </p:stCondLst>
                                        </p:cTn>
                                        <p:tgtEl>
                                          <p:spTgt spid="18"/>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0"/>
                                        </p:tgtEl>
                                      </p:cBhvr>
                                    </p:animEffect>
                                    <p:set>
                                      <p:cBhvr>
                                        <p:cTn id="106" dur="1" fill="hold">
                                          <p:stCondLst>
                                            <p:cond delay="499"/>
                                          </p:stCondLst>
                                        </p:cTn>
                                        <p:tgtEl>
                                          <p:spTgt spid="20"/>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2"/>
                                        </p:tgtEl>
                                      </p:cBhvr>
                                    </p:animEffect>
                                    <p:set>
                                      <p:cBhvr>
                                        <p:cTn id="112" dur="1" fill="hold">
                                          <p:stCondLst>
                                            <p:cond delay="499"/>
                                          </p:stCondLst>
                                        </p:cTn>
                                        <p:tgtEl>
                                          <p:spTgt spid="22"/>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3"/>
                                        </p:tgtEl>
                                      </p:cBhvr>
                                    </p:animEffect>
                                    <p:set>
                                      <p:cBhvr>
                                        <p:cTn id="115" dur="1" fill="hold">
                                          <p:stCondLst>
                                            <p:cond delay="499"/>
                                          </p:stCondLst>
                                        </p:cTn>
                                        <p:tgtEl>
                                          <p:spTgt spid="23"/>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4"/>
                                        </p:tgtEl>
                                      </p:cBhvr>
                                    </p:animEffect>
                                    <p:set>
                                      <p:cBhvr>
                                        <p:cTn id="118" dur="1" fill="hold">
                                          <p:stCondLst>
                                            <p:cond delay="499"/>
                                          </p:stCondLst>
                                        </p:cTn>
                                        <p:tgtEl>
                                          <p:spTgt spid="24"/>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25"/>
                                        </p:tgtEl>
                                      </p:cBhvr>
                                    </p:animEffect>
                                    <p:set>
                                      <p:cBhvr>
                                        <p:cTn id="121" dur="1" fill="hold">
                                          <p:stCondLst>
                                            <p:cond delay="499"/>
                                          </p:stCondLst>
                                        </p:cTn>
                                        <p:tgtEl>
                                          <p:spTgt spid="2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26"/>
                                        </p:tgtEl>
                                      </p:cBhvr>
                                    </p:animEffect>
                                    <p:set>
                                      <p:cBhvr>
                                        <p:cTn id="124" dur="1" fill="hold">
                                          <p:stCondLst>
                                            <p:cond delay="499"/>
                                          </p:stCondLst>
                                        </p:cTn>
                                        <p:tgtEl>
                                          <p:spTgt spid="26"/>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28"/>
                                        </p:tgtEl>
                                      </p:cBhvr>
                                    </p:animEffect>
                                    <p:set>
                                      <p:cBhvr>
                                        <p:cTn id="130" dur="1" fill="hold">
                                          <p:stCondLst>
                                            <p:cond delay="499"/>
                                          </p:stCondLst>
                                        </p:cTn>
                                        <p:tgtEl>
                                          <p:spTgt spid="28"/>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29"/>
                                        </p:tgtEl>
                                      </p:cBhvr>
                                    </p:animEffect>
                                    <p:set>
                                      <p:cBhvr>
                                        <p:cTn id="133" dur="1" fill="hold">
                                          <p:stCondLst>
                                            <p:cond delay="499"/>
                                          </p:stCondLst>
                                        </p:cTn>
                                        <p:tgtEl>
                                          <p:spTgt spid="29"/>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30"/>
                                        </p:tgtEl>
                                      </p:cBhvr>
                                    </p:animEffect>
                                    <p:set>
                                      <p:cBhvr>
                                        <p:cTn id="136"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188640"/>
            <a:ext cx="11376000" cy="590931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赍发</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迤逦</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玷辱</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酒馔</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不尴尬</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连累</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交头接耳</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盘缠</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740388" y="827187"/>
            <a:ext cx="7883211" cy="5262979"/>
          </a:xfrm>
          <a:prstGeom prst="rect">
            <a:avLst/>
          </a:prstGeom>
        </p:spPr>
        <p:txBody>
          <a:bodyPr wrap="square">
            <a:spAutoFit/>
          </a:bodyPr>
          <a:lstStyle/>
          <a:p>
            <a:pPr lvl="0">
              <a:lnSpc>
                <a:spcPct val="150000"/>
              </a:lnSpc>
            </a:pPr>
            <a:r>
              <a:rPr lang="zh-CN" altLang="zh-CN" sz="2800" kern="100" dirty="0">
                <a:solidFill>
                  <a:srgbClr val="3333FF"/>
                </a:solidFill>
                <a:latin typeface="Times New Roman" panose="02020603050405020304"/>
                <a:ea typeface="华文细黑"/>
                <a:cs typeface="Times New Roman" panose="02020603050405020304"/>
              </a:rPr>
              <a:t>资助。</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缓慢前行，文中是颠沛流离的意思。</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使蒙受耻辱。</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酒和饭食。</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鬼鬼祟祟</a:t>
            </a:r>
            <a:r>
              <a:rPr lang="zh-CN" altLang="zh-CN" sz="2800" kern="100" dirty="0">
                <a:solidFill>
                  <a:srgbClr val="3333FF"/>
                </a:solidFill>
                <a:latin typeface="Times New Roman" panose="02020603050405020304"/>
                <a:ea typeface="华文细黑"/>
                <a:cs typeface="Times New Roman" panose="02020603050405020304"/>
              </a:rPr>
              <a:t>，不正派。</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因事牵连别人，使别人也受到损害。</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彼此</a:t>
            </a:r>
            <a:r>
              <a:rPr lang="zh-CN" altLang="zh-CN" sz="2800" kern="100" dirty="0">
                <a:solidFill>
                  <a:srgbClr val="3333FF"/>
                </a:solidFill>
                <a:latin typeface="Times New Roman" panose="02020603050405020304"/>
                <a:ea typeface="华文细黑"/>
                <a:cs typeface="Times New Roman" panose="02020603050405020304"/>
              </a:rPr>
              <a:t>在耳朵边低声说话。</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文中指零用钱。</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8">
                                            <p:txEl>
                                              <p:pRg st="0" end="0"/>
                                            </p:txEl>
                                          </p:spTgt>
                                        </p:tgtEl>
                                      </p:cBhvr>
                                    </p:animEffect>
                                    <p:set>
                                      <p:cBhvr>
                                        <p:cTn id="47" dur="1" fill="hold">
                                          <p:stCondLst>
                                            <p:cond delay="499"/>
                                          </p:stCondLst>
                                        </p:cTn>
                                        <p:tgtEl>
                                          <p:spTgt spid="8">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8">
                                            <p:txEl>
                                              <p:pRg st="1" end="1"/>
                                            </p:txEl>
                                          </p:spTgt>
                                        </p:tgtEl>
                                      </p:cBhvr>
                                    </p:animEffect>
                                    <p:set>
                                      <p:cBhvr>
                                        <p:cTn id="50" dur="1" fill="hold">
                                          <p:stCondLst>
                                            <p:cond delay="499"/>
                                          </p:stCondLst>
                                        </p:cTn>
                                        <p:tgtEl>
                                          <p:spTgt spid="8">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8">
                                            <p:txEl>
                                              <p:pRg st="2" end="2"/>
                                            </p:txEl>
                                          </p:spTgt>
                                        </p:tgtEl>
                                      </p:cBhvr>
                                    </p:animEffect>
                                    <p:set>
                                      <p:cBhvr>
                                        <p:cTn id="53" dur="1" fill="hold">
                                          <p:stCondLst>
                                            <p:cond delay="499"/>
                                          </p:stCondLst>
                                        </p:cTn>
                                        <p:tgtEl>
                                          <p:spTgt spid="8">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8">
                                            <p:txEl>
                                              <p:pRg st="3" end="3"/>
                                            </p:txEl>
                                          </p:spTgt>
                                        </p:tgtEl>
                                      </p:cBhvr>
                                    </p:animEffect>
                                    <p:set>
                                      <p:cBhvr>
                                        <p:cTn id="56" dur="1" fill="hold">
                                          <p:stCondLst>
                                            <p:cond delay="499"/>
                                          </p:stCondLst>
                                        </p:cTn>
                                        <p:tgtEl>
                                          <p:spTgt spid="8">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8">
                                            <p:txEl>
                                              <p:pRg st="4" end="4"/>
                                            </p:txEl>
                                          </p:spTgt>
                                        </p:tgtEl>
                                      </p:cBhvr>
                                    </p:animEffect>
                                    <p:set>
                                      <p:cBhvr>
                                        <p:cTn id="59" dur="1" fill="hold">
                                          <p:stCondLst>
                                            <p:cond delay="499"/>
                                          </p:stCondLst>
                                        </p:cTn>
                                        <p:tgtEl>
                                          <p:spTgt spid="8">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8">
                                            <p:txEl>
                                              <p:pRg st="5" end="5"/>
                                            </p:txEl>
                                          </p:spTgt>
                                        </p:tgtEl>
                                      </p:cBhvr>
                                    </p:animEffect>
                                    <p:set>
                                      <p:cBhvr>
                                        <p:cTn id="62" dur="1" fill="hold">
                                          <p:stCondLst>
                                            <p:cond delay="499"/>
                                          </p:stCondLst>
                                        </p:cTn>
                                        <p:tgtEl>
                                          <p:spTgt spid="8">
                                            <p:txEl>
                                              <p:pRg st="5" end="5"/>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8">
                                            <p:txEl>
                                              <p:pRg st="6" end="6"/>
                                            </p:txEl>
                                          </p:spTgt>
                                        </p:tgtEl>
                                      </p:cBhvr>
                                    </p:animEffect>
                                    <p:set>
                                      <p:cBhvr>
                                        <p:cTn id="65" dur="1" fill="hold">
                                          <p:stCondLst>
                                            <p:cond delay="499"/>
                                          </p:stCondLst>
                                        </p:cTn>
                                        <p:tgtEl>
                                          <p:spTgt spid="8">
                                            <p:txEl>
                                              <p:pRg st="6" end="6"/>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8">
                                            <p:txEl>
                                              <p:pRg st="7" end="7"/>
                                            </p:txEl>
                                          </p:spTgt>
                                        </p:tgtEl>
                                      </p:cBhvr>
                                    </p:animEffect>
                                    <p:set>
                                      <p:cBhvr>
                                        <p:cTn id="68"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188640"/>
            <a:ext cx="11376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朔风</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碎琼乱玉</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天理昭然</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央浼</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情理难容</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1733179" y="179115"/>
            <a:ext cx="10122668" cy="3323987"/>
          </a:xfrm>
          <a:prstGeom prst="rect">
            <a:avLst/>
          </a:prstGeom>
        </p:spPr>
        <p:txBody>
          <a:bodyPr wrap="square">
            <a:spAutoFit/>
          </a:bodyPr>
          <a:lstStyle/>
          <a:p>
            <a:pPr lvl="0">
              <a:lnSpc>
                <a:spcPct val="150000"/>
              </a:lnSpc>
            </a:pPr>
            <a:r>
              <a:rPr lang="zh-CN" altLang="zh-CN" sz="2800" kern="100" dirty="0">
                <a:solidFill>
                  <a:srgbClr val="3333FF"/>
                </a:solidFill>
                <a:latin typeface="Times New Roman" panose="02020603050405020304"/>
                <a:ea typeface="华文细黑"/>
                <a:cs typeface="Times New Roman" panose="02020603050405020304"/>
              </a:rPr>
              <a:t>北风。</a:t>
            </a:r>
            <a:endParaRPr lang="zh-CN" altLang="zh-CN" sz="2800" kern="1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比喻</a:t>
            </a:r>
            <a:r>
              <a:rPr lang="zh-CN" altLang="zh-CN" sz="2800" kern="100" dirty="0">
                <a:solidFill>
                  <a:srgbClr val="3333FF"/>
                </a:solidFill>
                <a:latin typeface="Times New Roman" panose="02020603050405020304"/>
                <a:ea typeface="华文细黑"/>
                <a:cs typeface="Times New Roman" panose="02020603050405020304"/>
              </a:rPr>
              <a:t>地上的雪。琼，美玉。</a:t>
            </a:r>
            <a:endParaRPr lang="zh-CN" altLang="zh-CN" sz="2800" kern="100" dirty="0">
              <a:solidFill>
                <a:srgbClr val="3333FF"/>
              </a:solidFill>
              <a:latin typeface="宋体" panose="02010600030101010101" pitchFamily="2" charset="-122"/>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上天</a:t>
            </a:r>
            <a:r>
              <a:rPr lang="zh-CN" altLang="zh-CN" sz="2800" kern="100" dirty="0">
                <a:solidFill>
                  <a:srgbClr val="3333FF"/>
                </a:solidFill>
                <a:latin typeface="Times New Roman" panose="02020603050405020304"/>
                <a:ea typeface="华文细黑"/>
                <a:cs typeface="Times New Roman" panose="02020603050405020304"/>
              </a:rPr>
              <a:t>主持公道</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善恶报应都很明显</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眧然</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很明显的样子</a:t>
            </a:r>
            <a:r>
              <a:rPr lang="zh-CN" altLang="zh-CN" sz="2800" kern="100" spc="-700" dirty="0">
                <a:solidFill>
                  <a:srgbClr val="3333FF"/>
                </a:solidFill>
                <a:latin typeface="Times New Roman" panose="02020603050405020304"/>
                <a:ea typeface="华文细黑"/>
                <a:cs typeface="Times New Roman" panose="02020603050405020304"/>
              </a:rPr>
              <a:t>。</a:t>
            </a:r>
            <a:endParaRPr lang="zh-CN" altLang="zh-CN" sz="2800" kern="100" spc="-700" dirty="0">
              <a:solidFill>
                <a:srgbClr val="3333FF"/>
              </a:solidFill>
              <a:latin typeface="Times New Roman" panose="02020603050405020304"/>
              <a:ea typeface="华文细黑"/>
              <a:cs typeface="Times New Roman" panose="020206030504050203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恳求</a:t>
            </a:r>
            <a:r>
              <a:rPr lang="zh-CN" altLang="zh-CN" sz="2800" kern="100" dirty="0">
                <a:solidFill>
                  <a:srgbClr val="3333FF"/>
                </a:solidFill>
                <a:latin typeface="Times New Roman" panose="02020603050405020304"/>
                <a:ea typeface="华文细黑"/>
                <a:cs typeface="Times New Roman" panose="02020603050405020304"/>
              </a:rPr>
              <a:t>，请托。</a:t>
            </a:r>
            <a:endParaRPr lang="zh-CN" altLang="zh-CN" sz="2800" kern="100" dirty="0">
              <a:solidFill>
                <a:srgbClr val="3333FF"/>
              </a:solidFill>
              <a:latin typeface="宋体" panose="02010600030101010101" pitchFamily="2" charset="-122"/>
              <a:cs typeface="Courier New" panose="02070309020205020404"/>
            </a:endParaRPr>
          </a:p>
          <a:p>
            <a:pPr lvl="0" algn="just">
              <a:lnSpc>
                <a:spcPct val="150000"/>
              </a:lnSpc>
              <a:tabLst>
                <a:tab pos="2070735" algn="l"/>
              </a:tabLst>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从</a:t>
            </a:r>
            <a:r>
              <a:rPr lang="zh-CN" altLang="zh-CN" sz="2800" kern="100" dirty="0">
                <a:solidFill>
                  <a:srgbClr val="3333FF"/>
                </a:solidFill>
                <a:latin typeface="Times New Roman" panose="02020603050405020304"/>
                <a:ea typeface="华文细黑"/>
                <a:cs typeface="Times New Roman" panose="02020603050405020304"/>
              </a:rPr>
              <a:t>人情和事理两方面都难以容忍</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宽恕</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容</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容忍</a:t>
            </a:r>
            <a:r>
              <a:rPr lang="zh-CN" altLang="zh-CN" sz="2800" kern="100" spc="-7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宽恕</a:t>
            </a:r>
            <a:r>
              <a:rPr lang="zh-CN" altLang="zh-CN" sz="2800" kern="100" spc="-700" dirty="0">
                <a:solidFill>
                  <a:srgbClr val="3333FF"/>
                </a:solidFill>
                <a:latin typeface="Times New Roman" panose="02020603050405020304"/>
                <a:ea typeface="华文细黑"/>
                <a:cs typeface="Times New Roman" panose="02020603050405020304"/>
              </a:rPr>
              <a:t>。</a:t>
            </a:r>
            <a:endParaRPr lang="zh-CN" altLang="zh-CN" sz="2800" kern="100" spc="-7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txEl>
                                              <p:pRg st="0" end="0"/>
                                            </p:txEl>
                                          </p:spTgt>
                                        </p:tgtEl>
                                      </p:cBhvr>
                                    </p:animEffect>
                                    <p:set>
                                      <p:cBhvr>
                                        <p:cTn id="32" dur="1" fill="hold">
                                          <p:stCondLst>
                                            <p:cond delay="499"/>
                                          </p:stCondLst>
                                        </p:cTn>
                                        <p:tgtEl>
                                          <p:spTgt spid="2">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
                                            <p:txEl>
                                              <p:pRg st="1" end="1"/>
                                            </p:txEl>
                                          </p:spTgt>
                                        </p:tgtEl>
                                      </p:cBhvr>
                                    </p:animEffect>
                                    <p:set>
                                      <p:cBhvr>
                                        <p:cTn id="35" dur="1" fill="hold">
                                          <p:stCondLst>
                                            <p:cond delay="499"/>
                                          </p:stCondLst>
                                        </p:cTn>
                                        <p:tgtEl>
                                          <p:spTgt spid="2">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
                                            <p:txEl>
                                              <p:pRg st="2" end="2"/>
                                            </p:txEl>
                                          </p:spTgt>
                                        </p:tgtEl>
                                      </p:cBhvr>
                                    </p:animEffect>
                                    <p:set>
                                      <p:cBhvr>
                                        <p:cTn id="38" dur="1" fill="hold">
                                          <p:stCondLst>
                                            <p:cond delay="499"/>
                                          </p:stCondLst>
                                        </p:cTn>
                                        <p:tgtEl>
                                          <p:spTgt spid="2">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
                                            <p:txEl>
                                              <p:pRg st="3" end="3"/>
                                            </p:txEl>
                                          </p:spTgt>
                                        </p:tgtEl>
                                      </p:cBhvr>
                                    </p:animEffect>
                                    <p:set>
                                      <p:cBhvr>
                                        <p:cTn id="41" dur="1" fill="hold">
                                          <p:stCondLst>
                                            <p:cond delay="499"/>
                                          </p:stCondLst>
                                        </p:cTn>
                                        <p:tgtEl>
                                          <p:spTgt spid="2">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
                                            <p:txEl>
                                              <p:pRg st="4" end="4"/>
                                            </p:txEl>
                                          </p:spTgt>
                                        </p:tgtEl>
                                      </p:cBhvr>
                                    </p:animEffect>
                                    <p:set>
                                      <p:cBhvr>
                                        <p:cTn id="44" dur="1" fill="hold">
                                          <p:stCondLst>
                                            <p:cond delay="499"/>
                                          </p:stCondLst>
                                        </p:cTn>
                                        <p:tgtEl>
                                          <p:spTgt spid="2">
                                            <p:txEl>
                                              <p:pRg st="4" end="4"/>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908720"/>
            <a:ext cx="11376000" cy="1302408"/>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一、整体感知理情节</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全文按情节发展可分为哪几个环节？划分并给出小标题。</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95723"/>
            <a:ext cx="11376000" cy="6346802"/>
          </a:xfrm>
          <a:prstGeom prst="rect">
            <a:avLst/>
          </a:prstGeom>
        </p:spPr>
        <p:txBody>
          <a:bodyPr wrap="square">
            <a:spAutoFit/>
          </a:bodyPr>
          <a:lstStyle/>
          <a:p>
            <a:pPr algn="just">
              <a:lnSpc>
                <a:spcPct val="147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根据故事情节的发展，全文可以分为四个环节：</a:t>
            </a:r>
            <a:endParaRPr lang="zh-CN" altLang="zh-CN" sz="2800" kern="100" dirty="0">
              <a:solidFill>
                <a:srgbClr val="3333FF"/>
              </a:solidFill>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第一环节</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引子，第</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：林教头沧州遇旧知。交代主要人物、事情起因。点明林冲和高俅的尖锐矛盾，说明林、李亲密关系，埋下李小二感恩图报的伏笔。</a:t>
            </a:r>
            <a:endParaRPr lang="zh-CN" altLang="zh-CN" sz="2800" kern="100" dirty="0">
              <a:solidFill>
                <a:srgbClr val="3333FF"/>
              </a:solidFill>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第二环节</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开端，</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陆虞候密谋害林冲。林冲刺配沧州后，高俅派陆谦追踪而来，密谋策划，新的冲突正在酝酿。文章没有平铺直叙，而是设置悬念，没有交代来酒店的是什么人，而是通过李小二夫妻的观察，写出来人的鬼鬼祟祟，说话偷偷摸摸，手段卑鄙阴险。再写林冲根据李小二提供的有关来人的身材、相貌、年龄等分析断定是陆谦，使故事情节引人入胜。此后林冲买刀寻敌，矛盾进一步激化。</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95723"/>
            <a:ext cx="11376000" cy="4534062"/>
          </a:xfrm>
          <a:prstGeom prst="rect">
            <a:avLst/>
          </a:prstGeom>
        </p:spPr>
        <p:txBody>
          <a:bodyPr wrap="square">
            <a:spAutoFit/>
          </a:bodyPr>
          <a:lstStyle/>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第三环节</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发展，</a:t>
            </a:r>
            <a:r>
              <a:rPr lang="en-US" altLang="zh-CN" sz="2800" kern="100" dirty="0">
                <a:solidFill>
                  <a:srgbClr val="3333FF"/>
                </a:solidFill>
                <a:latin typeface="Times New Roman" panose="02020603050405020304"/>
                <a:ea typeface="华文细黑"/>
                <a:cs typeface="Courier New" panose="02070309020205020404"/>
              </a:rPr>
              <a:t>6</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9</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林教头接管草料场。本环节是由陆谦的谋害到林冲杀人报仇的过渡，表面看，紧张形势缓和下来，实际上，事态正按照陆谦的预谋发展。表面上的平静掩盖着一场生死搏斗，预示着矛盾即将进入高潮，为后文埋下伏笔。</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第四环节</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高潮和结局，</a:t>
            </a:r>
            <a:r>
              <a:rPr lang="en-US" altLang="zh-CN" sz="2800" kern="100" dirty="0">
                <a:solidFill>
                  <a:srgbClr val="3333FF"/>
                </a:solidFill>
                <a:latin typeface="Times New Roman" panose="02020603050405020304"/>
                <a:ea typeface="华文细黑"/>
                <a:cs typeface="Courier New" panose="02070309020205020404"/>
              </a:rPr>
              <a:t>10</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12</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r>
              <a:rPr lang="zh-CN" altLang="zh-CN" sz="2800" kern="100" spc="-70" dirty="0">
                <a:solidFill>
                  <a:srgbClr val="3333FF"/>
                </a:solidFill>
                <a:latin typeface="Times New Roman" panose="02020603050405020304"/>
                <a:ea typeface="华文细黑"/>
                <a:cs typeface="Times New Roman" panose="02020603050405020304"/>
              </a:rPr>
              <a:t>风雪夜山神庙复仇。林冲性格变化的转折点，与前文照应，让陆谦等人通过对话把阴谋的主使者、原因、内容、执行经过，不打自招做了全盘交代，促使林冲性格发生根本转变。</a:t>
            </a:r>
            <a:endParaRPr lang="zh-CN" altLang="zh-CN" sz="2800" kern="100" spc="-7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6604</Words>
  <Application>WPS 演示</Application>
  <PresentationFormat>自定义</PresentationFormat>
  <Paragraphs>268</Paragraphs>
  <Slides>31</Slides>
  <Notes>5</Notes>
  <HiddenSlides>6</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Arial</vt:lpstr>
      <vt:lpstr>宋体</vt:lpstr>
      <vt:lpstr>Wingdings</vt:lpstr>
      <vt:lpstr>微软雅黑</vt:lpstr>
      <vt:lpstr>Times New Roman</vt:lpstr>
      <vt:lpstr>Times New Roman</vt:lpstr>
      <vt:lpstr>华文细黑</vt:lpstr>
      <vt:lpstr>Courier New</vt:lpstr>
      <vt:lpstr>华文细黑</vt:lpstr>
      <vt:lpstr>黑体</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171</cp:revision>
  <dcterms:created xsi:type="dcterms:W3CDTF">2016-03-28T08:27:00Z</dcterms:created>
  <dcterms:modified xsi:type="dcterms:W3CDTF">2018-02-13T14:55:37Z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