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0" r:id="rId2"/>
    <p:sldId id="348" r:id="rId3"/>
    <p:sldId id="262" r:id="rId4"/>
    <p:sldId id="349" r:id="rId5"/>
    <p:sldId id="350" r:id="rId6"/>
    <p:sldId id="351" r:id="rId7"/>
    <p:sldId id="288" r:id="rId8"/>
    <p:sldId id="357" r:id="rId9"/>
    <p:sldId id="332" r:id="rId10"/>
    <p:sldId id="358" r:id="rId11"/>
    <p:sldId id="359" r:id="rId12"/>
    <p:sldId id="333" r:id="rId13"/>
    <p:sldId id="361" r:id="rId14"/>
    <p:sldId id="362" r:id="rId15"/>
    <p:sldId id="36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992671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925168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1915909"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第</a:t>
            </a:r>
            <a:r>
              <a:rPr lang="en-US" altLang="zh-CN" sz="1800" b="1" kern="1200" dirty="0" smtClean="0">
                <a:solidFill>
                  <a:srgbClr val="C00000"/>
                </a:solidFill>
                <a:effectLst/>
                <a:latin typeface="+mn-lt"/>
                <a:ea typeface="+mn-ea"/>
                <a:cs typeface="+mn-cs"/>
              </a:rPr>
              <a:t>2</a:t>
            </a:r>
            <a:r>
              <a:rPr lang="zh-CN" altLang="zh-CN" sz="1800" b="1" kern="1200" dirty="0" smtClean="0">
                <a:solidFill>
                  <a:srgbClr val="C00000"/>
                </a:solidFill>
                <a:effectLst/>
                <a:latin typeface="+mn-lt"/>
                <a:ea typeface="+mn-ea"/>
                <a:cs typeface="+mn-cs"/>
              </a:rPr>
              <a:t>讲　辨析病句</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notesSlide" Target="../notesSlides/notesSlide6.xml"/><Relationship Id="rId7"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12.xml"/><Relationship Id="rId5" Type="http://schemas.openxmlformats.org/officeDocument/2006/relationships/slide" Target="slide9.xml"/><Relationship Id="rId4" Type="http://schemas.openxmlformats.org/officeDocument/2006/relationships/slide" Target="slide7.xml"/><Relationship Id="rId9"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2</a:t>
            </a:r>
            <a:r>
              <a:rPr lang="zh-CN" altLang="zh-CN" dirty="0"/>
              <a:t>讲　辨析病句</a:t>
            </a:r>
          </a:p>
        </p:txBody>
      </p:sp>
    </p:spTree>
    <p:extLst>
      <p:ext uri="{BB962C8B-B14F-4D97-AF65-F5344CB8AC3E}">
        <p14:creationId xmlns:p14="http://schemas.microsoft.com/office/powerpoint/2010/main" val="1878451494"/>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7028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辨析病句九个角度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抓句首介词。若句首出现介词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可以考虑是否滥用介词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使主语缺失。如句子中有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等介词或介词结构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后面的分句就有可能缺主语。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抓并列结构。句子中出现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等表并列关系的词语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就要注意其前后词语之间是否构成并列关系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排列的顺序是否符合逻辑。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抓两面词。句子中出现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要注意前后有无照应的两面词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一面对两面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抓否定词。句子中出现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等否定词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等表拒绝类动词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往往会出现否定不当的错误。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抓代词。看代词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是否指代不明。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抓数量词。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等后不能跟倍数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这类词后不能跟概数。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抓关联词。要检查关联词是否搭配得当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还要注意它们的位置。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抓包含词。某一类词已经含有某一项意思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语句中却再次出现表示该意思的词语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十分酷爱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悬殊巨大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非常奇缺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突然猝死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当前当务之急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抓修饰语。注意多层定语和多层状语的顺序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看语序是否恰当。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4655417"/>
      </p:ext>
    </p:extLst>
  </p:cSld>
  <p:clrMapOvr>
    <a:masterClrMapping/>
  </p:clrMapOvr>
  <mc:AlternateContent xmlns:mc="http://schemas.openxmlformats.org/markup-compatibility/2006" xmlns:p14="http://schemas.microsoft.com/office/powerpoint/2010/main">
    <mc:Choice Requires="p14">
      <p:transition spd="slow" p14:dur="800">
        <p:split/>
      </p:transition>
    </mc:Choice>
    <mc:Fallback xmlns="">
      <p:transition spd="slow">
        <p:spli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随着技术的进步和经验的积累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再加上政策的扶持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使得我国自主品牌汽车进入快速发展时期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各种创新产品层出不穷。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如果有一天科技发展到人们乘宇宙飞船就像今天乘飞机一样方便的时候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银河就不再遥远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宇宙也就不再那么神秘了。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首届跨境电商论坛近日在北京举行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来自各知名电商的数十名代表齐聚一堂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分析了电商企业面临的机遇和挑战。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个国际博物馆日到来之际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本市历时三年开展的第一次全国可移动文物普查工作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昨日交出了首份答卷。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0" name="组合 19"/>
          <p:cNvGrpSpPr/>
          <p:nvPr/>
        </p:nvGrpSpPr>
        <p:grpSpPr>
          <a:xfrm>
            <a:off x="251520" y="4510283"/>
            <a:ext cx="8640960" cy="2159077"/>
            <a:chOff x="251520" y="2307010"/>
            <a:chExt cx="8640960" cy="2159077"/>
          </a:xfrm>
        </p:grpSpPr>
        <p:grpSp>
          <p:nvGrpSpPr>
            <p:cNvPr id="21" name="组合 20"/>
            <p:cNvGrpSpPr/>
            <p:nvPr/>
          </p:nvGrpSpPr>
          <p:grpSpPr>
            <a:xfrm>
              <a:off x="251520" y="2307010"/>
              <a:ext cx="8640960" cy="2159077"/>
              <a:chOff x="251520" y="261811"/>
              <a:chExt cx="8640960" cy="2159077"/>
            </a:xfrm>
          </p:grpSpPr>
          <p:sp>
            <p:nvSpPr>
              <p:cNvPr id="23" name="五边形 2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251520" y="261811"/>
                <a:ext cx="8640960" cy="1842070"/>
                <a:chOff x="251520" y="261811"/>
                <a:chExt cx="8640960" cy="1842070"/>
              </a:xfrm>
            </p:grpSpPr>
            <p:sp>
              <p:nvSpPr>
                <p:cNvPr id="26" name="矩形 25"/>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2" name="矩形 21"/>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成分残缺</a:t>
              </a:r>
              <a:r>
                <a:rPr lang="en-US" altLang="zh-CN" sz="2000" dirty="0"/>
                <a:t>,</a:t>
              </a:r>
              <a:r>
                <a:rPr lang="zh-CN" altLang="zh-CN" sz="2000" dirty="0"/>
                <a:t>缺主语</a:t>
              </a:r>
              <a:r>
                <a:rPr lang="en-US" altLang="zh-CN" sz="2000" dirty="0"/>
                <a:t>,</a:t>
              </a:r>
              <a:r>
                <a:rPr lang="zh-CN" altLang="zh-CN" sz="2000" dirty="0"/>
                <a:t>可删除</a:t>
              </a:r>
              <a:r>
                <a:rPr lang="en-US" altLang="zh-CN" sz="2000" dirty="0"/>
                <a:t>“</a:t>
              </a:r>
              <a:r>
                <a:rPr lang="zh-CN" altLang="zh-CN" sz="2000" dirty="0"/>
                <a:t>随着</a:t>
              </a:r>
              <a:r>
                <a:rPr lang="en-US" altLang="zh-CN" sz="2000" dirty="0"/>
                <a:t>”</a:t>
              </a:r>
              <a:r>
                <a:rPr lang="zh-CN" altLang="zh-CN" sz="2000" dirty="0"/>
                <a:t>或</a:t>
              </a:r>
              <a:r>
                <a:rPr lang="en-US" altLang="zh-CN" sz="2000" dirty="0"/>
                <a:t>“</a:t>
              </a:r>
              <a:r>
                <a:rPr lang="zh-CN" altLang="zh-CN" sz="2000" dirty="0"/>
                <a:t>使得</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句式杂糅</a:t>
              </a:r>
              <a:r>
                <a:rPr lang="en-US" altLang="zh-CN" sz="2000" dirty="0"/>
                <a:t>,</a:t>
              </a:r>
              <a:r>
                <a:rPr lang="zh-CN" altLang="zh-CN" sz="2000" dirty="0"/>
                <a:t>可删除</a:t>
              </a:r>
              <a:r>
                <a:rPr lang="en-US" altLang="zh-CN" sz="2000" dirty="0"/>
                <a:t>“</a:t>
              </a:r>
              <a:r>
                <a:rPr lang="zh-CN" altLang="zh-CN" sz="2000" dirty="0"/>
                <a:t>的时候</a:t>
              </a:r>
              <a:r>
                <a:rPr lang="en-US" altLang="zh-CN" sz="2000" dirty="0"/>
                <a:t>”,</a:t>
              </a:r>
              <a:r>
                <a:rPr lang="zh-CN" altLang="zh-CN" sz="2000" dirty="0"/>
                <a:t>或把</a:t>
              </a:r>
              <a:r>
                <a:rPr lang="en-US" altLang="zh-CN" sz="2000" dirty="0"/>
                <a:t>“</a:t>
              </a:r>
              <a:r>
                <a:rPr lang="zh-CN" altLang="zh-CN" sz="2000" dirty="0"/>
                <a:t>如果有一天</a:t>
              </a:r>
              <a:r>
                <a:rPr lang="en-US" altLang="zh-CN" sz="2000" dirty="0"/>
                <a:t>”</a:t>
              </a:r>
              <a:r>
                <a:rPr lang="zh-CN" altLang="zh-CN" sz="2000" dirty="0"/>
                <a:t>改为</a:t>
              </a:r>
              <a:r>
                <a:rPr lang="en-US" altLang="zh-CN" sz="2000" dirty="0"/>
                <a:t>“</a:t>
              </a:r>
              <a:r>
                <a:rPr lang="zh-CN" altLang="zh-CN" sz="2000" dirty="0"/>
                <a:t>当</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语序不当</a:t>
              </a:r>
              <a:r>
                <a:rPr lang="en-US" altLang="zh-CN" sz="2000" dirty="0"/>
                <a:t>,“</a:t>
              </a:r>
              <a:r>
                <a:rPr lang="zh-CN" altLang="zh-CN" sz="2000" dirty="0"/>
                <a:t>历时三年开展的</a:t>
              </a:r>
              <a:r>
                <a:rPr lang="en-US" altLang="zh-CN" sz="2000" dirty="0"/>
                <a:t>”</a:t>
              </a:r>
              <a:r>
                <a:rPr lang="zh-CN" altLang="zh-CN" sz="2000" dirty="0"/>
                <a:t>改为</a:t>
              </a:r>
              <a:r>
                <a:rPr lang="en-US" altLang="zh-CN" sz="2000" dirty="0"/>
                <a:t>“</a:t>
              </a:r>
              <a:r>
                <a:rPr lang="zh-CN" altLang="zh-CN" sz="2000" dirty="0"/>
                <a:t>开展的历时三年的</a:t>
              </a:r>
              <a:r>
                <a:rPr lang="en-US" altLang="zh-CN" sz="2000" dirty="0"/>
                <a:t>”</a:t>
              </a:r>
              <a:r>
                <a:rPr lang="zh-CN" altLang="zh-CN" sz="2000" dirty="0"/>
                <a:t>。</a:t>
              </a:r>
            </a:p>
          </p:txBody>
        </p:sp>
      </p:grpSp>
      <p:grpSp>
        <p:nvGrpSpPr>
          <p:cNvPr id="28" name="组合 27"/>
          <p:cNvGrpSpPr/>
          <p:nvPr/>
        </p:nvGrpSpPr>
        <p:grpSpPr>
          <a:xfrm>
            <a:off x="251520" y="5445224"/>
            <a:ext cx="8640960" cy="1224136"/>
            <a:chOff x="251520" y="4680540"/>
            <a:chExt cx="8640960" cy="1224136"/>
          </a:xfrm>
        </p:grpSpPr>
        <p:grpSp>
          <p:nvGrpSpPr>
            <p:cNvPr id="29" name="组合 28"/>
            <p:cNvGrpSpPr/>
            <p:nvPr/>
          </p:nvGrpSpPr>
          <p:grpSpPr>
            <a:xfrm>
              <a:off x="251520" y="4680540"/>
              <a:ext cx="8640960" cy="1224136"/>
              <a:chOff x="251520" y="3683461"/>
              <a:chExt cx="8640960" cy="1224136"/>
            </a:xfrm>
          </p:grpSpPr>
          <p:sp>
            <p:nvSpPr>
              <p:cNvPr id="31" name="五边形 3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0" name="矩形 2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C</a:t>
              </a:r>
              <a:endParaRPr lang="zh-CN" altLang="en-US" sz="2000" dirty="0"/>
            </a:p>
          </p:txBody>
        </p:sp>
      </p:gr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来自京津冀的近千名鸟类摄影爱好者相聚在北大港湿地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在与可爱的飞翔精灵亲密接触并拍摄了大量照片的同时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还无形中上了一堂爱鸟护鸟知识课。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双创特区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以围绕聚集青年大学生、高校和科研院所科技人才、海外人才、企事业人员四类人才为重点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创新创业。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这场专项整治行动是为规范互联网金融在迅速发展过程中的各种乱象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经过广泛征集意见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酝酿一年之久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形成最终方案。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京剧是中国独有的表演艺术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它的审美情趣和艺术品位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是中国文化的形象代言之一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是世界艺术之林的奇葩。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6" name="五边形 3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8" name="组合 37"/>
          <p:cNvGrpSpPr/>
          <p:nvPr/>
        </p:nvGrpSpPr>
        <p:grpSpPr>
          <a:xfrm>
            <a:off x="251520" y="4510283"/>
            <a:ext cx="8640960" cy="2159077"/>
            <a:chOff x="251520" y="2307010"/>
            <a:chExt cx="8640960" cy="2159077"/>
          </a:xfrm>
        </p:grpSpPr>
        <p:grpSp>
          <p:nvGrpSpPr>
            <p:cNvPr id="39" name="组合 38"/>
            <p:cNvGrpSpPr/>
            <p:nvPr/>
          </p:nvGrpSpPr>
          <p:grpSpPr>
            <a:xfrm>
              <a:off x="251520" y="2307010"/>
              <a:ext cx="8640960" cy="2159077"/>
              <a:chOff x="251520" y="261811"/>
              <a:chExt cx="8640960" cy="2159077"/>
            </a:xfrm>
          </p:grpSpPr>
          <p:sp>
            <p:nvSpPr>
              <p:cNvPr id="41" name="五边形 4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251520" y="261811"/>
                <a:ext cx="8640960" cy="1842070"/>
                <a:chOff x="251520" y="261811"/>
                <a:chExt cx="8640960" cy="1842070"/>
              </a:xfrm>
            </p:grpSpPr>
            <p:sp>
              <p:nvSpPr>
                <p:cNvPr id="44" name="矩形 43"/>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0" name="矩形 39"/>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句式杂糅</a:t>
              </a:r>
              <a:r>
                <a:rPr lang="en-US" altLang="zh-CN" sz="2000" dirty="0"/>
                <a:t>,</a:t>
              </a:r>
              <a:r>
                <a:rPr lang="zh-CN" altLang="zh-CN" sz="2000" dirty="0"/>
                <a:t>可去掉</a:t>
              </a:r>
              <a:r>
                <a:rPr lang="en-US" altLang="zh-CN" sz="2000" dirty="0"/>
                <a:t>“</a:t>
              </a:r>
              <a:r>
                <a:rPr lang="zh-CN" altLang="zh-CN" sz="2000" dirty="0"/>
                <a:t>围绕</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搭配不当、成分残缺</a:t>
              </a:r>
              <a:r>
                <a:rPr lang="en-US" altLang="zh-CN" sz="2000" dirty="0"/>
                <a:t>,“</a:t>
              </a:r>
              <a:r>
                <a:rPr lang="zh-CN" altLang="zh-CN" sz="2000" dirty="0"/>
                <a:t>规范</a:t>
              </a:r>
              <a:r>
                <a:rPr lang="en-US" altLang="zh-CN" sz="2000" dirty="0"/>
                <a:t>”</a:t>
              </a:r>
              <a:r>
                <a:rPr lang="zh-CN" altLang="zh-CN" sz="2000" dirty="0"/>
                <a:t>与</a:t>
              </a:r>
              <a:r>
                <a:rPr lang="en-US" altLang="zh-CN" sz="2000" dirty="0"/>
                <a:t>“</a:t>
              </a:r>
              <a:r>
                <a:rPr lang="zh-CN" altLang="zh-CN" sz="2000" dirty="0"/>
                <a:t>乱象</a:t>
              </a:r>
              <a:r>
                <a:rPr lang="en-US" altLang="zh-CN" sz="2000" dirty="0"/>
                <a:t>”</a:t>
              </a:r>
              <a:r>
                <a:rPr lang="zh-CN" altLang="zh-CN" sz="2000" dirty="0"/>
                <a:t>不搭配</a:t>
              </a:r>
              <a:r>
                <a:rPr lang="en-US" altLang="zh-CN" sz="2000" dirty="0"/>
                <a:t>,</a:t>
              </a:r>
              <a:r>
                <a:rPr lang="zh-CN" altLang="zh-CN" sz="2000" dirty="0"/>
                <a:t>可改为</a:t>
              </a:r>
              <a:r>
                <a:rPr lang="en-US" altLang="zh-CN" sz="2000" dirty="0"/>
                <a:t>“</a:t>
              </a:r>
              <a:r>
                <a:rPr lang="zh-CN" altLang="zh-CN" sz="2000" dirty="0"/>
                <a:t>这项</a:t>
              </a:r>
              <a:r>
                <a:rPr lang="en-US" altLang="zh-CN" sz="2000" dirty="0"/>
                <a:t>……</a:t>
              </a:r>
              <a:r>
                <a:rPr lang="zh-CN" altLang="zh-CN" sz="2000" dirty="0"/>
                <a:t>行动是为整治</a:t>
              </a:r>
              <a:r>
                <a:rPr lang="en-US" altLang="zh-CN" sz="2000" dirty="0"/>
                <a:t>……</a:t>
              </a:r>
              <a:r>
                <a:rPr lang="zh-CN" altLang="zh-CN" sz="2000" dirty="0"/>
                <a:t>乱象</a:t>
              </a:r>
              <a:r>
                <a:rPr lang="en-US" altLang="zh-CN" sz="2000" dirty="0"/>
                <a:t>,</a:t>
              </a:r>
              <a:r>
                <a:rPr lang="zh-CN" altLang="zh-CN" sz="2000" dirty="0"/>
                <a:t>经过</a:t>
              </a:r>
              <a:r>
                <a:rPr lang="en-US" altLang="zh-CN" sz="2000" dirty="0"/>
                <a:t>……</a:t>
              </a:r>
              <a:r>
                <a:rPr lang="zh-CN" altLang="zh-CN" sz="2000" dirty="0"/>
                <a:t>最终方案而采取的</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偷换主语</a:t>
              </a:r>
              <a:r>
                <a:rPr lang="en-US" altLang="zh-CN" sz="2000" dirty="0"/>
                <a:t>,</a:t>
              </a:r>
              <a:r>
                <a:rPr lang="zh-CN" altLang="zh-CN" sz="2000" dirty="0"/>
                <a:t>把</a:t>
              </a:r>
              <a:r>
                <a:rPr lang="en-US" altLang="zh-CN" sz="2000" dirty="0"/>
                <a:t>“</a:t>
              </a:r>
              <a:r>
                <a:rPr lang="zh-CN" altLang="zh-CN" sz="2000" dirty="0"/>
                <a:t>它的</a:t>
              </a:r>
              <a:r>
                <a:rPr lang="en-US" altLang="zh-CN" sz="2000" dirty="0"/>
                <a:t>”</a:t>
              </a:r>
              <a:r>
                <a:rPr lang="zh-CN" altLang="zh-CN" sz="2000" dirty="0"/>
                <a:t>改为</a:t>
              </a:r>
              <a:r>
                <a:rPr lang="en-US" altLang="zh-CN" sz="2000" dirty="0"/>
                <a:t>“</a:t>
              </a:r>
              <a:r>
                <a:rPr lang="zh-CN" altLang="zh-CN" sz="2000" dirty="0"/>
                <a:t>独具</a:t>
              </a:r>
              <a:r>
                <a:rPr lang="en-US" altLang="zh-CN" sz="2000" dirty="0"/>
                <a:t>”</a:t>
              </a:r>
              <a:r>
                <a:rPr lang="zh-CN" altLang="zh-CN" sz="2000" dirty="0"/>
                <a:t>。</a:t>
              </a:r>
            </a:p>
          </p:txBody>
        </p:sp>
      </p:grpSp>
      <p:grpSp>
        <p:nvGrpSpPr>
          <p:cNvPr id="46" name="组合 45"/>
          <p:cNvGrpSpPr/>
          <p:nvPr/>
        </p:nvGrpSpPr>
        <p:grpSpPr>
          <a:xfrm>
            <a:off x="251520" y="5445224"/>
            <a:ext cx="8640960" cy="1224136"/>
            <a:chOff x="251520" y="4680540"/>
            <a:chExt cx="8640960" cy="1224136"/>
          </a:xfrm>
        </p:grpSpPr>
        <p:grpSp>
          <p:nvGrpSpPr>
            <p:cNvPr id="47" name="组合 46"/>
            <p:cNvGrpSpPr/>
            <p:nvPr/>
          </p:nvGrpSpPr>
          <p:grpSpPr>
            <a:xfrm>
              <a:off x="251520" y="4680540"/>
              <a:ext cx="8640960" cy="1224136"/>
              <a:chOff x="251520" y="3683461"/>
              <a:chExt cx="8640960" cy="1224136"/>
            </a:xfrm>
          </p:grpSpPr>
          <p:sp>
            <p:nvSpPr>
              <p:cNvPr id="49" name="五边形 4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1" name="燕尾形 5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8" name="矩形 4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nextCondLst>
                <p:cond evt="onClick" delay="0">
                  <p:tgtEl>
                    <p:spTgt spid="37"/>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8"/>
                                        </p:tgtEl>
                                      </p:cBhvr>
                                    </p:animEffect>
                                    <p:set>
                                      <p:cBhvr>
                                        <p:cTn id="13"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4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6"/>
                                        </p:tgtEl>
                                      </p:cBhvr>
                                    </p:animEffect>
                                    <p:set>
                                      <p:cBhvr>
                                        <p:cTn id="2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59897"/>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从某种意义上说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公办幼儿园与民办幼儿园都要满足老百姓最基本的愿望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离家近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但目前两者在经营理念上却存在着较大差距。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许多人的办公桌椅高度存在问题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久坐会产生疲劳感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并出现腰酸背痛的毛病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应该根据工作性质先把办公桌调整到合适的高度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再调整座椅的高度。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春节前记者走进某医院烧伤整形科病房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看到护士们忙碌不停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而病人中婴幼儿及老年人居多。护士反映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近一个月以来儿童烧烫伤是主要就医人群。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美国政治学者弗朗西斯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福山指出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为了应对收入差距扩大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发达国家传统的办法是实施再分配和构筑社会安全网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这样做的缺点是打压了人们的干劲。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4510283"/>
            <a:ext cx="8640960" cy="2159077"/>
            <a:chOff x="251520" y="2307010"/>
            <a:chExt cx="8640960" cy="2159077"/>
          </a:xfrm>
        </p:grpSpPr>
        <p:grpSp>
          <p:nvGrpSpPr>
            <p:cNvPr id="20" name="组合 19"/>
            <p:cNvGrpSpPr/>
            <p:nvPr/>
          </p:nvGrpSpPr>
          <p:grpSpPr>
            <a:xfrm>
              <a:off x="251520" y="2307010"/>
              <a:ext cx="8640960" cy="2159077"/>
              <a:chOff x="251520" y="261811"/>
              <a:chExt cx="8640960" cy="2159077"/>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261811"/>
                <a:ext cx="8640960" cy="1842070"/>
                <a:chOff x="251520" y="261811"/>
                <a:chExt cx="8640960" cy="1842070"/>
              </a:xfrm>
            </p:grpSpPr>
            <p:sp>
              <p:nvSpPr>
                <p:cNvPr id="25" name="矩形 24"/>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中途易辙</a:t>
              </a:r>
              <a:r>
                <a:rPr lang="en-US" altLang="zh-CN" sz="2000" dirty="0"/>
                <a:t>,</a:t>
              </a:r>
              <a:r>
                <a:rPr lang="zh-CN" altLang="zh-CN" sz="2000" dirty="0"/>
                <a:t>第一分句的主语是</a:t>
              </a:r>
              <a:r>
                <a:rPr lang="en-US" altLang="zh-CN" sz="2000" dirty="0"/>
                <a:t>“</a:t>
              </a:r>
              <a:r>
                <a:rPr lang="zh-CN" altLang="zh-CN" sz="2000" dirty="0"/>
                <a:t>高度</a:t>
              </a:r>
              <a:r>
                <a:rPr lang="en-US" altLang="zh-CN" sz="2000" dirty="0"/>
                <a:t>”,</a:t>
              </a:r>
              <a:r>
                <a:rPr lang="zh-CN" altLang="zh-CN" sz="2000" dirty="0"/>
                <a:t>后几分句的主语是</a:t>
              </a:r>
              <a:r>
                <a:rPr lang="en-US" altLang="zh-CN" sz="2000" dirty="0"/>
                <a:t>“</a:t>
              </a:r>
              <a:r>
                <a:rPr lang="zh-CN" altLang="zh-CN" sz="2000" dirty="0"/>
                <a:t>人</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搭配不当</a:t>
              </a:r>
              <a:r>
                <a:rPr lang="en-US" altLang="zh-CN" sz="2000" dirty="0"/>
                <a:t>,</a:t>
              </a:r>
              <a:r>
                <a:rPr lang="zh-CN" altLang="zh-CN" sz="2000" dirty="0"/>
                <a:t>应把</a:t>
              </a:r>
              <a:r>
                <a:rPr lang="en-US" altLang="zh-CN" sz="2000" dirty="0"/>
                <a:t>“</a:t>
              </a:r>
              <a:r>
                <a:rPr lang="zh-CN" altLang="zh-CN" sz="2000" dirty="0"/>
                <a:t>儿童烧烫伤</a:t>
              </a:r>
              <a:r>
                <a:rPr lang="en-US" altLang="zh-CN" sz="2000" dirty="0"/>
                <a:t>”</a:t>
              </a:r>
              <a:r>
                <a:rPr lang="zh-CN" altLang="zh-CN" sz="2000" dirty="0"/>
                <a:t>改为</a:t>
              </a:r>
              <a:r>
                <a:rPr lang="en-US" altLang="zh-CN" sz="2000" dirty="0"/>
                <a:t>“</a:t>
              </a:r>
              <a:r>
                <a:rPr lang="zh-CN" altLang="zh-CN" sz="2000" dirty="0"/>
                <a:t>烧烫伤儿童</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成分残缺</a:t>
              </a:r>
              <a:r>
                <a:rPr lang="en-US" altLang="zh-CN" sz="2000" dirty="0"/>
                <a:t>,“</a:t>
              </a:r>
              <a:r>
                <a:rPr lang="zh-CN" altLang="zh-CN" sz="2000" dirty="0"/>
                <a:t>应对</a:t>
              </a:r>
              <a:r>
                <a:rPr lang="en-US" altLang="zh-CN" sz="2000" dirty="0"/>
                <a:t>”</a:t>
              </a:r>
              <a:r>
                <a:rPr lang="zh-CN" altLang="zh-CN" sz="2000" dirty="0"/>
                <a:t>缺宾语</a:t>
              </a:r>
              <a:r>
                <a:rPr lang="en-US" altLang="zh-CN" sz="2000" dirty="0"/>
                <a:t>,</a:t>
              </a:r>
              <a:r>
                <a:rPr lang="zh-CN" altLang="zh-CN" sz="2000" dirty="0"/>
                <a:t>在</a:t>
              </a:r>
              <a:r>
                <a:rPr lang="en-US" altLang="zh-CN" sz="2000" dirty="0"/>
                <a:t>“</a:t>
              </a:r>
              <a:r>
                <a:rPr lang="zh-CN" altLang="zh-CN" sz="2000" dirty="0"/>
                <a:t>收入差距扩大</a:t>
              </a:r>
              <a:r>
                <a:rPr lang="en-US" altLang="zh-CN" sz="2000" dirty="0"/>
                <a:t>”</a:t>
              </a:r>
              <a:r>
                <a:rPr lang="zh-CN" altLang="zh-CN" sz="2000" dirty="0"/>
                <a:t>后加上</a:t>
              </a:r>
              <a:r>
                <a:rPr lang="en-US" altLang="zh-CN" sz="2000" dirty="0"/>
                <a:t>“</a:t>
              </a:r>
              <a:r>
                <a:rPr lang="zh-CN" altLang="zh-CN" sz="2000" dirty="0"/>
                <a:t>的局面</a:t>
              </a:r>
              <a:r>
                <a:rPr lang="en-US" altLang="zh-CN" sz="2000" dirty="0"/>
                <a:t>”</a:t>
              </a:r>
              <a:r>
                <a:rPr lang="zh-CN" altLang="zh-CN" sz="2000" dirty="0"/>
                <a:t>。</a:t>
              </a:r>
            </a:p>
          </p:txBody>
        </p:sp>
      </p:grpSp>
      <p:grpSp>
        <p:nvGrpSpPr>
          <p:cNvPr id="27" name="组合 26"/>
          <p:cNvGrpSpPr/>
          <p:nvPr/>
        </p:nvGrpSpPr>
        <p:grpSpPr>
          <a:xfrm>
            <a:off x="251520" y="5445224"/>
            <a:ext cx="8640960" cy="1224136"/>
            <a:chOff x="251520" y="4680540"/>
            <a:chExt cx="8640960" cy="1224136"/>
          </a:xfrm>
        </p:grpSpPr>
        <p:grpSp>
          <p:nvGrpSpPr>
            <p:cNvPr id="28" name="组合 27"/>
            <p:cNvGrpSpPr/>
            <p:nvPr/>
          </p:nvGrpSpPr>
          <p:grpSpPr>
            <a:xfrm>
              <a:off x="251520" y="4680540"/>
              <a:ext cx="8640960" cy="1224136"/>
              <a:chOff x="251520" y="3683461"/>
              <a:chExt cx="8640960" cy="122413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910498054"/>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一个好的比喻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或形似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或神似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或形神兼似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总是离不开相似这一根本特点。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通过家长学校的学习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家长们受益匪浅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感慨颇多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都认识到不适当地管教孩子对孩子的成长不利。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由于绘画画面的有限性和绘画形象的固定性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对绘画表现更广大的生活空间、表现时间过程、表现心理活动和声音形象等带来了一定的局限性。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这次活动的宗旨是以展现汉剧艺术形成、发展的历史过程为目的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并以此推动地方文化建设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弘扬民族文化优秀传统。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0" name="五边形 2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251520" y="4971947"/>
            <a:ext cx="8640960" cy="1697413"/>
            <a:chOff x="251520" y="2768674"/>
            <a:chExt cx="8640960" cy="1697413"/>
          </a:xfrm>
        </p:grpSpPr>
        <p:grpSp>
          <p:nvGrpSpPr>
            <p:cNvPr id="33" name="组合 32"/>
            <p:cNvGrpSpPr/>
            <p:nvPr/>
          </p:nvGrpSpPr>
          <p:grpSpPr>
            <a:xfrm>
              <a:off x="251520" y="2768674"/>
              <a:ext cx="8640960" cy="1697413"/>
              <a:chOff x="251520" y="723475"/>
              <a:chExt cx="8640960" cy="1697413"/>
            </a:xfrm>
          </p:grpSpPr>
          <p:sp>
            <p:nvSpPr>
              <p:cNvPr id="53" name="五边形 5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4" name="燕尾形 5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723475"/>
                <a:ext cx="8640960" cy="1380405"/>
                <a:chOff x="251520" y="723475"/>
                <a:chExt cx="8640960" cy="1380405"/>
              </a:xfrm>
            </p:grpSpPr>
            <p:sp>
              <p:nvSpPr>
                <p:cNvPr id="56" name="矩形 55"/>
                <p:cNvSpPr/>
                <p:nvPr/>
              </p:nvSpPr>
              <p:spPr>
                <a:xfrm>
                  <a:off x="251520" y="723475"/>
                  <a:ext cx="8640960" cy="13804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82111" y="72347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4" name="矩形 33"/>
            <p:cNvSpPr>
              <a:spLocks noChangeAspect="1"/>
            </p:cNvSpPr>
            <p:nvPr/>
          </p:nvSpPr>
          <p:spPr>
            <a:xfrm>
              <a:off x="508000" y="3100775"/>
              <a:ext cx="8128000" cy="1015663"/>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表意不明</a:t>
              </a:r>
              <a:r>
                <a:rPr lang="en-US" altLang="zh-CN" sz="2000" dirty="0"/>
                <a:t>,</a:t>
              </a:r>
              <a:r>
                <a:rPr lang="zh-CN" altLang="zh-CN" sz="2000" dirty="0"/>
                <a:t>有</a:t>
              </a:r>
              <a:r>
                <a:rPr lang="en-US" altLang="zh-CN" sz="2000" dirty="0"/>
                <a:t>“</a:t>
              </a:r>
              <a:r>
                <a:rPr lang="zh-CN" altLang="zh-CN" sz="2000" dirty="0"/>
                <a:t>不适当</a:t>
              </a:r>
              <a:r>
                <a:rPr lang="en-US" altLang="zh-CN" sz="2000" dirty="0"/>
                <a:t>”</a:t>
              </a:r>
              <a:r>
                <a:rPr lang="zh-CN" altLang="zh-CN" sz="2000" dirty="0"/>
                <a:t>和</a:t>
              </a:r>
              <a:r>
                <a:rPr lang="en-US" altLang="zh-CN" sz="2000" dirty="0"/>
                <a:t>“</a:t>
              </a:r>
              <a:r>
                <a:rPr lang="zh-CN" altLang="zh-CN" sz="2000" dirty="0"/>
                <a:t>适当</a:t>
              </a:r>
              <a:r>
                <a:rPr lang="en-US" altLang="zh-CN" sz="2000" dirty="0"/>
                <a:t>”</a:t>
              </a:r>
              <a:r>
                <a:rPr lang="zh-CN" altLang="zh-CN" sz="2000" dirty="0"/>
                <a:t>两种理解。</a:t>
              </a:r>
              <a:r>
                <a:rPr lang="en-US" altLang="zh-CN" sz="2000" dirty="0"/>
                <a:t>C</a:t>
              </a:r>
              <a:r>
                <a:rPr lang="zh-CN" altLang="zh-CN" sz="2000" dirty="0"/>
                <a:t>项</a:t>
              </a:r>
              <a:r>
                <a:rPr lang="en-US" altLang="zh-CN" sz="2000" dirty="0"/>
                <a:t>,</a:t>
              </a:r>
              <a:r>
                <a:rPr lang="zh-CN" altLang="zh-CN" sz="2000" dirty="0"/>
                <a:t>成分残缺</a:t>
              </a:r>
              <a:r>
                <a:rPr lang="en-US" altLang="zh-CN" sz="2000" dirty="0"/>
                <a:t>,</a:t>
              </a:r>
              <a:r>
                <a:rPr lang="zh-CN" altLang="zh-CN" sz="2000" dirty="0"/>
                <a:t>缺少主语</a:t>
              </a:r>
              <a:r>
                <a:rPr lang="en-US" altLang="zh-CN" sz="2000" dirty="0"/>
                <a:t>,</a:t>
              </a:r>
              <a:r>
                <a:rPr lang="zh-CN" altLang="zh-CN" sz="2000" dirty="0"/>
                <a:t>删掉</a:t>
              </a:r>
              <a:r>
                <a:rPr lang="en-US" altLang="zh-CN" sz="2000" dirty="0"/>
                <a:t>“</a:t>
              </a:r>
              <a:r>
                <a:rPr lang="zh-CN" altLang="zh-CN" sz="2000" dirty="0"/>
                <a:t>由于</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句式杂糅</a:t>
              </a:r>
              <a:r>
                <a:rPr lang="en-US" altLang="zh-CN" sz="2000" dirty="0"/>
                <a:t>,“</a:t>
              </a:r>
              <a:r>
                <a:rPr lang="zh-CN" altLang="zh-CN" sz="2000" dirty="0"/>
                <a:t>宗旨是</a:t>
              </a:r>
              <a:r>
                <a:rPr lang="en-US" altLang="zh-CN" sz="2000" dirty="0"/>
                <a:t>……”</a:t>
              </a:r>
              <a:r>
                <a:rPr lang="zh-CN" altLang="zh-CN" sz="2000" dirty="0"/>
                <a:t>和</a:t>
              </a:r>
              <a:r>
                <a:rPr lang="en-US" altLang="zh-CN" sz="2000" dirty="0"/>
                <a:t>“</a:t>
              </a:r>
              <a:r>
                <a:rPr lang="zh-CN" altLang="zh-CN" sz="2000" dirty="0"/>
                <a:t>以</a:t>
              </a:r>
              <a:r>
                <a:rPr lang="en-US" altLang="zh-CN" sz="2000" dirty="0"/>
                <a:t>……</a:t>
              </a:r>
              <a:r>
                <a:rPr lang="zh-CN" altLang="zh-CN" sz="2000" dirty="0"/>
                <a:t>为目的</a:t>
              </a:r>
              <a:r>
                <a:rPr lang="en-US" altLang="zh-CN" sz="2000" dirty="0"/>
                <a:t>”</a:t>
              </a:r>
              <a:r>
                <a:rPr lang="zh-CN" altLang="zh-CN" sz="2000" dirty="0"/>
                <a:t>杂糅。</a:t>
              </a:r>
            </a:p>
          </p:txBody>
        </p:sp>
      </p:grpSp>
      <p:grpSp>
        <p:nvGrpSpPr>
          <p:cNvPr id="58" name="组合 57"/>
          <p:cNvGrpSpPr/>
          <p:nvPr/>
        </p:nvGrpSpPr>
        <p:grpSpPr>
          <a:xfrm>
            <a:off x="251520" y="5445224"/>
            <a:ext cx="8640960" cy="1224136"/>
            <a:chOff x="251520" y="4680540"/>
            <a:chExt cx="8640960" cy="1224136"/>
          </a:xfrm>
        </p:grpSpPr>
        <p:grpSp>
          <p:nvGrpSpPr>
            <p:cNvPr id="59" name="组合 58"/>
            <p:cNvGrpSpPr/>
            <p:nvPr/>
          </p:nvGrpSpPr>
          <p:grpSpPr>
            <a:xfrm>
              <a:off x="251520" y="4680540"/>
              <a:ext cx="8640960" cy="1224136"/>
              <a:chOff x="251520" y="3683461"/>
              <a:chExt cx="8640960" cy="1224136"/>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3775045977"/>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课标全国卷辨析病句题以客观选择题的形式呈现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年年都有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命题往往涉及语序不当、搭配不当、成分残缺或赘余、结构混乱、表意不明、不合逻辑六种类型语病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重点是语序不当、搭配不当、成分残缺或赘余、结构混乱。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自从我国第一颗人造地球卫星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东方红一号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成为世界上第五个把卫星送上天的国家以来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我国的航天事业取得了巨大的突破。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国务院近日发布盐业体制改革方案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提出不再核准新增食盐定点生产批发企业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取消食盐批发企业只能在指定范围内销售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允许它们开展跨区域经营。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职业教育的意义不仅在于传授技能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更在于育人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因此有意识地把工匠精神渗透进日常的技能教学中是职业教育改革的重要课题。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面对突然发生的灾难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一个地方抗灾能力的强弱既取决于当地经济实力的雄厚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更取决于政府的应急机制和领导人的智慧。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4510283"/>
            <a:ext cx="8640960" cy="2159077"/>
            <a:chOff x="251520" y="2307010"/>
            <a:chExt cx="8640960" cy="2159077"/>
          </a:xfrm>
        </p:grpSpPr>
        <p:grpSp>
          <p:nvGrpSpPr>
            <p:cNvPr id="15" name="组合 14"/>
            <p:cNvGrpSpPr/>
            <p:nvPr/>
          </p:nvGrpSpPr>
          <p:grpSpPr>
            <a:xfrm>
              <a:off x="251520" y="2307010"/>
              <a:ext cx="8640960" cy="2159077"/>
              <a:chOff x="251520" y="261811"/>
              <a:chExt cx="8640960" cy="2159077"/>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261811"/>
                <a:ext cx="8640960" cy="1842070"/>
                <a:chOff x="251520" y="261811"/>
                <a:chExt cx="8640960" cy="1842070"/>
              </a:xfrm>
            </p:grpSpPr>
            <p:sp>
              <p:nvSpPr>
                <p:cNvPr id="21" name="矩形 20"/>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搭配不当</a:t>
              </a:r>
              <a:r>
                <a:rPr lang="en-US" altLang="zh-CN" sz="2000" dirty="0"/>
                <a:t>,“</a:t>
              </a:r>
              <a:r>
                <a:rPr lang="zh-CN" altLang="zh-CN" sz="2000" dirty="0"/>
                <a:t>人造地球卫星</a:t>
              </a:r>
              <a:r>
                <a:rPr lang="en-US" altLang="zh-CN" sz="2000" dirty="0"/>
                <a:t>‘</a:t>
              </a:r>
              <a:r>
                <a:rPr lang="zh-CN" altLang="zh-CN" sz="2000" dirty="0"/>
                <a:t>东方红一号</a:t>
              </a:r>
              <a:r>
                <a:rPr lang="en-US" altLang="zh-CN" sz="2000" dirty="0"/>
                <a:t>’”</a:t>
              </a:r>
              <a:r>
                <a:rPr lang="zh-CN" altLang="zh-CN" sz="2000" dirty="0"/>
                <a:t>不能</a:t>
              </a:r>
              <a:r>
                <a:rPr lang="en-US" altLang="zh-CN" sz="2000" dirty="0"/>
                <a:t>“</a:t>
              </a:r>
              <a:r>
                <a:rPr lang="zh-CN" altLang="zh-CN" sz="2000" dirty="0"/>
                <a:t>成为</a:t>
              </a:r>
              <a:r>
                <a:rPr lang="en-US" altLang="zh-CN" sz="2000" dirty="0"/>
                <a:t>……</a:t>
              </a:r>
              <a:r>
                <a:rPr lang="zh-CN" altLang="zh-CN" sz="2000" dirty="0"/>
                <a:t>国家</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成分残缺</a:t>
              </a:r>
              <a:r>
                <a:rPr lang="en-US" altLang="zh-CN" sz="2000" dirty="0"/>
                <a:t>,“</a:t>
              </a:r>
              <a:r>
                <a:rPr lang="zh-CN" altLang="zh-CN" sz="2000" dirty="0"/>
                <a:t>取消食盐批发企业只能在指定范围内销售</a:t>
              </a:r>
              <a:r>
                <a:rPr lang="en-US" altLang="zh-CN" sz="2000" dirty="0"/>
                <a:t>”</a:t>
              </a:r>
              <a:r>
                <a:rPr lang="zh-CN" altLang="zh-CN" sz="2000" dirty="0"/>
                <a:t>缺少宾语</a:t>
              </a:r>
              <a:r>
                <a:rPr lang="en-US" altLang="zh-CN" sz="2000" dirty="0"/>
                <a:t>“</a:t>
              </a:r>
              <a:r>
                <a:rPr lang="zh-CN" altLang="zh-CN" sz="2000" dirty="0"/>
                <a:t>的限制</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不合逻辑</a:t>
              </a:r>
              <a:r>
                <a:rPr lang="en-US" altLang="zh-CN" sz="2000" dirty="0"/>
                <a:t>,“</a:t>
              </a:r>
              <a:r>
                <a:rPr lang="zh-CN" altLang="zh-CN" sz="2000" dirty="0"/>
                <a:t>强弱</a:t>
              </a:r>
              <a:r>
                <a:rPr lang="en-US" altLang="zh-CN" sz="2000" dirty="0"/>
                <a:t>”</a:t>
              </a:r>
              <a:r>
                <a:rPr lang="zh-CN" altLang="zh-CN" sz="2000" dirty="0"/>
                <a:t>是两方面</a:t>
              </a:r>
              <a:r>
                <a:rPr lang="en-US" altLang="zh-CN" sz="2000" dirty="0"/>
                <a:t>,“</a:t>
              </a:r>
              <a:r>
                <a:rPr lang="zh-CN" altLang="zh-CN" sz="2000" dirty="0"/>
                <a:t>取决于</a:t>
              </a:r>
              <a:r>
                <a:rPr lang="en-US" altLang="zh-CN" sz="2000" dirty="0"/>
                <a:t>……”</a:t>
              </a:r>
              <a:r>
                <a:rPr lang="zh-CN" altLang="zh-CN" sz="2000" dirty="0"/>
                <a:t>是一方面</a:t>
              </a:r>
              <a:r>
                <a:rPr lang="en-US" altLang="zh-CN" sz="2000" dirty="0"/>
                <a:t>,</a:t>
              </a:r>
              <a:r>
                <a:rPr lang="zh-CN" altLang="zh-CN" sz="2000" dirty="0"/>
                <a:t>两面对一面。</a:t>
              </a:r>
            </a:p>
          </p:txBody>
        </p:sp>
      </p:grpSp>
      <p:grpSp>
        <p:nvGrpSpPr>
          <p:cNvPr id="23" name="组合 22"/>
          <p:cNvGrpSpPr/>
          <p:nvPr/>
        </p:nvGrpSpPr>
        <p:grpSpPr>
          <a:xfrm>
            <a:off x="251520" y="5445224"/>
            <a:ext cx="8640960" cy="1224136"/>
            <a:chOff x="251520" y="4680540"/>
            <a:chExt cx="8640960" cy="1224136"/>
          </a:xfrm>
        </p:grpSpPr>
        <p:grpSp>
          <p:nvGrpSpPr>
            <p:cNvPr id="24" name="组合 23"/>
            <p:cNvGrpSpPr/>
            <p:nvPr/>
          </p:nvGrpSpPr>
          <p:grpSpPr>
            <a:xfrm>
              <a:off x="251520" y="4680540"/>
              <a:ext cx="8640960" cy="1224136"/>
              <a:chOff x="251520" y="3683461"/>
              <a:chExt cx="8640960" cy="1224136"/>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1942524208"/>
      </p:ext>
    </p:extLst>
  </p:cSld>
  <p:clrMapOvr>
    <a:masterClrMapping/>
  </p:clrMapOvr>
  <p:transition>
    <p:strips dir="ld"/>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2" name="椭圆 11">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3" name="椭圆 12">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近日刚刚建成的西红门创业大街和青年创新创业大赛同步启动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绿色设计和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设计是本次赛事的两大主题。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最近几年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从中央到地方各级政府出台了一系列新能源汽车扶持政策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节能环保、经济实惠的新能源汽车逐渐进入老百姓的生活。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实时性是以互联网为载体的新媒体的重要特点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是通过图片、声音、文字对新近发生和正在发生的事件进行传播的。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广西传统文化既具有典型的本土特色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又兼有受中原文化、客家文化、湘楚文化共同影响下形成的其他特点。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510283"/>
            <a:ext cx="8640960" cy="2159077"/>
            <a:chOff x="251520" y="2307010"/>
            <a:chExt cx="8640960" cy="2159077"/>
          </a:xfrm>
        </p:grpSpPr>
        <p:grpSp>
          <p:nvGrpSpPr>
            <p:cNvPr id="18" name="组合 17"/>
            <p:cNvGrpSpPr/>
            <p:nvPr/>
          </p:nvGrpSpPr>
          <p:grpSpPr>
            <a:xfrm>
              <a:off x="251520" y="2307010"/>
              <a:ext cx="8640960" cy="2159077"/>
              <a:chOff x="251520" y="261811"/>
              <a:chExt cx="8640960" cy="2159077"/>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261811"/>
                <a:ext cx="8640960" cy="1842070"/>
                <a:chOff x="251520" y="261811"/>
                <a:chExt cx="8640960" cy="1842070"/>
              </a:xfrm>
            </p:grpSpPr>
            <p:sp>
              <p:nvSpPr>
                <p:cNvPr id="24" name="矩形 23"/>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搭配不当</a:t>
              </a:r>
              <a:r>
                <a:rPr lang="en-US" altLang="zh-CN" sz="2000" dirty="0"/>
                <a:t>,“</a:t>
              </a:r>
              <a:r>
                <a:rPr lang="zh-CN" altLang="zh-CN" sz="2000" dirty="0"/>
                <a:t>创业大街</a:t>
              </a:r>
              <a:r>
                <a:rPr lang="en-US" altLang="zh-CN" sz="2000" dirty="0"/>
                <a:t>”</a:t>
              </a:r>
              <a:r>
                <a:rPr lang="zh-CN" altLang="zh-CN" sz="2000" dirty="0"/>
                <a:t>与</a:t>
              </a:r>
              <a:r>
                <a:rPr lang="en-US" altLang="zh-CN" sz="2000" dirty="0"/>
                <a:t>“</a:t>
              </a:r>
              <a:r>
                <a:rPr lang="zh-CN" altLang="zh-CN" sz="2000" dirty="0"/>
                <a:t>启动</a:t>
              </a:r>
              <a:r>
                <a:rPr lang="en-US" altLang="zh-CN" sz="2000" dirty="0"/>
                <a:t>”</a:t>
              </a:r>
              <a:r>
                <a:rPr lang="zh-CN" altLang="zh-CN" sz="2000" dirty="0"/>
                <a:t>不搭配。</a:t>
              </a:r>
              <a:r>
                <a:rPr lang="en-US" altLang="zh-CN" sz="2000" dirty="0"/>
                <a:t>C</a:t>
              </a:r>
              <a:r>
                <a:rPr lang="zh-CN" altLang="zh-CN" sz="2000" dirty="0"/>
                <a:t>项</a:t>
              </a:r>
              <a:r>
                <a:rPr lang="en-US" altLang="zh-CN" sz="2000" dirty="0"/>
                <a:t>,</a:t>
              </a:r>
              <a:r>
                <a:rPr lang="zh-CN" altLang="zh-CN" sz="2000" dirty="0"/>
                <a:t>偷换主语</a:t>
              </a:r>
              <a:r>
                <a:rPr lang="en-US" altLang="zh-CN" sz="2000" dirty="0"/>
                <a:t>,</a:t>
              </a:r>
              <a:r>
                <a:rPr lang="zh-CN" altLang="zh-CN" sz="2000" dirty="0"/>
                <a:t>根据句意</a:t>
              </a:r>
              <a:r>
                <a:rPr lang="en-US" altLang="zh-CN" sz="2000" dirty="0"/>
                <a:t>,</a:t>
              </a:r>
              <a:r>
                <a:rPr lang="zh-CN" altLang="zh-CN" sz="2000" dirty="0"/>
                <a:t>可在</a:t>
              </a:r>
              <a:r>
                <a:rPr lang="en-US" altLang="zh-CN" sz="2000" dirty="0"/>
                <a:t>“</a:t>
              </a:r>
              <a:r>
                <a:rPr lang="zh-CN" altLang="zh-CN" sz="2000" dirty="0"/>
                <a:t>是</a:t>
              </a:r>
              <a:r>
                <a:rPr lang="en-US" altLang="zh-CN" sz="2000" dirty="0"/>
                <a:t>”</a:t>
              </a:r>
              <a:r>
                <a:rPr lang="zh-CN" altLang="zh-CN" sz="2000" dirty="0"/>
                <a:t>前加主语</a:t>
              </a:r>
              <a:r>
                <a:rPr lang="en-US" altLang="zh-CN" sz="2000" dirty="0"/>
                <a:t>“</a:t>
              </a:r>
              <a:r>
                <a:rPr lang="zh-CN" altLang="zh-CN" sz="2000" dirty="0"/>
                <a:t>新媒体</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句式杂糅</a:t>
              </a:r>
              <a:r>
                <a:rPr lang="en-US" altLang="zh-CN" sz="2000" dirty="0"/>
                <a:t>,</a:t>
              </a:r>
              <a:r>
                <a:rPr lang="zh-CN" altLang="zh-CN" sz="2000" dirty="0"/>
                <a:t>应为</a:t>
              </a:r>
              <a:r>
                <a:rPr lang="en-US" altLang="zh-CN" sz="2000" dirty="0"/>
                <a:t>“</a:t>
              </a:r>
              <a:r>
                <a:rPr lang="zh-CN" altLang="zh-CN" sz="2000" dirty="0"/>
                <a:t>受</a:t>
              </a:r>
              <a:r>
                <a:rPr lang="en-US" altLang="zh-CN" sz="2000" dirty="0"/>
                <a:t>……</a:t>
              </a:r>
              <a:r>
                <a:rPr lang="zh-CN" altLang="zh-CN" sz="2000" dirty="0"/>
                <a:t>影响形成的</a:t>
              </a:r>
              <a:r>
                <a:rPr lang="en-US" altLang="zh-CN" sz="2000" dirty="0"/>
                <a:t>”</a:t>
              </a:r>
              <a:r>
                <a:rPr lang="zh-CN" altLang="zh-CN" sz="2000" dirty="0"/>
                <a:t>或</a:t>
              </a:r>
              <a:r>
                <a:rPr lang="en-US" altLang="zh-CN" sz="2000" dirty="0"/>
                <a:t>“</a:t>
              </a:r>
              <a:r>
                <a:rPr lang="zh-CN" altLang="zh-CN" sz="2000" dirty="0"/>
                <a:t>在</a:t>
              </a:r>
              <a:r>
                <a:rPr lang="en-US" altLang="zh-CN" sz="2000" dirty="0"/>
                <a:t>……</a:t>
              </a:r>
              <a:r>
                <a:rPr lang="zh-CN" altLang="zh-CN" sz="2000" dirty="0"/>
                <a:t>影响下形成的</a:t>
              </a:r>
              <a:r>
                <a:rPr lang="en-US" altLang="zh-CN" sz="2000" dirty="0"/>
                <a:t>”</a:t>
              </a:r>
              <a:r>
                <a:rPr lang="zh-CN" altLang="zh-CN" sz="2000" dirty="0"/>
                <a:t>。</a:t>
              </a:r>
            </a:p>
          </p:txBody>
        </p:sp>
      </p:grpSp>
      <p:grpSp>
        <p:nvGrpSpPr>
          <p:cNvPr id="26" name="组合 25"/>
          <p:cNvGrpSpPr/>
          <p:nvPr/>
        </p:nvGrpSpPr>
        <p:grpSpPr>
          <a:xfrm>
            <a:off x="251520" y="5445224"/>
            <a:ext cx="8640960" cy="1224136"/>
            <a:chOff x="251520" y="4680540"/>
            <a:chExt cx="8640960" cy="1224136"/>
          </a:xfrm>
        </p:grpSpPr>
        <p:grpSp>
          <p:nvGrpSpPr>
            <p:cNvPr id="27" name="组合 26"/>
            <p:cNvGrpSpPr/>
            <p:nvPr/>
          </p:nvGrpSpPr>
          <p:grpSpPr>
            <a:xfrm>
              <a:off x="251520" y="4680540"/>
              <a:ext cx="8640960" cy="1224136"/>
              <a:chOff x="251520" y="3683461"/>
              <a:chExt cx="8640960" cy="122413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1384086690"/>
      </p:ext>
    </p:extLst>
  </p:cSld>
  <p:clrMapOvr>
    <a:masterClrMapping/>
  </p:clrMapOvr>
  <p:transition>
    <p:strips/>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6" name="椭圆 5">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为纪念抗日战争暨世界反法西斯战争胜利</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周年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从现在起到年底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国家大剧院宣布将承办</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场精心策划的演出。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这部小说中的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是一个玩世不恭、富有破坏性却真实坦白的群体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人们面对这类形象时会引起深深的思索。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根据国家统计局发布的数据</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月份我国居民消费价格指数出现自去年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月以来的最大涨幅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但仍低于相关机构的预测。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为进一步保障百姓餐桌安全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国家对施行已超过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年的《食品安全法》做了修订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因加大了惩处力度而被冠以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史上最严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的称号。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6" name="五边形 4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7" name="五边形 4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8" name="组合 47"/>
          <p:cNvGrpSpPr/>
          <p:nvPr/>
        </p:nvGrpSpPr>
        <p:grpSpPr>
          <a:xfrm>
            <a:off x="251520" y="3593798"/>
            <a:ext cx="8640960" cy="3075562"/>
            <a:chOff x="251520" y="1390525"/>
            <a:chExt cx="8640960" cy="3075562"/>
          </a:xfrm>
        </p:grpSpPr>
        <p:grpSp>
          <p:nvGrpSpPr>
            <p:cNvPr id="49" name="组合 48"/>
            <p:cNvGrpSpPr/>
            <p:nvPr/>
          </p:nvGrpSpPr>
          <p:grpSpPr>
            <a:xfrm>
              <a:off x="251520" y="1390525"/>
              <a:ext cx="8640960" cy="3075562"/>
              <a:chOff x="251520" y="-654674"/>
              <a:chExt cx="8640960" cy="3075562"/>
            </a:xfrm>
          </p:grpSpPr>
          <p:sp>
            <p:nvSpPr>
              <p:cNvPr id="51" name="五边形 5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2" name="燕尾形 5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p:cNvGrpSpPr/>
              <p:nvPr/>
            </p:nvGrpSpPr>
            <p:grpSpPr>
              <a:xfrm>
                <a:off x="251520" y="-654674"/>
                <a:ext cx="8640960" cy="2758556"/>
                <a:chOff x="251520" y="-654674"/>
                <a:chExt cx="8640960" cy="2758556"/>
              </a:xfrm>
            </p:grpSpPr>
            <p:sp>
              <p:nvSpPr>
                <p:cNvPr id="54" name="矩形 53"/>
                <p:cNvSpPr/>
                <p:nvPr/>
              </p:nvSpPr>
              <p:spPr>
                <a:xfrm>
                  <a:off x="251520" y="-654674"/>
                  <a:ext cx="8640960" cy="275855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28"/>
                <p:cNvSpPr txBox="1"/>
                <p:nvPr/>
              </p:nvSpPr>
              <p:spPr>
                <a:xfrm>
                  <a:off x="8382111" y="-6546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0" name="矩形 49"/>
            <p:cNvSpPr>
              <a:spLocks noChangeAspect="1"/>
            </p:cNvSpPr>
            <p:nvPr/>
          </p:nvSpPr>
          <p:spPr>
            <a:xfrm>
              <a:off x="508000" y="1722625"/>
              <a:ext cx="8128000" cy="240065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语序不当</a:t>
              </a:r>
              <a:r>
                <a:rPr lang="en-US" altLang="zh-CN" sz="2000" dirty="0"/>
                <a:t>,“</a:t>
              </a:r>
              <a:r>
                <a:rPr lang="zh-CN" altLang="zh-CN" sz="2000" dirty="0"/>
                <a:t>从现在起到年底</a:t>
              </a:r>
              <a:r>
                <a:rPr lang="en-US" altLang="zh-CN" sz="2000" dirty="0"/>
                <a:t>”</a:t>
              </a:r>
              <a:r>
                <a:rPr lang="zh-CN" altLang="zh-CN" sz="2000" dirty="0"/>
                <a:t>应置于</a:t>
              </a:r>
              <a:r>
                <a:rPr lang="en-US" altLang="zh-CN" sz="2000" dirty="0"/>
                <a:t>“</a:t>
              </a:r>
              <a:r>
                <a:rPr lang="zh-CN" altLang="zh-CN" sz="2000" dirty="0"/>
                <a:t>国家大剧院宣布</a:t>
              </a:r>
              <a:r>
                <a:rPr lang="en-US" altLang="zh-CN" sz="2000" dirty="0"/>
                <a:t>”</a:t>
              </a:r>
              <a:r>
                <a:rPr lang="zh-CN" altLang="zh-CN" sz="2000" dirty="0"/>
                <a:t>之后。</a:t>
              </a:r>
              <a:r>
                <a:rPr lang="en-US" altLang="zh-CN" sz="2000" dirty="0"/>
                <a:t>B</a:t>
              </a:r>
              <a:r>
                <a:rPr lang="zh-CN" altLang="zh-CN" sz="2000" dirty="0"/>
                <a:t>项</a:t>
              </a:r>
              <a:r>
                <a:rPr lang="en-US" altLang="zh-CN" sz="2000" dirty="0"/>
                <a:t>,</a:t>
              </a:r>
              <a:r>
                <a:rPr lang="zh-CN" altLang="zh-CN" sz="2000" dirty="0"/>
                <a:t>搭配不当</a:t>
              </a:r>
              <a:r>
                <a:rPr lang="en-US" altLang="zh-CN" sz="2000" dirty="0"/>
                <a:t>,“</a:t>
              </a:r>
              <a:r>
                <a:rPr lang="zh-CN" altLang="zh-CN" sz="2000" dirty="0"/>
                <a:t>人们面对这类形象时会引起深深的思索</a:t>
              </a:r>
              <a:r>
                <a:rPr lang="en-US" altLang="zh-CN" sz="2000" dirty="0"/>
                <a:t>”</a:t>
              </a:r>
              <a:r>
                <a:rPr lang="zh-CN" altLang="zh-CN" sz="2000" dirty="0"/>
                <a:t>的主语是</a:t>
              </a:r>
              <a:r>
                <a:rPr lang="en-US" altLang="zh-CN" sz="2000" dirty="0"/>
                <a:t>“</a:t>
              </a:r>
              <a:r>
                <a:rPr lang="zh-CN" altLang="zh-CN" sz="2000" dirty="0"/>
                <a:t>人们</a:t>
              </a:r>
              <a:r>
                <a:rPr lang="en-US" altLang="zh-CN" sz="2000" dirty="0"/>
                <a:t>”,</a:t>
              </a:r>
              <a:r>
                <a:rPr lang="zh-CN" altLang="zh-CN" sz="2000" dirty="0"/>
                <a:t>谓语是</a:t>
              </a:r>
              <a:r>
                <a:rPr lang="en-US" altLang="zh-CN" sz="2000" dirty="0"/>
                <a:t>“</a:t>
              </a:r>
              <a:r>
                <a:rPr lang="zh-CN" altLang="zh-CN" sz="2000" dirty="0"/>
                <a:t>引起深深的思索</a:t>
              </a:r>
              <a:r>
                <a:rPr lang="en-US" altLang="zh-CN" sz="2000" dirty="0"/>
                <a:t>”,</a:t>
              </a:r>
              <a:r>
                <a:rPr lang="zh-CN" altLang="zh-CN" sz="2000" dirty="0"/>
                <a:t>从上下文来看</a:t>
              </a:r>
              <a:r>
                <a:rPr lang="en-US" altLang="zh-CN" sz="2000" dirty="0"/>
                <a:t>,</a:t>
              </a:r>
              <a:r>
                <a:rPr lang="zh-CN" altLang="zh-CN" sz="2000" dirty="0"/>
                <a:t>引起思索的并不是</a:t>
              </a:r>
              <a:r>
                <a:rPr lang="en-US" altLang="zh-CN" sz="2000" dirty="0"/>
                <a:t>“</a:t>
              </a:r>
              <a:r>
                <a:rPr lang="zh-CN" altLang="zh-CN" sz="2000" dirty="0"/>
                <a:t>人们</a:t>
              </a:r>
              <a:r>
                <a:rPr lang="en-US" altLang="zh-CN" sz="2000" dirty="0"/>
                <a:t>”,</a:t>
              </a:r>
              <a:r>
                <a:rPr lang="zh-CN" altLang="zh-CN" sz="2000" dirty="0"/>
                <a:t>而是</a:t>
              </a:r>
              <a:r>
                <a:rPr lang="en-US" altLang="zh-CN" sz="2000" dirty="0"/>
                <a:t>“</a:t>
              </a:r>
              <a:r>
                <a:rPr lang="zh-CN" altLang="zh-CN" sz="2000" dirty="0"/>
                <a:t>这类形象</a:t>
              </a:r>
              <a:r>
                <a:rPr lang="en-US" altLang="zh-CN" sz="2000" dirty="0"/>
                <a:t>”,</a:t>
              </a:r>
              <a:r>
                <a:rPr lang="zh-CN" altLang="zh-CN" sz="2000" dirty="0"/>
                <a:t>应改为</a:t>
              </a:r>
              <a:r>
                <a:rPr lang="en-US" altLang="zh-CN" sz="2000" dirty="0"/>
                <a:t>“</a:t>
              </a:r>
              <a:r>
                <a:rPr lang="zh-CN" altLang="zh-CN" sz="2000" dirty="0"/>
                <a:t>这类形象会引起人们深深的思索</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成分残缺</a:t>
              </a:r>
              <a:r>
                <a:rPr lang="en-US" altLang="zh-CN" sz="2000" dirty="0"/>
                <a:t>,“</a:t>
              </a:r>
              <a:r>
                <a:rPr lang="zh-CN" altLang="zh-CN" sz="2000" dirty="0"/>
                <a:t>被冠以</a:t>
              </a:r>
              <a:r>
                <a:rPr lang="en-US" altLang="zh-CN" sz="2000" dirty="0"/>
                <a:t>‘</a:t>
              </a:r>
              <a:r>
                <a:rPr lang="zh-CN" altLang="zh-CN" sz="2000" dirty="0"/>
                <a:t>史上最严</a:t>
              </a:r>
              <a:r>
                <a:rPr lang="en-US" altLang="zh-CN" sz="2000" dirty="0"/>
                <a:t>’</a:t>
              </a:r>
              <a:r>
                <a:rPr lang="zh-CN" altLang="zh-CN" sz="2000" dirty="0"/>
                <a:t>的称号</a:t>
              </a:r>
              <a:r>
                <a:rPr lang="en-US" altLang="zh-CN" sz="2000" dirty="0"/>
                <a:t>”</a:t>
              </a:r>
              <a:r>
                <a:rPr lang="zh-CN" altLang="zh-CN" sz="2000" dirty="0"/>
                <a:t>的主语应是《食品安全法》。</a:t>
              </a:r>
            </a:p>
          </p:txBody>
        </p:sp>
      </p:grpSp>
      <p:grpSp>
        <p:nvGrpSpPr>
          <p:cNvPr id="56" name="组合 55"/>
          <p:cNvGrpSpPr/>
          <p:nvPr/>
        </p:nvGrpSpPr>
        <p:grpSpPr>
          <a:xfrm>
            <a:off x="251520" y="5445224"/>
            <a:ext cx="8640960" cy="1224136"/>
            <a:chOff x="251520" y="4680540"/>
            <a:chExt cx="8640960" cy="1224136"/>
          </a:xfrm>
        </p:grpSpPr>
        <p:grpSp>
          <p:nvGrpSpPr>
            <p:cNvPr id="57" name="组合 56"/>
            <p:cNvGrpSpPr/>
            <p:nvPr/>
          </p:nvGrpSpPr>
          <p:grpSpPr>
            <a:xfrm>
              <a:off x="251520" y="4680540"/>
              <a:ext cx="8640960" cy="1224136"/>
              <a:chOff x="251520" y="3683461"/>
              <a:chExt cx="8640960" cy="1224136"/>
            </a:xfrm>
          </p:grpSpPr>
          <p:sp>
            <p:nvSpPr>
              <p:cNvPr id="59" name="五边形 5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0" name="五边形 5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1" name="燕尾形 6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矩形 6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8" name="矩形 5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412325725"/>
      </p:ext>
    </p:extLst>
  </p:cSld>
  <p:clrMapOvr>
    <a:masterClrMapping/>
  </p:clrMapOvr>
  <p:transition>
    <p:cover dir="ru"/>
  </p:transition>
  <p:timing>
    <p:tnLst>
      <p:par>
        <p:cTn id="1" dur="indefinite" restart="never" nodeType="tmRoot">
          <p:childTnLst>
            <p:seq concurrent="1" nextAc="seek">
              <p:cTn id="2" restart="whenNotActive" fill="hold" evtFilter="cancelBubble" nodeType="interactiveSeq">
                <p:stCondLst>
                  <p:cond evt="onClick" delay="0">
                    <p:tgtEl>
                      <p:spTgt spid="4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childTnLst>
              </p:cTn>
              <p:nextCondLst>
                <p:cond evt="onClick" delay="0">
                  <p:tgtEl>
                    <p:spTgt spid="47"/>
                  </p:tgtEl>
                </p:cond>
              </p:nextCondLst>
            </p:seq>
            <p:seq concurrent="1" nextAc="seek">
              <p:cTn id="8" restart="whenNotActive" fill="hold" evtFilter="cancelBubble" nodeType="interactiveSeq">
                <p:stCondLst>
                  <p:cond evt="onClick" delay="0">
                    <p:tgtEl>
                      <p:spTgt spid="4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8"/>
                                        </p:tgtEl>
                                      </p:cBhvr>
                                    </p:animEffect>
                                    <p:set>
                                      <p:cBhvr>
                                        <p:cTn id="13" dur="1" fill="hold">
                                          <p:stCondLst>
                                            <p:cond delay="4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14" restart="whenNotActive" fill="hold" evtFilter="cancelBubble" nodeType="interactiveSeq">
                <p:stCondLst>
                  <p:cond evt="onClick" delay="0">
                    <p:tgtEl>
                      <p:spTgt spid="4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down)">
                                      <p:cBhvr>
                                        <p:cTn id="19" dur="500"/>
                                        <p:tgtEl>
                                          <p:spTgt spid="56"/>
                                        </p:tgtEl>
                                      </p:cBhvr>
                                    </p:animEffect>
                                  </p:childTnLst>
                                </p:cTn>
                              </p:par>
                            </p:childTnLst>
                          </p:cTn>
                        </p:par>
                      </p:childTnLst>
                    </p:cTn>
                  </p:par>
                </p:childTnLst>
              </p:cTn>
              <p:nextCondLst>
                <p:cond evt="onClick" delay="0">
                  <p:tgtEl>
                    <p:spTgt spid="46"/>
                  </p:tgtEl>
                </p:cond>
              </p:nextCondLst>
            </p:seq>
            <p:seq concurrent="1" nextAc="seek">
              <p:cTn id="20" restart="whenNotActive" fill="hold" evtFilter="cancelBubble" nodeType="interactiveSeq">
                <p:stCondLst>
                  <p:cond evt="onClick" delay="0">
                    <p:tgtEl>
                      <p:spTgt spid="5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6"/>
                                        </p:tgtEl>
                                      </p:cBhvr>
                                    </p:animEffect>
                                    <p:set>
                                      <p:cBhvr>
                                        <p:cTn id="25"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6" name="椭圆 5">
            <a:hlinkClick r:id="rId6"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地坛书市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曾经是北京市民非常喜爱的一个文化品牌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去年更名为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北京书市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并落户朝阳公园后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依旧热情不减。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丝绸之路经济带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横跨亚、非、欧三大洲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其形成与繁荣必将深刻影响世界政治、经济格局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促进全球的和平与发展。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在那个民族独立和民族解放斗争风起云涌的时代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能激发人们的爱国热情是评判一部文学作品好坏的非常重要的标准。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父亲住院期间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梅兰每天晚上都陪伴在他身旁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听他讲述一生中经历的种种苦难和幸福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她就算再忙再累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也不例外。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251520" y="4510283"/>
            <a:ext cx="8640960" cy="2159077"/>
            <a:chOff x="251520" y="2307010"/>
            <a:chExt cx="8640960" cy="2159077"/>
          </a:xfrm>
        </p:grpSpPr>
        <p:grpSp>
          <p:nvGrpSpPr>
            <p:cNvPr id="31" name="组合 30"/>
            <p:cNvGrpSpPr/>
            <p:nvPr/>
          </p:nvGrpSpPr>
          <p:grpSpPr>
            <a:xfrm>
              <a:off x="251520" y="2307010"/>
              <a:ext cx="8640960" cy="2159077"/>
              <a:chOff x="251520" y="261811"/>
              <a:chExt cx="8640960" cy="2159077"/>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261811"/>
                <a:ext cx="8640960" cy="1842070"/>
                <a:chOff x="251520" y="261811"/>
                <a:chExt cx="8640960" cy="1842070"/>
              </a:xfrm>
            </p:grpSpPr>
            <p:sp>
              <p:nvSpPr>
                <p:cNvPr id="36" name="矩形 35"/>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2" name="矩形 31"/>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暗换主语</a:t>
              </a:r>
              <a:r>
                <a:rPr lang="en-US" altLang="zh-CN" sz="2000" dirty="0"/>
                <a:t>,</a:t>
              </a:r>
              <a:r>
                <a:rPr lang="zh-CN" altLang="zh-CN" sz="2000" dirty="0"/>
                <a:t>前半句主语是</a:t>
              </a:r>
              <a:r>
                <a:rPr lang="en-US" altLang="zh-CN" sz="2000" dirty="0"/>
                <a:t>“</a:t>
              </a:r>
              <a:r>
                <a:rPr lang="zh-CN" altLang="zh-CN" sz="2000" dirty="0"/>
                <a:t>地坛书市</a:t>
              </a:r>
              <a:r>
                <a:rPr lang="en-US" altLang="zh-CN" sz="2000" dirty="0"/>
                <a:t>”,</a:t>
              </a:r>
              <a:r>
                <a:rPr lang="zh-CN" altLang="zh-CN" sz="2000" dirty="0"/>
                <a:t>后半句</a:t>
              </a:r>
              <a:r>
                <a:rPr lang="en-US" altLang="zh-CN" sz="2000" dirty="0"/>
                <a:t>“</a:t>
              </a:r>
              <a:r>
                <a:rPr lang="zh-CN" altLang="zh-CN" sz="2000" dirty="0"/>
                <a:t>依旧热情不减</a:t>
              </a:r>
              <a:r>
                <a:rPr lang="en-US" altLang="zh-CN" sz="2000" dirty="0"/>
                <a:t>”</a:t>
              </a:r>
              <a:r>
                <a:rPr lang="zh-CN" altLang="zh-CN" sz="2000" dirty="0"/>
                <a:t>的主语就暗换为</a:t>
              </a:r>
              <a:r>
                <a:rPr lang="en-US" altLang="zh-CN" sz="2000" dirty="0"/>
                <a:t>“</a:t>
              </a:r>
              <a:r>
                <a:rPr lang="zh-CN" altLang="zh-CN" sz="2000" dirty="0"/>
                <a:t>北京市民</a:t>
              </a:r>
              <a:r>
                <a:rPr lang="en-US" altLang="zh-CN" sz="2000" dirty="0"/>
                <a:t>”</a:t>
              </a:r>
              <a:r>
                <a:rPr lang="zh-CN" altLang="zh-CN" sz="2000" dirty="0"/>
                <a:t>了。</a:t>
              </a:r>
              <a:r>
                <a:rPr lang="en-US" altLang="zh-CN" sz="2000" dirty="0"/>
                <a:t>C</a:t>
              </a:r>
              <a:r>
                <a:rPr lang="zh-CN" altLang="zh-CN" sz="2000" dirty="0"/>
                <a:t>项</a:t>
              </a:r>
              <a:r>
                <a:rPr lang="en-US" altLang="zh-CN" sz="2000" dirty="0"/>
                <a:t>,</a:t>
              </a:r>
              <a:r>
                <a:rPr lang="zh-CN" altLang="zh-CN" sz="2000" dirty="0"/>
                <a:t>两面对一面</a:t>
              </a:r>
              <a:r>
                <a:rPr lang="en-US" altLang="zh-CN" sz="2000" dirty="0"/>
                <a:t>,</a:t>
              </a:r>
              <a:r>
                <a:rPr lang="zh-CN" altLang="zh-CN" sz="2000" dirty="0"/>
                <a:t>应该在</a:t>
              </a:r>
              <a:r>
                <a:rPr lang="en-US" altLang="zh-CN" sz="2000" dirty="0"/>
                <a:t>“</a:t>
              </a:r>
              <a:r>
                <a:rPr lang="zh-CN" altLang="zh-CN" sz="2000" dirty="0"/>
                <a:t>激发</a:t>
              </a:r>
              <a:r>
                <a:rPr lang="en-US" altLang="zh-CN" sz="2000" dirty="0"/>
                <a:t>”</a:t>
              </a:r>
              <a:r>
                <a:rPr lang="zh-CN" altLang="zh-CN" sz="2000" dirty="0"/>
                <a:t>前加</a:t>
              </a:r>
              <a:r>
                <a:rPr lang="en-US" altLang="zh-CN" sz="2000" dirty="0"/>
                <a:t>“</a:t>
              </a:r>
              <a:r>
                <a:rPr lang="zh-CN" altLang="zh-CN" sz="2000" dirty="0"/>
                <a:t>能否</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语序不当</a:t>
              </a:r>
              <a:r>
                <a:rPr lang="en-US" altLang="zh-CN" sz="2000" dirty="0"/>
                <a:t>,</a:t>
              </a:r>
              <a:r>
                <a:rPr lang="zh-CN" altLang="zh-CN" sz="2000" dirty="0"/>
                <a:t>应改为</a:t>
              </a:r>
              <a:r>
                <a:rPr lang="en-US" altLang="zh-CN" sz="2000" dirty="0"/>
                <a:t>“</a:t>
              </a:r>
              <a:r>
                <a:rPr lang="zh-CN" altLang="zh-CN" sz="2000" dirty="0"/>
                <a:t>讲述一生中种种苦难和幸福的经历</a:t>
              </a:r>
              <a:r>
                <a:rPr lang="en-US" altLang="zh-CN" sz="2000" dirty="0"/>
                <a:t>”</a:t>
              </a:r>
              <a:r>
                <a:rPr lang="zh-CN" altLang="zh-CN" sz="2000" dirty="0"/>
                <a:t>。</a:t>
              </a:r>
            </a:p>
          </p:txBody>
        </p:sp>
      </p:grpSp>
      <p:grpSp>
        <p:nvGrpSpPr>
          <p:cNvPr id="38" name="组合 37"/>
          <p:cNvGrpSpPr/>
          <p:nvPr/>
        </p:nvGrpSpPr>
        <p:grpSpPr>
          <a:xfrm>
            <a:off x="251520" y="5445224"/>
            <a:ext cx="8640960" cy="1224136"/>
            <a:chOff x="251520" y="4680540"/>
            <a:chExt cx="8640960" cy="1224136"/>
          </a:xfrm>
        </p:grpSpPr>
        <p:grpSp>
          <p:nvGrpSpPr>
            <p:cNvPr id="39" name="组合 38"/>
            <p:cNvGrpSpPr/>
            <p:nvPr/>
          </p:nvGrpSpPr>
          <p:grpSpPr>
            <a:xfrm>
              <a:off x="251520" y="4680540"/>
              <a:ext cx="8640960" cy="1224136"/>
              <a:chOff x="251520" y="3683461"/>
              <a:chExt cx="8640960" cy="1224136"/>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0" name="矩形 3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351425357"/>
      </p:ext>
    </p:extLst>
  </p:cSld>
  <p:clrMapOvr>
    <a:masterClrMapping/>
  </p:clrMapOvr>
  <p:transition>
    <p:cover dir="rd"/>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85972"/>
            <a:ext cx="8128000" cy="450732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命题热点</a:t>
            </a:r>
            <a:r>
              <a:rPr lang="en-US" altLang="zh-CN" sz="2200" dirty="0">
                <a:solidFill>
                  <a:srgbClr val="000000"/>
                </a:solidFill>
                <a:latin typeface="NEU-BZ-S92"/>
                <a:ea typeface="汉仪长宋简"/>
                <a:cs typeface="Times New Roman" panose="02020603050405020304" pitchFamily="18" charset="0"/>
              </a:rPr>
              <a:t>    </a:t>
            </a:r>
            <a:r>
              <a:rPr lang="zh-CN" altLang="zh-CN" sz="2200" dirty="0">
                <a:solidFill>
                  <a:srgbClr val="000000"/>
                </a:solidFill>
                <a:latin typeface="NEU-BZ-S92"/>
                <a:ea typeface="汉仪长宋简"/>
                <a:cs typeface="Times New Roman" panose="02020603050405020304" pitchFamily="18" charset="0"/>
              </a:rPr>
              <a:t>辨析病句选择题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000000"/>
                </a:solidFill>
                <a:latin typeface="Times New Roman" panose="02020603050405020304" pitchFamily="18" charset="0"/>
                <a:cs typeface="Times New Roman" panose="02020603050405020304" pitchFamily="18" charset="0"/>
              </a:rPr>
              <a:t>下列各句中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两会政府工作报告中提出的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七大工程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无一不是为了增加公共产品的有效投资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以满足人们快速增长的公共产品和服务。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春晚好不好看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在于节目内容能否及时、深刻、形象地反映社会生活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还在于有能让观众忍俊不禁且留下鲜明印象的语言类节目。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元宵节前后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学生、务工人员集中返程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全国铁路迎来节后新一轮客流高峰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日就发送旅客</a:t>
            </a:r>
            <a:r>
              <a:rPr lang="en-US" altLang="zh-CN" sz="2200" dirty="0">
                <a:solidFill>
                  <a:srgbClr val="000000"/>
                </a:solidFill>
                <a:latin typeface="Times New Roman" panose="02020603050405020304" pitchFamily="18" charset="0"/>
                <a:cs typeface="Times New Roman" panose="02020603050405020304" pitchFamily="18" charset="0"/>
              </a:rPr>
              <a:t>635.2</a:t>
            </a:r>
            <a:r>
              <a:rPr lang="zh-CN" altLang="zh-CN" sz="2200" dirty="0">
                <a:solidFill>
                  <a:srgbClr val="000000"/>
                </a:solidFill>
                <a:latin typeface="Times New Roman" panose="02020603050405020304" pitchFamily="18" charset="0"/>
                <a:cs typeface="Times New Roman" panose="02020603050405020304" pitchFamily="18" charset="0"/>
              </a:rPr>
              <a:t>万人次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同比增长</a:t>
            </a:r>
            <a:r>
              <a:rPr lang="en-US" altLang="zh-CN" sz="2200" dirty="0">
                <a:solidFill>
                  <a:srgbClr val="000000"/>
                </a:solidFill>
                <a:latin typeface="Times New Roman" panose="02020603050405020304" pitchFamily="18" charset="0"/>
                <a:cs typeface="Times New Roman" panose="02020603050405020304" pitchFamily="18" charset="0"/>
              </a:rPr>
              <a:t>0.6%</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对于我国文学名著《红楼梦》后</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回的作者究竟是谁这个问题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红学家历来有不同的说法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现在大家一般采用的是以高鹗续作这一说法为准。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五边形 1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251520" y="4510283"/>
            <a:ext cx="8640960" cy="2159077"/>
            <a:chOff x="251520" y="2307010"/>
            <a:chExt cx="8640960" cy="2159077"/>
          </a:xfrm>
        </p:grpSpPr>
        <p:grpSp>
          <p:nvGrpSpPr>
            <p:cNvPr id="16" name="组合 15"/>
            <p:cNvGrpSpPr/>
            <p:nvPr/>
          </p:nvGrpSpPr>
          <p:grpSpPr>
            <a:xfrm>
              <a:off x="251520" y="2307010"/>
              <a:ext cx="8640960" cy="2159077"/>
              <a:chOff x="251520" y="261811"/>
              <a:chExt cx="8640960" cy="2159077"/>
            </a:xfrm>
          </p:grpSpPr>
          <p:sp>
            <p:nvSpPr>
              <p:cNvPr id="18" name="五边形 1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51520" y="261811"/>
                <a:ext cx="8640960" cy="1842070"/>
                <a:chOff x="251520" y="261811"/>
                <a:chExt cx="8640960" cy="1842070"/>
              </a:xfrm>
            </p:grpSpPr>
            <p:sp>
              <p:nvSpPr>
                <p:cNvPr id="21" name="矩形 20"/>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7" name="矩形 16"/>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成分残缺</a:t>
              </a:r>
              <a:r>
                <a:rPr lang="en-US" altLang="zh-CN" sz="2000" dirty="0"/>
                <a:t>,“</a:t>
              </a:r>
              <a:r>
                <a:rPr lang="zh-CN" altLang="zh-CN" sz="2000" dirty="0"/>
                <a:t>服务</a:t>
              </a:r>
              <a:r>
                <a:rPr lang="en-US" altLang="zh-CN" sz="2000" dirty="0"/>
                <a:t>”</a:t>
              </a:r>
              <a:r>
                <a:rPr lang="zh-CN" altLang="zh-CN" sz="2000" dirty="0"/>
                <a:t>后加</a:t>
              </a:r>
              <a:r>
                <a:rPr lang="en-US" altLang="zh-CN" sz="2000" dirty="0"/>
                <a:t>“</a:t>
              </a:r>
              <a:r>
                <a:rPr lang="zh-CN" altLang="zh-CN" sz="2000" dirty="0"/>
                <a:t>的需求</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两面对一面</a:t>
              </a:r>
              <a:r>
                <a:rPr lang="en-US" altLang="zh-CN" sz="2000" dirty="0"/>
                <a:t>,</a:t>
              </a:r>
              <a:r>
                <a:rPr lang="zh-CN" altLang="zh-CN" sz="2000" dirty="0"/>
                <a:t>在</a:t>
              </a:r>
              <a:r>
                <a:rPr lang="en-US" altLang="zh-CN" sz="2000" dirty="0"/>
                <a:t>“</a:t>
              </a:r>
              <a:r>
                <a:rPr lang="zh-CN" altLang="zh-CN" sz="2000" dirty="0"/>
                <a:t>有</a:t>
              </a:r>
              <a:r>
                <a:rPr lang="en-US" altLang="zh-CN" sz="2000" dirty="0"/>
                <a:t>”</a:t>
              </a:r>
              <a:r>
                <a:rPr lang="zh-CN" altLang="zh-CN" sz="2000" dirty="0"/>
                <a:t>后加</a:t>
              </a:r>
              <a:r>
                <a:rPr lang="en-US" altLang="zh-CN" sz="2000" dirty="0"/>
                <a:t>“</a:t>
              </a:r>
              <a:r>
                <a:rPr lang="zh-CN" altLang="zh-CN" sz="2000" dirty="0"/>
                <a:t>没有</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结构混乱</a:t>
              </a:r>
              <a:r>
                <a:rPr lang="en-US" altLang="zh-CN" sz="2000" dirty="0"/>
                <a:t>,“</a:t>
              </a:r>
              <a:r>
                <a:rPr lang="zh-CN" altLang="zh-CN" sz="2000" dirty="0"/>
                <a:t>现在大家一般采用的是以高鹗续作这一说法为准</a:t>
              </a:r>
              <a:r>
                <a:rPr lang="en-US" altLang="zh-CN" sz="2000" dirty="0"/>
                <a:t>”</a:t>
              </a:r>
              <a:r>
                <a:rPr lang="zh-CN" altLang="zh-CN" sz="2000" dirty="0"/>
                <a:t>杂糅</a:t>
              </a:r>
              <a:r>
                <a:rPr lang="en-US" altLang="zh-CN" sz="2000" dirty="0"/>
                <a:t>,</a:t>
              </a:r>
              <a:r>
                <a:rPr lang="zh-CN" altLang="zh-CN" sz="2000" dirty="0"/>
                <a:t>可删除</a:t>
              </a:r>
              <a:r>
                <a:rPr lang="en-US" altLang="zh-CN" sz="2000" dirty="0"/>
                <a:t>“</a:t>
              </a:r>
              <a:r>
                <a:rPr lang="zh-CN" altLang="zh-CN" sz="2000" dirty="0"/>
                <a:t>以</a:t>
              </a:r>
              <a:r>
                <a:rPr lang="en-US" altLang="zh-CN" sz="2000" dirty="0"/>
                <a:t>”“</a:t>
              </a:r>
              <a:r>
                <a:rPr lang="zh-CN" altLang="zh-CN" sz="2000" dirty="0"/>
                <a:t>为准</a:t>
              </a:r>
              <a:r>
                <a:rPr lang="en-US" altLang="zh-CN" sz="2000" dirty="0"/>
                <a:t>”,</a:t>
              </a:r>
              <a:r>
                <a:rPr lang="zh-CN" altLang="zh-CN" sz="2000" dirty="0"/>
                <a:t>或删除</a:t>
              </a:r>
              <a:r>
                <a:rPr lang="en-US" altLang="zh-CN" sz="2000" dirty="0"/>
                <a:t>“</a:t>
              </a:r>
              <a:r>
                <a:rPr lang="zh-CN" altLang="zh-CN" sz="2000" dirty="0"/>
                <a:t>采用的</a:t>
              </a:r>
              <a:r>
                <a:rPr lang="en-US" altLang="zh-CN" sz="2000" dirty="0"/>
                <a:t>”</a:t>
              </a:r>
              <a:r>
                <a:rPr lang="zh-CN" altLang="zh-CN" sz="2000" dirty="0"/>
                <a:t>。</a:t>
              </a:r>
            </a:p>
          </p:txBody>
        </p:sp>
      </p:grpSp>
      <p:grpSp>
        <p:nvGrpSpPr>
          <p:cNvPr id="23" name="组合 22"/>
          <p:cNvGrpSpPr/>
          <p:nvPr/>
        </p:nvGrpSpPr>
        <p:grpSpPr>
          <a:xfrm>
            <a:off x="251520" y="5445224"/>
            <a:ext cx="8640960" cy="1224136"/>
            <a:chOff x="251520" y="4680540"/>
            <a:chExt cx="8640960" cy="1224136"/>
          </a:xfrm>
        </p:grpSpPr>
        <p:grpSp>
          <p:nvGrpSpPr>
            <p:cNvPr id="24" name="组合 23"/>
            <p:cNvGrpSpPr/>
            <p:nvPr/>
          </p:nvGrpSpPr>
          <p:grpSpPr>
            <a:xfrm>
              <a:off x="251520" y="4680540"/>
              <a:ext cx="8640960" cy="1224136"/>
              <a:chOff x="251520" y="3683461"/>
              <a:chExt cx="8640960" cy="1224136"/>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C</a:t>
              </a:r>
              <a:endParaRPr lang="zh-CN" altLang="en-US" sz="2000" dirty="0"/>
            </a:p>
          </p:txBody>
        </p:sp>
      </p:gr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over dir="r"/>
      </p:transition>
    </mc:Choice>
    <mc:Fallback xmlns="">
      <p:transition spd="slow">
        <p:cover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15210300"/>
              </p:ext>
            </p:extLst>
          </p:nvPr>
        </p:nvGraphicFramePr>
        <p:xfrm>
          <a:off x="508000" y="2348880"/>
          <a:ext cx="8128000" cy="2358105"/>
        </p:xfrm>
        <a:graphic>
          <a:graphicData uri="http://schemas.openxmlformats.org/presentationml/2006/ole">
            <mc:AlternateContent xmlns:mc="http://schemas.openxmlformats.org/markup-compatibility/2006">
              <mc:Choice xmlns:v="urn:schemas-microsoft-com:vml" Requires="v">
                <p:oleObj spid="_x0000_s9226" name="文档" r:id="rId8" imgW="4065893" imgH="1179678" progId="Word.Document.12">
                  <p:embed/>
                </p:oleObj>
              </mc:Choice>
              <mc:Fallback>
                <p:oleObj name="文档" r:id="rId8" imgW="4065893" imgH="1179678" progId="Word.Document.12">
                  <p:embed/>
                  <p:pic>
                    <p:nvPicPr>
                      <p:cNvPr id="0" name=""/>
                      <p:cNvPicPr/>
                      <p:nvPr/>
                    </p:nvPicPr>
                    <p:blipFill>
                      <a:blip r:embed="rId9"/>
                      <a:stretch>
                        <a:fillRect/>
                      </a:stretch>
                    </p:blipFill>
                    <p:spPr>
                      <a:xfrm>
                        <a:off x="508000" y="2348880"/>
                        <a:ext cx="8128000" cy="2358105"/>
                      </a:xfrm>
                      <a:prstGeom prst="rect">
                        <a:avLst/>
                      </a:prstGeom>
                    </p:spPr>
                  </p:pic>
                </p:oleObj>
              </mc:Fallback>
            </mc:AlternateContent>
          </a:graphicData>
        </a:graphic>
      </p:graphicFrame>
      <p:sp>
        <p:nvSpPr>
          <p:cNvPr id="2" name="矩形 1"/>
          <p:cNvSpPr>
            <a:spLocks noChangeAspect="1"/>
          </p:cNvSpPr>
          <p:nvPr/>
        </p:nvSpPr>
        <p:spPr>
          <a:xfrm>
            <a:off x="508000" y="428079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只凭感觉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不对具体病因进行理性分析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不读完选项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不认真比较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仓促选出答案。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审读。注意题干的要求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看清选择的是有语病的还是无语病的一项。默读每个选项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找出表达不顺畅、不明白之处。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对发现的问题进行逐一定点检查。主干是否缺成分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词语是否搭配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词语是否重复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关联词位置是否正确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并列短语或句子语序是否合理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个别短语是否存在歧义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句子是否符合逻辑。找出病句的错误类型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从而确认答案。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穿插排除法辅助。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62</TotalTime>
  <Words>1546</Words>
  <Application>Microsoft Office PowerPoint</Application>
  <PresentationFormat>全屏显示(4:3)</PresentationFormat>
  <Paragraphs>207</Paragraphs>
  <Slides>15</Slides>
  <Notes>6</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9"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第2讲　辨析病句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2016-10-10T06:57:50Z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