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950" r:id="rId2"/>
    <p:sldId id="1361" r:id="rId3"/>
    <p:sldId id="1379" r:id="rId4"/>
    <p:sldId id="1335" r:id="rId5"/>
    <p:sldId id="1386" r:id="rId6"/>
    <p:sldId id="1298" r:id="rId7"/>
    <p:sldId id="1326" r:id="rId8"/>
    <p:sldId id="1341" r:id="rId9"/>
    <p:sldId id="1331" r:id="rId10"/>
    <p:sldId id="1368" r:id="rId11"/>
    <p:sldId id="1369" r:id="rId12"/>
    <p:sldId id="1370" r:id="rId13"/>
    <p:sldId id="1415" r:id="rId14"/>
    <p:sldId id="1416" r:id="rId15"/>
    <p:sldId id="1417" r:id="rId16"/>
    <p:sldId id="1418" r:id="rId17"/>
    <p:sldId id="1419" r:id="rId18"/>
    <p:sldId id="1420" r:id="rId19"/>
    <p:sldId id="1421" r:id="rId20"/>
    <p:sldId id="1428" r:id="rId21"/>
    <p:sldId id="1371" r:id="rId22"/>
    <p:sldId id="1396" r:id="rId23"/>
    <p:sldId id="1422" r:id="rId24"/>
    <p:sldId id="1372" r:id="rId25"/>
    <p:sldId id="1429" r:id="rId26"/>
    <p:sldId id="1430" r:id="rId27"/>
    <p:sldId id="1390" r:id="rId28"/>
    <p:sldId id="1431" r:id="rId29"/>
    <p:sldId id="1432" r:id="rId30"/>
    <p:sldId id="1391" r:id="rId31"/>
    <p:sldId id="1433" r:id="rId32"/>
    <p:sldId id="1434" r:id="rId33"/>
    <p:sldId id="1392" r:id="rId34"/>
    <p:sldId id="1394" r:id="rId35"/>
    <p:sldId id="1425" r:id="rId36"/>
    <p:sldId id="1426" r:id="rId37"/>
    <p:sldId id="1395" r:id="rId38"/>
    <p:sldId id="1408" r:id="rId39"/>
    <p:sldId id="1407" r:id="rId40"/>
    <p:sldId id="1409" r:id="rId41"/>
    <p:sldId id="1410" r:id="rId42"/>
    <p:sldId id="1411" r:id="rId43"/>
    <p:sldId id="1316" r:id="rId44"/>
    <p:sldId id="977" r:id="rId45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77" autoAdjust="0"/>
    <p:restoredTop sz="78756" autoAdjust="0"/>
  </p:normalViewPr>
  <p:slideViewPr>
    <p:cSldViewPr>
      <p:cViewPr>
        <p:scale>
          <a:sx n="75" d="100"/>
          <a:sy n="75" d="100"/>
        </p:scale>
        <p:origin x="-432" y="-269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0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1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0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2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0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7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8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3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2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4.xml"/><Relationship Id="rId33" Type="http://schemas.openxmlformats.org/officeDocument/2006/relationships/slide" Target="slide43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1.xml"/><Relationship Id="rId29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3.xml"/><Relationship Id="rId32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0.xml"/><Relationship Id="rId28" Type="http://schemas.openxmlformats.org/officeDocument/2006/relationships/slide" Target="slide38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4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7.xml"/><Relationship Id="rId27" Type="http://schemas.openxmlformats.org/officeDocument/2006/relationships/slide" Target="slide37.xml"/><Relationship Id="rId30" Type="http://schemas.openxmlformats.org/officeDocument/2006/relationships/slide" Target="slide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4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2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4.xml"/><Relationship Id="rId33" Type="http://schemas.openxmlformats.org/officeDocument/2006/relationships/slide" Target="slide43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1.xml"/><Relationship Id="rId29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3.xml"/><Relationship Id="rId32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0.xml"/><Relationship Id="rId28" Type="http://schemas.openxmlformats.org/officeDocument/2006/relationships/slide" Target="slide38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4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7.xml"/><Relationship Id="rId27" Type="http://schemas.openxmlformats.org/officeDocument/2006/relationships/slide" Target="slide37.xml"/><Relationship Id="rId30" Type="http://schemas.openxmlformats.org/officeDocument/2006/relationships/slide" Target="slide4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2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4.xml"/><Relationship Id="rId33" Type="http://schemas.openxmlformats.org/officeDocument/2006/relationships/slide" Target="slide43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1.xml"/><Relationship Id="rId29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3.xml"/><Relationship Id="rId32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0.xml"/><Relationship Id="rId28" Type="http://schemas.openxmlformats.org/officeDocument/2006/relationships/slide" Target="slide38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4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7.xml"/><Relationship Id="rId27" Type="http://schemas.openxmlformats.org/officeDocument/2006/relationships/slide" Target="slide37.xml"/><Relationship Id="rId30" Type="http://schemas.openxmlformats.org/officeDocument/2006/relationships/slide" Target="slide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5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4.xml"/><Relationship Id="rId3" Type="http://schemas.openxmlformats.org/officeDocument/2006/relationships/slide" Target="slide2.xml"/><Relationship Id="rId21" Type="http://schemas.openxmlformats.org/officeDocument/2006/relationships/slide" Target="slide21.xml"/><Relationship Id="rId34" Type="http://schemas.openxmlformats.org/officeDocument/2006/relationships/slide" Target="slide4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3.xml"/><Relationship Id="rId33" Type="http://schemas.openxmlformats.org/officeDocument/2006/relationships/slide" Target="slide42.xml"/><Relationship Id="rId2" Type="http://schemas.openxmlformats.org/officeDocument/2006/relationships/notesSlide" Target="../notesSlides/notesSlide6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0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7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4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6823"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6" name="标题 2"/>
          <p:cNvSpPr txBox="1">
            <a:spLocks/>
          </p:cNvSpPr>
          <p:nvPr/>
        </p:nvSpPr>
        <p:spPr>
          <a:xfrm>
            <a:off x="2954821" y="3814217"/>
            <a:ext cx="9234779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教材文言文考点化复习　必修</a:t>
            </a:r>
            <a:r>
              <a:rPr lang="en-US" altLang="zh-CN" sz="3800" kern="100" dirty="0">
                <a:latin typeface="Times New Roman"/>
                <a:ea typeface="微软雅黑" pitchFamily="34" charset="-122"/>
              </a:rPr>
              <a:t>4</a:t>
            </a:r>
            <a:endParaRPr lang="zh-CN" altLang="en-US" sz="38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200" kern="100" dirty="0">
                <a:latin typeface="Times New Roman"/>
                <a:ea typeface="楷体_GB2312" pitchFamily="49" charset="-122"/>
                <a:cs typeface="Times New Roman"/>
              </a:rPr>
              <a:t>——</a:t>
            </a:r>
            <a:r>
              <a:rPr lang="zh-CN" altLang="zh-CN" sz="2200" kern="100" dirty="0">
                <a:latin typeface="Times New Roman"/>
                <a:ea typeface="楷体_GB2312" pitchFamily="49" charset="-122"/>
                <a:cs typeface="Times New Roman"/>
              </a:rPr>
              <a:t>《廉颇蔺相如列传》《苏武传》《张衡传》</a:t>
            </a:r>
            <a:endParaRPr lang="zh-CN" altLang="en-US" sz="2200" kern="100" dirty="0">
              <a:latin typeface="Times New Roman"/>
              <a:ea typeface="楷体_GB2312" pitchFamily="49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宦骑与黄门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驸马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争船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驸马：中国古代帝王女婿的称谓。又称帝婿、主婿、国婿等。因驸马都尉得名。汉武帝时始置驸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马都尉，驸，即副。驸马都尉，掌副车之马。到三国时期，魏国的何晏，以帝婿的身份授官驸马都尉，以后又有晋代杜预娶晋宣帝之女安陆公主，王济娶司马昭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之女常山公主，皆授官驸马都尉。魏晋以后，帝婿照例都加驸马都尉称号，简称驸马，非实官。以后驸马即用以称帝婿。清代称额驸。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43479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匈奴与汉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和亲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和亲：西汉为缓和汉、匈关系，嫁宗室女与匈奴单于。使两个对立民族停止战争，捐弃仇怨，转而建立和平、友好、亲睦的关系。这不是自然形成的形态，而是经由两个民族的政治、军事当局协商并用正式条约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口头或文字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规定了的一种民族关系形态。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3744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《后汉书》：一部记载东汉历史的纪传体史书，由南朝宋时的范晔所著，与《史记》《汉书》《三国志》合称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前四史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。书中分十纪、八十列传和八志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八志自司马彪《续汉书》补入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。全书主要记述了从公元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年起至公元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年的历史。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43914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-26590"/>
            <a:ext cx="115540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，因入京师，观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太学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三辅：汉朝以京兆尹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原为官名，汉朝也作政区名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、左冯翊、右扶风为三辅。这三个地区在今陕西西安附近。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太学：古代设在京城的全国最高学府。太学之名始于西周。汉代始设于京师。太学初建时为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人，汉昭帝时增至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人，王莽时增至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博士弟子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免除赋役的特权。博士弟子入选，内由太常负责选择，外由郡国察举。武帝还下令天下郡国设立学校官，初步建立起地方教育系统。太学和郡国学主要是培养统治人民的封建官僚，但是在传播文化方面，也起了重要作用。魏晋至明清或设太学，或设国子学，或两者同时设立，均为传授儒家经典的最高学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3251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孝廉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不行，连辟公府不就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孝廉：汉武帝时设立的察举考试，以选拔任用官员的一种科目，孝廉是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孝顺亲长、廉能正直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的意思。后代，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这个称呼，也变成明朝、清朝对举人的雅称。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4379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尤致思于天文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阴阳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历算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阴阳：源自古代中国人民的自然观。古人观察到自然界中各种对立又相联的大自然现象，如天地、日月、昼夜、寒暑、男女、上下等，便以哲学的思想方式归纳出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阴阳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这个概念。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5240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公车特征拜郎中，再迁为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太史令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史令：也称太史，官职名，相传夏代末已有此职。西周、春秋时太史掌管起草文书，策命诸侯卿大夫，记载史事，编写史书，兼管国家典籍、天文历法、祭祀等，为朝廷大臣。秦汉设太史令，职位渐低。魏晋以后修史的任务划归著作郎，太史仅掌管推算历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359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，治威严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下车：官吏初到任。语出《礼记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乐记》：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武王克殷，反商，未及下车，而封黄帝之后蓟。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3068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视事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三年，上书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乞骸骨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视事：官员到职工作。多指政事而言。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乞骸骨：封建社会，大臣年老了请求辞职为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乞骸骨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，意思是请求赐还自己的身体，回家乡去。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22725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62095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二、理解常见文言实词在文中的含义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指出下列通假字的本字，并解释其义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璧往使　　　　　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召有司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唯大王与群臣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计议之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拜送书于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信义安所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5362263" y="1475700"/>
            <a:ext cx="66375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捧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双手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捧着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审察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、查看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仔细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廷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朝廷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否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表现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3662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一、了解并掌握常见的古代文化知识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拜为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上卿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上卿：战国时最高的官阶。春秋时，周朝及诸侯国都有卿，是高级长官，分为上、中、下三级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即上卿、中卿、下卿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。战国时作为爵位的称谓，一般授予劳苦功高的大臣或贵族。相当于丞相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宰相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的位置，并且得到王侯、皇帝的青睐。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0901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75615"/>
            <a:ext cx="11554015" cy="65217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不顾恩义，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主背亲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毛并咽之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掘野鼠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草实而食之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空自苦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因泣下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霑衿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/>
                <a:ea typeface="华文细黑"/>
                <a:cs typeface="Courier New"/>
              </a:rPr>
              <a:t>                         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降及物故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径八尺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形似酒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阴知奸党名姓，一时收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</p:txBody>
      </p:sp>
      <p:sp>
        <p:nvSpPr>
          <p:cNvPr id="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3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5434271" y="107138"/>
            <a:ext cx="6637599" cy="649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背叛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毡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毛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织的毡毯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收藏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沾湿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衣襟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辞别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已经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圆周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酒器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擒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擒拿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、捕捉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936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5418"/>
            <a:ext cx="11665296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解释下列句中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实词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计欲亡走燕：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赵王书：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在赵：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之二策：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完璧归赵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璧奏秦王：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礼节甚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不如因而厚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56973" y="693490"/>
            <a:ext cx="1147088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私下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送给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理亏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权衡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、比较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把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和氏璧完好无缺地送回赵国。比喻原物完整无损地归还本人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捧着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傲慢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招待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、款待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9042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436835"/>
            <a:ext cx="1152128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左右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欲刃相如：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于是秦王不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位在廉颇之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卒相与欢，为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刎颈之交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武帝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单于：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相与谋劫单于母阏氏归汉：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武复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穷厄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2841983" y="406159"/>
            <a:ext cx="66375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身边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的侍从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高兴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、喜悦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上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同生死的朋友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赞许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赠送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礼物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暗中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陷于困境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93577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549474"/>
            <a:ext cx="1152128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女弟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于三辅：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遂通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五经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公车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特征拜郎中：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为太史令：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右：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视事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三年：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乞骸骨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2816239" y="549474"/>
            <a:ext cx="8031495" cy="529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妹妹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游学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指《诗》《书》《礼》《易》《春秋》五部经书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汉代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官署名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升官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豪族大户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官员到职工作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大臣年老请求辞职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199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3839" y="-26590"/>
            <a:ext cx="115540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解释下列句中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古今异义词的古义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璧有瑕，请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指示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义：指示下级或晚辈的话或文字。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于是相如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前进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缶，因跪请秦王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义：向前行进，思想进步。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宣言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我见相如，必辱之。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义：表示政府的公告。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2" name="矩形 61"/>
          <p:cNvSpPr/>
          <p:nvPr/>
        </p:nvSpPr>
        <p:spPr>
          <a:xfrm>
            <a:off x="1473683" y="1261549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两个词，指，指出；示，给人看。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558702" y="3205765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两个词，走上前去进献。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473683" y="5085978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扬言。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6275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62" grpId="0"/>
      <p:bldP spid="62" grpId="1"/>
      <p:bldP spid="63" grpId="0"/>
      <p:bldP spid="63" grpId="1"/>
      <p:bldP spid="64" grpId="0"/>
      <p:bldP spid="6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3839" y="164605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臣所以去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亲戚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而事君者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义：跟自己家庭有婚姻关系或血统关系的家庭或它的成员。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汉亦留之以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相当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义：副词，表程度，但不到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的程度。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皆为陛下所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成就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义：事业上的成绩。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2" name="矩形 61"/>
          <p:cNvSpPr/>
          <p:nvPr/>
        </p:nvSpPr>
        <p:spPr>
          <a:xfrm>
            <a:off x="1486694" y="803226"/>
            <a:ext cx="8031495" cy="668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内外亲属，包括父母、兄弟、妻子和同族亲属等。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486694" y="2709714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相抵押。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473683" y="4653930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栽培，提拔。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0106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62" grpId="0"/>
      <p:bldP spid="62" grpId="1"/>
      <p:bldP spid="63" grpId="0"/>
      <p:bldP spid="63" grpId="1"/>
      <p:bldP spid="64" grpId="0"/>
      <p:bldP spid="6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3839" y="164605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兄弟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亲近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义：亲密地接近。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特征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拜郎中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义：可以作为事物特点的征象、标志等。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饰以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篆文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山龟鸟兽之形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义：汉字的一种书体，如大篆、小篆等。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2" name="矩形 61"/>
          <p:cNvSpPr/>
          <p:nvPr/>
        </p:nvSpPr>
        <p:spPr>
          <a:xfrm>
            <a:off x="1486694" y="803226"/>
            <a:ext cx="8031495" cy="668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做了皇上的侍臣。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501185" y="2709714"/>
            <a:ext cx="603418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特，特地；征，征召。是两个词。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558702" y="4653930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篆，篆文；文，花纹。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65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62" grpId="0"/>
      <p:bldP spid="62" grpId="1"/>
      <p:bldP spid="63" grpId="0"/>
      <p:bldP spid="63" grpId="1"/>
      <p:bldP spid="64" grpId="0"/>
      <p:bldP spid="6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5418"/>
            <a:ext cx="1180931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解释下列多义词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矩形 62"/>
          <p:cNvSpPr/>
          <p:nvPr/>
        </p:nvSpPr>
        <p:spPr>
          <a:xfrm>
            <a:off x="334566" y="1968356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</a:t>
            </a:r>
            <a:endParaRPr lang="zh-CN" altLang="en-US" sz="2800" dirty="0"/>
          </a:p>
        </p:txBody>
      </p:sp>
      <p:sp>
        <p:nvSpPr>
          <p:cNvPr id="64" name="左大括号 63"/>
          <p:cNvSpPr/>
          <p:nvPr/>
        </p:nvSpPr>
        <p:spPr>
          <a:xfrm>
            <a:off x="1198662" y="839195"/>
            <a:ext cx="288032" cy="313118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486694" y="693490"/>
            <a:ext cx="835292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秦贪，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其强，以空言求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璧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之二策，宁许以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曲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如度秦王虽斋，决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约不偿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诚恐见欺于王而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赵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颇闻之，肉袒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荆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</a:p>
        </p:txBody>
      </p:sp>
      <p:sp>
        <p:nvSpPr>
          <p:cNvPr id="66" name="矩形 65"/>
          <p:cNvSpPr/>
          <p:nvPr/>
        </p:nvSpPr>
        <p:spPr>
          <a:xfrm>
            <a:off x="4727054" y="692450"/>
            <a:ext cx="365944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依仗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承担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违背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辜负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34566" y="4797946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</a:t>
            </a:r>
            <a:endParaRPr lang="zh-CN" altLang="en-US" sz="2800" dirty="0"/>
          </a:p>
        </p:txBody>
      </p:sp>
      <p:sp>
        <p:nvSpPr>
          <p:cNvPr id="68" name="左大括号 67"/>
          <p:cNvSpPr/>
          <p:nvPr/>
        </p:nvSpPr>
        <p:spPr>
          <a:xfrm>
            <a:off x="1249761" y="4509914"/>
            <a:ext cx="288032" cy="132792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465785" y="4431642"/>
            <a:ext cx="8373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单于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陵至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海上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</a:p>
        </p:txBody>
      </p:sp>
      <p:sp>
        <p:nvSpPr>
          <p:cNvPr id="70" name="矩形 69"/>
          <p:cNvSpPr/>
          <p:nvPr/>
        </p:nvSpPr>
        <p:spPr>
          <a:xfrm>
            <a:off x="3646934" y="4431642"/>
            <a:ext cx="53577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派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97022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66" grpId="0" uiExpand="1" build="allAtOnce"/>
      <p:bldP spid="70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矩形 62"/>
          <p:cNvSpPr/>
          <p:nvPr/>
        </p:nvSpPr>
        <p:spPr>
          <a:xfrm>
            <a:off x="334566" y="2616428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</a:t>
            </a:r>
            <a:endParaRPr lang="zh-CN" altLang="en-US" sz="2800" dirty="0"/>
          </a:p>
        </p:txBody>
      </p:sp>
      <p:sp>
        <p:nvSpPr>
          <p:cNvPr id="64" name="左大括号 63"/>
          <p:cNvSpPr/>
          <p:nvPr/>
        </p:nvSpPr>
        <p:spPr>
          <a:xfrm>
            <a:off x="1198662" y="776455"/>
            <a:ext cx="288032" cy="4584361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486694" y="765498"/>
            <a:ext cx="921702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京师学者咸怪其无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于色，发于声，而后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为市鞍马，从此替爷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旁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博引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中尚促织之戏，岁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民间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公车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郎中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四方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6" name="矩形 65"/>
          <p:cNvSpPr/>
          <p:nvPr/>
        </p:nvSpPr>
        <p:spPr>
          <a:xfrm>
            <a:off x="2891411" y="767940"/>
            <a:ext cx="442793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应验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表现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出征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证明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征收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征召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征讨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13835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66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矩形 62"/>
          <p:cNvSpPr/>
          <p:nvPr/>
        </p:nvSpPr>
        <p:spPr>
          <a:xfrm>
            <a:off x="334566" y="2616428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</a:t>
            </a:r>
            <a:endParaRPr lang="zh-CN" altLang="en-US" sz="2800" dirty="0"/>
          </a:p>
        </p:txBody>
      </p:sp>
      <p:sp>
        <p:nvSpPr>
          <p:cNvPr id="64" name="左大括号 63"/>
          <p:cNvSpPr/>
          <p:nvPr/>
        </p:nvSpPr>
        <p:spPr>
          <a:xfrm>
            <a:off x="1198662" y="1346486"/>
            <a:ext cx="288032" cy="344429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486694" y="1413570"/>
            <a:ext cx="92170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太学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大王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见臣列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则岳阳楼之大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里桃千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树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窗而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6" name="矩形 65"/>
          <p:cNvSpPr/>
          <p:nvPr/>
        </p:nvSpPr>
        <p:spPr>
          <a:xfrm>
            <a:off x="2566814" y="1413570"/>
            <a:ext cx="442793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学习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宫殿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景象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道观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观察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28286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6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于是赵王乃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斋戒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斋戒：古人在祭祀或行大礼前，洁身清心，以示虔诚。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9376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2494806" y="1117402"/>
            <a:ext cx="870817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作状语，向西。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名词作状语，从小路。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作状语，在朝廷上。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袒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的状语。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作动词，上前。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作动词，向上、竖起。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作动词，献上。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161" y="477466"/>
            <a:ext cx="1137158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的活用类型并释义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赵王于是遂遣相如奉璧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入秦：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至赵矣：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见相如：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袒负荆：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相如视秦王无意偿赵城，乃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怒发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冲冠：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臣乃敢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璧：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66387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72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334566" y="-26590"/>
            <a:ext cx="112332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作动词，安置住宿。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作动词，穿，怀里藏着。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作动词，擅长，善于。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作动词，用刀杀。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承担。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作动词，逼迫。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为先，以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161" y="-26590"/>
            <a:ext cx="1137158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相如广成传：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乃使其从者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褐，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其璧：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赵王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赵王窃闻秦王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为秦声：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左右欲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相如：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宁许以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秦曲：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大王必欲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且庸人尚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16)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国家之急而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私仇也：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</a:t>
            </a: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8669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72" grpId="0" uiExpan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406574" y="45418"/>
            <a:ext cx="112332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作动词，尊重。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回去。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为壮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壮烈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作动词，用车子拉着。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肥美。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作动词，拄着。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作动词，擅长。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尽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，形容词作动词，研究；正，形容词作名词，正确的道理。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161" y="45418"/>
            <a:ext cx="1137158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大国之威以修敬也：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毕礼而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其节：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空以身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草野：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汉节牧羊：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大将军邓骘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其才：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衡少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属文：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璇机之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</a:t>
            </a: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96663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72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-50447"/>
            <a:ext cx="1180931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三、理解常见文言虚词在文中的意义和用法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重点虚词系列练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指出下列句中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字的意义和用法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持璧却立：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而厚遇之：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宾客至蔺相如门谢罪：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人之力而敝之：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伺者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此觉知：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以讽谏：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于今无会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2494806" y="1909490"/>
            <a:ext cx="719684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，于是，就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，趁机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，通过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，凭借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，因为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，依据、凭借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机会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84196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333450"/>
            <a:ext cx="1180931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四、理解与现代汉语不同的句式和用法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指出下列句子的句式特点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蔺相如者，赵人也：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秦城恐不可得，徒见欺：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计未定，求人可使报秦者：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君何以知燕王：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3266577" y="1616234"/>
            <a:ext cx="78691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以何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8547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333450"/>
            <a:ext cx="115212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状语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句，见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固定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句式，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孰与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相比，哪一个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留在汉匈奴使者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未有之也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558" y="333450"/>
            <a:ext cx="1159328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使不辱于诸侯：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臣诚恐见欺于王而负赵：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公之视廉将军孰与秦王：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乃遣武以中郎将使持节送匈奴使留在汉者：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举孝廉不行，连辟公府不就：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自书典所记，未之有也：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14634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261442"/>
            <a:ext cx="1142339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五、理解并翻译文中的句子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将下列句子翻译成现代汉语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均之二策，宁许以负秦曲。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6" name="矩形 65"/>
          <p:cNvSpPr/>
          <p:nvPr/>
        </p:nvSpPr>
        <p:spPr>
          <a:xfrm>
            <a:off x="406574" y="2199394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权衡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比较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这两个对策，宁可答应秦国的请求使它承担理亏的责任。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8" name="矩形 67"/>
          <p:cNvSpPr/>
          <p:nvPr/>
        </p:nvSpPr>
        <p:spPr>
          <a:xfrm>
            <a:off x="334564" y="3357786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，这；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，使动用法。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4270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6" grpId="0"/>
      <p:bldP spid="66" grpId="1"/>
      <p:bldP spid="68" grpId="0"/>
      <p:bldP spid="6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矩形 62"/>
          <p:cNvSpPr/>
          <p:nvPr/>
        </p:nvSpPr>
        <p:spPr>
          <a:xfrm>
            <a:off x="334564" y="446644"/>
            <a:ext cx="1144927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臣诚恐见欺于王而负赵，故令人持璧归，间至赵矣。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5" name="矩形 64"/>
          <p:cNvSpPr/>
          <p:nvPr/>
        </p:nvSpPr>
        <p:spPr>
          <a:xfrm>
            <a:off x="406574" y="1053530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实在害怕被大王欺骗而对不起赵国，所以让人拿着和氏璧回去，已从小路到达赵国了。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7" name="矩形 66"/>
          <p:cNvSpPr/>
          <p:nvPr/>
        </p:nvSpPr>
        <p:spPr>
          <a:xfrm>
            <a:off x="334564" y="2277666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，表被动；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间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，名词活用为状语。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263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65" grpId="0"/>
      <p:bldP spid="65" grpId="1"/>
      <p:bldP spid="67" grpId="0"/>
      <p:bldP spid="6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573886"/>
            <a:ext cx="1155401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汉亦留之以相当。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1773610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是抵押的意思。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8059" y="1197546"/>
            <a:ext cx="701341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汉朝也扣留他们来相抵押。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</a:p>
        </p:txBody>
      </p:sp>
      <p:sp>
        <p:nvSpPr>
          <p:cNvPr id="5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8861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4" grpId="0"/>
      <p:bldP spid="4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武留匈奴凡十九岁，始以强壮出，及还，须发尽白。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104726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武留在匈奴共十九年，当初在壮年时出使，等到回到汉朝，胡须头发全白了。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2269661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凡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介词，在。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425150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2616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案图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有司：官吏的通称。古代设官分职，各有专司，所以称官吏为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1641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大将军邓骘奇其才，累召不应。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1464400" y="1047266"/>
            <a:ext cx="10319438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邓骘认为他才华出众，多次征召他，他也不去应召。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1621589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奇，意动用法，以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197192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安帝雅闻衡善术学，公车特征拜郎中，再迁为太史令。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360448" y="1045525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汉安帝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常听说张衡擅长术数方面的学问，让公车特地指名征召，任命他为郎中，两次调动官职后，担任太史令。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2277666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雅，素常；征，征召；拜，任命，授予官职。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3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6180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六、默写常见的名句名篇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补写出下列名句名篇中的空缺部分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臣所以去亲戚而事君者，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3" name="矩形 62"/>
          <p:cNvSpPr/>
          <p:nvPr/>
        </p:nvSpPr>
        <p:spPr>
          <a:xfrm>
            <a:off x="5159102" y="1693597"/>
            <a:ext cx="357334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徒慕君之高义也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47149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63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9918" y="653962"/>
            <a:ext cx="1154592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吾所以为此者，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《廉颇蔺相如列传》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4926" y="685485"/>
            <a:ext cx="4323742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以先国家之急而后私仇也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7607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6823"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94560"/>
            <a:ext cx="11593288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臣请就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汤镬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汤镬：古代的一种酷刑，用滚水烹煮。镬，古代的一种大锅。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3365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9830" y="-73980"/>
            <a:ext cx="11412000" cy="65217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刎颈之交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刎颈之交：比喻可以同生死、共患难的朋友。刎颈，割脖子；交，交情，友谊。古人对人与人之间的交往有多种称法。不同的朋友关系之间的称谓不同。贫贱而地位低下时结交的朋友叫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贫贱之交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；情谊契合、亲如兄弟的朋友叫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金兰之交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；在遇到磨难时结成的朋友叫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患难之交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；情投意合、友谊深厚的朋友叫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莫逆之交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；从小一块儿长大的异性好朋友叫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竹马之交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；以平民身份相交往的朋友叫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布衣之交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；辈分不同、年龄相差较大的朋友叫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忘年交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；不拘于身份、形迹的朋友叫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忘形交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；不因贵贱的变化而改变深厚友情的朋友叫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车笠交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；在道义上彼此支持的朋友叫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；心意相投、相知很深的朋友叫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神交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神交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也指彼此慕名而未见过面的朋友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79251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440449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《汉书》：又称《前汉书》，由我国东汉时期的历史学家班彪、班固、班昭、马续等合著，是中国第一部纪传体断代史，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二十四史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之一。《汉书》是继《史记》之后我国古代又一部重要史书，与《史记》《后汉书》《三国志》并称为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前四史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2669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22135"/>
            <a:ext cx="11538648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汉天子我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丈人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丈人：对老人和长辈的尊称。如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子路从而后，遇丈人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《论语》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。唐朝以后，丈、丈人专指妻父，又称泰山；妻母称丈母或泰水。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35221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单于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于：匈奴人对他们部落联盟首领的专称。意为广大之貌。此称号始创于匈奴著名的冒顿单于之父头曼单于，之后该称号一直沿袭至匈奴灭亡。而东汉三国之际，有乌丸、鲜卑的部落使用单于这个称号。至两晋十六国，皆改称为大单于，但地位已不如以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46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6897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918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9147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62377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85606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883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064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5293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78522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8951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39380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809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00238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30668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61097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1526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1955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523844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28135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4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32426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36717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41008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45299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349590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653881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8172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262463" y="6321129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56675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5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871045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5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175336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5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479614" y="6310114"/>
            <a:ext cx="288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98622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9798</TotalTime>
  <Words>5069</Words>
  <Application>Microsoft Office PowerPoint</Application>
  <PresentationFormat>自定义</PresentationFormat>
  <Paragraphs>1750</Paragraphs>
  <Slides>44</Slides>
  <Notes>39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2471</cp:revision>
  <dcterms:modified xsi:type="dcterms:W3CDTF">2018-03-31T05:52:37Z</dcterms:modified>
</cp:coreProperties>
</file>