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77" r:id="rId11"/>
    <p:sldId id="278" r:id="rId12"/>
    <p:sldId id="279" r:id="rId13"/>
    <p:sldId id="260" r:id="rId14"/>
    <p:sldId id="280" r:id="rId15"/>
    <p:sldId id="281" r:id="rId16"/>
    <p:sldId id="282" r:id="rId17"/>
    <p:sldId id="283" r:id="rId18"/>
    <p:sldId id="265" r:id="rId19"/>
    <p:sldId id="284" r:id="rId20"/>
    <p:sldId id="285" r:id="rId21"/>
    <p:sldId id="286" r:id="rId22"/>
    <p:sldId id="287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83" r:id="rId32"/>
    <p:sldLayoutId id="2147483840" r:id="rId33"/>
    <p:sldLayoutId id="2147483841" r:id="rId34"/>
    <p:sldLayoutId id="2147483844" r:id="rId35"/>
    <p:sldLayoutId id="2147483847" r:id="rId3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2007___2.docx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zh-CN" altLang="en-US" sz="3600">
                <a:solidFill>
                  <a:schemeClr val="tx1"/>
                </a:solidFill>
              </a:rPr>
              <a:t>第二单元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2110435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9911" y="3309089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1425" y="412730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观者见其然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从而尤之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紧跟着就。从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表承接。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愈尝从事于汴、徐二府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任职。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做某事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参与某种事业。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颜色不乱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阳阳如平常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脸色。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由物体发射、反射或透过的光波通过视觉所产生的印象。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显示给人看的厉害的脸色或行动。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3416" y="2378082"/>
            <a:ext cx="4570752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6256" y="2378082"/>
            <a:ext cx="1710454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307" y="2780928"/>
            <a:ext cx="642118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3416" y="3585342"/>
            <a:ext cx="898344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3532" y="3596228"/>
            <a:ext cx="3344691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13416" y="4387990"/>
            <a:ext cx="898344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8278" y="4387990"/>
            <a:ext cx="5328432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5378" y="4794601"/>
            <a:ext cx="7386982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3946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男儿死耳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不可为不义屈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嵩将诣州讼理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为所杀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疑畏死而辞服于贼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所欲忠者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国与主耳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此矢所以志也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而贼语以国亡主灭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不追议此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而责二公以死守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南霁云之乞救于贺兰也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屡道于两府间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月日后于巡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何为久读此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39953" y="1456320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7726" y="1855483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880" y="2249939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2352" y="2655281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0972" y="3060985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60639" y="3464087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7456" y="3870122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9785" y="4269150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7137" y="4671740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96293" y="5072269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20516" y="5476486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99440" y="5878025"/>
            <a:ext cx="115225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0560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业精于勤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荒于嬉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行成于思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毁于随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《进学解》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师者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传道受业解惑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《师说》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仰不愧天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俯不愧人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内不愧心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《与孟尚书书》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是文章体裁的一种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古人常用它来说明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著作写作的情况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对作家作品的介绍评论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一般放在书前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变称作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除具备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著作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进行补充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批语或反驳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一般放在书后。本文是作者在阅读李翰所写的《张中丞传》后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对有关材料作的补充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对有关人物的议论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3431" y="1905946"/>
            <a:ext cx="1156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9992" y="1905946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61524" y="2337994"/>
            <a:ext cx="1706420" cy="334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9608" y="2715906"/>
            <a:ext cx="11335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82478" y="2715906"/>
            <a:ext cx="11335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40152" y="3524367"/>
            <a:ext cx="19442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72400" y="3524367"/>
            <a:ext cx="3600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544" y="3911284"/>
            <a:ext cx="25518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9030" y="3920140"/>
            <a:ext cx="2771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92890" y="3920140"/>
            <a:ext cx="2771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14596" y="4328095"/>
            <a:ext cx="5693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604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远虽材若不及巡者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开门纳巡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位本在巡上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授之柄而处其下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无所疑忌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竟与巡俱守死、成功名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城陷而虏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与巡死先后异耳。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许远虽然才能似乎比不上张巡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但他打开城门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接纳张巡共守睢阳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官位本来在张巡之上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却授权给他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受他指挥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没有什么猜疑和妒忌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最终和张巡一起守城赴死、建立了功名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由于城池沦陷而被俘虏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和张巡的死相比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只是时间先后不同罢了。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此句对许远进行了总的评价。许远位在张巡之上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授之柄而处其下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无所疑忌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可见其为国让贤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宽厚、谦和的品格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同时映衬出张巡的杰出才能。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与巡俱守死、成功名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又表现了他以死报国的高尚情操。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162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73882"/>
            <a:ext cx="8128000" cy="183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两家子弟材智下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不能通知二父志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以为巡死而远就虏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疑畏死而辞服于贼。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许、张两家的儿子才能、智慧低下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不能深入了解许远、张巡的志气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认为张巡战死而许远受虏不死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怀疑许远怕死而降贼。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引用流言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畏死而辞服于贼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树立了批驳的靶子。连两家的子弟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自己的亲骨肉都不能理解自己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难怪被小人恶意中伤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两位英雄于九泉之下也不会瞑目吧。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3583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804324"/>
            <a:ext cx="8128000" cy="1136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64406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人之将死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其藏腑必有先受其病者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引绳而绝之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其绝必有处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观者见其然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从而尤之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其亦不达于理矣。小人之好议论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不乐成人之美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如是哉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如巡、远之所成就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如此卓卓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犹不得免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其他则又何说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人要死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他的内部器官一定有先得那个病的部位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拉断绳子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它断开的地方一定是绳子的某一段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观察人死、绳断的人见到情况是这样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据此就责怪某一内脏和绳子的某一段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也未免太不懂道理了。小人喜欢非议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不乐意成全别人的好事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竟然到了这个地步啊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像张巡、许远对国家做出的贡献是如此突出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还不免遭受指摘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别的事情那还有什么可说的呢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作者先以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人之将死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其藏腑必有先受其病者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引绳而绝之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其绝必有处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的浅显道理证明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城之陷自远始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的非议的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不达于理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然后以极为愤慨的语气表达自己对小人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不乐成人之美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的斥责和批判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感情激荡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褒贬分明。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00466"/>
            <a:ext cx="8128000" cy="2391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592014"/>
            <a:ext cx="8128000" cy="171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3807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当二公之初守也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宁能知人之卒不救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弃城而逆遁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苟此不能守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虽避之他处何益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及其无救而且穷也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将其创残饿羸之余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虽欲去必不达。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当张、许二公初守睢阳的时候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怎能料到人家最终不来救援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因而放弃睢阳、事先逃跑呢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如果这座城不能够守住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即使退避到别的地方去又有什么用处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等到确无救兵处于困顿的境地时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率领严重受创、饥饿衰弱的残余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即便想撤离睢阳也肯定不可能了。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此句用事理分析来证明张巡、许远的别无选择。理由一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二人初守睢阳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难料救兵不至。理由二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城若守不住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退避别处也无用。理由三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处于困境时想撤离也办不到了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所以二人只有死守睢阳。事理分析得透辟清晰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有力地批驳了张巡、许远应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的论调。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8880"/>
            <a:ext cx="8128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33056"/>
            <a:ext cx="812800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0361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弃城而图存者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不可一二数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擅强兵坐而观者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不追议此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而责二公以死守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亦见其自比于逆乱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设淫辞而助之攻也。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丢弃城池而考虑活路的不是少数几个人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掌握强兵、坐视不救的人到处都是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他们不去追究非议的这些人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反而责怪张、许不该死守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也就可见他们是把自己比同反叛的人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制造邪恶的不实之词帮助叛敌攻击张、许二公。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随着议论的层层深入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作者的感情也越发激昂。由最初的较为平和发展到疾言厉色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对非难者的品质概括也由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材智下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小人之好议论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自比于逆乱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。至此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一切诬蔑不实之词已无处藏身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张、许二人的英雄本色也已跃然纸上。这些文字具有极强的说服力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辞理俱到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132856"/>
            <a:ext cx="812800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789040"/>
            <a:ext cx="81280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64101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本文描写人物时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是通过哪些方面使人物形象逼真、气韵生动、丰富饱满的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通过若干精彩的场面描写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刻画人物形象。其中对南霁云乞师贺兰进明的描写最精彩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文中精心描写了南霁云慷慨陈词、拔刀断指、抽矢射塔三个场面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歌颂其凛然正气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赞美其忠肝义胆。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从人物的言行中塑造人物。南霁云在贺兰宴会上的讲话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睢阳之人不食月余日矣。云虽欲独食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义不忍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且不下咽。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分为两层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显得强势有力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加上两个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句式连用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将南霁云时刻挂念着围城中父老和同伴们的心理、赤诚报国不图个人好处的品质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生动地刻画了出来。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细节描写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37994"/>
            <a:ext cx="8128000" cy="353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拔所佩刀断一指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血淋漓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以示贺兰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体现出南霁云刚烈无比、激愤难抑的感情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令人触目惊心。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以衬托手法塑造人物。如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南霁云的忠肝义胆、磊落胸怀和刚烈英武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以贺兰进明可耻的居心和卑劣的行径作反衬。张巡就义时从容镇定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视死如归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也是由其部下的痛苦哀恸的表情来衬托的。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一座大惊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皆感激为云泣下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衬托出南霁云拔刀断指行为的壮烈感人。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9470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72296"/>
            <a:ext cx="8128000" cy="196740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本文题为《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张中丞传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后叙》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而第四段写南霁云乞师就义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第五段则写张巡读书以及于嵩逸事。有人说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这些与中心无关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南霁云乞师就义一事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一方面叙写的是整个睢阳战役无数忠勇义烈事迹中的一例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是对张巡的衬托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又是用事实进一步加强对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设淫辞而助之攻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的小人的回击。南霁云乞师的对象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擅强兵坐而观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的贺兰进明。南霁云不受诱惑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既表现了他和战士同甘苦共患难的感情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又是对贺兰之流的斥责。第五段写张巡读书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记忆力过人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似乎与睢阳战役无关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但反映出英雄人物的品格和能力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是与其文化修养有密切关系的。特别是他的记忆力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与其围城中士卒的姓名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无不识者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知其并非游离中心的闲笔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492896"/>
            <a:ext cx="8128000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262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至于于嵩逸事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乍看似闲笔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但由于嵩之死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可见当时叛军多么猖獗。而这种混乱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正是思想舆论的社会根源。把于嵩的不幸遭遇置于篇末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既让人在掩卷之时想出张、许等人的冤屈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又暗示了铲除割据势力的刻不容缓。这些事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看似不经意地信手拈来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却围绕主旨展开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章法浑成而丝毫不游离于文章中心之外。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05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探究本文主要人物与次要人物之间相互衬托的特点。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张、许、南三个正面人物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相互映衬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各显个性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许远官职本在张巡之上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因巡贤能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许远授权于巡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自居其下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并最后一起守城而死。这里既突出了许远的谦和让贤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又映衬出张巡的杰出才能。睢阳城陷落后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敌人劝降南霁云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张巡呼曰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男儿死耳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不可为不义屈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南霁云笑曰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欲将以有为也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公有言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云敢不死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这里一呼一答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既写出了张巡的大义凛然、视死如归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又写出了南霁云想保存实力、伺机复仇的心理。而且从南霁云的答语中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可见张巡在部下眼中的崇高威望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二者相互映衬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更见英雄气概。文中南霁云乞师于贺兰进明一段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以反面人物贺兰进明的卑鄙无耻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衬托南霁云的忠肝义胆和刚烈性格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人物刻画得极其传神。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00808"/>
            <a:ext cx="812800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2713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5</a:t>
            </a:r>
            <a:r>
              <a:rPr lang="zh-CN" altLang="en-US" sz="3600">
                <a:solidFill>
                  <a:schemeClr val="tx1"/>
                </a:solidFill>
              </a:rPr>
              <a:t>　</a:t>
            </a:r>
            <a:r>
              <a:rPr lang="en-US" altLang="zh-CN" sz="3600">
                <a:solidFill>
                  <a:schemeClr val="tx1"/>
                </a:solidFill>
              </a:rPr>
              <a:t>《</a:t>
            </a:r>
            <a:r>
              <a:rPr lang="zh-CN" altLang="en-US" sz="3600">
                <a:solidFill>
                  <a:schemeClr val="tx1"/>
                </a:solidFill>
              </a:rPr>
              <a:t>张中丞传</a:t>
            </a:r>
            <a:r>
              <a:rPr lang="en-US" altLang="zh-CN" sz="3600">
                <a:solidFill>
                  <a:schemeClr val="tx1"/>
                </a:solidFill>
              </a:rPr>
              <a:t>》</a:t>
            </a:r>
            <a:r>
              <a:rPr lang="zh-CN" altLang="en-US" sz="3600">
                <a:solidFill>
                  <a:schemeClr val="tx1"/>
                </a:solidFill>
              </a:rPr>
              <a:t>后叙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3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(768—824),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字退之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河南南阳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今孟州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唐代文学家、哲学家。因郡望是昌黎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世称韩昌黎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后人尊称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韩文公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。唐代古文运动的倡导者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之首。他反对六朝以来的骈文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提倡先秦、两汉的散文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文学上主张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辞必己出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惟陈言之务去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。他的文章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说理透辟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气势充沛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结构严谨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语言精练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对当时及后代的散文创作都有重大影响。其著作有《昌黎先生集》。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5.eps" descr="id:21474909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169244"/>
            <a:ext cx="1656184" cy="22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在安史之乱中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张巡与许远齐心协力坚守睢阳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最后城破身死。当时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有人指责许远怕死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又说张巡、许远不该死守睢阳孤城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致使平民遭殃。韩愈对此深感愤慨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认为这些人是在诬蔑张巡和许远。他读了李翰的《张巡传》之后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仍意犹未尽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写下了《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张中丞传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后叙》这篇补叙英雄事迹、批驳流言蜚语、弘扬英雄精神、反对藩镇作乱的散文名作。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10022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86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57353"/>
              </p:ext>
            </p:extLst>
          </p:nvPr>
        </p:nvGraphicFramePr>
        <p:xfrm>
          <a:off x="508000" y="1844824"/>
          <a:ext cx="8128000" cy="4027566"/>
        </p:xfrm>
        <a:graphic>
          <a:graphicData uri="http://schemas.openxmlformats.org/presentationml/2006/ole">
            <p:oleObj spid="_x0000_s1031" name="文档" r:id="rId5" imgW="3896414" imgH="19306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628800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2010612"/>
            <a:ext cx="341406" cy="493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此矢所以志也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嵩常在围中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尝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解多义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3404342"/>
              </p:ext>
            </p:extLst>
          </p:nvPr>
        </p:nvGraphicFramePr>
        <p:xfrm>
          <a:off x="508000" y="2708920"/>
          <a:ext cx="8128000" cy="3193383"/>
        </p:xfrm>
        <a:graphic>
          <a:graphicData uri="http://schemas.openxmlformats.org/presentationml/2006/ole">
            <p:oleObj spid="_x0000_s2055" name="文档" r:id="rId6" imgW="3839157" imgH="150866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955166" y="1470729"/>
            <a:ext cx="26249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5922" y="1860766"/>
            <a:ext cx="1380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11830" y="2734276"/>
            <a:ext cx="1873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6753" y="3290135"/>
            <a:ext cx="124046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63446" y="3813336"/>
            <a:ext cx="188184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56753" y="4358494"/>
            <a:ext cx="18274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6278" y="4923023"/>
            <a:ext cx="11870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55168" y="5426853"/>
            <a:ext cx="181703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5479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0036609"/>
              </p:ext>
            </p:extLst>
          </p:nvPr>
        </p:nvGraphicFramePr>
        <p:xfrm>
          <a:off x="508000" y="1214747"/>
          <a:ext cx="8128000" cy="4682507"/>
        </p:xfrm>
        <a:graphic>
          <a:graphicData uri="http://schemas.openxmlformats.org/presentationml/2006/ole">
            <p:oleObj spid="_x0000_s3079" name="文档" r:id="rId5" imgW="3839157" imgH="221187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63586" y="1236519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4330" y="1796949"/>
            <a:ext cx="18495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6830" y="2346493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8630" y="3316246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3111" y="3820553"/>
            <a:ext cx="185197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7374" y="4368404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41038" y="4928886"/>
            <a:ext cx="181919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04662" y="5454714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7940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679036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7708" y="2049962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712" y="2442660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4250" y="2863822"/>
            <a:ext cx="341406" cy="4938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8290" y="3716383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5811" y="491404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贼以刃胁降巡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以千百就尽之卒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战百万日滋之师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屡道于两府间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取道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尽卷不错一字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背诵完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又不载雷万春事首尾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始末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事迹详情。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起头的部分和末尾的部分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前面的部分和后面的部分。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两家子弟材智下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不能通知二父志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深入了解。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把事项告诉人知道。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告知事项的文字或口信。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4814" y="1511296"/>
            <a:ext cx="344549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28339" y="1904550"/>
            <a:ext cx="262011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98269" y="2395349"/>
            <a:ext cx="2991037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6692" y="2798219"/>
            <a:ext cx="2875492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75656" y="3994172"/>
            <a:ext cx="2016224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45562" y="3994172"/>
            <a:ext cx="4086878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000" y="4398564"/>
            <a:ext cx="2600290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76648" y="5204947"/>
            <a:ext cx="2026118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33971" y="5204947"/>
            <a:ext cx="4445073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3085" y="5607818"/>
            <a:ext cx="4445073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7677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2738</Words>
  <Application>Microsoft Office PowerPoint</Application>
  <PresentationFormat>全屏显示(4:3)</PresentationFormat>
  <Paragraphs>113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2016-09-16T15:02:22Z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