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6" r:id="rId5"/>
    <p:sldId id="285" r:id="rId6"/>
    <p:sldId id="286" r:id="rId7"/>
    <p:sldId id="287" r:id="rId8"/>
    <p:sldId id="288" r:id="rId9"/>
    <p:sldId id="289" r:id="rId10"/>
    <p:sldId id="263" r:id="rId11"/>
    <p:sldId id="264" r:id="rId12"/>
    <p:sldId id="316" r:id="rId13"/>
    <p:sldId id="284" r:id="rId14"/>
    <p:sldId id="317" r:id="rId15"/>
    <p:sldId id="265" r:id="rId16"/>
    <p:sldId id="266" r:id="rId17"/>
    <p:sldId id="257" r:id="rId18"/>
    <p:sldId id="268" r:id="rId19"/>
    <p:sldId id="260" r:id="rId20"/>
    <p:sldId id="262" r:id="rId21"/>
    <p:sldId id="261" r:id="rId22"/>
    <p:sldId id="267" r:id="rId23"/>
    <p:sldId id="270" r:id="rId24"/>
    <p:sldId id="290" r:id="rId25"/>
    <p:sldId id="291" r:id="rId26"/>
    <p:sldId id="293" r:id="rId27"/>
    <p:sldId id="292" r:id="rId28"/>
    <p:sldId id="278" r:id="rId29"/>
    <p:sldId id="271" r:id="rId30"/>
    <p:sldId id="282" r:id="rId31"/>
    <p:sldId id="279" r:id="rId32"/>
    <p:sldId id="280" r:id="rId33"/>
    <p:sldId id="281" r:id="rId34"/>
    <p:sldId id="273" r:id="rId35"/>
    <p:sldId id="318" r:id="rId36"/>
    <p:sldId id="319" r:id="rId37"/>
    <p:sldId id="320" r:id="rId38"/>
    <p:sldId id="272" r:id="rId3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1F2DA8"/>
    <a:srgbClr val="89E8FF"/>
    <a:srgbClr val="F8F6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p:scale>
          <a:sx n="93" d="100"/>
          <a:sy n="93" d="100"/>
        </p:scale>
        <p:origin x="-1314" y="-204"/>
      </p:cViewPr>
      <p:guideLst>
        <p:guide orient="horz" pos="2160"/>
        <p:guide pos="28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 name="矩形 8"/>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5"/>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5"/>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9" name="矩形 8"/>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9" name="矩形 8"/>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3.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x-none" dirty="0"/>
          </a:p>
        </p:txBody>
      </p:sp>
      <p:sp>
        <p:nvSpPr>
          <p:cNvPr id="1028" name="文本占位符 2"/>
          <p:cNvSpPr>
            <a:spLocks noGrp="1"/>
          </p:cNvSpPr>
          <p:nvPr>
            <p:ph type="body" idx="1"/>
          </p:nvPr>
        </p:nvSpPr>
        <p:spPr>
          <a:xfrm>
            <a:off x="457200" y="1600200"/>
            <a:ext cx="8229600" cy="46863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buFont typeface="Arial" panose="020B0604020202020204" pitchFamily="34" charset="0"/>
              <a:buNone/>
              <a:defRPr kumimoji="0" sz="1100">
                <a:solidFill>
                  <a:schemeClr val="tx2">
                    <a:lumMod val="75000"/>
                    <a:lumOff val="25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buFont typeface="Arial" panose="020B0604020202020204" pitchFamily="34" charset="0"/>
              <a:buNone/>
              <a:defRPr kumimoji="0" sz="1100">
                <a:solidFill>
                  <a:schemeClr val="tx2">
                    <a:lumMod val="75000"/>
                    <a:lumOff val="25000"/>
                  </a:schemeClr>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lvl="0"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51"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x-none" dirty="0"/>
          </a:p>
        </p:txBody>
      </p:sp>
      <p:sp>
        <p:nvSpPr>
          <p:cNvPr id="2052" name="文本占位符 2"/>
          <p:cNvSpPr>
            <a:spLocks noGrp="1"/>
          </p:cNvSpPr>
          <p:nvPr>
            <p:ph type="body" idx="1"/>
          </p:nvPr>
        </p:nvSpPr>
        <p:spPr>
          <a:xfrm>
            <a:off x="457200" y="1600200"/>
            <a:ext cx="8229600" cy="46863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buFontTx/>
              <a:buNone/>
              <a:defRPr kumimoji="0" sz="1100">
                <a:solidFill>
                  <a:srgbClr val="2F2F2F">
                    <a:lumMod val="75000"/>
                    <a:lumOff val="25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2F2F2F">
                  <a:lumMod val="75000"/>
                  <a:lumOff val="25000"/>
                </a:srgb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buFontTx/>
              <a:buNone/>
              <a:defRPr kumimoji="0" sz="1100">
                <a:solidFill>
                  <a:srgbClr val="2F2F2F">
                    <a:lumMod val="75000"/>
                    <a:lumOff val="25000"/>
                  </a:srgb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2F2F2F">
                  <a:lumMod val="75000"/>
                  <a:lumOff val="25000"/>
                </a:srgb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lvl="0"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3075"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x-none" dirty="0"/>
          </a:p>
        </p:txBody>
      </p:sp>
      <p:sp>
        <p:nvSpPr>
          <p:cNvPr id="3076" name="文本占位符 2"/>
          <p:cNvSpPr>
            <a:spLocks noGrp="1"/>
          </p:cNvSpPr>
          <p:nvPr>
            <p:ph type="body" idx="1"/>
          </p:nvPr>
        </p:nvSpPr>
        <p:spPr>
          <a:xfrm>
            <a:off x="457200" y="1600200"/>
            <a:ext cx="8229600" cy="46863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buFontTx/>
              <a:buNone/>
              <a:defRPr kumimoji="0" sz="1100">
                <a:solidFill>
                  <a:srgbClr val="2F2F2F">
                    <a:lumMod val="75000"/>
                    <a:lumOff val="25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2F2F2F">
                  <a:lumMod val="75000"/>
                  <a:lumOff val="25000"/>
                </a:srgb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buFontTx/>
              <a:buNone/>
              <a:defRPr kumimoji="0" sz="1100">
                <a:solidFill>
                  <a:srgbClr val="2F2F2F">
                    <a:lumMod val="75000"/>
                    <a:lumOff val="25000"/>
                  </a:srgb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2F2F2F">
                  <a:lumMod val="75000"/>
                  <a:lumOff val="25000"/>
                </a:srgb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lvl="0" algn="ctr" eaLnBrk="1" hangingPunct="1"/>
            <a:fld id="{9A0DB2DC-4C9A-4742-B13C-FB6460FD3503}" type="slidenum">
              <a:rPr lang="zh-CN" altLang="en-US" sz="1100" dirty="0">
                <a:solidFill>
                  <a:srgbClr val="636363"/>
                </a:solidFill>
                <a:latin typeface="Franklin Gothic Book" panose="020B0503020102020204" pitchFamily="34" charset="0"/>
                <a:ea typeface="黑体" panose="02010609060101010101" pitchFamily="49" charset="-122"/>
              </a:rPr>
            </a:fld>
            <a:endParaRPr lang="zh-CN" altLang="en-US" sz="1100" dirty="0">
              <a:solidFill>
                <a:srgbClr val="636363"/>
              </a:solidFill>
              <a:latin typeface="Franklin Gothic Book" panose="020B0503020102020204" pitchFamily="34" charset="0"/>
              <a:ea typeface="黑体" panose="02010609060101010101" pitchFamily="49" charset="-122"/>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20.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21.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23.jpeg"/><Relationship Id="rId1" Type="http://schemas.openxmlformats.org/officeDocument/2006/relationships/image" Target="../media/image22.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p:cNvSpPr>
          <p:nvPr>
            <p:ph type="ctrTitle"/>
          </p:nvPr>
        </p:nvSpPr>
        <p:spPr bwMode="auto">
          <a:xfrm>
            <a:off x="685800" y="1412875"/>
            <a:ext cx="7772400" cy="1470025"/>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fontScale="90000"/>
            <a:scene3d>
              <a:camera prst="perspectiveRelaxedModerately"/>
              <a:lightRig rig="threePt" dir="t"/>
            </a:scene3d>
          </a:bodyPr>
          <a:lstStyle/>
          <a:p>
            <a:pPr marL="0" marR="0" lvl="0" indent="0" algn="ctr" defTabSz="914400" rtl="0" eaLnBrk="1" fontAlgn="auto" latinLnBrk="0" hangingPunct="1">
              <a:lnSpc>
                <a:spcPct val="100000"/>
              </a:lnSpc>
              <a:spcBef>
                <a:spcPct val="0"/>
              </a:spcBef>
              <a:spcAft>
                <a:spcPts val="0"/>
              </a:spcAft>
              <a:buClrTx/>
              <a:buSzPct val="100000"/>
              <a:buFontTx/>
              <a:buNone/>
              <a:defRPr/>
            </a:pPr>
            <a:r>
              <a:rPr kumimoji="0" lang="zh-CN" sz="9600" b="1" i="0" u="none" strike="noStrike" kern="1200" cap="none" spc="0" normalizeH="0" baseline="0" noProof="1">
                <a:ln w="22225">
                  <a:solidFill>
                    <a:srgbClr val="FF0000"/>
                  </a:solidFill>
                  <a:prstDash val="solid"/>
                </a:ln>
                <a:solidFill>
                  <a:srgbClr val="FF0000"/>
                </a:solidFill>
                <a:effectLst>
                  <a:glow rad="101600">
                    <a:schemeClr val="accent1">
                      <a:satMod val="175000"/>
                      <a:alpha val="40000"/>
                    </a:schemeClr>
                  </a:glow>
                  <a:outerShdw blurRad="60007" dist="310007" dir="7680000" sy="30000" kx="1300200" algn="ctr" rotWithShape="0">
                    <a:prstClr val="black">
                      <a:alpha val="32000"/>
                    </a:prstClr>
                  </a:outerShdw>
                </a:effectLst>
                <a:uLnTx/>
                <a:uFillTx/>
                <a:latin typeface="楷体" panose="02010609060101010101" pitchFamily="49" charset="-122"/>
                <a:ea typeface="楷体" panose="02010609060101010101" pitchFamily="49" charset="-122"/>
                <a:cs typeface="+mj-cs"/>
              </a:rPr>
              <a:t>国家的儿子</a:t>
            </a:r>
            <a:endParaRPr kumimoji="0" lang="zh-CN" sz="9600" b="1" i="0" u="none" strike="noStrike" kern="1200" cap="none" spc="0" normalizeH="0" baseline="0" noProof="1">
              <a:ln w="22225">
                <a:solidFill>
                  <a:srgbClr val="FF0000"/>
                </a:solidFill>
                <a:prstDash val="solid"/>
              </a:ln>
              <a:solidFill>
                <a:srgbClr val="FF0000"/>
              </a:solidFill>
              <a:effectLst>
                <a:glow rad="101600">
                  <a:schemeClr val="accent1">
                    <a:satMod val="175000"/>
                    <a:alpha val="40000"/>
                  </a:schemeClr>
                </a:glow>
                <a:outerShdw blurRad="60007" dist="310007" dir="7680000" sy="30000" kx="1300200" algn="ctr" rotWithShape="0">
                  <a:prstClr val="black">
                    <a:alpha val="32000"/>
                  </a:prstClr>
                </a:outerShdw>
              </a:effectLst>
              <a:uLnTx/>
              <a:uFillTx/>
              <a:latin typeface="楷体" panose="02010609060101010101" pitchFamily="49" charset="-122"/>
              <a:ea typeface="楷体" panose="02010609060101010101" pitchFamily="49" charset="-122"/>
              <a:cs typeface="+mj-cs"/>
            </a:endParaRPr>
          </a:p>
        </p:txBody>
      </p:sp>
      <p:sp>
        <p:nvSpPr>
          <p:cNvPr id="36867" name="副标题 3074"/>
          <p:cNvSpPr>
            <a:spLocks noGrp="1"/>
          </p:cNvSpPr>
          <p:nvPr>
            <p:ph type="subTitle" idx="1"/>
          </p:nvPr>
        </p:nvSpPr>
        <p:spPr>
          <a:xfrm>
            <a:off x="1371600" y="3097213"/>
            <a:ext cx="6400800" cy="1752600"/>
          </a:xfrm>
        </p:spPr>
        <p:txBody>
          <a:bodyPr vert="horz" wrap="square" lIns="91440" tIns="45720" rIns="91440" bIns="45720" anchor="t"/>
          <a:p>
            <a:pPr eaLnBrk="1" hangingPunct="1">
              <a:buSzPct val="50000"/>
              <a:buFont typeface="Wingdings 2" panose="05020102010507070707" pitchFamily="18" charset="2"/>
              <a:buNone/>
            </a:pPr>
            <a:r>
              <a:rPr lang="en-US" altLang="zh-CN" b="1" kern="1200" dirty="0">
                <a:latin typeface="+mn-lt"/>
                <a:ea typeface="+mn-ea"/>
                <a:cs typeface="+mn-cs"/>
              </a:rPr>
              <a:t>                                </a:t>
            </a:r>
            <a:r>
              <a:rPr lang="en-US" altLang="zh-CN" b="1" kern="1200" dirty="0">
                <a:latin typeface="楷体" panose="02010609060101010101" pitchFamily="49" charset="-122"/>
                <a:ea typeface="楷体" panose="02010609060101010101" pitchFamily="49" charset="-122"/>
                <a:cs typeface="+mn-cs"/>
              </a:rPr>
              <a:t>——</a:t>
            </a:r>
            <a:r>
              <a:rPr lang="zh-CN" altLang="en-US" b="1" kern="1200" dirty="0">
                <a:latin typeface="楷体" panose="02010609060101010101" pitchFamily="49" charset="-122"/>
                <a:ea typeface="楷体" panose="02010609060101010101" pitchFamily="49" charset="-122"/>
                <a:cs typeface="+mn-cs"/>
              </a:rPr>
              <a:t>黄传会</a:t>
            </a:r>
            <a:endParaRPr lang="zh-CN" altLang="en-US" b="1" kern="1200" dirty="0">
              <a:latin typeface="楷体" panose="02010609060101010101" pitchFamily="49" charset="-122"/>
              <a:ea typeface="楷体" panose="02010609060101010101" pitchFamily="49" charset="-122"/>
              <a:cs typeface="+mn-cs"/>
            </a:endParaRPr>
          </a:p>
        </p:txBody>
      </p:sp>
      <p:pic>
        <p:nvPicPr>
          <p:cNvPr id="36869" name="图片 2" descr="Img401572953"/>
          <p:cNvPicPr>
            <a:picLocks noChangeAspect="1"/>
          </p:cNvPicPr>
          <p:nvPr/>
        </p:nvPicPr>
        <p:blipFill>
          <a:blip r:embed="rId1"/>
          <a:stretch>
            <a:fillRect/>
          </a:stretch>
        </p:blipFill>
        <p:spPr>
          <a:xfrm>
            <a:off x="876300" y="3424238"/>
            <a:ext cx="1981200" cy="2925762"/>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noChangeArrowheads="1"/>
          </p:cNvSpPr>
          <p:nvPr>
            <p:ph idx="1"/>
          </p:nvPr>
        </p:nvSpPr>
        <p:spPr>
          <a:xfrm>
            <a:off x="250825" y="188913"/>
            <a:ext cx="4675188" cy="6408738"/>
          </a:xfrm>
        </p:spPr>
        <p:txBody>
          <a:bodyPr vert="horz" wrap="square" lIns="91440" tIns="45720" rIns="91440" bIns="45720" numCol="1" rtlCol="0" anchor="t" anchorCtr="0" compatLnSpc="1">
            <a:normAutofit lnSpcReduction="10000"/>
          </a:bodyPr>
          <a:lstStyle/>
          <a:p>
            <a:pPr marL="0" marR="0" lvl="0" indent="0" algn="l" defTabSz="914400" rtl="0" eaLnBrk="1" fontAlgn="auto" latinLnBrk="0" hangingPunct="1">
              <a:lnSpc>
                <a:spcPct val="130000"/>
              </a:lnSpc>
              <a:spcBef>
                <a:spcPct val="20000"/>
              </a:spcBef>
              <a:spcAft>
                <a:spcPts val="0"/>
              </a:spcAft>
              <a:buClr>
                <a:schemeClr val="tx2"/>
              </a:buClr>
              <a:buSzPct val="50000"/>
              <a:buFontTx/>
              <a:buNone/>
              <a:defRPr/>
            </a:pPr>
            <a:r>
              <a:rPr kumimoji="0" lang="en-US" altLang="zh-CN"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en-US"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中共中央总书记、中央军委主席习近平2012年11月26日作出重要指示，要求党员学习罗阳优秀品质和可贵精神。习近平指出，雷锋、郭明义、罗阳身上所具有的</a:t>
            </a:r>
            <a:r>
              <a:rPr kumimoji="0" lang="zh-CN" altLang="en-US" sz="2800" b="1" i="0" u="none" strike="noStrike" kern="1200" cap="none" spc="0" normalizeH="0" baseline="0" noProof="0" dirty="0" smtClean="0">
                <a:ln>
                  <a:noFill/>
                </a:ln>
                <a:solidFill>
                  <a:srgbClr val="1F2DA8"/>
                </a:solidFill>
                <a:effectLst/>
                <a:uLnTx/>
                <a:uFillTx/>
                <a:latin typeface="楷体" panose="02010609060101010101" pitchFamily="49" charset="-122"/>
                <a:ea typeface="楷体" panose="02010609060101010101" pitchFamily="49" charset="-122"/>
                <a:cs typeface="+mn-cs"/>
              </a:rPr>
              <a:t>信念的能量、大爱的胸怀、忘我的精神、进取的锐气</a:t>
            </a:r>
            <a:r>
              <a:rPr kumimoji="0" lang="zh-CN" altLang="en-US"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，正是我们民族精神的最好写照，他们都是我们"民族的脊梁"。</a:t>
            </a:r>
            <a:endParaRPr kumimoji="0" lang="zh-CN" altLang="en-US"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30000"/>
              </a:lnSpc>
              <a:spcBef>
                <a:spcPct val="20000"/>
              </a:spcBef>
              <a:spcAft>
                <a:spcPts val="0"/>
              </a:spcAft>
              <a:buClr>
                <a:schemeClr val="tx2"/>
              </a:buClr>
              <a:buSzPct val="50000"/>
              <a:buFontTx/>
              <a:buNone/>
              <a:defRPr/>
            </a:pPr>
            <a:r>
              <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    2012年，罗阳同志获得感动中国年度人物。</a:t>
            </a:r>
            <a:endPar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endParaRPr>
          </a:p>
        </p:txBody>
      </p:sp>
      <p:pic>
        <p:nvPicPr>
          <p:cNvPr id="8" name="图片 7"/>
          <p:cNvPicPr>
            <a:picLocks noChangeAspect="1"/>
          </p:cNvPicPr>
          <p:nvPr/>
        </p:nvPicPr>
        <p:blipFill>
          <a:blip r:embed="rId1"/>
          <a:stretch>
            <a:fillRect/>
          </a:stretch>
        </p:blipFill>
        <p:spPr>
          <a:xfrm>
            <a:off x="5334000" y="430213"/>
            <a:ext cx="3810000" cy="57054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xEl>
                                              <p:charRg st="0" end="130"/>
                                            </p:txEl>
                                          </p:spTgt>
                                        </p:tgtEl>
                                        <p:attrNameLst>
                                          <p:attrName>style.visibility</p:attrName>
                                        </p:attrNameLst>
                                      </p:cBhvr>
                                      <p:to>
                                        <p:strVal val="visible"/>
                                      </p:to>
                                    </p:set>
                                    <p:animEffect transition="in" filter="barn(inVertical)">
                                      <p:cBhvr>
                                        <p:cTn id="7" dur="500"/>
                                        <p:tgtEl>
                                          <p:spTgt spid="7">
                                            <p:txEl>
                                              <p:charRg st="0" end="13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xEl>
                                              <p:charRg st="130" end="156"/>
                                            </p:txEl>
                                          </p:spTgt>
                                        </p:tgtEl>
                                        <p:attrNameLst>
                                          <p:attrName>style.visibility</p:attrName>
                                        </p:attrNameLst>
                                      </p:cBhvr>
                                      <p:to>
                                        <p:strVal val="visible"/>
                                      </p:to>
                                    </p:set>
                                    <p:animEffect transition="in" filter="barn(inVertical)">
                                      <p:cBhvr>
                                        <p:cTn id="10" dur="500"/>
                                        <p:tgtEl>
                                          <p:spTgt spid="7">
                                            <p:txEl>
                                              <p:charRg st="130" end="156"/>
                                            </p:txEl>
                                          </p:spTgt>
                                        </p:tgtEl>
                                      </p:cBhvr>
                                    </p:animEffect>
                                  </p:childTnLst>
                                </p:cTn>
                              </p:par>
                              <p:par>
                                <p:cTn id="11" presetID="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299561" y="1400175"/>
            <a:ext cx="8259604" cy="3646170"/>
          </a:xfrm>
          <a:prstGeom prst="rect">
            <a:avLst/>
          </a:prstGeom>
          <a:noFill/>
        </p:spPr>
        <p:txBody>
          <a:bodyPr wrap="square" rtlCol="0">
            <a:spAutoFit/>
          </a:bodyPr>
          <a:p>
            <a:pPr algn="l"/>
            <a:r>
              <a:rPr lang="zh-CN" altLang="en-US" sz="3300">
                <a:solidFill>
                  <a:srgbClr val="C00000"/>
                </a:solidFill>
              </a:rPr>
              <a:t>颁奖词----【罗阳：长使英雄泪满襟】</a:t>
            </a:r>
            <a:endParaRPr lang="zh-CN" altLang="en-US" sz="3300">
              <a:solidFill>
                <a:srgbClr val="C00000"/>
              </a:solidFill>
            </a:endParaRPr>
          </a:p>
          <a:p>
            <a:pPr algn="l"/>
            <a:endParaRPr lang="zh-CN" altLang="en-US" sz="3300"/>
          </a:p>
          <a:p>
            <a:pPr algn="l"/>
            <a:r>
              <a:rPr lang="zh-CN" altLang="en-US" sz="3300"/>
              <a:t>   </a:t>
            </a:r>
            <a:r>
              <a:rPr lang="zh-CN" altLang="en-US" sz="3300" b="1">
                <a:ln/>
                <a:solidFill>
                  <a:schemeClr val="tx1"/>
                </a:solidFill>
                <a:effectLst>
                  <a:outerShdw blurRad="38100" dist="19050" dir="2700000" algn="tl" rotWithShape="0">
                    <a:schemeClr val="dk1">
                      <a:alpha val="40000"/>
                    </a:schemeClr>
                  </a:outerShdw>
                </a:effectLst>
              </a:rPr>
              <a:t>  如果你没有离开，依然会，带吴钩，巡万里关山。多希望你只是小憩，醉一下再挑灯看剑，梦一回再吹角连营。你听到了么？那战机的呼啸，没有悲伤，是为你而奏响！</a:t>
            </a:r>
            <a:endParaRPr lang="zh-CN" altLang="en-US" sz="3300"/>
          </a:p>
          <a:p>
            <a:pPr algn="l"/>
            <a:endParaRPr lang="zh-CN" altLang="en-US" sz="330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46083" name="内容占位符 3"/>
          <p:cNvPicPr>
            <a:picLocks noGrp="1" noChangeAspect="1"/>
          </p:cNvPicPr>
          <p:nvPr>
            <p:ph idx="1"/>
          </p:nvPr>
        </p:nvPicPr>
        <p:blipFill>
          <a:blip r:embed="rId1"/>
          <a:srcRect/>
          <a:stretch>
            <a:fillRect/>
          </a:stretch>
        </p:blipFill>
        <p:spPr>
          <a:xfrm>
            <a:off x="-7937" y="382588"/>
            <a:ext cx="9159875" cy="6092825"/>
          </a:xfrm>
        </p:spPr>
      </p:pic>
    </p:spTree>
  </p:cSld>
  <p:clrMapOvr>
    <a:masterClrMapping/>
  </p:clrMapOvr>
  <p:transition>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内容占位符 3"/>
          <p:cNvPicPr>
            <a:picLocks noGrp="1" noChangeAspect="1"/>
          </p:cNvPicPr>
          <p:nvPr>
            <p:ph idx="1"/>
          </p:nvPr>
        </p:nvPicPr>
        <p:blipFill>
          <a:blip r:embed="rId1"/>
          <a:srcRect/>
          <a:stretch>
            <a:fillRect/>
          </a:stretch>
        </p:blipFill>
        <p:spPr>
          <a:xfrm>
            <a:off x="488950" y="204788"/>
            <a:ext cx="5838825" cy="6448425"/>
          </a:xfrm>
        </p:spPr>
      </p:pic>
      <p:sp>
        <p:nvSpPr>
          <p:cNvPr id="47107" name="文本框 4"/>
          <p:cNvSpPr txBox="1"/>
          <p:nvPr/>
        </p:nvSpPr>
        <p:spPr>
          <a:xfrm>
            <a:off x="7159625" y="942975"/>
            <a:ext cx="798513" cy="5508625"/>
          </a:xfrm>
          <a:prstGeom prst="rect">
            <a:avLst/>
          </a:prstGeom>
          <a:noFill/>
          <a:ln w="9525">
            <a:noFill/>
          </a:ln>
        </p:spPr>
        <p:txBody>
          <a:bodyPr vert="eaVert">
            <a:spAutoFit/>
          </a:bodyPr>
          <a:p>
            <a:pPr lvl="0" eaLnBrk="1" hangingPunct="1"/>
            <a:r>
              <a:rPr lang="zh-CN" altLang="en-US" sz="4000" b="1" dirty="0">
                <a:latin typeface="楷体" panose="02010609060101010101" pitchFamily="49" charset="-122"/>
                <a:ea typeface="楷体" panose="02010609060101010101" pitchFamily="49" charset="-122"/>
              </a:rPr>
              <a:t>姐姐罗明替罗阳领奖</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p:wheel spokes="3"/>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内容占位符 2"/>
          <p:cNvSpPr>
            <a:spLocks noGrp="1"/>
          </p:cNvSpPr>
          <p:nvPr>
            <p:ph idx="1"/>
          </p:nvPr>
        </p:nvSpPr>
        <p:spPr>
          <a:xfrm>
            <a:off x="468313" y="850900"/>
            <a:ext cx="8229600" cy="5746750"/>
          </a:xfrm>
        </p:spPr>
        <p:txBody>
          <a:bodyPr vert="horz" wrap="square" lIns="91440" tIns="45720" rIns="91440" bIns="45720" anchor="t"/>
          <a:p>
            <a:pPr marL="0" indent="0" eaLnBrk="1" hangingPunct="1">
              <a:buNone/>
            </a:pPr>
            <a:r>
              <a:rPr lang="en-US" altLang="zh-CN" sz="2800" dirty="0"/>
              <a:t>       </a:t>
            </a:r>
            <a:r>
              <a:rPr lang="zh-CN" altLang="en-US" sz="2800" dirty="0"/>
              <a:t>黄传会</a:t>
            </a:r>
            <a:r>
              <a:rPr lang="en-US" altLang="zh-CN" sz="2800" dirty="0"/>
              <a:t>,1949 </a:t>
            </a:r>
            <a:r>
              <a:rPr lang="zh-CN" altLang="en-US" sz="2800" dirty="0"/>
              <a:t>年</a:t>
            </a:r>
            <a:r>
              <a:rPr lang="en-US" altLang="zh-CN" sz="2800" dirty="0"/>
              <a:t>9</a:t>
            </a:r>
            <a:r>
              <a:rPr lang="zh-CN" altLang="en-US" sz="2800" dirty="0"/>
              <a:t>月出生，浙江苍南人。中共党员</a:t>
            </a:r>
            <a:r>
              <a:rPr lang="en-US" altLang="zh-CN" sz="2800" dirty="0"/>
              <a:t>,</a:t>
            </a:r>
            <a:r>
              <a:rPr lang="zh-CN" altLang="en-US" sz="2800" dirty="0"/>
              <a:t>大校军衔，专业作家，文学创作一级。同志是</a:t>
            </a:r>
            <a:r>
              <a:rPr lang="zh-CN" altLang="en-US" sz="2800" b="1" dirty="0">
                <a:solidFill>
                  <a:srgbClr val="FF0000"/>
                </a:solidFill>
              </a:rPr>
              <a:t>中国报告文学会常务副会长</a:t>
            </a:r>
            <a:r>
              <a:rPr lang="zh-CN" altLang="en-US" sz="2800" dirty="0"/>
              <a:t>，曾任</a:t>
            </a:r>
            <a:r>
              <a:rPr lang="zh-CN" altLang="en-US" sz="2800" dirty="0">
                <a:solidFill>
                  <a:srgbClr val="FF0000"/>
                </a:solidFill>
              </a:rPr>
              <a:t>海军政治部创作室主任</a:t>
            </a:r>
            <a:r>
              <a:rPr lang="zh-CN" altLang="en-US" sz="2800" dirty="0"/>
              <a:t>，著名的</a:t>
            </a:r>
            <a:r>
              <a:rPr lang="zh-CN" altLang="en-US" sz="2800" dirty="0">
                <a:solidFill>
                  <a:srgbClr val="FF0000"/>
                </a:solidFill>
              </a:rPr>
              <a:t>报告文学家</a:t>
            </a:r>
            <a:r>
              <a:rPr lang="zh-CN" altLang="en-US" sz="2800" dirty="0"/>
              <a:t>，曾出版了《托起明天的太阳——希望工程纪实》，海军三部曲之《潜航》，《希望工程纪实》《中国山村教师》《我的课桌在哪里——农民工子女教育调查》《龙旗——清末北洋海军纪实》《逆海——海军纪实》《雄风——中国人民海军纪实》《为了那渴望的目光——希望工程20年纪实》《铁军将才——抗日名将朱程》等等。其作品曾获庄重文文学奖、《当代》文学奖、第五届"五个一工程"优秀作品奖。</a:t>
            </a:r>
            <a:r>
              <a:rPr lang="en-US" altLang="zh-CN" sz="2800" dirty="0"/>
              <a:t>2014</a:t>
            </a:r>
            <a:r>
              <a:rPr lang="zh-CN" altLang="en-US" sz="2800" dirty="0"/>
              <a:t>年报告文学</a:t>
            </a:r>
            <a:r>
              <a:rPr lang="en-US" altLang="zh-CN" sz="2800" dirty="0"/>
              <a:t>《</a:t>
            </a:r>
            <a:r>
              <a:rPr lang="zh-CN" altLang="en-US" sz="2800" dirty="0"/>
              <a:t>中国新生代农民工</a:t>
            </a:r>
            <a:r>
              <a:rPr lang="en-US" altLang="zh-CN" sz="2800" dirty="0"/>
              <a:t>》</a:t>
            </a:r>
            <a:r>
              <a:rPr lang="zh-CN" altLang="en-US" sz="2800" dirty="0"/>
              <a:t>，荣获第六届鲁迅文学奖报告文学奖。</a:t>
            </a:r>
            <a:endParaRPr lang="zh-CN" altLang="en-US" sz="2800" dirty="0"/>
          </a:p>
          <a:p>
            <a:pPr marL="0" indent="0" eaLnBrk="1" hangingPunct="1">
              <a:buNone/>
            </a:pPr>
            <a:endParaRPr lang="zh-CN" altLang="en-US" sz="2800" dirty="0"/>
          </a:p>
        </p:txBody>
      </p:sp>
      <p:sp>
        <p:nvSpPr>
          <p:cNvPr id="4" name="矩形 3"/>
          <p:cNvSpPr/>
          <p:nvPr/>
        </p:nvSpPr>
        <p:spPr>
          <a:xfrm>
            <a:off x="323528" y="188640"/>
            <a:ext cx="2037737" cy="646331"/>
          </a:xfrm>
          <a:prstGeom prst="rect">
            <a:avLst/>
          </a:prstGeom>
          <a:noFill/>
          <a:ln>
            <a:noFill/>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rPr>
              <a:t>走近作者</a:t>
            </a:r>
            <a:endParaRPr kumimoji="0" lang="zh-CN" altLang="en-US" sz="36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pli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图片 1" descr="2659938529916925081"/>
          <p:cNvPicPr>
            <a:picLocks noChangeAspect="1"/>
          </p:cNvPicPr>
          <p:nvPr/>
        </p:nvPicPr>
        <p:blipFill>
          <a:blip r:embed="rId1"/>
          <a:srcRect t="20076" r="22905"/>
          <a:stretch>
            <a:fillRect/>
          </a:stretch>
        </p:blipFill>
        <p:spPr>
          <a:xfrm>
            <a:off x="6619875" y="-12700"/>
            <a:ext cx="2506663" cy="6681788"/>
          </a:xfrm>
          <a:prstGeom prst="rect">
            <a:avLst/>
          </a:prstGeom>
          <a:noFill/>
          <a:ln w="9525">
            <a:noFill/>
          </a:ln>
        </p:spPr>
      </p:pic>
      <p:sp>
        <p:nvSpPr>
          <p:cNvPr id="2" name="内容占位符 2"/>
          <p:cNvSpPr>
            <a:spLocks noGrp="1"/>
          </p:cNvSpPr>
          <p:nvPr>
            <p:ph idx="1"/>
          </p:nvPr>
        </p:nvSpPr>
        <p:spPr>
          <a:xfrm>
            <a:off x="468313" y="1384300"/>
            <a:ext cx="8316913" cy="5284788"/>
          </a:xfrm>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normAutofit/>
          </a:bodyPr>
          <a:lstStyle/>
          <a:p>
            <a:pPr marL="179705" marR="0" lvl="0" indent="0" algn="l" defTabSz="914400" rtl="0" eaLnBrk="1" fontAlgn="auto" latinLnBrk="0" hangingPunct="1">
              <a:lnSpc>
                <a:spcPct val="130000"/>
              </a:lnSpc>
              <a:spcBef>
                <a:spcPts val="0"/>
              </a:spcBef>
              <a:spcAft>
                <a:spcPts val="0"/>
              </a:spcAft>
              <a:buClr>
                <a:schemeClr val="tx2"/>
              </a:buClr>
              <a:buSzPct val="50000"/>
              <a:buFontTx/>
              <a:buNone/>
              <a:defRPr/>
            </a:pPr>
            <a:r>
              <a:rPr kumimoji="0" lang="en-US" altLang="zh-CN" sz="3200" b="0" i="0" u="none" strike="noStrike" kern="1200" cap="none" spc="0" normalizeH="0" baseline="0" noProof="1">
                <a:ln>
                  <a:noFill/>
                </a:ln>
                <a:solidFill>
                  <a:schemeClr val="dk1"/>
                </a:solidFill>
                <a:effectLst/>
                <a:uLnTx/>
                <a:uFillTx/>
                <a:latin typeface="+mn-lt"/>
                <a:ea typeface="+mn-ea"/>
                <a:cs typeface="+mn-cs"/>
              </a:rPr>
              <a:t>   </a:t>
            </a:r>
            <a:r>
              <a:rPr kumimoji="0" lang="zh-CN" altLang="en-US" sz="3200" b="0" i="0" u="none" strike="noStrike" kern="1200" cap="none" spc="0" normalizeH="0" baseline="0" noProof="1">
                <a:ln>
                  <a:noFill/>
                </a:ln>
                <a:solidFill>
                  <a:schemeClr val="dk1"/>
                </a:solidFill>
                <a:effectLst/>
                <a:uLnTx/>
                <a:uFillTx/>
                <a:latin typeface="+mn-lt"/>
                <a:ea typeface="+mn-ea"/>
                <a:cs typeface="+mn-cs"/>
              </a:rPr>
              <a:t>《国家的儿子》是一部以航空英雄罗阳的  生平事迹和几代航空人实干兴邦、奋斗强国的精神为题材的长篇报告文学。黄传会同志拥有丰富的创作报告文学的经验，创作出版过多部有社会影响的报告文学，荣获过包括“五个一”工程优秀图书奖等多个奖项。作者在沈阳、北京多次实地采访，获取了大量的第一手材料。</a:t>
            </a:r>
            <a:endParaRPr kumimoji="0" lang="zh-CN" altLang="en-US" sz="3200" b="0" i="0" u="none" strike="noStrike" kern="1200" cap="none" spc="0" normalizeH="0" baseline="0" noProof="1">
              <a:ln>
                <a:noFill/>
              </a:ln>
              <a:solidFill>
                <a:schemeClr val="dk1"/>
              </a:solidFill>
              <a:effectLst/>
              <a:uLnTx/>
              <a:uFillTx/>
              <a:latin typeface="+mn-lt"/>
              <a:ea typeface="+mn-ea"/>
              <a:cs typeface="+mn-cs"/>
            </a:endParaRPr>
          </a:p>
        </p:txBody>
      </p:sp>
      <p:sp>
        <p:nvSpPr>
          <p:cNvPr id="6" name="矩形 5"/>
          <p:cNvSpPr/>
          <p:nvPr/>
        </p:nvSpPr>
        <p:spPr>
          <a:xfrm>
            <a:off x="3203848" y="332655"/>
            <a:ext cx="2448106" cy="769441"/>
          </a:xfrm>
          <a:prstGeom prst="rect">
            <a:avLst/>
          </a:prstGeom>
          <a:noFill/>
          <a:ln>
            <a:noFill/>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rPr>
              <a:t>了解著作</a:t>
            </a:r>
            <a:endParaRPr kumimoji="0" lang="zh-CN" altLang="en-US" sz="44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内容占位符 3" descr="QQ截图20180917180019"/>
          <p:cNvPicPr>
            <a:picLocks noGrp="1" noChangeAspect="1"/>
          </p:cNvPicPr>
          <p:nvPr>
            <p:ph idx="1"/>
          </p:nvPr>
        </p:nvPicPr>
        <p:blipFill>
          <a:blip r:embed="rId1"/>
          <a:srcRect/>
          <a:stretch>
            <a:fillRect/>
          </a:stretch>
        </p:blipFill>
        <p:spPr>
          <a:xfrm>
            <a:off x="457200" y="663575"/>
            <a:ext cx="4911725" cy="5411788"/>
          </a:xfrm>
        </p:spPr>
      </p:pic>
      <p:sp>
        <p:nvSpPr>
          <p:cNvPr id="50179" name="文本框 4"/>
          <p:cNvSpPr txBox="1"/>
          <p:nvPr/>
        </p:nvSpPr>
        <p:spPr>
          <a:xfrm>
            <a:off x="4700588" y="2028825"/>
            <a:ext cx="4144962" cy="4429125"/>
          </a:xfrm>
          <a:prstGeom prst="rect">
            <a:avLst/>
          </a:prstGeom>
          <a:solidFill>
            <a:srgbClr val="FFFF00"/>
          </a:solidFill>
          <a:ln w="9525">
            <a:noFill/>
          </a:ln>
        </p:spPr>
        <p:txBody>
          <a:bodyPr>
            <a:spAutoFit/>
          </a:bodyPr>
          <a:p>
            <a:pPr lvl="0" eaLnBrk="1" hangingPunct="1">
              <a:lnSpc>
                <a:spcPct val="150000"/>
              </a:lnSpc>
            </a:pPr>
            <a:r>
              <a:rPr lang="zh-CN" altLang="en-US" sz="3200" b="1" dirty="0">
                <a:solidFill>
                  <a:srgbClr val="FF0000"/>
                </a:solidFill>
                <a:latin typeface="Arial" panose="020B0604020202020204" pitchFamily="34" charset="0"/>
                <a:ea typeface="宋体" panose="02010600030101010101" pitchFamily="2" charset="-122"/>
              </a:rPr>
              <a:t>全书由10章组成，以倒叙的笔法，从罗阳同志生命最后的八天入手，一天一天记录了罗阳同志经历的每时每刻的考验和心情。</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6" name="矩形 5"/>
          <p:cNvSpPr/>
          <p:nvPr/>
        </p:nvSpPr>
        <p:spPr>
          <a:xfrm>
            <a:off x="5135282" y="663575"/>
            <a:ext cx="3275256" cy="1015663"/>
          </a:xfrm>
          <a:prstGeom prst="rect">
            <a:avLst/>
          </a:prstGeom>
          <a:noFill/>
          <a:ln>
            <a:noFill/>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60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rPr>
              <a:t>了解著作</a:t>
            </a:r>
            <a:endParaRPr kumimoji="0" lang="zh-CN" altLang="en-US" sz="60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trips dir="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内容占位符 2"/>
          <p:cNvSpPr>
            <a:spLocks noGrp="1"/>
          </p:cNvSpPr>
          <p:nvPr>
            <p:ph idx="1"/>
          </p:nvPr>
        </p:nvSpPr>
        <p:spPr>
          <a:xfrm>
            <a:off x="468313" y="1052513"/>
            <a:ext cx="8229600" cy="4686300"/>
          </a:xfrm>
        </p:spPr>
        <p:txBody>
          <a:bodyPr vert="horz" wrap="square" lIns="91440" tIns="45720" rIns="91440" bIns="45720" anchor="t"/>
          <a:p>
            <a:pPr eaLnBrk="1" hangingPunct="1">
              <a:lnSpc>
                <a:spcPct val="150000"/>
              </a:lnSpc>
              <a:spcBef>
                <a:spcPct val="0"/>
              </a:spcBef>
            </a:pPr>
            <a:r>
              <a:rPr lang="zh-CN" altLang="en-US" b="1" dirty="0">
                <a:solidFill>
                  <a:srgbClr val="1F2DA8"/>
                </a:solidFill>
              </a:rPr>
              <a:t>第二章选取了罗阳同志殉职后，成千上万的的网民在罗阳殉职的几个小时内为罗阳点起了蜡烛，“向英雄致敬”的微博超过十万条，罗阳同志的敬业、坚守、将国家发展内化为个人使命品格感动了中国，成为最受公众敬佩的精神品质。</a:t>
            </a:r>
            <a:endParaRPr lang="zh-CN" altLang="en-US" b="1" dirty="0">
              <a:solidFill>
                <a:srgbClr val="1F2DA8"/>
              </a:solidFill>
            </a:endParaRPr>
          </a:p>
          <a:p>
            <a:pPr eaLnBrk="1" hangingPunct="1"/>
            <a:endParaRPr lang="zh-CN" altLang="en-US" dirty="0"/>
          </a:p>
        </p:txBody>
      </p:sp>
    </p:spTree>
  </p:cSld>
  <p:clrMapOvr>
    <a:masterClrMapping/>
  </p:clrMapOvr>
  <p:transition>
    <p:split orient="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内容占位符 2"/>
          <p:cNvSpPr>
            <a:spLocks noGrp="1"/>
          </p:cNvSpPr>
          <p:nvPr>
            <p:ph idx="1"/>
          </p:nvPr>
        </p:nvSpPr>
        <p:spPr>
          <a:xfrm>
            <a:off x="539750" y="333375"/>
            <a:ext cx="8007350" cy="6191250"/>
          </a:xfrm>
        </p:spPr>
        <p:txBody>
          <a:bodyPr vert="horz" wrap="square" lIns="91440" tIns="45720" rIns="91440" bIns="45720" anchor="t"/>
          <a:p>
            <a:pPr marL="0" indent="0" eaLnBrk="1" hangingPunct="1">
              <a:lnSpc>
                <a:spcPct val="150000"/>
              </a:lnSpc>
              <a:spcBef>
                <a:spcPct val="0"/>
              </a:spcBef>
              <a:buNone/>
            </a:pPr>
            <a:r>
              <a:rPr lang="zh-CN" altLang="en-US" b="1" dirty="0">
                <a:solidFill>
                  <a:srgbClr val="1F2DA8"/>
                </a:solidFill>
              </a:rPr>
              <a:t>第三章到第十章作者以第一代航空设计师的憧憬展开，细致入微地展现了罗阳怀抱航空报国的梦想步入601所工作，从一名普通的大学生，到业务骨干、科研带头人、领导者再到沈飞集团一把手。罗阳同志以专家和行政领导的双重身份，带领科研和制造团队，身体力行、凝聚力量、攻坚克难完成了我国歼15舰载战斗的机试飞成功。</a:t>
            </a:r>
            <a:endParaRPr lang="zh-CN" altLang="en-US" b="1" dirty="0">
              <a:solidFill>
                <a:srgbClr val="1F2DA8"/>
              </a:solidFill>
            </a:endParaRPr>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内容占位符 2"/>
          <p:cNvSpPr>
            <a:spLocks noGrp="1" noChangeArrowheads="1"/>
          </p:cNvSpPr>
          <p:nvPr>
            <p:ph idx="1"/>
          </p:nvPr>
        </p:nvSpPr>
        <p:spPr>
          <a:xfrm>
            <a:off x="468313" y="404813"/>
            <a:ext cx="8229600" cy="6073775"/>
          </a:xfrm>
        </p:spPr>
        <p:txBody>
          <a:bodyPr vert="horz" wrap="square" lIns="91440" tIns="45720" rIns="91440" bIns="45720" numCol="1" rtlCol="0" anchor="t" anchorCtr="0" compatLnSpc="1">
            <a:normAutofit fontScale="92500"/>
          </a:bodyPr>
          <a:lstStyle/>
          <a:p>
            <a:pPr marL="342900" marR="0" lvl="0" indent="-342900" algn="l" defTabSz="914400" rtl="0" eaLnBrk="1" fontAlgn="auto" latinLnBrk="0" hangingPunct="1">
              <a:lnSpc>
                <a:spcPct val="130000"/>
              </a:lnSpc>
              <a:spcBef>
                <a:spcPts val="0"/>
              </a:spcBef>
              <a:spcAft>
                <a:spcPts val="0"/>
              </a:spcAft>
              <a:buClr>
                <a:schemeClr val="tx2"/>
              </a:buClr>
              <a:buSzPct val="50000"/>
              <a:buFont typeface="Wingdings 2" panose="05020102010507070707"/>
              <a:buChar char="ß"/>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全书首次对以罗阳同志为代表的几代航空人进行了画卷般的描绘和塑造，全景式地记录了罗阳同志30年献身航空事业的人生轨迹，深刻诠释了罗阳同志的精神，是对社会主义核心价值的最好践行，生动解读了罗阳</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信念坚定、对党忠诚</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的政治品格；</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矢志不渝、航空报国</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的爱国情怀；</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攻坚克难、勇攀高峰</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的拼搏精神；</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恪尽职守、忘我奉献</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的崇高品德；</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严于律己、淡泊名利</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的人生境界。为中华民族的复兴和强盛，践行了当代共产党人的先进和优秀。</a:t>
            </a: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1"/>
          <p:cNvSpPr>
            <a:spLocks noGrp="1"/>
          </p:cNvSpPr>
          <p:nvPr>
            <p:ph type="title"/>
          </p:nvPr>
        </p:nvSpPr>
        <p:spPr>
          <a:xfrm>
            <a:off x="468313" y="23813"/>
            <a:ext cx="8229600" cy="1143000"/>
          </a:xfrm>
        </p:spPr>
        <p:txBody>
          <a:bodyPr vert="horz" wrap="square" lIns="91440" tIns="45720" rIns="91440" bIns="45720" anchor="ctr"/>
          <a:p>
            <a:pPr eaLnBrk="1" hangingPunct="1"/>
            <a:r>
              <a:rPr lang="zh-CN" altLang="en-US" sz="4000" dirty="0"/>
              <a:t>教学目标 </a:t>
            </a:r>
            <a:endParaRPr lang="zh-CN" altLang="en-US" sz="4000" dirty="0"/>
          </a:p>
        </p:txBody>
      </p:sp>
      <p:sp>
        <p:nvSpPr>
          <p:cNvPr id="37891" name="内容占位符 2"/>
          <p:cNvSpPr>
            <a:spLocks noGrp="1"/>
          </p:cNvSpPr>
          <p:nvPr>
            <p:ph idx="1"/>
          </p:nvPr>
        </p:nvSpPr>
        <p:spPr>
          <a:xfrm>
            <a:off x="468313" y="1341438"/>
            <a:ext cx="8229600" cy="4686300"/>
          </a:xfrm>
        </p:spPr>
        <p:txBody>
          <a:bodyPr vert="horz" wrap="square" lIns="91440" tIns="45720" rIns="91440" bIns="45720" anchor="t"/>
          <a:p>
            <a:pPr marL="0" indent="0" eaLnBrk="1" hangingPunct="1">
              <a:lnSpc>
                <a:spcPct val="130000"/>
              </a:lnSpc>
              <a:buNone/>
            </a:pPr>
            <a:r>
              <a:rPr lang="en-US" altLang="zh-CN" dirty="0">
                <a:latin typeface="仿宋" panose="02010609060101010101" pitchFamily="49" charset="-122"/>
                <a:ea typeface="仿宋" panose="02010609060101010101" pitchFamily="49" charset="-122"/>
              </a:rPr>
              <a:t>  </a:t>
            </a:r>
            <a:r>
              <a:rPr lang="en-US" altLang="zh-CN" b="1" dirty="0">
                <a:latin typeface="仿宋" panose="02010609060101010101" pitchFamily="49" charset="-122"/>
                <a:ea typeface="仿宋" panose="02010609060101010101" pitchFamily="49" charset="-122"/>
              </a:rPr>
              <a:t>1.</a:t>
            </a:r>
            <a:r>
              <a:rPr lang="zh-CN" altLang="en-US" b="1" dirty="0">
                <a:latin typeface="仿宋" panose="02010609060101010101" pitchFamily="49" charset="-122"/>
                <a:ea typeface="仿宋" panose="02010609060101010101" pitchFamily="49" charset="-122"/>
              </a:rPr>
              <a:t>整体感知课文，思考作者选取那些材料来写这位英雄人物，表现了英雄人物那些优秀品质。</a:t>
            </a:r>
            <a:endParaRPr lang="zh-CN" altLang="en-US" b="1" dirty="0">
              <a:latin typeface="仿宋" panose="02010609060101010101" pitchFamily="49" charset="-122"/>
              <a:ea typeface="仿宋" panose="02010609060101010101" pitchFamily="49" charset="-122"/>
            </a:endParaRPr>
          </a:p>
          <a:p>
            <a:pPr marL="0" indent="0" eaLnBrk="1" hangingPunct="1">
              <a:lnSpc>
                <a:spcPct val="130000"/>
              </a:lnSpc>
              <a:buNone/>
            </a:pPr>
            <a:r>
              <a:rPr lang="en-US" altLang="zh-CN" b="1" dirty="0">
                <a:latin typeface="仿宋" panose="02010609060101010101" pitchFamily="49" charset="-122"/>
                <a:ea typeface="仿宋" panose="02010609060101010101" pitchFamily="49" charset="-122"/>
              </a:rPr>
              <a:t>  2.</a:t>
            </a:r>
            <a:r>
              <a:rPr lang="zh-CN" altLang="en-US" b="1" dirty="0">
                <a:latin typeface="仿宋" panose="02010609060101010101" pitchFamily="49" charset="-122"/>
                <a:ea typeface="仿宋" panose="02010609060101010101" pitchFamily="49" charset="-122"/>
              </a:rPr>
              <a:t>掌握鲜明刻画人物性格特点的方法。</a:t>
            </a:r>
            <a:endParaRPr lang="zh-CN" altLang="en-US" b="1" dirty="0">
              <a:latin typeface="仿宋" panose="02010609060101010101" pitchFamily="49" charset="-122"/>
              <a:ea typeface="仿宋" panose="02010609060101010101" pitchFamily="49" charset="-122"/>
            </a:endParaRPr>
          </a:p>
          <a:p>
            <a:pPr marL="0" indent="0" eaLnBrk="1" hangingPunct="1">
              <a:lnSpc>
                <a:spcPct val="130000"/>
              </a:lnSpc>
              <a:buNone/>
            </a:pPr>
            <a:r>
              <a:rPr lang="en-US" altLang="zh-CN" b="1" dirty="0">
                <a:latin typeface="仿宋" panose="02010609060101010101" pitchFamily="49" charset="-122"/>
                <a:ea typeface="仿宋" panose="02010609060101010101" pitchFamily="49" charset="-122"/>
              </a:rPr>
              <a:t>  3.</a:t>
            </a:r>
            <a:r>
              <a:rPr lang="zh-CN" altLang="en-US" b="1" dirty="0">
                <a:latin typeface="仿宋" panose="02010609060101010101" pitchFamily="49" charset="-122"/>
                <a:ea typeface="仿宋" panose="02010609060101010101" pitchFamily="49" charset="-122"/>
              </a:rPr>
              <a:t>体会人物的精神世界，进一步加深对人物精神和人物生活的认识。 </a:t>
            </a:r>
            <a:endParaRPr lang="zh-CN" altLang="en-US" b="1" dirty="0">
              <a:latin typeface="仿宋" panose="02010609060101010101" pitchFamily="49" charset="-122"/>
              <a:ea typeface="仿宋"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图片 4" descr="fb01_AljAR8sBXp9a"/>
          <p:cNvPicPr>
            <a:picLocks noChangeAspect="1"/>
          </p:cNvPicPr>
          <p:nvPr/>
        </p:nvPicPr>
        <p:blipFill>
          <a:blip r:embed="rId1"/>
          <a:stretch>
            <a:fillRect/>
          </a:stretch>
        </p:blipFill>
        <p:spPr>
          <a:xfrm>
            <a:off x="6223000" y="4210050"/>
            <a:ext cx="2276475" cy="2228850"/>
          </a:xfrm>
          <a:prstGeom prst="rect">
            <a:avLst/>
          </a:prstGeom>
          <a:noFill/>
          <a:ln w="9525">
            <a:noFill/>
          </a:ln>
        </p:spPr>
      </p:pic>
      <p:pic>
        <p:nvPicPr>
          <p:cNvPr id="55299" name="图片 3" descr="3853392431169419611"/>
          <p:cNvPicPr>
            <a:picLocks noChangeAspect="1"/>
          </p:cNvPicPr>
          <p:nvPr/>
        </p:nvPicPr>
        <p:blipFill>
          <a:blip r:embed="rId2"/>
          <a:stretch>
            <a:fillRect/>
          </a:stretch>
        </p:blipFill>
        <p:spPr>
          <a:xfrm>
            <a:off x="61913" y="155575"/>
            <a:ext cx="3430587" cy="4141788"/>
          </a:xfrm>
          <a:prstGeom prst="rect">
            <a:avLst/>
          </a:prstGeom>
          <a:noFill/>
          <a:ln w="9525">
            <a:noFill/>
          </a:ln>
        </p:spPr>
      </p:pic>
      <p:sp>
        <p:nvSpPr>
          <p:cNvPr id="14339" name="标题 1"/>
          <p:cNvSpPr>
            <a:spLocks noGrp="1" noChangeArrowheads="1"/>
          </p:cNvSpPr>
          <p:nvPr>
            <p:ph type="title"/>
          </p:nvPr>
        </p:nvSpPr>
        <p:spPr>
          <a:xfrm>
            <a:off x="1206500" y="2930525"/>
            <a:ext cx="7292975" cy="1365250"/>
          </a:xfrm>
          <a:solidFill>
            <a:schemeClr val="bg1"/>
          </a:solidFill>
        </p:spPr>
        <p:txBody>
          <a:bodyPr vert="horz" wrap="square" lIns="91440" tIns="45720" rIns="91440" bIns="45720" numCol="1" rtlCol="0" anchor="ctr"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none" spc="0" normalizeH="0" baseline="0" noProof="0" dirty="0" smtClean="0">
                <a:ln>
                  <a:noFill/>
                </a:ln>
                <a:solidFill>
                  <a:schemeClr val="tx2"/>
                </a:solidFill>
                <a:effectLst/>
                <a:uLnTx/>
                <a:uFillTx/>
                <a:latin typeface="宋体" panose="02010600030101010101" pitchFamily="2" charset="-122"/>
                <a:ea typeface="+mj-ea"/>
                <a:cs typeface="+mj-cs"/>
              </a:rPr>
              <a:t>作者选取哪些材料来叙写罗阳这位英雄人物的？请按课文画好的时间顺序，概括每部分大意。</a:t>
            </a:r>
            <a:endParaRPr kumimoji="0" lang="zh-CN" altLang="en-US" sz="3600" b="0" i="0" u="none" strike="noStrike" kern="1200" cap="none" spc="0" normalizeH="0" baseline="0" noProof="0" dirty="0" smtClean="0">
              <a:ln>
                <a:noFill/>
              </a:ln>
              <a:solidFill>
                <a:schemeClr val="tx2"/>
              </a:solidFill>
              <a:effectLst/>
              <a:uLnTx/>
              <a:uFillTx/>
              <a:latin typeface="宋体" panose="02010600030101010101" pitchFamily="2" charset="-122"/>
              <a:ea typeface="+mj-ea"/>
              <a:cs typeface="+mj-cs"/>
            </a:endParaRPr>
          </a:p>
        </p:txBody>
      </p:sp>
    </p:spTree>
  </p:cSld>
  <p:clrMapOvr>
    <a:masterClrMapping/>
  </p:clrMapOvr>
  <p:transition>
    <p:strips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内容占位符 2"/>
          <p:cNvSpPr>
            <a:spLocks noGrp="1"/>
          </p:cNvSpPr>
          <p:nvPr>
            <p:ph idx="1"/>
          </p:nvPr>
        </p:nvSpPr>
        <p:spPr>
          <a:xfrm>
            <a:off x="323850" y="115888"/>
            <a:ext cx="8229600" cy="6553200"/>
          </a:xfrm>
        </p:spPr>
        <p:txBody>
          <a:bodyPr vert="horz" wrap="square" lIns="91440" tIns="45720" rIns="91440" bIns="45720" anchor="t"/>
          <a:p>
            <a:pPr eaLnBrk="1" hangingPunct="1"/>
            <a:endParaRPr lang="zh-CN" altLang="en-US" dirty="0">
              <a:latin typeface="华文宋体" panose="02010600040101010101" pitchFamily="2" charset="-122"/>
              <a:ea typeface="华文宋体" panose="02010600040101010101" pitchFamily="2" charset="-122"/>
            </a:endParaRPr>
          </a:p>
          <a:p>
            <a:pPr eaLnBrk="1" hangingPunct="1">
              <a:lnSpc>
                <a:spcPct val="130000"/>
              </a:lnSpc>
            </a:pPr>
            <a:r>
              <a:rPr lang="zh-CN" altLang="en-US" b="1" dirty="0">
                <a:latin typeface="华文宋体" panose="02010600040101010101" pitchFamily="2" charset="-122"/>
                <a:ea typeface="华文宋体" panose="02010600040101010101" pitchFamily="2" charset="-122"/>
              </a:rPr>
              <a:t>整体感知课文</a:t>
            </a:r>
            <a:endParaRPr lang="zh-CN" altLang="en-US" b="1" dirty="0">
              <a:latin typeface="华文宋体" panose="02010600040101010101" pitchFamily="2" charset="-122"/>
              <a:ea typeface="华文宋体" panose="02010600040101010101" pitchFamily="2" charset="-122"/>
            </a:endParaRPr>
          </a:p>
          <a:p>
            <a:pPr eaLnBrk="1" hangingPunct="1">
              <a:lnSpc>
                <a:spcPct val="130000"/>
              </a:lnSpc>
            </a:pPr>
            <a:r>
              <a:rPr lang="zh-CN" altLang="en-US" b="1" dirty="0">
                <a:latin typeface="华文宋体" panose="02010600040101010101" pitchFamily="2" charset="-122"/>
                <a:ea typeface="华文宋体" panose="02010600040101010101" pitchFamily="2" charset="-122"/>
              </a:rPr>
              <a:t>理清文章脉络，体会作者思想感情</a:t>
            </a:r>
            <a:endParaRPr lang="zh-CN" altLang="en-US" b="1" dirty="0">
              <a:latin typeface="华文宋体" panose="02010600040101010101" pitchFamily="2" charset="-122"/>
              <a:ea typeface="华文宋体" panose="02010600040101010101" pitchFamily="2" charset="-122"/>
            </a:endParaRPr>
          </a:p>
          <a:p>
            <a:pPr eaLnBrk="1" hangingPunct="1">
              <a:lnSpc>
                <a:spcPct val="130000"/>
              </a:lnSpc>
            </a:pPr>
            <a:r>
              <a:rPr lang="zh-CN" altLang="en-US" b="1" dirty="0">
                <a:latin typeface="华文宋体" panose="02010600040101010101" pitchFamily="2" charset="-122"/>
                <a:ea typeface="华文宋体" panose="02010600040101010101" pitchFamily="2" charset="-122"/>
              </a:rPr>
              <a:t>全文按照小标题，分为五个部分。</a:t>
            </a:r>
            <a:endParaRPr lang="zh-CN" altLang="en-US" b="1" dirty="0">
              <a:latin typeface="华文宋体" panose="02010600040101010101" pitchFamily="2" charset="-122"/>
              <a:ea typeface="华文宋体" panose="02010600040101010101" pitchFamily="2" charset="-122"/>
            </a:endParaRPr>
          </a:p>
          <a:p>
            <a:pPr eaLnBrk="1" hangingPunct="1">
              <a:lnSpc>
                <a:spcPct val="130000"/>
              </a:lnSpc>
            </a:pPr>
            <a:r>
              <a:rPr lang="zh-CN" altLang="en-US" b="1" dirty="0">
                <a:latin typeface="华文宋体" panose="02010600040101010101" pitchFamily="2" charset="-122"/>
                <a:ea typeface="华文宋体" panose="02010600040101010101" pitchFamily="2" charset="-122"/>
              </a:rPr>
              <a:t>第一部分（</a:t>
            </a:r>
            <a:r>
              <a:rPr lang="en-US" altLang="zh-CN" b="1" dirty="0">
                <a:latin typeface="华文宋体" panose="02010600040101010101" pitchFamily="2" charset="-122"/>
                <a:ea typeface="华文宋体" panose="02010600040101010101" pitchFamily="2" charset="-122"/>
              </a:rPr>
              <a:t>2012</a:t>
            </a:r>
            <a:r>
              <a:rPr lang="zh-CN" altLang="en-US" b="1" dirty="0">
                <a:latin typeface="华文宋体" panose="02010600040101010101" pitchFamily="2" charset="-122"/>
                <a:ea typeface="华文宋体" panose="02010600040101010101" pitchFamily="2" charset="-122"/>
              </a:rPr>
              <a:t>年</a:t>
            </a:r>
            <a:r>
              <a:rPr lang="en-US" altLang="zh-CN" b="1" dirty="0">
                <a:latin typeface="华文宋体" panose="02010600040101010101" pitchFamily="2" charset="-122"/>
                <a:ea typeface="华文宋体" panose="02010600040101010101" pitchFamily="2" charset="-122"/>
              </a:rPr>
              <a:t>11</a:t>
            </a:r>
            <a:r>
              <a:rPr lang="zh-CN" altLang="en-US" b="1" dirty="0">
                <a:latin typeface="华文宋体" panose="02010600040101010101" pitchFamily="2" charset="-122"/>
                <a:ea typeface="华文宋体" panose="02010600040101010101" pitchFamily="2" charset="-122"/>
              </a:rPr>
              <a:t>月</a:t>
            </a:r>
            <a:r>
              <a:rPr lang="en-US" altLang="zh-CN" b="1" dirty="0">
                <a:latin typeface="华文宋体" panose="02010600040101010101" pitchFamily="2" charset="-122"/>
                <a:ea typeface="华文宋体" panose="02010600040101010101" pitchFamily="2" charset="-122"/>
              </a:rPr>
              <a:t>18</a:t>
            </a:r>
            <a:r>
              <a:rPr lang="zh-CN" altLang="en-US" b="1" dirty="0">
                <a:latin typeface="华文宋体" panose="02010600040101010101" pitchFamily="2" charset="-122"/>
                <a:ea typeface="华文宋体" panose="02010600040101010101" pitchFamily="2" charset="-122"/>
              </a:rPr>
              <a:t>日）：写罗阳登上辽宁舰，与总设计师孙聪、副司令员张永义见面。鲜明地展现了罗阳勇于攻坚克难、认真负责的性格特点，表现了他忠于事业、敢于担当的精神追求。</a:t>
            </a:r>
            <a:endParaRPr lang="zh-CN" altLang="en-US" b="1" dirty="0">
              <a:latin typeface="华文宋体" panose="02010600040101010101" pitchFamily="2" charset="-122"/>
              <a:ea typeface="华文宋体" panose="02010600040101010101" pitchFamily="2" charset="-122"/>
            </a:endParaRPr>
          </a:p>
          <a:p>
            <a:pPr eaLnBrk="1" hangingPunct="1"/>
            <a:endParaRPr lang="zh-CN" altLang="en-US" b="1" dirty="0"/>
          </a:p>
          <a:p>
            <a:pPr eaLnBrk="1" hangingPunct="1"/>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内容占位符 2"/>
          <p:cNvSpPr>
            <a:spLocks noGrp="1"/>
          </p:cNvSpPr>
          <p:nvPr>
            <p:ph idx="1"/>
          </p:nvPr>
        </p:nvSpPr>
        <p:spPr>
          <a:xfrm>
            <a:off x="107950" y="260350"/>
            <a:ext cx="8578850" cy="6408738"/>
          </a:xfrm>
        </p:spPr>
        <p:txBody>
          <a:bodyPr vert="horz" wrap="square" lIns="91440" tIns="45720" rIns="91440" bIns="45720" anchor="t"/>
          <a:p>
            <a:pPr eaLnBrk="1" hangingPunct="1">
              <a:lnSpc>
                <a:spcPct val="120000"/>
              </a:lnSpc>
            </a:pPr>
            <a:r>
              <a:rPr lang="zh-CN" altLang="en-US" b="1" dirty="0">
                <a:latin typeface="华文宋体" panose="02010600040101010101" pitchFamily="2" charset="-122"/>
                <a:ea typeface="华文宋体" panose="02010600040101010101" pitchFamily="2" charset="-122"/>
              </a:rPr>
              <a:t>第二部分（</a:t>
            </a:r>
            <a:r>
              <a:rPr lang="en-US" altLang="zh-CN" b="1" dirty="0">
                <a:latin typeface="华文宋体" panose="02010600040101010101" pitchFamily="2" charset="-122"/>
                <a:ea typeface="华文宋体" panose="02010600040101010101" pitchFamily="2" charset="-122"/>
              </a:rPr>
              <a:t>11</a:t>
            </a:r>
            <a:r>
              <a:rPr lang="zh-CN" altLang="en-US" b="1" dirty="0">
                <a:latin typeface="华文宋体" panose="02010600040101010101" pitchFamily="2" charset="-122"/>
                <a:ea typeface="华文宋体" panose="02010600040101010101" pitchFamily="2" charset="-122"/>
              </a:rPr>
              <a:t>月</a:t>
            </a:r>
            <a:r>
              <a:rPr lang="en-US" altLang="zh-CN" b="1" dirty="0">
                <a:latin typeface="华文宋体" panose="02010600040101010101" pitchFamily="2" charset="-122"/>
                <a:ea typeface="华文宋体" panose="02010600040101010101" pitchFamily="2" charset="-122"/>
              </a:rPr>
              <a:t>19</a:t>
            </a:r>
            <a:r>
              <a:rPr lang="zh-CN" altLang="en-US" b="1" dirty="0">
                <a:latin typeface="华文宋体" panose="02010600040101010101" pitchFamily="2" charset="-122"/>
                <a:ea typeface="华文宋体" panose="02010600040101010101" pitchFamily="2" charset="-122"/>
              </a:rPr>
              <a:t>日至</a:t>
            </a:r>
            <a:r>
              <a:rPr lang="en-US" altLang="zh-CN" b="1" dirty="0">
                <a:latin typeface="华文宋体" panose="02010600040101010101" pitchFamily="2" charset="-122"/>
                <a:ea typeface="华文宋体" panose="02010600040101010101" pitchFamily="2" charset="-122"/>
              </a:rPr>
              <a:t>21</a:t>
            </a:r>
            <a:r>
              <a:rPr lang="zh-CN" altLang="en-US" b="1" dirty="0">
                <a:latin typeface="华文宋体" panose="02010600040101010101" pitchFamily="2" charset="-122"/>
                <a:ea typeface="华文宋体" panose="02010600040101010101" pitchFamily="2" charset="-122"/>
              </a:rPr>
              <a:t>日）：介绍舰载机前期试验情况，记叙罗阳不辞辛苦为舰载机的最后试验及后续保障做准备。可分为三个层次。</a:t>
            </a:r>
            <a:endParaRPr lang="zh-CN" altLang="en-US" b="1" dirty="0">
              <a:latin typeface="华文宋体" panose="02010600040101010101" pitchFamily="2" charset="-122"/>
              <a:ea typeface="华文宋体" panose="02010600040101010101" pitchFamily="2" charset="-122"/>
            </a:endParaRPr>
          </a:p>
          <a:p>
            <a:pPr eaLnBrk="1" hangingPunct="1">
              <a:lnSpc>
                <a:spcPct val="120000"/>
              </a:lnSpc>
            </a:pPr>
            <a:r>
              <a:rPr lang="zh-CN" altLang="en-US" b="1" dirty="0">
                <a:latin typeface="华文宋体" panose="02010600040101010101" pitchFamily="2" charset="-122"/>
                <a:ea typeface="华文宋体" panose="02010600040101010101" pitchFamily="2" charset="-122"/>
              </a:rPr>
              <a:t>第一层（“</a:t>
            </a:r>
            <a:r>
              <a:rPr lang="en-US" altLang="zh-CN" b="1" dirty="0">
                <a:latin typeface="华文宋体" panose="02010600040101010101" pitchFamily="2" charset="-122"/>
                <a:ea typeface="华文宋体" panose="02010600040101010101" pitchFamily="2" charset="-122"/>
              </a:rPr>
              <a:t>200×</a:t>
            </a:r>
            <a:r>
              <a:rPr lang="zh-CN" altLang="en-US" b="1" dirty="0">
                <a:latin typeface="华文宋体" panose="02010600040101010101" pitchFamily="2" charset="-122"/>
                <a:ea typeface="华文宋体" panose="02010600040101010101" pitchFamily="2" charset="-122"/>
              </a:rPr>
              <a:t>年</a:t>
            </a:r>
            <a:r>
              <a:rPr lang="en-US" altLang="zh-CN" b="1" dirty="0">
                <a:latin typeface="华文宋体" panose="02010600040101010101" pitchFamily="2" charset="-122"/>
                <a:ea typeface="华文宋体" panose="02010600040101010101" pitchFamily="2" charset="-122"/>
              </a:rPr>
              <a:t>×</a:t>
            </a:r>
            <a:r>
              <a:rPr lang="zh-CN" altLang="en-US" b="1" dirty="0">
                <a:latin typeface="华文宋体" panose="02010600040101010101" pitchFamily="2" charset="-122"/>
                <a:ea typeface="华文宋体" panose="02010600040101010101" pitchFamily="2" charset="-122"/>
              </a:rPr>
              <a:t>月”至“将进行‘实际着舰试验’”），补充说明航母舰载机立项、研制和前期试验情况。作者重点写罗阳在生产开工仪式上情深意切的讲话，表现了人物不负重托、顽强拼搏的胸襟气度。这是罗阳能顺利完成前期试验工作的精神动力所在。</a:t>
            </a:r>
            <a:endParaRPr lang="zh-CN" altLang="en-US" b="1" dirty="0">
              <a:latin typeface="华文宋体" panose="02010600040101010101" pitchFamily="2" charset="-122"/>
              <a:ea typeface="华文宋体" panose="02010600040101010101" pitchFamily="2" charset="-122"/>
            </a:endParaRPr>
          </a:p>
          <a:p>
            <a:pPr eaLnBrk="1" hangingPunct="1"/>
            <a:endParaRPr lang="zh-CN" altLang="en-US"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内容占位符 2"/>
          <p:cNvSpPr>
            <a:spLocks noGrp="1"/>
          </p:cNvSpPr>
          <p:nvPr>
            <p:ph idx="1"/>
          </p:nvPr>
        </p:nvSpPr>
        <p:spPr>
          <a:xfrm>
            <a:off x="250825" y="836613"/>
            <a:ext cx="8578850" cy="5329237"/>
          </a:xfrm>
        </p:spPr>
        <p:txBody>
          <a:bodyPr vert="horz" wrap="square" lIns="91440" tIns="45720" rIns="91440" bIns="45720" anchor="t"/>
          <a:p>
            <a:pPr eaLnBrk="1" hangingPunct="1">
              <a:lnSpc>
                <a:spcPct val="130000"/>
              </a:lnSpc>
            </a:pPr>
            <a:r>
              <a:rPr lang="zh-CN" altLang="en-US" b="1" dirty="0">
                <a:latin typeface="华文宋体" panose="02010600040101010101" pitchFamily="2" charset="-122"/>
                <a:ea typeface="华文宋体" panose="02010600040101010101" pitchFamily="2" charset="-122"/>
              </a:rPr>
              <a:t>第二层（“作为舰载机沈飞研制现场总指挥”至“每个动作都近乎完美”），记叙罗阳在副航空长陪同下在舰上了解情况、观看舰载机前期试验影像。</a:t>
            </a:r>
            <a:endParaRPr lang="zh-CN" altLang="en-US" b="1" dirty="0">
              <a:latin typeface="华文宋体" panose="02010600040101010101" pitchFamily="2" charset="-122"/>
              <a:ea typeface="华文宋体" panose="02010600040101010101" pitchFamily="2" charset="-122"/>
            </a:endParaRPr>
          </a:p>
          <a:p>
            <a:pPr eaLnBrk="1" hangingPunct="1">
              <a:lnSpc>
                <a:spcPct val="130000"/>
              </a:lnSpc>
            </a:pPr>
            <a:r>
              <a:rPr lang="zh-CN" altLang="en-US" b="1" dirty="0">
                <a:latin typeface="华文宋体" panose="02010600040101010101" pitchFamily="2" charset="-122"/>
                <a:ea typeface="华文宋体" panose="02010600040101010101" pitchFamily="2" charset="-122"/>
              </a:rPr>
              <a:t>第三层（“那几日”至“他为‘空中飞鲨’后续保障工作提前在做准备”），写罗阳为舰载机的最后试验和后续保障做准备。</a:t>
            </a:r>
            <a:endParaRPr lang="zh-CN" altLang="en-US" b="1" dirty="0">
              <a:latin typeface="华文宋体" panose="02010600040101010101" pitchFamily="2" charset="-122"/>
              <a:ea typeface="华文宋体" panose="02010600040101010101" pitchFamily="2" charset="-122"/>
            </a:endParaRPr>
          </a:p>
          <a:p>
            <a:pPr eaLnBrk="1" hangingPunct="1"/>
            <a:endParaRPr lang="zh-CN" altLang="en-US"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内容占位符 2"/>
          <p:cNvSpPr>
            <a:spLocks noGrp="1"/>
          </p:cNvSpPr>
          <p:nvPr>
            <p:ph idx="1"/>
          </p:nvPr>
        </p:nvSpPr>
        <p:spPr>
          <a:xfrm>
            <a:off x="457200" y="260350"/>
            <a:ext cx="8229600" cy="6408738"/>
          </a:xfrm>
        </p:spPr>
        <p:txBody>
          <a:bodyPr vert="horz" wrap="square" lIns="91440" tIns="45720" rIns="91440" bIns="45720" anchor="t"/>
          <a:p>
            <a:pPr eaLnBrk="1" hangingPunct="1">
              <a:lnSpc>
                <a:spcPct val="120000"/>
              </a:lnSpc>
            </a:pPr>
            <a:r>
              <a:rPr lang="zh-CN" altLang="en-US" b="1" dirty="0">
                <a:latin typeface="华文宋体" panose="02010600040101010101" pitchFamily="2" charset="-122"/>
                <a:ea typeface="华文宋体" panose="02010600040101010101" pitchFamily="2" charset="-122"/>
              </a:rPr>
              <a:t>第三部分（</a:t>
            </a:r>
            <a:r>
              <a:rPr lang="en-US" altLang="zh-CN" b="1" dirty="0">
                <a:latin typeface="华文宋体" panose="02010600040101010101" pitchFamily="2" charset="-122"/>
                <a:ea typeface="华文宋体" panose="02010600040101010101" pitchFamily="2" charset="-122"/>
              </a:rPr>
              <a:t>11</a:t>
            </a:r>
            <a:r>
              <a:rPr lang="zh-CN" altLang="en-US" b="1" dirty="0">
                <a:latin typeface="华文宋体" panose="02010600040101010101" pitchFamily="2" charset="-122"/>
                <a:ea typeface="华文宋体" panose="02010600040101010101" pitchFamily="2" charset="-122"/>
              </a:rPr>
              <a:t>月</a:t>
            </a:r>
            <a:r>
              <a:rPr lang="en-US" altLang="zh-CN" b="1" dirty="0">
                <a:latin typeface="华文宋体" panose="02010600040101010101" pitchFamily="2" charset="-122"/>
                <a:ea typeface="华文宋体" panose="02010600040101010101" pitchFamily="2" charset="-122"/>
              </a:rPr>
              <a:t>22</a:t>
            </a:r>
            <a:r>
              <a:rPr lang="zh-CN" altLang="en-US" b="1" dirty="0">
                <a:latin typeface="华文宋体" panose="02010600040101010101" pitchFamily="2" charset="-122"/>
                <a:ea typeface="华文宋体" panose="02010600040101010101" pitchFamily="2" charset="-122"/>
              </a:rPr>
              <a:t>日）：写罗阳在舰载机首次着舰起飞试验前夜的激动心情。这一部分先简要记述了海试协调会，接下来描写了罗阳的心理活动及与孙聪的对话。</a:t>
            </a:r>
            <a:endParaRPr lang="zh-CN" altLang="en-US" b="1" dirty="0">
              <a:latin typeface="华文宋体" panose="02010600040101010101" pitchFamily="2" charset="-122"/>
              <a:ea typeface="华文宋体" panose="02010600040101010101" pitchFamily="2" charset="-122"/>
            </a:endParaRPr>
          </a:p>
          <a:p>
            <a:pPr eaLnBrk="1" hangingPunct="1">
              <a:lnSpc>
                <a:spcPct val="120000"/>
              </a:lnSpc>
            </a:pPr>
            <a:r>
              <a:rPr lang="zh-CN" altLang="en-US" b="1" dirty="0">
                <a:latin typeface="华文宋体" panose="02010600040101010101" pitchFamily="2" charset="-122"/>
                <a:ea typeface="华文宋体" panose="02010600040101010101" pitchFamily="2" charset="-122"/>
              </a:rPr>
              <a:t>第四部分（</a:t>
            </a:r>
            <a:r>
              <a:rPr lang="en-US" altLang="zh-CN" b="1" dirty="0">
                <a:latin typeface="华文宋体" panose="02010600040101010101" pitchFamily="2" charset="-122"/>
                <a:ea typeface="华文宋体" panose="02010600040101010101" pitchFamily="2" charset="-122"/>
              </a:rPr>
              <a:t>11</a:t>
            </a:r>
            <a:r>
              <a:rPr lang="zh-CN" altLang="en-US" b="1" dirty="0">
                <a:latin typeface="华文宋体" panose="02010600040101010101" pitchFamily="2" charset="-122"/>
                <a:ea typeface="华文宋体" panose="02010600040101010101" pitchFamily="2" charset="-122"/>
              </a:rPr>
              <a:t>月</a:t>
            </a:r>
            <a:r>
              <a:rPr lang="en-US" altLang="zh-CN" b="1" dirty="0">
                <a:latin typeface="华文宋体" panose="02010600040101010101" pitchFamily="2" charset="-122"/>
                <a:ea typeface="华文宋体" panose="02010600040101010101" pitchFamily="2" charset="-122"/>
              </a:rPr>
              <a:t>23</a:t>
            </a:r>
            <a:r>
              <a:rPr lang="zh-CN" altLang="en-US" b="1" dirty="0">
                <a:latin typeface="华文宋体" panose="02010600040101010101" pitchFamily="2" charset="-122"/>
                <a:ea typeface="华文宋体" panose="02010600040101010101" pitchFamily="2" charset="-122"/>
              </a:rPr>
              <a:t>日至</a:t>
            </a:r>
            <a:r>
              <a:rPr lang="en-US" altLang="zh-CN" b="1" dirty="0">
                <a:latin typeface="华文宋体" panose="02010600040101010101" pitchFamily="2" charset="-122"/>
                <a:ea typeface="华文宋体" panose="02010600040101010101" pitchFamily="2" charset="-122"/>
              </a:rPr>
              <a:t>24</a:t>
            </a:r>
            <a:r>
              <a:rPr lang="zh-CN" altLang="en-US" b="1" dirty="0">
                <a:latin typeface="华文宋体" panose="02010600040101010101" pitchFamily="2" charset="-122"/>
                <a:ea typeface="华文宋体" panose="02010600040101010101" pitchFamily="2" charset="-122"/>
              </a:rPr>
              <a:t>日）：写罗阳现场感受歼</a:t>
            </a:r>
            <a:r>
              <a:rPr lang="en-US" altLang="zh-CN" b="1" dirty="0">
                <a:latin typeface="华文宋体" panose="02010600040101010101" pitchFamily="2" charset="-122"/>
                <a:ea typeface="华文宋体" panose="02010600040101010101" pitchFamily="2" charset="-122"/>
              </a:rPr>
              <a:t>15</a:t>
            </a:r>
            <a:r>
              <a:rPr lang="zh-CN" altLang="en-US" b="1" dirty="0">
                <a:latin typeface="华文宋体" panose="02010600040101010101" pitchFamily="2" charset="-122"/>
                <a:ea typeface="华文宋体" panose="02010600040101010101" pitchFamily="2" charset="-122"/>
              </a:rPr>
              <a:t>航母舰载机首次着舰起飞试验。</a:t>
            </a:r>
            <a:endParaRPr lang="zh-CN" altLang="en-US" b="1" dirty="0">
              <a:latin typeface="华文宋体" panose="02010600040101010101" pitchFamily="2" charset="-122"/>
              <a:ea typeface="华文宋体" panose="02010600040101010101" pitchFamily="2" charset="-122"/>
            </a:endParaRPr>
          </a:p>
          <a:p>
            <a:pPr eaLnBrk="1" hangingPunct="1">
              <a:lnSpc>
                <a:spcPct val="120000"/>
              </a:lnSpc>
            </a:pPr>
            <a:r>
              <a:rPr lang="zh-CN" altLang="en-US" b="1" dirty="0">
                <a:latin typeface="华文宋体" panose="02010600040101010101" pitchFamily="2" charset="-122"/>
                <a:ea typeface="华文宋体" panose="02010600040101010101" pitchFamily="2" charset="-122"/>
              </a:rPr>
              <a:t>第五部分（</a:t>
            </a:r>
            <a:r>
              <a:rPr lang="en-US" altLang="zh-CN" b="1" dirty="0">
                <a:latin typeface="华文宋体" panose="02010600040101010101" pitchFamily="2" charset="-122"/>
                <a:ea typeface="华文宋体" panose="02010600040101010101" pitchFamily="2" charset="-122"/>
              </a:rPr>
              <a:t>11</a:t>
            </a:r>
            <a:r>
              <a:rPr lang="zh-CN" altLang="en-US" b="1" dirty="0">
                <a:latin typeface="华文宋体" panose="02010600040101010101" pitchFamily="2" charset="-122"/>
                <a:ea typeface="华文宋体" panose="02010600040101010101" pitchFamily="2" charset="-122"/>
              </a:rPr>
              <a:t>月</a:t>
            </a:r>
            <a:r>
              <a:rPr lang="en-US" altLang="zh-CN" b="1" dirty="0">
                <a:latin typeface="华文宋体" panose="02010600040101010101" pitchFamily="2" charset="-122"/>
                <a:ea typeface="华文宋体" panose="02010600040101010101" pitchFamily="2" charset="-122"/>
              </a:rPr>
              <a:t>25</a:t>
            </a:r>
            <a:r>
              <a:rPr lang="zh-CN" altLang="en-US" b="1" dirty="0">
                <a:latin typeface="华文宋体" panose="02010600040101010101" pitchFamily="2" charset="-122"/>
                <a:ea typeface="华文宋体" panose="02010600040101010101" pitchFamily="2" charset="-122"/>
              </a:rPr>
              <a:t>日）：写罗阳因公殉职，悲壮离世。罗阳的牺牲是我国航空事业的重大损失，作者以“苍天垂泪，大海呜咽</a:t>
            </a:r>
            <a:r>
              <a:rPr lang="en-US" altLang="zh-CN" b="1" dirty="0">
                <a:latin typeface="华文宋体" panose="02010600040101010101" pitchFamily="2" charset="-122"/>
                <a:ea typeface="华文宋体" panose="02010600040101010101" pitchFamily="2" charset="-122"/>
              </a:rPr>
              <a:t>……”</a:t>
            </a:r>
            <a:r>
              <a:rPr lang="zh-CN" altLang="en-US" b="1" dirty="0">
                <a:latin typeface="华文宋体" panose="02010600040101010101" pitchFamily="2" charset="-122"/>
                <a:ea typeface="华文宋体" panose="02010600040101010101" pitchFamily="2" charset="-122"/>
              </a:rPr>
              <a:t>表达了无尽的悲伤和痛惜。</a:t>
            </a:r>
            <a:endParaRPr lang="zh-CN" altLang="en-US" b="1" dirty="0">
              <a:latin typeface="华文宋体" panose="02010600040101010101" pitchFamily="2" charset="-122"/>
              <a:ea typeface="华文宋体" panose="02010600040101010101" pitchFamily="2" charset="-122"/>
            </a:endParaRPr>
          </a:p>
          <a:p>
            <a:pPr eaLnBrk="1" hangingPunct="1"/>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8" name="图片 3" descr="00569a5b0d1e1c7"/>
          <p:cNvPicPr>
            <a:picLocks noChangeAspect="1"/>
          </p:cNvPicPr>
          <p:nvPr/>
        </p:nvPicPr>
        <p:blipFill>
          <a:blip r:embed="rId1"/>
          <a:srcRect l="4239" r="2583"/>
          <a:stretch>
            <a:fillRect/>
          </a:stretch>
        </p:blipFill>
        <p:spPr>
          <a:xfrm>
            <a:off x="-14287" y="652463"/>
            <a:ext cx="9115425" cy="5313362"/>
          </a:xfrm>
          <a:prstGeom prst="rect">
            <a:avLst/>
          </a:prstGeom>
          <a:noFill/>
          <a:ln w="9525">
            <a:noFill/>
          </a:ln>
        </p:spPr>
      </p:pic>
      <p:sp>
        <p:nvSpPr>
          <p:cNvPr id="3" name="内容占位符 2"/>
          <p:cNvSpPr>
            <a:spLocks noGrp="1"/>
          </p:cNvSpPr>
          <p:nvPr>
            <p:ph idx="1"/>
          </p:nvPr>
        </p:nvSpPr>
        <p:spPr>
          <a:xfrm>
            <a:off x="600075" y="935038"/>
            <a:ext cx="7967663" cy="4749800"/>
          </a:xfrm>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normAutofit/>
          </a:bodyPr>
          <a:lstStyle/>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两总汇合搭台唱戏，航空人说话算数！</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勇挑重担，</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5</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年磨砺，今朝飞鲨实着舰。</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张司令主持海事协调会，下命令；</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   两总仰星空听潮夜话，心澎湃。</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惊天大戏拉帷幕，刀尖舞蹈喜成功。</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   航空</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STYLE</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风靡，松弛罗阳累倒。</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犟罗阳忍病见代表，赴医院不忘旧成员；</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   分忧虑轻声言车况，终撒手天海同悲痛。</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endParaRPr kumimoji="0" lang="zh-CN" altLang="en-US" sz="3200" b="0"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endParaRPr kumimoji="0" lang="zh-CN" altLang="en-US" sz="3200" b="0" i="0" u="none" strike="noStrike" kern="1200" cap="none" spc="0" normalizeH="0" baseline="0" noProof="0" dirty="0" smtClean="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charRg st="0" end="18"/>
                                            </p:txEl>
                                          </p:spTgt>
                                        </p:tgtEl>
                                        <p:attrNameLst>
                                          <p:attrName>style.visibility</p:attrName>
                                        </p:attrNameLst>
                                      </p:cBhvr>
                                      <p:to>
                                        <p:strVal val="visible"/>
                                      </p:to>
                                    </p:set>
                                    <p:animEffect transition="in" filter="blinds(horizontal)">
                                      <p:cBhvr>
                                        <p:cTn id="12" dur="500"/>
                                        <p:tgtEl>
                                          <p:spTgt spid="3">
                                            <p:txEl>
                                              <p:charRg st="0" end="1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charRg st="18" end="37"/>
                                            </p:txEl>
                                          </p:spTgt>
                                        </p:tgtEl>
                                        <p:attrNameLst>
                                          <p:attrName>style.visibility</p:attrName>
                                        </p:attrNameLst>
                                      </p:cBhvr>
                                      <p:to>
                                        <p:strVal val="visible"/>
                                      </p:to>
                                    </p:set>
                                    <p:animEffect transition="in" filter="blinds(horizontal)">
                                      <p:cBhvr>
                                        <p:cTn id="17" dur="500"/>
                                        <p:tgtEl>
                                          <p:spTgt spid="3">
                                            <p:txEl>
                                              <p:charRg st="18" end="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charRg st="37" end="53"/>
                                            </p:txEl>
                                          </p:spTgt>
                                        </p:tgtEl>
                                        <p:attrNameLst>
                                          <p:attrName>style.visibility</p:attrName>
                                        </p:attrNameLst>
                                      </p:cBhvr>
                                      <p:to>
                                        <p:strVal val="visible"/>
                                      </p:to>
                                    </p:set>
                                    <p:animEffect transition="in" filter="blinds(horizontal)">
                                      <p:cBhvr>
                                        <p:cTn id="22" dur="500"/>
                                        <p:tgtEl>
                                          <p:spTgt spid="3">
                                            <p:txEl>
                                              <p:charRg st="37" end="5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charRg st="53" end="71"/>
                                            </p:txEl>
                                          </p:spTgt>
                                        </p:tgtEl>
                                        <p:attrNameLst>
                                          <p:attrName>style.visibility</p:attrName>
                                        </p:attrNameLst>
                                      </p:cBhvr>
                                      <p:to>
                                        <p:strVal val="visible"/>
                                      </p:to>
                                    </p:set>
                                    <p:animEffect transition="in" filter="blinds(horizontal)">
                                      <p:cBhvr>
                                        <p:cTn id="27" dur="500"/>
                                        <p:tgtEl>
                                          <p:spTgt spid="3">
                                            <p:txEl>
                                              <p:charRg st="53" end="7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charRg st="71" end="88"/>
                                            </p:txEl>
                                          </p:spTgt>
                                        </p:tgtEl>
                                        <p:attrNameLst>
                                          <p:attrName>style.visibility</p:attrName>
                                        </p:attrNameLst>
                                      </p:cBhvr>
                                      <p:to>
                                        <p:strVal val="visible"/>
                                      </p:to>
                                    </p:set>
                                    <p:animEffect transition="in" filter="blinds(horizontal)">
                                      <p:cBhvr>
                                        <p:cTn id="32" dur="500"/>
                                        <p:tgtEl>
                                          <p:spTgt spid="3">
                                            <p:txEl>
                                              <p:charRg st="71" end="8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charRg st="88" end="109"/>
                                            </p:txEl>
                                          </p:spTgt>
                                        </p:tgtEl>
                                        <p:attrNameLst>
                                          <p:attrName>style.visibility</p:attrName>
                                        </p:attrNameLst>
                                      </p:cBhvr>
                                      <p:to>
                                        <p:strVal val="visible"/>
                                      </p:to>
                                    </p:set>
                                    <p:animEffect transition="in" filter="blinds(horizontal)">
                                      <p:cBhvr>
                                        <p:cTn id="37" dur="500"/>
                                        <p:tgtEl>
                                          <p:spTgt spid="3">
                                            <p:txEl>
                                              <p:charRg st="88" end="10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charRg st="109" end="128"/>
                                            </p:txEl>
                                          </p:spTgt>
                                        </p:tgtEl>
                                        <p:attrNameLst>
                                          <p:attrName>style.visibility</p:attrName>
                                        </p:attrNameLst>
                                      </p:cBhvr>
                                      <p:to>
                                        <p:strVal val="visible"/>
                                      </p:to>
                                    </p:set>
                                    <p:animEffect transition="in" filter="blinds(horizontal)">
                                      <p:cBhvr>
                                        <p:cTn id="42" dur="500"/>
                                        <p:tgtEl>
                                          <p:spTgt spid="3">
                                            <p:txEl>
                                              <p:charRg st="109" end="12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charRg st="128" end="150"/>
                                            </p:txEl>
                                          </p:spTgt>
                                        </p:tgtEl>
                                        <p:attrNameLst>
                                          <p:attrName>style.visibility</p:attrName>
                                        </p:attrNameLst>
                                      </p:cBhvr>
                                      <p:to>
                                        <p:strVal val="visible"/>
                                      </p:to>
                                    </p:set>
                                    <p:animEffect transition="in" filter="blinds(horizontal)">
                                      <p:cBhvr>
                                        <p:cTn id="47" dur="500"/>
                                        <p:tgtEl>
                                          <p:spTgt spid="3">
                                            <p:txEl>
                                              <p:charRg st="128" end="1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67544" y="0"/>
            <a:ext cx="8229600" cy="1143000"/>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scene3d>
              <a:camera prst="obliqueTopRight"/>
              <a:lightRig rig="threePt" dir="t"/>
            </a:scene3d>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800" b="0" i="0" u="none" strike="noStrike" kern="1200" cap="none" spc="0" normalizeH="0" baseline="0" noProof="1">
                <a:ln w="22225">
                  <a:solidFill>
                    <a:srgbClr val="00B050"/>
                  </a:solidFill>
                  <a:prstDash val="solid"/>
                </a:ln>
                <a:solidFill>
                  <a:srgbClr val="FFC000"/>
                </a:solidFill>
                <a:effectLst/>
                <a:uLnTx/>
                <a:uFillTx/>
                <a:latin typeface="楷体" panose="02010609060101010101" pitchFamily="49" charset="-122"/>
                <a:ea typeface="楷体" panose="02010609060101010101" pitchFamily="49" charset="-122"/>
                <a:cs typeface="+mj-cs"/>
              </a:rPr>
              <a:t>合作探究</a:t>
            </a:r>
            <a:endParaRPr kumimoji="0" lang="zh-CN" altLang="en-US" sz="4800" b="0" i="0" u="none" strike="noStrike" kern="1200" cap="none" spc="0" normalizeH="0" baseline="0" noProof="1">
              <a:ln w="22225">
                <a:solidFill>
                  <a:srgbClr val="00B050"/>
                </a:solidFill>
                <a:prstDash val="solid"/>
              </a:ln>
              <a:solidFill>
                <a:srgbClr val="FFC000"/>
              </a:solidFill>
              <a:effectLst/>
              <a:uLnTx/>
              <a:uFillTx/>
              <a:latin typeface="楷体" panose="02010609060101010101" pitchFamily="49" charset="-122"/>
              <a:ea typeface="楷体" panose="02010609060101010101" pitchFamily="49" charset="-122"/>
              <a:cs typeface="+mj-cs"/>
            </a:endParaRPr>
          </a:p>
        </p:txBody>
      </p:sp>
      <p:sp>
        <p:nvSpPr>
          <p:cNvPr id="61444" name="内容占位符 2"/>
          <p:cNvSpPr>
            <a:spLocks noGrp="1"/>
          </p:cNvSpPr>
          <p:nvPr>
            <p:ph idx="1"/>
          </p:nvPr>
        </p:nvSpPr>
        <p:spPr>
          <a:xfrm>
            <a:off x="684213" y="1257300"/>
            <a:ext cx="7610475" cy="3241675"/>
          </a:xfrm>
        </p:spPr>
        <p:txBody>
          <a:bodyPr vert="horz" wrap="square" lIns="91440" tIns="45720" rIns="91440" bIns="45720" anchor="t"/>
          <a:p>
            <a:pPr marL="0" indent="0" eaLnBrk="1" hangingPunct="1">
              <a:lnSpc>
                <a:spcPct val="120000"/>
              </a:lnSpc>
              <a:buNone/>
            </a:pPr>
            <a:r>
              <a:rPr lang="zh-CN" altLang="en-US" dirty="0"/>
              <a:t>请画出文中使用细节、心理及语言描写等的句子，归纳罗阳的性格特点，想想他身上有哪些优秀精神品质，并探讨这些精神品质产生的原因。</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8313" y="476250"/>
            <a:ext cx="8229600" cy="5616575"/>
          </a:xfrm>
        </p:spPr>
        <p:txBody>
          <a:bodyPr vert="horz" wrap="square" lIns="91440" tIns="45720" rIns="91440" bIns="45720" anchor="t"/>
          <a:p>
            <a:pPr marL="0" indent="0" eaLnBrk="1" hangingPunct="1">
              <a:lnSpc>
                <a:spcPct val="150000"/>
              </a:lnSpc>
              <a:spcBef>
                <a:spcPct val="0"/>
              </a:spcBef>
              <a:buNone/>
            </a:pPr>
            <a:r>
              <a:rPr lang="zh-CN" altLang="en-US" b="1" dirty="0"/>
              <a:t>矢志报国，不甘人后的</a:t>
            </a:r>
            <a:r>
              <a:rPr lang="zh-CN" altLang="en-US" b="1" dirty="0">
                <a:solidFill>
                  <a:srgbClr val="FF0000"/>
                </a:solidFill>
              </a:rPr>
              <a:t>爱国精神</a:t>
            </a:r>
            <a:r>
              <a:rPr lang="zh-CN" altLang="en-US" b="1" dirty="0"/>
              <a:t>。</a:t>
            </a:r>
            <a:endParaRPr lang="zh-CN" altLang="en-US" b="1" dirty="0"/>
          </a:p>
          <a:p>
            <a:pPr marL="0" indent="0" eaLnBrk="1" hangingPunct="1">
              <a:lnSpc>
                <a:spcPct val="150000"/>
              </a:lnSpc>
              <a:spcBef>
                <a:spcPct val="0"/>
              </a:spcBef>
              <a:buNone/>
            </a:pPr>
            <a:r>
              <a:rPr lang="zh-CN" altLang="en-US" b="1" dirty="0"/>
              <a:t>言而有信的</a:t>
            </a:r>
            <a:r>
              <a:rPr lang="zh-CN" altLang="en-US" b="1" dirty="0">
                <a:solidFill>
                  <a:srgbClr val="FF0000"/>
                </a:solidFill>
              </a:rPr>
              <a:t>诚信意识</a:t>
            </a:r>
            <a:r>
              <a:rPr lang="zh-CN" altLang="en-US" b="1" dirty="0"/>
              <a:t>。</a:t>
            </a:r>
            <a:endParaRPr lang="zh-CN" altLang="en-US" b="1" dirty="0"/>
          </a:p>
          <a:p>
            <a:pPr marL="0" indent="0" eaLnBrk="1" hangingPunct="1">
              <a:lnSpc>
                <a:spcPct val="150000"/>
              </a:lnSpc>
              <a:spcBef>
                <a:spcPct val="0"/>
              </a:spcBef>
              <a:buNone/>
            </a:pPr>
            <a:r>
              <a:rPr lang="zh-CN" altLang="en-US" b="1" dirty="0"/>
              <a:t>航空人强烈的责任感、使命感，勇挑重担、敢负责任。攻坚克难、勇攀高峰的</a:t>
            </a:r>
            <a:r>
              <a:rPr lang="zh-CN" altLang="en-US" b="1" dirty="0">
                <a:solidFill>
                  <a:srgbClr val="FF0000"/>
                </a:solidFill>
              </a:rPr>
              <a:t>拼搏精神</a:t>
            </a:r>
            <a:r>
              <a:rPr lang="zh-CN" altLang="en-US" b="1" dirty="0"/>
              <a:t>。</a:t>
            </a:r>
            <a:endParaRPr lang="zh-CN" altLang="en-US" b="1" dirty="0"/>
          </a:p>
          <a:p>
            <a:pPr marL="0" indent="0" eaLnBrk="1" hangingPunct="1">
              <a:lnSpc>
                <a:spcPct val="150000"/>
              </a:lnSpc>
              <a:spcBef>
                <a:spcPct val="0"/>
              </a:spcBef>
              <a:buNone/>
            </a:pPr>
            <a:r>
              <a:rPr lang="zh-CN" altLang="en-US" b="1" dirty="0"/>
              <a:t>兢兢业业，严谨认真，一丝不苟的</a:t>
            </a:r>
            <a:r>
              <a:rPr lang="zh-CN" altLang="en-US" b="1" dirty="0">
                <a:solidFill>
                  <a:srgbClr val="FF0000"/>
                </a:solidFill>
              </a:rPr>
              <a:t>敬业精神</a:t>
            </a:r>
            <a:r>
              <a:rPr lang="zh-CN" altLang="en-US" b="1" dirty="0"/>
              <a:t>。</a:t>
            </a:r>
            <a:endParaRPr lang="zh-CN" altLang="en-US" b="1" dirty="0"/>
          </a:p>
          <a:p>
            <a:pPr marL="0" indent="0" eaLnBrk="1" hangingPunct="1">
              <a:lnSpc>
                <a:spcPct val="150000"/>
              </a:lnSpc>
              <a:spcBef>
                <a:spcPct val="0"/>
              </a:spcBef>
              <a:buNone/>
            </a:pPr>
            <a:r>
              <a:rPr lang="zh-CN" altLang="en-US" b="1" dirty="0"/>
              <a:t>鞠躬尽瘁，舍身忘我的</a:t>
            </a:r>
            <a:r>
              <a:rPr lang="zh-CN" altLang="en-US" b="1" dirty="0">
                <a:solidFill>
                  <a:srgbClr val="FF0000"/>
                </a:solidFill>
              </a:rPr>
              <a:t>奉献精神</a:t>
            </a:r>
            <a:r>
              <a:rPr lang="zh-CN" altLang="en-US" b="1" dirty="0"/>
              <a:t>。</a:t>
            </a:r>
            <a:endParaRPr lang="zh-CN" altLang="en-US" b="1" dirty="0"/>
          </a:p>
          <a:p>
            <a:pPr marL="0" indent="0" eaLnBrk="1" hangingPunct="1">
              <a:lnSpc>
                <a:spcPct val="150000"/>
              </a:lnSpc>
              <a:spcBef>
                <a:spcPct val="0"/>
              </a:spcBef>
              <a:buNone/>
            </a:pPr>
            <a:r>
              <a:rPr lang="zh-CN" altLang="en-US" b="1" dirty="0"/>
              <a:t>心系他人，淡泊名利的处事态度。</a:t>
            </a:r>
            <a:endParaRPr lang="zh-CN" altLang="en-US" b="1" dirty="0"/>
          </a:p>
          <a:p>
            <a:pPr marL="0" indent="0" eaLnBrk="1" hangingPunct="1">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charRg st="0" end="16"/>
                                            </p:txEl>
                                          </p:spTgt>
                                        </p:tgtEl>
                                        <p:attrNameLst>
                                          <p:attrName>style.visibility</p:attrName>
                                        </p:attrNameLst>
                                      </p:cBhvr>
                                      <p:to>
                                        <p:strVal val="visible"/>
                                      </p:to>
                                    </p:set>
                                    <p:anim calcmode="lin" valueType="num">
                                      <p:cBhvr additive="base">
                                        <p:cTn id="7" dur="500" fill="hold"/>
                                        <p:tgtEl>
                                          <p:spTgt spid="3">
                                            <p:txEl>
                                              <p:charRg st="0" end="16"/>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charRg st="0" end="1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charRg st="16" end="27"/>
                                            </p:txEl>
                                          </p:spTgt>
                                        </p:tgtEl>
                                        <p:attrNameLst>
                                          <p:attrName>style.visibility</p:attrName>
                                        </p:attrNameLst>
                                      </p:cBhvr>
                                      <p:to>
                                        <p:strVal val="visible"/>
                                      </p:to>
                                    </p:set>
                                    <p:anim calcmode="lin" valueType="num">
                                      <p:cBhvr additive="base">
                                        <p:cTn id="13" dur="500" fill="hold"/>
                                        <p:tgtEl>
                                          <p:spTgt spid="3">
                                            <p:txEl>
                                              <p:charRg st="16" end="27"/>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charRg st="16" end="27"/>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xEl>
                                              <p:charRg st="27" end="67"/>
                                            </p:txEl>
                                          </p:spTgt>
                                        </p:tgtEl>
                                        <p:attrNameLst>
                                          <p:attrName>style.visibility</p:attrName>
                                        </p:attrNameLst>
                                      </p:cBhvr>
                                      <p:to>
                                        <p:strVal val="visible"/>
                                      </p:to>
                                    </p:set>
                                    <p:anim calcmode="lin" valueType="num">
                                      <p:cBhvr additive="base">
                                        <p:cTn id="19" dur="500" fill="hold"/>
                                        <p:tgtEl>
                                          <p:spTgt spid="3">
                                            <p:txEl>
                                              <p:charRg st="27" end="67"/>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charRg st="27" end="67"/>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xEl>
                                              <p:charRg st="67" end="88"/>
                                            </p:txEl>
                                          </p:spTgt>
                                        </p:tgtEl>
                                        <p:attrNameLst>
                                          <p:attrName>style.visibility</p:attrName>
                                        </p:attrNameLst>
                                      </p:cBhvr>
                                      <p:to>
                                        <p:strVal val="visible"/>
                                      </p:to>
                                    </p:set>
                                    <p:anim calcmode="lin" valueType="num">
                                      <p:cBhvr additive="base">
                                        <p:cTn id="25" dur="500" fill="hold"/>
                                        <p:tgtEl>
                                          <p:spTgt spid="3">
                                            <p:txEl>
                                              <p:charRg st="67" end="88"/>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charRg st="67" end="88"/>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
                                            <p:txEl>
                                              <p:charRg st="88" end="104"/>
                                            </p:txEl>
                                          </p:spTgt>
                                        </p:tgtEl>
                                        <p:attrNameLst>
                                          <p:attrName>style.visibility</p:attrName>
                                        </p:attrNameLst>
                                      </p:cBhvr>
                                      <p:to>
                                        <p:strVal val="visible"/>
                                      </p:to>
                                    </p:set>
                                    <p:anim calcmode="lin" valueType="num">
                                      <p:cBhvr additive="base">
                                        <p:cTn id="31" dur="500" fill="hold"/>
                                        <p:tgtEl>
                                          <p:spTgt spid="3">
                                            <p:txEl>
                                              <p:charRg st="88" end="10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charRg st="88" end="10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
                                            <p:txEl>
                                              <p:charRg st="104" end="120"/>
                                            </p:txEl>
                                          </p:spTgt>
                                        </p:tgtEl>
                                        <p:attrNameLst>
                                          <p:attrName>style.visibility</p:attrName>
                                        </p:attrNameLst>
                                      </p:cBhvr>
                                      <p:to>
                                        <p:strVal val="visible"/>
                                      </p:to>
                                    </p:set>
                                    <p:anim calcmode="lin" valueType="num">
                                      <p:cBhvr additive="base">
                                        <p:cTn id="37" dur="500" fill="hold"/>
                                        <p:tgtEl>
                                          <p:spTgt spid="3">
                                            <p:txEl>
                                              <p:charRg st="104" end="12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charRg st="104" end="12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标题 1"/>
          <p:cNvSpPr>
            <a:spLocks noGrp="1"/>
          </p:cNvSpPr>
          <p:nvPr/>
        </p:nvSpPr>
        <p:spPr>
          <a:xfrm>
            <a:off x="457200" y="404813"/>
            <a:ext cx="8112125" cy="4176713"/>
          </a:xfrm>
          <a:prstGeom prst="rect">
            <a:avLst/>
          </a:prstGeom>
        </p:spPr>
        <p:style>
          <a:lnRef idx="2">
            <a:schemeClr val="accent4"/>
          </a:lnRef>
          <a:fillRef idx="1">
            <a:schemeClr val="lt1"/>
          </a:fillRef>
          <a:effectRef idx="0">
            <a:schemeClr val="accent4"/>
          </a:effectRef>
          <a:fontRef idx="minor">
            <a:schemeClr val="dk1"/>
          </a:fontRef>
        </p:style>
        <p:txBody>
          <a:bodyPr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0" i="0" u="none" strike="noStrike" kern="1200" cap="none" spc="0" normalizeH="0" baseline="0" noProof="1">
                <a:ln>
                  <a:noFill/>
                </a:ln>
                <a:solidFill>
                  <a:schemeClr val="tx1"/>
                </a:solidFill>
                <a:effectLst/>
                <a:uLnTx/>
                <a:uFillTx/>
                <a:latin typeface="+mn-lt"/>
                <a:ea typeface="+mn-ea"/>
                <a:cs typeface="+mn-cs"/>
              </a:rPr>
              <a:t>歼15：中国研发的第一种重型双发舰载战斗机，在罗阳的指挥下，于2012年11月成功地完成了在辽宁舰上起降的任务，标志着中国舰载航空兵开始形成战斗力。</a:t>
            </a:r>
            <a:endParaRPr kumimoji="0" lang="zh-CN" altLang="en-US" sz="36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transition>
    <p:comb/>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8" name="内容占位符 3" descr="900x600_8HAS38TK4T8E0001"/>
          <p:cNvPicPr>
            <a:picLocks noGrp="1" noChangeAspect="1"/>
          </p:cNvPicPr>
          <p:nvPr>
            <p:ph idx="1"/>
          </p:nvPr>
        </p:nvPicPr>
        <p:blipFill>
          <a:blip r:embed="rId1"/>
          <a:srcRect/>
          <a:stretch>
            <a:fillRect/>
          </a:stretch>
        </p:blipFill>
        <p:spPr>
          <a:xfrm>
            <a:off x="-7937" y="0"/>
            <a:ext cx="9174162" cy="6858000"/>
          </a:xfrm>
        </p:spPr>
      </p:pic>
    </p:spTree>
  </p:cSld>
  <p:clrMapOvr>
    <a:masterClrMapping/>
  </p:clrMapOvr>
  <p:transition>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内容占位符 2"/>
          <p:cNvSpPr>
            <a:spLocks noGrp="1"/>
          </p:cNvSpPr>
          <p:nvPr>
            <p:ph idx="1"/>
          </p:nvPr>
        </p:nvSpPr>
        <p:spPr>
          <a:xfrm>
            <a:off x="468313" y="476250"/>
            <a:ext cx="8229600" cy="5905500"/>
          </a:xfrm>
        </p:spPr>
        <p:txBody>
          <a:bodyPr vert="horz" wrap="square" lIns="91440" tIns="45720" rIns="91440" bIns="45720" numCol="1" anchor="t" anchorCtr="0" compatLnSpc="1"/>
          <a:p>
            <a:pPr lvl="0" eaLnBrk="1" hangingPunct="1">
              <a:lnSpc>
                <a:spcPct val="130000"/>
              </a:lnSpc>
            </a:pPr>
            <a:r>
              <a:rPr lang="en-US" altLang="zh-CN" b="1" dirty="0">
                <a:latin typeface="华文宋体" panose="02010600040101010101" pitchFamily="2" charset="-122"/>
                <a:ea typeface="华文宋体" panose="02010600040101010101" pitchFamily="2" charset="-122"/>
              </a:rPr>
              <a:t>《</a:t>
            </a:r>
            <a:r>
              <a:rPr lang="zh-CN" altLang="en-US" b="1" dirty="0">
                <a:latin typeface="华文宋体" panose="02010600040101010101" pitchFamily="2" charset="-122"/>
                <a:ea typeface="华文宋体" panose="02010600040101010101" pitchFamily="2" charset="-122"/>
              </a:rPr>
              <a:t>国家的儿子</a:t>
            </a:r>
            <a:r>
              <a:rPr lang="en-US" altLang="zh-CN" b="1" dirty="0">
                <a:latin typeface="华文宋体" panose="02010600040101010101" pitchFamily="2" charset="-122"/>
                <a:ea typeface="华文宋体" panose="02010600040101010101" pitchFamily="2" charset="-122"/>
              </a:rPr>
              <a:t>》</a:t>
            </a:r>
            <a:r>
              <a:rPr lang="zh-CN" altLang="en-US" b="1" dirty="0">
                <a:latin typeface="华文宋体" panose="02010600040101010101" pitchFamily="2" charset="-122"/>
                <a:ea typeface="华文宋体" panose="02010600040101010101" pitchFamily="2" charset="-122"/>
              </a:rPr>
              <a:t>是一部长篇报告文学，以航空英雄罗阳生平事迹和几代航空人实干兴邦、奋斗强国精神为题材。全书首次对以罗阳同志为代表的几代航空人进行了画卷般的描绘和塑造，全景式地记录了罗阳同志</a:t>
            </a:r>
            <a:r>
              <a:rPr lang="en-US" altLang="zh-CN" b="1" dirty="0">
                <a:latin typeface="华文宋体" panose="02010600040101010101" pitchFamily="2" charset="-122"/>
                <a:ea typeface="华文宋体" panose="02010600040101010101" pitchFamily="2" charset="-122"/>
              </a:rPr>
              <a:t>30</a:t>
            </a:r>
            <a:r>
              <a:rPr lang="zh-CN" altLang="en-US" b="1" dirty="0">
                <a:latin typeface="华文宋体" panose="02010600040101010101" pitchFamily="2" charset="-122"/>
                <a:ea typeface="华文宋体" panose="02010600040101010101" pitchFamily="2" charset="-122"/>
              </a:rPr>
              <a:t>年献身航空事业的人生轨迹，深刻</a:t>
            </a:r>
            <a:endParaRPr lang="en-US" altLang="zh-CN" b="1" dirty="0">
              <a:latin typeface="华文宋体" panose="02010600040101010101" pitchFamily="2" charset="-122"/>
              <a:ea typeface="华文宋体" panose="02010600040101010101" pitchFamily="2" charset="-122"/>
            </a:endParaRPr>
          </a:p>
          <a:p>
            <a:pPr lvl="0" eaLnBrk="1" hangingPunct="1">
              <a:lnSpc>
                <a:spcPct val="130000"/>
              </a:lnSpc>
              <a:buNone/>
            </a:pPr>
            <a:r>
              <a:rPr lang="en-US" altLang="zh-CN" b="1" dirty="0">
                <a:latin typeface="华文宋体" panose="02010600040101010101" pitchFamily="2" charset="-122"/>
                <a:ea typeface="华文宋体" panose="02010600040101010101" pitchFamily="2" charset="-122"/>
              </a:rPr>
              <a:t>   </a:t>
            </a:r>
            <a:r>
              <a:rPr lang="zh-CN" altLang="en-US" b="1" dirty="0">
                <a:latin typeface="华文宋体" panose="02010600040101010101" pitchFamily="2" charset="-122"/>
                <a:ea typeface="华文宋体" panose="02010600040101010101" pitchFamily="2" charset="-122"/>
              </a:rPr>
              <a:t>诠释了罗阳同志的精神，是对社会主义核</a:t>
            </a:r>
            <a:endParaRPr lang="en-US" altLang="zh-CN" b="1" dirty="0">
              <a:latin typeface="华文宋体" panose="02010600040101010101" pitchFamily="2" charset="-122"/>
              <a:ea typeface="华文宋体" panose="02010600040101010101" pitchFamily="2" charset="-122"/>
            </a:endParaRPr>
          </a:p>
          <a:p>
            <a:pPr lvl="0" eaLnBrk="1" hangingPunct="1">
              <a:lnSpc>
                <a:spcPct val="130000"/>
              </a:lnSpc>
              <a:buNone/>
            </a:pPr>
            <a:r>
              <a:rPr lang="zh-CN" altLang="en-US" b="1" dirty="0">
                <a:latin typeface="华文宋体" panose="02010600040101010101" pitchFamily="2" charset="-122"/>
                <a:ea typeface="华文宋体" panose="02010600040101010101" pitchFamily="2" charset="-122"/>
              </a:rPr>
              <a:t>   心 价值的最好践行。</a:t>
            </a:r>
            <a:endParaRPr lang="zh-CN" altLang="en-US" b="1" dirty="0">
              <a:latin typeface="华文宋体" panose="02010600040101010101" pitchFamily="2" charset="-122"/>
              <a:ea typeface="华文宋体" panose="0201060004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标题 1"/>
          <p:cNvSpPr>
            <a:spLocks noGrp="1"/>
          </p:cNvSpPr>
          <p:nvPr>
            <p:ph type="title"/>
          </p:nvPr>
        </p:nvSpPr>
        <p:spPr/>
        <p:txBody>
          <a:bodyPr vert="horz" wrap="square" lIns="91440" tIns="45720" rIns="91440" bIns="45720" anchor="ctr"/>
          <a:p>
            <a:pPr eaLnBrk="1" hangingPunct="1"/>
            <a:endParaRPr lang="zh-CN" altLang="en-US" dirty="0"/>
          </a:p>
        </p:txBody>
      </p:sp>
      <p:pic>
        <p:nvPicPr>
          <p:cNvPr id="66563" name="内容占位符 3" descr="900x600_8HAS39BM4T8E0001"/>
          <p:cNvPicPr>
            <a:picLocks noGrp="1" noChangeAspect="1"/>
          </p:cNvPicPr>
          <p:nvPr>
            <p:ph idx="1"/>
          </p:nvPr>
        </p:nvPicPr>
        <p:blipFill>
          <a:blip r:embed="rId1"/>
          <a:srcRect/>
          <a:stretch>
            <a:fillRect/>
          </a:stretch>
        </p:blipFill>
        <p:spPr>
          <a:xfrm>
            <a:off x="-53975" y="0"/>
            <a:ext cx="9215438" cy="6858000"/>
          </a:xfrm>
        </p:spPr>
      </p:pic>
    </p:spTree>
  </p:cSld>
  <p:clrMapOvr>
    <a:masterClrMapping/>
  </p:clrMapOvr>
  <p:transition>
    <p:push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6" name="图片 3"/>
          <p:cNvPicPr>
            <a:picLocks noChangeAspect="1"/>
          </p:cNvPicPr>
          <p:nvPr/>
        </p:nvPicPr>
        <p:blipFill>
          <a:blip r:embed="rId1"/>
          <a:stretch>
            <a:fillRect/>
          </a:stretch>
        </p:blipFill>
        <p:spPr>
          <a:xfrm>
            <a:off x="-6350" y="0"/>
            <a:ext cx="9150350" cy="6858000"/>
          </a:xfrm>
          <a:prstGeom prst="rect">
            <a:avLst/>
          </a:prstGeom>
          <a:noFill/>
          <a:ln w="9525">
            <a:noFill/>
          </a:ln>
        </p:spPr>
      </p:pic>
    </p:spTree>
  </p:cSld>
  <p:clrMapOvr>
    <a:masterClrMapping/>
  </p:clrMapOvr>
  <p:transition>
    <p:newsfla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e154002750821088-59a0f9165d61aba1-583f4a706ed9a2f4f2709c7a88a5cc97"/>
          <p:cNvPicPr>
            <a:picLocks noChangeAspect="1"/>
          </p:cNvPicPr>
          <p:nvPr>
            <p:ph idx="1"/>
          </p:nvPr>
        </p:nvPicPr>
        <p:blipFill>
          <a:blip r:embed="rId1"/>
          <a:stretch>
            <a:fillRect/>
          </a:stretch>
        </p:blipFill>
        <p:spPr>
          <a:xfrm>
            <a:off x="0" y="73660"/>
            <a:ext cx="9003665" cy="6534785"/>
          </a:xfrm>
          <a:prstGeom prst="rect">
            <a:avLst/>
          </a:prstGeom>
        </p:spPr>
      </p:pic>
      <p:sp>
        <p:nvSpPr>
          <p:cNvPr id="3" name="文本框 2"/>
          <p:cNvSpPr txBox="1"/>
          <p:nvPr/>
        </p:nvSpPr>
        <p:spPr>
          <a:xfrm>
            <a:off x="251460" y="4828223"/>
            <a:ext cx="906780" cy="506730"/>
          </a:xfrm>
          <a:prstGeom prst="rect">
            <a:avLst/>
          </a:prstGeom>
          <a:noFill/>
        </p:spPr>
        <p:txBody>
          <a:bodyPr wrap="none" rtlCol="0">
            <a:spAutoFit/>
          </a:bodyPr>
          <a:p>
            <a:r>
              <a:rPr lang="zh-CN" altLang="en-US" sz="2700">
                <a:solidFill>
                  <a:srgbClr val="C00000"/>
                </a:solidFill>
              </a:rPr>
              <a:t>歼</a:t>
            </a:r>
            <a:r>
              <a:rPr lang="en-US" altLang="zh-CN" sz="2700">
                <a:solidFill>
                  <a:srgbClr val="C00000"/>
                </a:solidFill>
              </a:rPr>
              <a:t>15</a:t>
            </a:r>
            <a:endParaRPr lang="en-US" altLang="zh-CN" sz="2700">
              <a:solidFill>
                <a:srgbClr val="C00000"/>
              </a:solidFill>
            </a:endParaRPr>
          </a:p>
        </p:txBody>
      </p:sp>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f8c23117565d273b-9e2b8dd5d4dc1460-275b26edd22f25734d0b08b622b6f177"/>
          <p:cNvPicPr>
            <a:picLocks noChangeAspect="1"/>
          </p:cNvPicPr>
          <p:nvPr>
            <p:ph idx="1"/>
          </p:nvPr>
        </p:nvPicPr>
        <p:blipFill>
          <a:blip r:embed="rId1"/>
          <a:stretch>
            <a:fillRect/>
          </a:stretch>
        </p:blipFill>
        <p:spPr>
          <a:xfrm>
            <a:off x="0" y="0"/>
            <a:ext cx="9144000" cy="6689090"/>
          </a:xfrm>
          <a:prstGeom prst="rect">
            <a:avLst/>
          </a:prstGeom>
        </p:spPr>
      </p:pic>
      <p:sp>
        <p:nvSpPr>
          <p:cNvPr id="3" name="文本框 2"/>
          <p:cNvSpPr txBox="1"/>
          <p:nvPr/>
        </p:nvSpPr>
        <p:spPr>
          <a:xfrm>
            <a:off x="7395210" y="1463040"/>
            <a:ext cx="988060" cy="553085"/>
          </a:xfrm>
          <a:prstGeom prst="rect">
            <a:avLst/>
          </a:prstGeom>
          <a:noFill/>
        </p:spPr>
        <p:txBody>
          <a:bodyPr wrap="none" rtlCol="0">
            <a:spAutoFit/>
          </a:bodyPr>
          <a:p>
            <a:r>
              <a:rPr lang="zh-CN" altLang="en-US" sz="3000">
                <a:solidFill>
                  <a:srgbClr val="FF0000"/>
                </a:solidFill>
              </a:rPr>
              <a:t>歼</a:t>
            </a:r>
            <a:r>
              <a:rPr lang="en-US" altLang="zh-CN" sz="3000">
                <a:solidFill>
                  <a:srgbClr val="FF0000"/>
                </a:solidFill>
              </a:rPr>
              <a:t>20</a:t>
            </a:r>
            <a:endParaRPr lang="en-US" altLang="zh-CN" sz="3000">
              <a:solidFill>
                <a:srgbClr val="FF0000"/>
              </a:solidFill>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4fac2d833202d77e-20d5e08f057c7252-492e2b75673577a9187ab1dd924e18b4"/>
          <p:cNvPicPr>
            <a:picLocks noChangeAspect="1"/>
          </p:cNvPicPr>
          <p:nvPr>
            <p:ph idx="1"/>
          </p:nvPr>
        </p:nvPicPr>
        <p:blipFill>
          <a:blip r:embed="rId1"/>
          <a:stretch>
            <a:fillRect/>
          </a:stretch>
        </p:blipFill>
        <p:spPr>
          <a:xfrm>
            <a:off x="2632234" y="2732723"/>
            <a:ext cx="3879056" cy="2250281"/>
          </a:xfrm>
          <a:prstGeom prst="rect">
            <a:avLst/>
          </a:prstGeom>
        </p:spPr>
      </p:pic>
      <p:pic>
        <p:nvPicPr>
          <p:cNvPr id="5" name="图片 4" descr="30b30b6c3013fff8-a807c704bd5a8c80-87b4a5d60ddaea2a8f95c54c6f625da2"/>
          <p:cNvPicPr>
            <a:picLocks noChangeAspect="1"/>
          </p:cNvPicPr>
          <p:nvPr/>
        </p:nvPicPr>
        <p:blipFill>
          <a:blip r:embed="rId2"/>
          <a:stretch>
            <a:fillRect/>
          </a:stretch>
        </p:blipFill>
        <p:spPr>
          <a:xfrm>
            <a:off x="635" y="635"/>
            <a:ext cx="9152255" cy="6857365"/>
          </a:xfrm>
          <a:prstGeom prst="rect">
            <a:avLst/>
          </a:prstGeom>
        </p:spPr>
      </p:pic>
      <p:sp>
        <p:nvSpPr>
          <p:cNvPr id="3" name="文本框 2"/>
          <p:cNvSpPr txBox="1"/>
          <p:nvPr/>
        </p:nvSpPr>
        <p:spPr>
          <a:xfrm>
            <a:off x="822960" y="1363028"/>
            <a:ext cx="988060" cy="553085"/>
          </a:xfrm>
          <a:prstGeom prst="rect">
            <a:avLst/>
          </a:prstGeom>
          <a:noFill/>
        </p:spPr>
        <p:txBody>
          <a:bodyPr wrap="none" rtlCol="0">
            <a:spAutoFit/>
          </a:bodyPr>
          <a:p>
            <a:r>
              <a:rPr lang="zh-CN" altLang="en-US" sz="3000">
                <a:solidFill>
                  <a:srgbClr val="FF0000"/>
                </a:solidFill>
              </a:rPr>
              <a:t>歼</a:t>
            </a:r>
            <a:r>
              <a:rPr lang="en-US" altLang="zh-CN" sz="3000">
                <a:solidFill>
                  <a:srgbClr val="FF0000"/>
                </a:solidFill>
              </a:rPr>
              <a:t>20</a:t>
            </a:r>
            <a:endParaRPr lang="en-US" altLang="zh-CN" sz="3000">
              <a:solidFill>
                <a:srgbClr val="FF0000"/>
              </a:solidFill>
            </a:endParaRPr>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10" name="内容占位符 4" descr="QQ截图20180917200351"/>
          <p:cNvPicPr>
            <a:picLocks noGrp="1" noChangeAspect="1"/>
          </p:cNvPicPr>
          <p:nvPr>
            <p:ph idx="1"/>
          </p:nvPr>
        </p:nvPicPr>
        <p:blipFill>
          <a:blip r:embed="rId1"/>
          <a:srcRect/>
          <a:stretch>
            <a:fillRect/>
          </a:stretch>
        </p:blipFill>
        <p:spPr>
          <a:xfrm>
            <a:off x="360363" y="473075"/>
            <a:ext cx="8210550" cy="1857375"/>
          </a:xfrm>
        </p:spPr>
      </p:pic>
      <p:sp>
        <p:nvSpPr>
          <p:cNvPr id="68611" name="文本框 1"/>
          <p:cNvSpPr txBox="1"/>
          <p:nvPr/>
        </p:nvSpPr>
        <p:spPr>
          <a:xfrm>
            <a:off x="250825" y="2466975"/>
            <a:ext cx="8696325" cy="769938"/>
          </a:xfrm>
          <a:prstGeom prst="rect">
            <a:avLst/>
          </a:prstGeom>
          <a:noFill/>
          <a:ln w="9525">
            <a:noFill/>
          </a:ln>
        </p:spPr>
        <p:txBody>
          <a:bodyPr>
            <a:spAutoFit/>
          </a:bodyPr>
          <a:p>
            <a:pPr lvl="0" eaLnBrk="1" hangingPunct="1"/>
            <a:r>
              <a:rPr lang="zh-CN" altLang="en-US" sz="4400" b="1" dirty="0">
                <a:latin typeface="新宋体" panose="02010609030101010101" pitchFamily="49" charset="-122"/>
                <a:ea typeface="新宋体" panose="02010609030101010101" pitchFamily="49" charset="-122"/>
              </a:rPr>
              <a:t>才见霓虹君已去，英雄谢幕海天间。</a:t>
            </a:r>
            <a:endParaRPr lang="zh-CN" altLang="en-US" sz="4400" b="1" dirty="0">
              <a:latin typeface="新宋体" panose="02010609030101010101" pitchFamily="49" charset="-122"/>
              <a:ea typeface="新宋体" panose="02010609030101010101" pitchFamily="49" charset="-122"/>
            </a:endParaRPr>
          </a:p>
        </p:txBody>
      </p:sp>
      <p:sp>
        <p:nvSpPr>
          <p:cNvPr id="68612" name="矩形 1"/>
          <p:cNvSpPr/>
          <p:nvPr/>
        </p:nvSpPr>
        <p:spPr>
          <a:xfrm>
            <a:off x="566738" y="3789363"/>
            <a:ext cx="8064500" cy="2111375"/>
          </a:xfrm>
          <a:prstGeom prst="rect">
            <a:avLst/>
          </a:prstGeom>
          <a:noFill/>
          <a:ln w="9525">
            <a:noFill/>
          </a:ln>
        </p:spPr>
        <p:txBody>
          <a:bodyPr>
            <a:spAutoFit/>
          </a:bodyPr>
          <a:p>
            <a:pPr lvl="0" eaLnBrk="1" hangingPunct="1">
              <a:lnSpc>
                <a:spcPct val="130000"/>
              </a:lnSpc>
              <a:spcBef>
                <a:spcPct val="20000"/>
              </a:spcBef>
              <a:buClr>
                <a:srgbClr val="2F2F2F"/>
              </a:buClr>
              <a:buSzPct val="50000"/>
            </a:pPr>
            <a:r>
              <a:rPr lang="zh-CN" altLang="en-US" sz="3200" b="1" dirty="0">
                <a:solidFill>
                  <a:srgbClr val="000000"/>
                </a:solidFill>
                <a:latin typeface="Franklin Gothic Book" panose="020B0503020102020204" pitchFamily="34" charset="0"/>
                <a:ea typeface="黑体" panose="02010609060101010101" pitchFamily="49" charset="-122"/>
              </a:rPr>
              <a:t>感悟：</a:t>
            </a:r>
            <a:endParaRPr lang="en-US" altLang="zh-CN" sz="3200" b="1" dirty="0">
              <a:solidFill>
                <a:srgbClr val="000000"/>
              </a:solidFill>
              <a:latin typeface="Franklin Gothic Book" panose="020B0503020102020204" pitchFamily="34" charset="0"/>
              <a:ea typeface="黑体" panose="02010609060101010101" pitchFamily="49" charset="-122"/>
            </a:endParaRPr>
          </a:p>
          <a:p>
            <a:pPr lvl="0" eaLnBrk="1" hangingPunct="1">
              <a:lnSpc>
                <a:spcPct val="130000"/>
              </a:lnSpc>
              <a:spcBef>
                <a:spcPct val="20000"/>
              </a:spcBef>
              <a:buClr>
                <a:srgbClr val="2F2F2F"/>
              </a:buClr>
              <a:buSzPct val="50000"/>
            </a:pPr>
            <a:r>
              <a:rPr lang="zh-CN" altLang="en-US" sz="3200" b="1" dirty="0">
                <a:solidFill>
                  <a:srgbClr val="000000"/>
                </a:solidFill>
                <a:latin typeface="Franklin Gothic Book" panose="020B0503020102020204" pitchFamily="34" charset="0"/>
                <a:ea typeface="黑体" panose="02010609060101010101" pitchFamily="49" charset="-122"/>
              </a:rPr>
              <a:t>    读</a:t>
            </a:r>
            <a:r>
              <a:rPr lang="en-US" altLang="zh-CN" sz="3200" b="1" dirty="0">
                <a:solidFill>
                  <a:srgbClr val="000000"/>
                </a:solidFill>
                <a:latin typeface="Franklin Gothic Book" panose="020B0503020102020204" pitchFamily="34" charset="0"/>
                <a:ea typeface="黑体" panose="02010609060101010101" pitchFamily="49" charset="-122"/>
              </a:rPr>
              <a:t>《</a:t>
            </a:r>
            <a:r>
              <a:rPr lang="zh-CN" altLang="en-US" sz="3200" b="1" dirty="0">
                <a:solidFill>
                  <a:srgbClr val="000000"/>
                </a:solidFill>
                <a:latin typeface="Franklin Gothic Book" panose="020B0503020102020204" pitchFamily="34" charset="0"/>
                <a:ea typeface="黑体" panose="02010609060101010101" pitchFamily="49" charset="-122"/>
              </a:rPr>
              <a:t>国家的儿子</a:t>
            </a:r>
            <a:r>
              <a:rPr lang="en-US" altLang="zh-CN" sz="3200" b="1" dirty="0">
                <a:solidFill>
                  <a:srgbClr val="000000"/>
                </a:solidFill>
                <a:latin typeface="Franklin Gothic Book" panose="020B0503020102020204" pitchFamily="34" charset="0"/>
                <a:ea typeface="黑体" panose="02010609060101010101" pitchFamily="49" charset="-122"/>
              </a:rPr>
              <a:t>》</a:t>
            </a:r>
            <a:r>
              <a:rPr lang="zh-CN" altLang="en-US" sz="3200" b="1" dirty="0">
                <a:solidFill>
                  <a:srgbClr val="000000"/>
                </a:solidFill>
                <a:latin typeface="Franklin Gothic Book" panose="020B0503020102020204" pitchFamily="34" charset="0"/>
                <a:ea typeface="黑体" panose="02010609060101010101" pitchFamily="49" charset="-122"/>
              </a:rPr>
              <a:t>，收获一份缅怀，一份精神，一份崇敬。</a:t>
            </a:r>
            <a:endParaRPr lang="zh-CN" altLang="en-US" sz="3200" b="1" dirty="0">
              <a:solidFill>
                <a:srgbClr val="000000"/>
              </a:solidFill>
              <a:latin typeface="Franklin Gothic Book" panose="020B0503020102020204" pitchFamily="34" charset="0"/>
              <a:ea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2"/>
          <p:cNvSpPr>
            <a:spLocks noGrp="1"/>
          </p:cNvSpPr>
          <p:nvPr>
            <p:ph idx="1"/>
          </p:nvPr>
        </p:nvSpPr>
        <p:spPr>
          <a:xfrm>
            <a:off x="468313" y="404813"/>
            <a:ext cx="8229600" cy="5688012"/>
          </a:xfrm>
        </p:spPr>
        <p:txBody>
          <a:bodyPr vert="horz" wrap="square" lIns="91440" tIns="45720" rIns="91440" bIns="45720" anchor="t"/>
          <a:p>
            <a:pPr marL="0" indent="0" eaLnBrk="1" hangingPunct="1">
              <a:lnSpc>
                <a:spcPct val="150000"/>
              </a:lnSpc>
              <a:buNone/>
            </a:pPr>
            <a:r>
              <a:rPr lang="zh-CN" altLang="en-US" b="1" dirty="0">
                <a:latin typeface="华文仿宋" panose="02010600040101010101" pitchFamily="2" charset="-122"/>
                <a:ea typeface="华文仿宋" panose="02010600040101010101" pitchFamily="2" charset="-122"/>
              </a:rPr>
              <a:t>报告文学</a:t>
            </a:r>
            <a:endParaRPr lang="zh-CN" altLang="en-US" b="1" dirty="0">
              <a:latin typeface="华文仿宋" panose="02010600040101010101" pitchFamily="2" charset="-122"/>
              <a:ea typeface="华文仿宋" panose="02010600040101010101" pitchFamily="2" charset="-122"/>
            </a:endParaRPr>
          </a:p>
          <a:p>
            <a:pPr marL="0" indent="0" eaLnBrk="1" hangingPunct="1">
              <a:lnSpc>
                <a:spcPct val="150000"/>
              </a:lnSpc>
              <a:buNone/>
            </a:pPr>
            <a:r>
              <a:rPr lang="zh-CN" altLang="en-US" b="1" dirty="0">
                <a:latin typeface="华文仿宋" panose="02010600040101010101" pitchFamily="2" charset="-122"/>
                <a:ea typeface="华文仿宋" panose="02010600040101010101" pitchFamily="2" charset="-122"/>
              </a:rPr>
              <a:t>      </a:t>
            </a:r>
            <a:r>
              <a:rPr lang="zh-CN" altLang="en-US" b="1" dirty="0">
                <a:solidFill>
                  <a:srgbClr val="FF0000"/>
                </a:solidFill>
                <a:latin typeface="华文仿宋" panose="02010600040101010101" pitchFamily="2" charset="-122"/>
                <a:ea typeface="华文仿宋" panose="02010600040101010101" pitchFamily="2" charset="-122"/>
              </a:rPr>
              <a:t>报告文学是用文学的手法报道现实生活中真人真事的新闻作品中具有鲜明个性的一支。它是兼有新闻性与文学性的一种新闻体裁。通过报告文学作品，人们能够及时地、生动地看到现实生活发生的急剧变化，感受到时代前进的步伐。 </a:t>
            </a:r>
            <a:endParaRPr lang="zh-CN" altLang="en-US" b="1" dirty="0">
              <a:solidFill>
                <a:srgbClr val="FF0000"/>
              </a:solidFill>
              <a:latin typeface="华文仿宋" panose="02010600040101010101" pitchFamily="2" charset="-122"/>
              <a:ea typeface="华文仿宋" panose="0201060004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内容占位符 2"/>
          <p:cNvSpPr>
            <a:spLocks noGrp="1"/>
          </p:cNvSpPr>
          <p:nvPr>
            <p:ph idx="1"/>
          </p:nvPr>
        </p:nvSpPr>
        <p:spPr>
          <a:xfrm>
            <a:off x="457200" y="115888"/>
            <a:ext cx="8229600" cy="6170612"/>
          </a:xfrm>
        </p:spPr>
        <p:txBody>
          <a:bodyPr vert="horz" wrap="square" lIns="91440" tIns="45720" rIns="91440" bIns="45720" anchor="t"/>
          <a:p>
            <a:pPr eaLnBrk="1" hangingPunct="1">
              <a:lnSpc>
                <a:spcPct val="110000"/>
              </a:lnSpc>
            </a:pPr>
            <a:r>
              <a:rPr lang="zh-CN" altLang="en-US" b="1" dirty="0">
                <a:latin typeface="华文宋体" panose="02010600040101010101" pitchFamily="2" charset="-122"/>
                <a:ea typeface="华文宋体" panose="02010600040101010101" pitchFamily="2" charset="-122"/>
              </a:rPr>
              <a:t>报告文学的特征</a:t>
            </a:r>
            <a:endParaRPr lang="zh-CN" altLang="en-US" b="1" dirty="0">
              <a:latin typeface="华文宋体" panose="02010600040101010101" pitchFamily="2" charset="-122"/>
              <a:ea typeface="华文宋体" panose="02010600040101010101" pitchFamily="2" charset="-122"/>
            </a:endParaRPr>
          </a:p>
          <a:p>
            <a:pPr eaLnBrk="1" hangingPunct="1">
              <a:lnSpc>
                <a:spcPct val="110000"/>
              </a:lnSpc>
            </a:pPr>
            <a:r>
              <a:rPr lang="zh-CN" altLang="en-US" b="1" dirty="0">
                <a:latin typeface="华文宋体" panose="02010600040101010101" pitchFamily="2" charset="-122"/>
                <a:ea typeface="华文宋体" panose="02010600040101010101" pitchFamily="2" charset="-122"/>
              </a:rPr>
              <a:t>  “报告”指的是新闻性，它所反映的人物、事件，应是现实生活中新近发生的，具有新闻报道价值的真人真事。“文学”，是指它有别于一般新闻作品的表达方式，成为一种极富文学手法，报告新人新事的独特的新闻样式。</a:t>
            </a:r>
            <a:endParaRPr lang="zh-CN" altLang="en-US" b="1" dirty="0">
              <a:latin typeface="华文宋体" panose="02010600040101010101" pitchFamily="2" charset="-122"/>
              <a:ea typeface="华文宋体" panose="02010600040101010101" pitchFamily="2" charset="-122"/>
            </a:endParaRPr>
          </a:p>
          <a:p>
            <a:pPr eaLnBrk="1" hangingPunct="1">
              <a:lnSpc>
                <a:spcPct val="110000"/>
              </a:lnSpc>
            </a:pPr>
            <a:r>
              <a:rPr lang="zh-CN" altLang="en-US" b="1" dirty="0">
                <a:latin typeface="华文宋体" panose="02010600040101010101" pitchFamily="2" charset="-122"/>
                <a:ea typeface="华文宋体" panose="02010600040101010101" pitchFamily="2" charset="-122"/>
              </a:rPr>
              <a:t>     新闻性：凡是优秀的报告文学作品，首先表现为题材的现实针对性。如果时过境迁，新闻变成了旧闻，写出的报告文学就失去了时效，削弱了它的影响。 </a:t>
            </a:r>
            <a:endParaRPr lang="zh-CN" alt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内容占位符 2"/>
          <p:cNvSpPr>
            <a:spLocks noGrp="1"/>
          </p:cNvSpPr>
          <p:nvPr>
            <p:ph idx="1"/>
          </p:nvPr>
        </p:nvSpPr>
        <p:spPr>
          <a:xfrm>
            <a:off x="468313" y="404813"/>
            <a:ext cx="8229600" cy="4686300"/>
          </a:xfrm>
        </p:spPr>
        <p:txBody>
          <a:bodyPr vert="horz" wrap="square" lIns="91440" tIns="45720" rIns="91440" bIns="45720" anchor="t"/>
          <a:p>
            <a:pPr eaLnBrk="1" hangingPunct="1">
              <a:lnSpc>
                <a:spcPct val="130000"/>
              </a:lnSpc>
            </a:pPr>
            <a:r>
              <a:rPr lang="zh-CN" altLang="en-US" b="1" dirty="0">
                <a:solidFill>
                  <a:srgbClr val="FF0000"/>
                </a:solidFill>
                <a:latin typeface="华文宋体" panose="02010600040101010101" pitchFamily="2" charset="-122"/>
                <a:ea typeface="华文宋体" panose="02010600040101010101" pitchFamily="2" charset="-122"/>
              </a:rPr>
              <a:t>文学性：文学是写人的，人物性格的刻画在文学中占有重要地位。报告文学的中心任务在于表现人。写人更离不开细节描写，有细节才能出形象，有细节才能见性格。有了生动的细节，作者笔下的人物才会活起来。</a:t>
            </a:r>
            <a:endParaRPr lang="zh-CN" altLang="en-US" b="1" dirty="0">
              <a:solidFill>
                <a:srgbClr val="FF0000"/>
              </a:solidFill>
              <a:latin typeface="华文宋体" panose="02010600040101010101" pitchFamily="2" charset="-122"/>
              <a:ea typeface="华文宋体" panose="02010600040101010101" pitchFamily="2" charset="-122"/>
            </a:endParaRPr>
          </a:p>
          <a:p>
            <a:pPr eaLnBrk="1" hangingPunct="1">
              <a:lnSpc>
                <a:spcPct val="130000"/>
              </a:lnSpc>
            </a:pPr>
            <a:r>
              <a:rPr lang="zh-CN" altLang="en-US" b="1" dirty="0">
                <a:solidFill>
                  <a:srgbClr val="FF0000"/>
                </a:solidFill>
                <a:latin typeface="华文宋体" panose="02010600040101010101" pitchFamily="2" charset="-122"/>
                <a:ea typeface="华文宋体" panose="02010600040101010101" pitchFamily="2" charset="-122"/>
              </a:rPr>
              <a:t>政论性：报告文学反映现实生活中具有新闻价值的真人真事，作者总是带着鲜明的政治倾向去表现它。</a:t>
            </a:r>
            <a:endParaRPr lang="zh-CN" altLang="en-US" b="1" dirty="0">
              <a:solidFill>
                <a:srgbClr val="FF0000"/>
              </a:solidFill>
              <a:latin typeface="华文宋体" panose="02010600040101010101" pitchFamily="2" charset="-122"/>
              <a:ea typeface="华文宋体" panose="02010600040101010101" pitchFamily="2" charset="-122"/>
            </a:endParaRPr>
          </a:p>
          <a:p>
            <a:pPr eaLnBrk="1" hangingPunct="1"/>
            <a:endParaRPr lang="zh-CN" altLang="en-US" dirty="0"/>
          </a:p>
          <a:p>
            <a:pPr eaLnBrk="1" hangingPunct="1"/>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1"/>
          <p:cNvSpPr>
            <a:spLocks noGrp="1"/>
          </p:cNvSpPr>
          <p:nvPr>
            <p:ph type="title"/>
          </p:nvPr>
        </p:nvSpPr>
        <p:spPr/>
        <p:txBody>
          <a:bodyPr vert="horz" wrap="square" lIns="91440" tIns="45720" rIns="91440" bIns="45720" anchor="ctr"/>
          <a:p>
            <a:pPr eaLnBrk="1" hangingPunct="1"/>
            <a:r>
              <a:rPr lang="zh-CN" altLang="en-US" dirty="0"/>
              <a:t>罗阳简介</a:t>
            </a:r>
            <a:endParaRPr lang="zh-CN" altLang="en-US" dirty="0"/>
          </a:p>
        </p:txBody>
      </p:sp>
      <p:pic>
        <p:nvPicPr>
          <p:cNvPr id="43011" name="内容占位符 3"/>
          <p:cNvPicPr>
            <a:picLocks noGrp="1" noChangeAspect="1"/>
          </p:cNvPicPr>
          <p:nvPr>
            <p:ph idx="1"/>
          </p:nvPr>
        </p:nvPicPr>
        <p:blipFill>
          <a:blip r:embed="rId1"/>
          <a:srcRect/>
          <a:stretch>
            <a:fillRect/>
          </a:stretch>
        </p:blipFill>
        <p:spPr>
          <a:xfrm>
            <a:off x="863600" y="1768475"/>
            <a:ext cx="2952750" cy="3924300"/>
          </a:xfrm>
        </p:spPr>
      </p:pic>
      <p:sp>
        <p:nvSpPr>
          <p:cNvPr id="43012" name="文本框 4"/>
          <p:cNvSpPr txBox="1"/>
          <p:nvPr/>
        </p:nvSpPr>
        <p:spPr>
          <a:xfrm>
            <a:off x="4044950" y="1527175"/>
            <a:ext cx="4641850" cy="4830763"/>
          </a:xfrm>
          <a:prstGeom prst="rect">
            <a:avLst/>
          </a:prstGeom>
          <a:noFill/>
          <a:ln w="9525">
            <a:noFill/>
          </a:ln>
        </p:spPr>
        <p:txBody>
          <a:bodyPr>
            <a:spAutoFit/>
          </a:bodyPr>
          <a:p>
            <a:pPr lvl="0" eaLnBrk="1" hangingPunct="1"/>
            <a:r>
              <a:rPr lang="zh-CN" altLang="en-US" sz="2800" b="1" dirty="0">
                <a:latin typeface="Arial" panose="020B0604020202020204" pitchFamily="34" charset="0"/>
                <a:ea typeface="宋体" panose="02010600030101010101" pitchFamily="2" charset="-122"/>
              </a:rPr>
              <a:t>罗阳(1961.6-2012.11.25)，辽宁沈阳人。研究员级高级工程师。歼15舰载机工程总指挥。 1999年享受政府特殊津贴。 沈阳飞机工业(集团)有限公司董事长、总经理、党委副书记。2012年11月25日12时48分执行任务时，突发急性心肌梗死、心源性猝死，经抢救无效，在工作岗位上因公殉职，终年51岁。</a:t>
            </a:r>
            <a:endParaRPr lang="zh-CN" altLang="en-US" sz="2800" b="1" dirty="0">
              <a:latin typeface="Arial" panose="020B0604020202020204" pitchFamily="34" charset="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0" y="-7937"/>
            <a:ext cx="9144000" cy="6859587"/>
          </a:xfrm>
          <a:prstGeom prst="rect">
            <a:avLst/>
          </a:prstGeom>
          <a:noFill/>
          <a:ln w="9525">
            <a:noFill/>
          </a:ln>
        </p:spPr>
      </p:pic>
      <p:sp>
        <p:nvSpPr>
          <p:cNvPr id="5" name="文本框 4"/>
          <p:cNvSpPr txBox="1"/>
          <p:nvPr/>
        </p:nvSpPr>
        <p:spPr>
          <a:xfrm>
            <a:off x="187325" y="319088"/>
            <a:ext cx="736600" cy="6219825"/>
          </a:xfrm>
          <a:prstGeom prst="rect">
            <a:avLst/>
          </a:prstGeom>
          <a:noFill/>
          <a:ln w="9525">
            <a:noFill/>
          </a:ln>
        </p:spPr>
        <p:txBody>
          <a:bodyPr vert="eaVert">
            <a:spAutoFit/>
          </a:bodyPr>
          <a:p>
            <a:pPr lvl="0" eaLnBrk="1" hangingPunct="1"/>
            <a:r>
              <a:rPr lang="zh-CN" altLang="en-US" sz="3600" b="1" dirty="0">
                <a:solidFill>
                  <a:srgbClr val="FF0000"/>
                </a:solidFill>
                <a:latin typeface="楷体" panose="02010609060101010101" pitchFamily="49" charset="-122"/>
                <a:ea typeface="楷体" panose="02010609060101010101" pitchFamily="49" charset="-122"/>
              </a:rPr>
              <a:t>罗阳生前工作照片</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nodeType="clickEffect">
                                  <p:stCondLst>
                                    <p:cond delay="0"/>
                                  </p:stCondLst>
                                  <p:childTnLst>
                                    <p:anim calcmode="lin" valueType="num">
                                      <p:cBhvr>
                                        <p:cTn id="6" dur="500"/>
                                        <p:tgtEl>
                                          <p:spTgt spid="4"/>
                                        </p:tgtEl>
                                        <p:attrNameLst>
                                          <p:attrName>ppt_y</p:attrName>
                                        </p:attrNameLst>
                                      </p:cBhvr>
                                      <p:tavLst>
                                        <p:tav tm="0">
                                          <p:val>
                                            <p:strVal val="#ppt_y"/>
                                          </p:val>
                                        </p:tav>
                                        <p:tav tm="100000">
                                          <p:val>
                                            <p:strVal val="#ppt_y+#ppt_h*1.125000"/>
                                          </p:val>
                                        </p:tav>
                                      </p:tavLst>
                                    </p:anim>
                                    <p:animEffect transition="out" filter="wipe(down)">
                                      <p:cBhvr>
                                        <p:cTn id="7" dur="500"/>
                                        <p:tgtEl>
                                          <p:spTgt spid="4"/>
                                        </p:tgtEl>
                                      </p:cBhvr>
                                    </p:animEffect>
                                    <p:set>
                                      <p:cBhvr>
                                        <p:cTn id="8" dur="1" fill="hold">
                                          <p:stCondLst>
                                            <p:cond delay="499"/>
                                          </p:stCondLst>
                                        </p:cTn>
                                        <p:tgtEl>
                                          <p:spTgt spid="4"/>
                                        </p:tgtEl>
                                        <p:attrNameLst>
                                          <p:attrName>style.visibility</p:attrName>
                                        </p:attrNameLst>
                                      </p:cBhvr>
                                      <p:to>
                                        <p:strVal val="hidden"/>
                                      </p:to>
                                    </p:set>
                                  </p:childTnLst>
                                </p:cTn>
                              </p:par>
                              <p:par>
                                <p:cTn id="9" presetID="12" presetClass="exit" presetSubtype="4" fill="hold" grpId="0" nodeType="withEffect">
                                  <p:stCondLst>
                                    <p:cond delay="0"/>
                                  </p:stCondLst>
                                  <p:childTnLst>
                                    <p:anim calcmode="lin" valueType="num">
                                      <p:cBhvr>
                                        <p:cTn id="10" dur="500"/>
                                        <p:tgtEl>
                                          <p:spTgt spid="5"/>
                                        </p:tgtEl>
                                        <p:attrNameLst>
                                          <p:attrName>ppt_y</p:attrName>
                                        </p:attrNameLst>
                                      </p:cBhvr>
                                      <p:tavLst>
                                        <p:tav tm="0">
                                          <p:val>
                                            <p:strVal val="#ppt_y"/>
                                          </p:val>
                                        </p:tav>
                                        <p:tav tm="100000">
                                          <p:val>
                                            <p:strVal val="#ppt_y+#ppt_h*1.125000"/>
                                          </p:val>
                                        </p:tav>
                                      </p:tavLst>
                                    </p:anim>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64770" y="1014889"/>
            <a:ext cx="9060180" cy="4977765"/>
          </a:xfrm>
          <a:prstGeom prst="rect">
            <a:avLst/>
          </a:prstGeom>
        </p:spPr>
      </p:pic>
    </p:spTree>
    <p:custDataLst>
      <p:tags r:id="rId2"/>
    </p:custDataLst>
  </p:cSld>
  <p:clrMapOvr>
    <a:masterClrMapping/>
  </p:clrMapOvr>
</p:sld>
</file>

<file path=ppt/tags/tag1.xml><?xml version="1.0" encoding="utf-8"?>
<p:tagLst xmlns:p="http://schemas.openxmlformats.org/presentationml/2006/main">
  <p:tag name="KSO_WM_BEAUTIFY_FLAG" val="#wm#"/>
  <p:tag name="KSO_WM_TEMPLATE_CATEGORY" val="custom"/>
  <p:tag name="KSO_WM_TEMPLATE_INDEX" val="20184553"/>
</p:tagLst>
</file>

<file path=ppt/tags/tag2.xml><?xml version="1.0" encoding="utf-8"?>
<p:tagLst xmlns:p="http://schemas.openxmlformats.org/presentationml/2006/main">
  <p:tag name="KSO_WM_BEAUTIFY_FLAG" val="#wm#"/>
  <p:tag name="KSO_WM_TEMPLATE_CATEGORY" val="custom"/>
  <p:tag name="KSO_WM_TEMPLATE_INDEX" val="20184553"/>
</p:tagLst>
</file>

<file path=ppt/tags/tag3.xml><?xml version="1.0" encoding="utf-8"?>
<p:tagLst xmlns:p="http://schemas.openxmlformats.org/presentationml/2006/main">
  <p:tag name="KSO_WM_BEAUTIFY_FLAG" val="#wm#"/>
  <p:tag name="KSO_WM_TEMPLATE_CATEGORY" val="custom"/>
  <p:tag name="KSO_WM_TEMPLATE_INDEX" val="20184553"/>
</p:tagLst>
</file>

<file path=ppt/tags/tag4.xml><?xml version="1.0" encoding="utf-8"?>
<p:tagLst xmlns:p="http://schemas.openxmlformats.org/presentationml/2006/main">
  <p:tag name="KSO_WM_BEAUTIFY_FLAG" val="#wm#"/>
  <p:tag name="KSO_WM_TEMPLATE_CATEGORY" val="custom"/>
  <p:tag name="KSO_WM_TEMPLATE_INDEX" val="20184553"/>
</p:tagLst>
</file>

<file path=ppt/tags/tag5.xml><?xml version="1.0" encoding="utf-8"?>
<p:tagLst xmlns:p="http://schemas.openxmlformats.org/presentationml/2006/main">
  <p:tag name="KSO_WM_BEAUTIFY_FLAG" val="#wm#"/>
  <p:tag name="KSO_WM_TEMPLATE_CATEGORY" val="custom"/>
  <p:tag name="KSO_WM_TEMPLATE_INDEX" val="20184553"/>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3221</Words>
  <Application>WPS 演示</Application>
  <PresentationFormat>全屏显示(4:3)</PresentationFormat>
  <Paragraphs>121</Paragraphs>
  <Slides>35</Slides>
  <Notes>0</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35</vt:i4>
      </vt:variant>
    </vt:vector>
  </HeadingPairs>
  <TitlesOfParts>
    <vt:vector size="55" baseType="lpstr">
      <vt:lpstr>Arial</vt:lpstr>
      <vt:lpstr>宋体</vt:lpstr>
      <vt:lpstr>Wingdings</vt:lpstr>
      <vt:lpstr>Franklin Gothic Medium</vt:lpstr>
      <vt:lpstr>微软雅黑</vt:lpstr>
      <vt:lpstr>Wingdings 2</vt:lpstr>
      <vt:lpstr>Arial</vt:lpstr>
      <vt:lpstr>Franklin Gothic Book</vt:lpstr>
      <vt:lpstr>黑体</vt:lpstr>
      <vt:lpstr>楷体</vt:lpstr>
      <vt:lpstr>仿宋</vt:lpstr>
      <vt:lpstr>华文宋体</vt:lpstr>
      <vt:lpstr>华文仿宋</vt:lpstr>
      <vt:lpstr>Arial Unicode MS</vt:lpstr>
      <vt:lpstr>Calibri</vt:lpstr>
      <vt:lpstr>Wingdings 2</vt:lpstr>
      <vt:lpstr>新宋体</vt:lpstr>
      <vt:lpstr>暗香扑面</vt:lpstr>
      <vt:lpstr>1_暗香扑面</vt:lpstr>
      <vt:lpstr>2_暗香扑面</vt:lpstr>
      <vt:lpstr>国家的儿子</vt:lpstr>
      <vt:lpstr>教学目标 </vt:lpstr>
      <vt:lpstr>PowerPoint 演示文稿</vt:lpstr>
      <vt:lpstr>PowerPoint 演示文稿</vt:lpstr>
      <vt:lpstr>PowerPoint 演示文稿</vt:lpstr>
      <vt:lpstr>PowerPoint 演示文稿</vt:lpstr>
      <vt:lpstr>罗阳简介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作者选取哪些材料来叙写罗阳这位英雄人物的？请按课文画好的时间顺序，概括每部分大意。</vt:lpstr>
      <vt:lpstr>PowerPoint 演示文稿</vt:lpstr>
      <vt:lpstr>PowerPoint 演示文稿</vt:lpstr>
      <vt:lpstr>PowerPoint 演示文稿</vt:lpstr>
      <vt:lpstr>PowerPoint 演示文稿</vt:lpstr>
      <vt:lpstr>PowerPoint 演示文稿</vt:lpstr>
      <vt:lpstr>合作探究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国家的儿子</dc:title>
  <dc:creator>马玉霞</dc:creator>
  <cp:lastModifiedBy>86180</cp:lastModifiedBy>
  <cp:revision>17</cp:revision>
  <dcterms:created xsi:type="dcterms:W3CDTF">2018-09-17T12:21:00Z</dcterms:created>
  <dcterms:modified xsi:type="dcterms:W3CDTF">2020-07-31T08:56:16Z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