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97" r:id="rId13"/>
    <p:sldId id="277" r:id="rId14"/>
    <p:sldId id="278" r:id="rId15"/>
    <p:sldId id="279" r:id="rId16"/>
    <p:sldId id="280" r:id="rId17"/>
    <p:sldId id="281" r:id="rId18"/>
    <p:sldId id="283" r:id="rId19"/>
    <p:sldId id="284" r:id="rId20"/>
    <p:sldId id="285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8B25D-5588-4654-845F-992C367034EF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8C81B-569D-4EE3-8819-CD05CF2DDB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8C81B-569D-4EE3-8819-CD05CF2DDB6D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3E120-31D4-4050-8D5C-85F8E3CC790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7D829-A9D2-4BF4-8627-7D237421650B}" type="datetimeFigureOut">
              <a:rPr lang="zh-CN" altLang="en-US" smtClean="0"/>
              <a:pPr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38855-F0B7-442E-B681-F8D3382A34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2060848"/>
            <a:ext cx="5593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76200" dist="88900" dir="1800000" algn="tl" rotWithShape="0">
                    <a:prstClr val="black">
                      <a:alpha val="40000"/>
                    </a:prstClr>
                  </a:outerShdw>
                </a:effectLst>
              </a:rPr>
              <a:t>工商文明的基因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76200" dist="88900" dir="18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3789040"/>
            <a:ext cx="1728358" cy="72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李炜光</a:t>
            </a:r>
            <a:endParaRPr lang="zh-CN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24" name="Group 84"/>
          <p:cNvGraphicFramePr>
            <a:graphicFrameLocks noGrp="1"/>
          </p:cNvGraphicFramePr>
          <p:nvPr>
            <p:ph idx="1"/>
          </p:nvPr>
        </p:nvGraphicFramePr>
        <p:xfrm>
          <a:off x="468313" y="981077"/>
          <a:ext cx="5183807" cy="5529264"/>
        </p:xfrm>
        <a:graphic>
          <a:graphicData uri="http://schemas.openxmlformats.org/drawingml/2006/table">
            <a:tbl>
              <a:tblPr/>
              <a:tblGrid>
                <a:gridCol w="1397426"/>
                <a:gridCol w="3786381"/>
              </a:tblGrid>
              <a:tr h="82073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商本位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基础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竞争内容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68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解决问题的方法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96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需求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6" name="Rectangle 69"/>
          <p:cNvSpPr>
            <a:spLocks noGrp="1" noChangeArrowheads="1"/>
          </p:cNvSpPr>
          <p:nvPr>
            <p:ph type="title"/>
          </p:nvPr>
        </p:nvSpPr>
        <p:spPr>
          <a:xfrm>
            <a:off x="5508104" y="404664"/>
            <a:ext cx="2448272" cy="6477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</a:rPr>
              <a:t>完成下列表格</a:t>
            </a:r>
          </a:p>
        </p:txBody>
      </p:sp>
      <p:sp>
        <p:nvSpPr>
          <p:cNvPr id="35912" name="Text Box 72"/>
          <p:cNvSpPr txBox="1">
            <a:spLocks noChangeArrowheads="1"/>
          </p:cNvSpPr>
          <p:nvPr/>
        </p:nvSpPr>
        <p:spPr bwMode="auto">
          <a:xfrm>
            <a:off x="2630106" y="1988840"/>
            <a:ext cx="17235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契约和计算</a:t>
            </a:r>
            <a:endParaRPr lang="en-US" altLang="zh-CN" sz="24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916" name="Text Box 76"/>
          <p:cNvSpPr txBox="1">
            <a:spLocks noChangeArrowheads="1"/>
          </p:cNvSpPr>
          <p:nvPr/>
        </p:nvSpPr>
        <p:spPr bwMode="auto">
          <a:xfrm>
            <a:off x="2066402" y="2924944"/>
            <a:ext cx="285095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技术、创新、成本、质量、价格、服务</a:t>
            </a:r>
            <a:endParaRPr lang="en-US" altLang="zh-CN" sz="24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918" name="Text Box 78"/>
          <p:cNvSpPr txBox="1">
            <a:spLocks noChangeArrowheads="1"/>
          </p:cNvSpPr>
          <p:nvPr/>
        </p:nvSpPr>
        <p:spPr bwMode="auto">
          <a:xfrm>
            <a:off x="2497858" y="4509120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谈判和契约</a:t>
            </a:r>
            <a:endParaRPr lang="en-US" altLang="zh-CN" sz="28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90" name="Text Box 80"/>
          <p:cNvSpPr txBox="1">
            <a:spLocks noChangeArrowheads="1"/>
          </p:cNvSpPr>
          <p:nvPr/>
        </p:nvSpPr>
        <p:spPr bwMode="auto">
          <a:xfrm>
            <a:off x="9051948" y="595471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5925" name="Text Box 85"/>
          <p:cNvSpPr txBox="1">
            <a:spLocks noChangeArrowheads="1"/>
          </p:cNvSpPr>
          <p:nvPr/>
        </p:nvSpPr>
        <p:spPr bwMode="auto">
          <a:xfrm>
            <a:off x="1979712" y="5517232"/>
            <a:ext cx="30243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平等、自由、契约、法治的社会关系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652120" y="980728"/>
          <a:ext cx="3277841" cy="5529264"/>
        </p:xfrm>
        <a:graphic>
          <a:graphicData uri="http://schemas.openxmlformats.org/drawingml/2006/table">
            <a:tbl>
              <a:tblPr/>
              <a:tblGrid>
                <a:gridCol w="3277841"/>
              </a:tblGrid>
              <a:tr h="82073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官本位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68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96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5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5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12" grpId="0"/>
      <p:bldP spid="35916" grpId="0"/>
      <p:bldP spid="35918" grpId="0"/>
      <p:bldP spid="359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20072" y="620688"/>
            <a:ext cx="288032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研读课文第一部分</a:t>
            </a:r>
            <a:endParaRPr lang="zh-CN" altLang="en-US" sz="2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196752"/>
            <a:ext cx="8352928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武克刚（香港通恒国际投资有限公司董事长）曾说过：“鲁迅先生读中国的历史，他说他翻遍了中国史书，读出了两个字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吃人。我读中国历史和中国社会这本书，读了一生，读出了“官本位”这三个字。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221088"/>
            <a:ext cx="8352928" cy="151208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官本位文化比谁的权力最大、谁离权力中心最近，在“官本位社会”里常见的以暴制暴解决问题，是在专制社会里常见的强制、垄断和特权。</a:t>
            </a:r>
            <a:endParaRPr lang="zh-CN" altLang="en-US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3356992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什么是“官本位”文化？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24" name="Group 84"/>
          <p:cNvGraphicFramePr>
            <a:graphicFrameLocks noGrp="1"/>
          </p:cNvGraphicFramePr>
          <p:nvPr>
            <p:ph idx="1"/>
          </p:nvPr>
        </p:nvGraphicFramePr>
        <p:xfrm>
          <a:off x="468313" y="1268760"/>
          <a:ext cx="5183807" cy="4320480"/>
        </p:xfrm>
        <a:graphic>
          <a:graphicData uri="http://schemas.openxmlformats.org/drawingml/2006/table">
            <a:tbl>
              <a:tblPr/>
              <a:tblGrid>
                <a:gridCol w="1583407"/>
                <a:gridCol w="3600400"/>
              </a:tblGrid>
              <a:tr h="5330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商本位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基  础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453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竞争内容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4096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解决问题的方法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1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需  求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912" name="Text Box 72"/>
          <p:cNvSpPr txBox="1">
            <a:spLocks noChangeArrowheads="1"/>
          </p:cNvSpPr>
          <p:nvPr/>
        </p:nvSpPr>
        <p:spPr bwMode="auto">
          <a:xfrm>
            <a:off x="2630106" y="1988840"/>
            <a:ext cx="17235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契约和计算</a:t>
            </a:r>
            <a:endParaRPr lang="en-US" altLang="zh-CN" sz="24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916" name="Text Box 76"/>
          <p:cNvSpPr txBox="1">
            <a:spLocks noChangeArrowheads="1"/>
          </p:cNvSpPr>
          <p:nvPr/>
        </p:nvSpPr>
        <p:spPr bwMode="auto">
          <a:xfrm>
            <a:off x="2339752" y="2852936"/>
            <a:ext cx="285095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技术、创新、成本、质量、价格、服务</a:t>
            </a:r>
            <a:endParaRPr lang="en-US" altLang="zh-CN" sz="24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918" name="Text Box 78"/>
          <p:cNvSpPr txBox="1">
            <a:spLocks noChangeArrowheads="1"/>
          </p:cNvSpPr>
          <p:nvPr/>
        </p:nvSpPr>
        <p:spPr bwMode="auto">
          <a:xfrm>
            <a:off x="2555776" y="4077072"/>
            <a:ext cx="17235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谈判和契约</a:t>
            </a:r>
            <a:endParaRPr lang="en-US" altLang="zh-CN" sz="2400" dirty="0" smtClean="0">
              <a:solidFill>
                <a:srgbClr val="0000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90" name="Text Box 80"/>
          <p:cNvSpPr txBox="1">
            <a:spLocks noChangeArrowheads="1"/>
          </p:cNvSpPr>
          <p:nvPr/>
        </p:nvSpPr>
        <p:spPr bwMode="auto">
          <a:xfrm>
            <a:off x="9051948" y="595471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5925" name="Text Box 85"/>
          <p:cNvSpPr txBox="1">
            <a:spLocks noChangeArrowheads="1"/>
          </p:cNvSpPr>
          <p:nvPr/>
        </p:nvSpPr>
        <p:spPr bwMode="auto">
          <a:xfrm>
            <a:off x="2195736" y="4725144"/>
            <a:ext cx="30243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平等、自由、契约、法治的社会关系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652120" y="1268760"/>
          <a:ext cx="3277841" cy="4320480"/>
        </p:xfrm>
        <a:graphic>
          <a:graphicData uri="http://schemas.openxmlformats.org/drawingml/2006/table">
            <a:tbl>
              <a:tblPr/>
              <a:tblGrid>
                <a:gridCol w="3277841"/>
              </a:tblGrid>
              <a:tr h="46136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官本位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endParaRPr lang="zh-CN" altLang="en-US" sz="32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4535">
                <a:tc>
                  <a:txBody>
                    <a:bodyPr/>
                    <a:lstStyle/>
                    <a:p>
                      <a:endParaRPr lang="zh-CN" altLang="en-US" sz="32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4096">
                <a:tc>
                  <a:txBody>
                    <a:bodyPr/>
                    <a:lstStyle/>
                    <a:p>
                      <a:endParaRPr lang="zh-CN" altLang="en-US" sz="32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104">
                <a:tc>
                  <a:txBody>
                    <a:bodyPr/>
                    <a:lstStyle/>
                    <a:p>
                      <a:endParaRPr lang="zh-CN" altLang="en-US" sz="3200" b="1" dirty="0">
                        <a:solidFill>
                          <a:srgbClr val="FF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732240" y="206084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特权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93939" y="3188973"/>
            <a:ext cx="11521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权利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72200" y="407707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以暴制暴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68144" y="4941168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强权、垄断、特权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99992" y="692696"/>
            <a:ext cx="36004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商本位和官本位有何不同</a:t>
            </a:r>
            <a:endParaRPr lang="zh-CN" altLang="en-US" sz="2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5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5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12" grpId="0"/>
      <p:bldP spid="35916" grpId="0"/>
      <p:bldP spid="35918" grpId="0"/>
      <p:bldP spid="35925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836712"/>
            <a:ext cx="846043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看看文学作品中的案例，判断是商本位文化还是官本位文化？</a:t>
            </a:r>
            <a:endParaRPr lang="zh-CN" altLang="en-US" sz="2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060848"/>
            <a:ext cx="8712968" cy="44135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贾雨村补授了应天府一职，一上任就有一件人命官司，是两家争买一婢，各不相让，以至殴伤人命。那原告道：“被殴死者乃小人之主人。因那日买了一个丫头，不想是拐子拐来卖的。这拐子先已得了我家的银子，我家小爷原说第三日方是好日子，再接入门。这拐子便又悄悄的卖与薛家，被我们知道了，去找拿卖主，夺取丫头．无奈薛家原系金陵一霸，倚财仗势，众豪奴将我小主人竟打死了．凶身主仆已皆逃走，无影无踪，只剩了几个局外之人。小人告了一年的状，竟无人作主。望大老爷拘拿凶犯，剪恶除凶，以救孤寡，死者感戴天恩不尽！”</a:t>
            </a:r>
            <a:endParaRPr lang="zh-CN" altLang="en-US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1628800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红楼梦</a:t>
            </a:r>
            <a:r>
              <a:rPr lang="en-US" altLang="zh-CN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第四回“薄命女偏逢薄命郎葫芦僧乱判葫芦案”：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80728"/>
            <a:ext cx="8229600" cy="1143000"/>
          </a:xfrm>
        </p:spPr>
        <p:txBody>
          <a:bodyPr/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这个案件的两个主要人物：冯渊、薛蟠，为何冯家告了一年的状，肇事者仍逍遥法外？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23528" y="5373688"/>
            <a:ext cx="66967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</a:rPr>
              <a:t>        体现官本位文化，封建社会时期兴盛。</a:t>
            </a:r>
          </a:p>
        </p:txBody>
      </p:sp>
      <p:pic>
        <p:nvPicPr>
          <p:cNvPr id="15366" name="Picture 7" descr="U_3871~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869160"/>
            <a:ext cx="1847850" cy="142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23528" y="2286202"/>
            <a:ext cx="8136904" cy="1005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        冯渊，自幼父母早亡，又无兄弟，只他一个人守着些薄产过日子。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3501272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66"/>
                </a:solidFill>
                <a:latin typeface="微软雅黑" pitchFamily="34" charset="-122"/>
                <a:ea typeface="微软雅黑" pitchFamily="34" charset="-122"/>
              </a:rPr>
              <a:t>        薛蟠，舅舅京营节度使王子腾，姨爹是工部员外郎贾政。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4749550"/>
            <a:ext cx="63979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比的是谁的权力大、谁离权力中心最近。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23528" y="4125411"/>
            <a:ext cx="64807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    在当时的社会，解决问题的办法是什么？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39941" grpId="0"/>
      <p:bldP spid="7" grpId="0"/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988840"/>
            <a:ext cx="7704856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与过去的“官本位”相比，在现实生活中，你感受到“商本位”文化了吗？</a:t>
            </a:r>
            <a:endParaRPr lang="zh-CN" altLang="en-US" sz="40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444208" y="517903"/>
            <a:ext cx="11176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  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467544" y="1340768"/>
            <a:ext cx="612068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400" b="1" dirty="0" smtClean="0">
                <a:solidFill>
                  <a:srgbClr val="000000"/>
                </a:solidFill>
              </a:rPr>
              <a:t>在第二小节中主要用了什么论证方法？</a:t>
            </a: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1115616" y="2064635"/>
            <a:ext cx="17315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ea typeface="楷体_GB2312" pitchFamily="49" charset="-122"/>
              </a:rPr>
              <a:t>对比论证。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395536" y="2674103"/>
            <a:ext cx="7777163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400" b="1" dirty="0" smtClean="0">
                <a:solidFill>
                  <a:srgbClr val="000000"/>
                </a:solidFill>
              </a:rPr>
              <a:t>通过比较，哪种文化先进？</a:t>
            </a: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1115616" y="3325962"/>
            <a:ext cx="741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ea typeface="楷体_GB2312" pitchFamily="49" charset="-122"/>
              </a:rPr>
              <a:t>通过对比，“商本位”文化的先进性不言自明。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395536" y="3935430"/>
            <a:ext cx="7777163" cy="51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zh-CN" altLang="en-US" sz="2400" b="1" dirty="0" smtClean="0">
                <a:solidFill>
                  <a:srgbClr val="000000"/>
                </a:solidFill>
              </a:rPr>
              <a:t>通过对比论证，作者阐述了什么观点？</a:t>
            </a: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1115616" y="4598819"/>
            <a:ext cx="75608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ea typeface="楷体_GB2312" pitchFamily="49" charset="-122"/>
              </a:rPr>
              <a:t>        作者以历史的发展为据，指出由工商精神促成的工业革命，竟具有改变一个传统国家的思想文化、社会结构的力量。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444208" y="517903"/>
            <a:ext cx="11176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  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40967" grpId="0"/>
      <p:bldP spid="40970" grpId="0"/>
      <p:bldP spid="409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268760"/>
            <a:ext cx="813690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第一部分：引言部分</a:t>
            </a:r>
            <a:endParaRPr lang="en-US" altLang="zh-CN" sz="24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揭</a:t>
            </a:r>
            <a:r>
              <a:rPr lang="zh-CN" altLang="zh-CN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示工商文明是一种进步的，有巨大力量的文明。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348880"/>
            <a:ext cx="8136904" cy="34064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第一部分，通过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影片</a:t>
            </a:r>
            <a:r>
              <a:rPr lang="zh-CN" altLang="zh-CN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《公司的力量》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引出工商文明、解释工商文明及作用，逐步向我们展示了工商文明的内涵。运用对比论证，把“商本位”文化和“官本位”文化进行了对比，揭示了工商文明是一种进步的、有巨大力量的文明。一个正常发展的社会，应该是一个把工商文明运用到社会管理的方方面面，不是官来主导工商，而是官来适应和服务于工商。为下文“工商文明的基因”做出了铺垫。</a:t>
            </a:r>
            <a:endParaRPr lang="zh-CN" altLang="zh-CN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0232" y="548680"/>
            <a:ext cx="93610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小结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36096" y="692696"/>
            <a:ext cx="237626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研读第二部分</a:t>
            </a:r>
            <a:endParaRPr lang="zh-CN" altLang="en-US" sz="2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204864"/>
            <a:ext cx="68407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什么是“工商文明”的基因？</a:t>
            </a:r>
            <a:endParaRPr lang="zh-CN" altLang="en-US" sz="40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3429000"/>
            <a:ext cx="68407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平等、民主、法治、合作、信用</a:t>
            </a:r>
            <a:endParaRPr lang="zh-CN" altLang="en-US" sz="32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1628800"/>
            <a:ext cx="828092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如何理解“基因”一词？</a:t>
            </a:r>
            <a:endParaRPr lang="zh-CN" altLang="zh-CN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492896"/>
            <a:ext cx="828092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“基因”原是生物学名词，是生物体遗传的基本单位。</a:t>
            </a:r>
            <a:endParaRPr lang="zh-CN" altLang="en-US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429000"/>
            <a:ext cx="8280920" cy="2492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作者把工商文明的构成要素比作生物学中生物体遗传的基本单位“基因”。本文中的“基因”是指工商文明与生俱来的内在“精神”和“规则”。作者用这一比喻，形象的揭示了工商文明的内在构成要素。工商文明的“基因”：平等、民主、法治、合作、信用。</a:t>
            </a:r>
            <a:endParaRPr lang="zh-CN" altLang="en-US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620688"/>
            <a:ext cx="237626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研读第二部分</a:t>
            </a:r>
            <a:endParaRPr lang="zh-CN" altLang="en-US" sz="2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908720"/>
            <a:ext cx="8784976" cy="4708981"/>
          </a:xfrm>
          <a:prstGeom prst="rect">
            <a:avLst/>
          </a:prstGeom>
          <a:solidFill>
            <a:srgbClr val="FFFFFF">
              <a:alpha val="41176"/>
            </a:srgbClr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李炜光，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1954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月出生，河北顺平人，学者，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天津财经大学财政学科首席教授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、学报主编，学术带头人、博士生导师，中南财经政法大学博士生合作导师，厦门大学比较财政学方向博士生导师组成员。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现代财经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杂志主编。兼任中国财政学会理事、中国财政史专业委员会委员、世界税法学会理事、中国财税法研究会理事及多所大学兼职教授、合作博导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。主要著作：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市场经济中的财政政策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中国财政史述论稿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魏晋南北朝财政史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；论文代表作：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公共财政的宪政思维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论公共财政的历史使命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现代税收的宪政精神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逃往瓦朗纳斯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他在央视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百家讲坛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主讲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正说包公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系列。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2fdda3cc7cd98d10c3078a67213fb80e7aec54e737d1b8a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692696"/>
            <a:ext cx="3888432" cy="5670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44008" y="476672"/>
            <a:ext cx="3456384" cy="63341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tx1"/>
                </a:solidFill>
                <a:latin typeface="宋体" pitchFamily="2" charset="-122"/>
              </a:rPr>
              <a:t>阅读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itchFamily="2" charset="-122"/>
              </a:rPr>
              <a:t>5-13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itchFamily="2" charset="-122"/>
              </a:rPr>
              <a:t>节，完成表格</a:t>
            </a:r>
          </a:p>
        </p:txBody>
      </p:sp>
      <p:graphicFrame>
        <p:nvGraphicFramePr>
          <p:cNvPr id="61561" name="Group 121"/>
          <p:cNvGraphicFramePr>
            <a:graphicFrameLocks noGrp="1"/>
          </p:cNvGraphicFramePr>
          <p:nvPr>
            <p:ph idx="1"/>
          </p:nvPr>
        </p:nvGraphicFramePr>
        <p:xfrm>
          <a:off x="251520" y="1052736"/>
          <a:ext cx="8568952" cy="5328592"/>
        </p:xfrm>
        <a:graphic>
          <a:graphicData uri="http://schemas.openxmlformats.org/drawingml/2006/table">
            <a:tbl>
              <a:tblPr/>
              <a:tblGrid>
                <a:gridCol w="720080"/>
                <a:gridCol w="4077345"/>
                <a:gridCol w="3771527"/>
              </a:tblGrid>
              <a:tr h="431252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基因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表现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作用和意义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2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平等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2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民主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5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法治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12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合作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12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信用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37"/>
          <p:cNvSpPr txBox="1">
            <a:spLocks noChangeArrowheads="1"/>
          </p:cNvSpPr>
          <p:nvPr/>
        </p:nvSpPr>
        <p:spPr bwMode="auto">
          <a:xfrm>
            <a:off x="971600" y="1556792"/>
            <a:ext cx="38877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首先表现在产权问题上；其次表现在良性调整的人与人之间的关系上。</a:t>
            </a:r>
          </a:p>
        </p:txBody>
      </p:sp>
      <p:sp>
        <p:nvSpPr>
          <p:cNvPr id="5" name="Text Box 51"/>
          <p:cNvSpPr txBox="1">
            <a:spLocks noChangeArrowheads="1"/>
          </p:cNvSpPr>
          <p:nvPr/>
        </p:nvSpPr>
        <p:spPr bwMode="auto">
          <a:xfrm>
            <a:off x="5076056" y="1484784"/>
            <a:ext cx="374441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使“市场社会活力永存”“工商精神驯化了人野蛮的一面，使人变得温和柔顺。”</a:t>
            </a:r>
          </a:p>
        </p:txBody>
      </p:sp>
      <p:sp>
        <p:nvSpPr>
          <p:cNvPr id="6" name="Text Box 52"/>
          <p:cNvSpPr txBox="1">
            <a:spLocks noChangeArrowheads="1"/>
          </p:cNvSpPr>
          <p:nvPr/>
        </p:nvSpPr>
        <p:spPr bwMode="auto">
          <a:xfrm>
            <a:off x="971600" y="2566645"/>
            <a:ext cx="39604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无论多么重大严峻的问题，都以协商、谈判方式解决，再也不是成王败寇。</a:t>
            </a:r>
          </a:p>
        </p:txBody>
      </p:sp>
      <p:sp>
        <p:nvSpPr>
          <p:cNvPr id="7" name="Text Box 53"/>
          <p:cNvSpPr txBox="1">
            <a:spLocks noChangeArrowheads="1"/>
          </p:cNvSpPr>
          <p:nvPr/>
        </p:nvSpPr>
        <p:spPr bwMode="auto">
          <a:xfrm>
            <a:off x="5076056" y="2564904"/>
            <a:ext cx="3744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现代民主政治的架构，也只有在这个基础上才建的起来。 </a:t>
            </a:r>
          </a:p>
        </p:txBody>
      </p:sp>
      <p:sp>
        <p:nvSpPr>
          <p:cNvPr id="8" name="Text Box 54"/>
          <p:cNvSpPr txBox="1">
            <a:spLocks noChangeArrowheads="1"/>
          </p:cNvSpPr>
          <p:nvPr/>
        </p:nvSpPr>
        <p:spPr bwMode="auto">
          <a:xfrm>
            <a:off x="971600" y="3429000"/>
            <a:ext cx="40324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商人的财产权以及与他人订立契约，最需要法律的保护。</a:t>
            </a:r>
          </a:p>
        </p:txBody>
      </p:sp>
      <p:sp>
        <p:nvSpPr>
          <p:cNvPr id="9" name="Text Box 56"/>
          <p:cNvSpPr txBox="1">
            <a:spLocks noChangeArrowheads="1"/>
          </p:cNvSpPr>
          <p:nvPr/>
        </p:nvSpPr>
        <p:spPr bwMode="auto">
          <a:xfrm>
            <a:off x="5076056" y="3501008"/>
            <a:ext cx="3744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人类法治文明进程中的一个核心内容就是商人对法律体系的影响。</a:t>
            </a:r>
          </a:p>
        </p:txBody>
      </p:sp>
      <p:sp>
        <p:nvSpPr>
          <p:cNvPr id="10" name="Rectangle 57"/>
          <p:cNvSpPr>
            <a:spLocks noChangeArrowheads="1"/>
          </p:cNvSpPr>
          <p:nvPr/>
        </p:nvSpPr>
        <p:spPr bwMode="auto">
          <a:xfrm>
            <a:off x="971600" y="4365104"/>
            <a:ext cx="40324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工商业的发展把大量人口聚集于城市中，人群有分散走向集中，合作的成本大大降低，竞争也变得更加高效。 </a:t>
            </a:r>
          </a:p>
        </p:txBody>
      </p:sp>
      <p:sp>
        <p:nvSpPr>
          <p:cNvPr id="11" name="Rectangle 66"/>
          <p:cNvSpPr>
            <a:spLocks noChangeArrowheads="1"/>
          </p:cNvSpPr>
          <p:nvPr/>
        </p:nvSpPr>
        <p:spPr bwMode="auto">
          <a:xfrm>
            <a:off x="5076056" y="4293096"/>
            <a:ext cx="367240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商业竞争是一种生产力，是一种社会互动，有着深邃的合作内涵，是市场社会中不可缺失的一部分。</a:t>
            </a:r>
          </a:p>
        </p:txBody>
      </p:sp>
      <p:sp>
        <p:nvSpPr>
          <p:cNvPr id="12" name="Rectangle 58"/>
          <p:cNvSpPr>
            <a:spLocks noChangeArrowheads="1"/>
          </p:cNvSpPr>
          <p:nvPr/>
        </p:nvSpPr>
        <p:spPr bwMode="auto">
          <a:xfrm>
            <a:off x="971600" y="5373216"/>
            <a:ext cx="374441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陌生人之间远距离合作的基础是信用，只凭一个签字就可实现兑换，也只有在工商社会里才可能做得到。 </a:t>
            </a:r>
          </a:p>
        </p:txBody>
      </p:sp>
      <p:sp>
        <p:nvSpPr>
          <p:cNvPr id="13" name="Rectangle 67"/>
          <p:cNvSpPr>
            <a:spLocks noChangeArrowheads="1"/>
          </p:cNvSpPr>
          <p:nvPr/>
        </p:nvSpPr>
        <p:spPr bwMode="auto">
          <a:xfrm>
            <a:off x="5076056" y="5415029"/>
            <a:ext cx="374441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市场经济是契约经济，一口信用所维系，信用不在了，人类就会退到蛮荒时代。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23528" y="1268760"/>
            <a:ext cx="8460432" cy="40395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1596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年，一艘满载货物的荷兰商船从阿姆斯特丹扬帆远行。船长名叫巴伦支，是个职业航海家。此次航行的目的地是亚洲。按照正常的航线，荷兰的商船都要走西部的印度洋航线，但是，巴伦支是一位富于探索精神的船长，这次，他没有走从前的路线，而是试图开僻一条从北冰洋向东到达亚洲的路线。商船在海上航行几天，在经过一个叫三文雅的岛屿时，就被冰封的海面困住了。 </a:t>
            </a:r>
            <a:endParaRPr lang="zh-CN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72200" y="548680"/>
            <a:ext cx="100811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资料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67544" y="1412776"/>
            <a:ext cx="8172400" cy="34624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2400" dirty="0" smtClean="0"/>
              <a:t>     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三文雅地处北极圈之内，冬季的气温可达零下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40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多度，人呵口气都会冻成冰，穿着单衣的巴伦支船长和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17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名荷兰水手开始了与严寒的生死较量。开始，他们守在船上，每天拆掉船上的一块甲板做燃料，以便在严寒中保持体温。但是没有过多久，甲板便都被拆光了。无奈之下，大家就抱在一起来取暖。但是，一些水手还是在寒冷中倒下了。</a:t>
            </a:r>
            <a:endParaRPr lang="zh-CN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2200" y="548680"/>
            <a:ext cx="100811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资料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268760"/>
            <a:ext cx="8677472" cy="470898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/>
              <a:t>       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其时，他们的船上有很多的货物，这些货物中就有可以挽救他们生命的衣物和药品。这些荷兰水手们只要动一动手，就会丰衣足食，避过劫难。但令人难以想象的是，巴伦支和水手们丝毫未动别人委托给他们的货物。接下来的情况一天比一天糟糕，先后有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个人被可怕的严寒冻死。虽然面对死亡的威胁，但他们宁死也没有打那些货物的主意。每个人都认为，这些货物都是货主委托的，既然接受了委托，就得讲信用，不能动那些货物。后来，实在被逼无奈，剩下的水手在巴伦支的带领下靠上岸了。他们像野人一样，靠打猎来取得勉强维持生存的兽皮和食物。</a:t>
            </a:r>
            <a:endParaRPr lang="zh-CN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2200" y="548680"/>
            <a:ext cx="100811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资料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23528" y="1196752"/>
            <a:ext cx="8605464" cy="44377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       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冬去春来，他们在三文雅熬过了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个月的漫长严寒，直到海面解冻，巴伦支的货船终于成功反航，所有的货物都完好无损地运回了荷兰，送到了委托人的手中。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巴伦支和水手们用生命作代价、坚守诚信的故事一时震惊了荷兰，并传遍了整个欧洲，从此，荷兰人成为信誉的象征。当时，欧洲的商人们纷纷选择荷兰商船，并乐于同荷兰人进行商业贸易。信誉二字，让荷兰人赢得了整个世界的海运贸易市场。</a:t>
            </a:r>
            <a:endParaRPr lang="zh-CN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2200" y="548680"/>
            <a:ext cx="100811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资料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1556792"/>
            <a:ext cx="763284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zh-CN" altLang="zh-CN" sz="3200" b="1" dirty="0" smtClean="0">
                <a:solidFill>
                  <a:srgbClr val="C00000"/>
                </a:solidFill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5-13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节在结构上有什么特点？</a:t>
            </a:r>
            <a:endParaRPr lang="zh-CN" altLang="zh-CN" sz="3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708920"/>
            <a:ext cx="756084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采用关键词前置的方式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，在对每一种构成要素阐述之前标出其名称，然后分别对该种构成要素的表现、作用或意义进行阐述，论证结构严谨。</a:t>
            </a:r>
            <a:endParaRPr lang="zh-CN" altLang="zh-CN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444208" y="517903"/>
            <a:ext cx="11176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  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2636912"/>
            <a:ext cx="8208912" cy="2492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有一个成语，原本是“无尖不成商”，可到了现在却变成了“无奸不成商”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在那个时代，商人的胸襟不能宽阔到这种境界，敦厚达不到如此程度，就不够资格称做商人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628800"/>
            <a:ext cx="820891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dirty="0" smtClean="0"/>
              <a:t> </a:t>
            </a:r>
            <a:r>
              <a:rPr lang="zh-CN" altLang="en-US" sz="3200" dirty="0" smtClean="0"/>
              <a:t>说一说什么是</a:t>
            </a:r>
            <a:r>
              <a:rPr lang="zh-CN" altLang="zh-CN" sz="3200" dirty="0" smtClean="0"/>
              <a:t>“无奸不商”</a:t>
            </a:r>
            <a:r>
              <a:rPr lang="zh-CN" altLang="en-US" sz="3200" dirty="0" smtClean="0"/>
              <a:t>？</a:t>
            </a:r>
            <a:endParaRPr lang="zh-CN" altLang="zh-CN" sz="3200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444208" y="517903"/>
            <a:ext cx="11176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  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1556792"/>
            <a:ext cx="8568952" cy="40684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市场经济初期，市场法制法规不健全不完善，加上不法商人为暴利所驱，出现很多伪劣产品，消费者就大骂奸商；在现在的经济制度下，许多合法商人仍然可钻一些法律的漏洞以牟取暴利，这时旁观者也会说奸商；在正常的经济行为中，商人也会想很多办法赚取最大的利润，其中就必然就会采取很多技巧以减小成本，消费者看在眼里口中也会说“无奸不商，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无商不奸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”。</a:t>
            </a:r>
            <a:endParaRPr lang="zh-CN" altLang="zh-CN" sz="32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204864"/>
            <a:ext cx="8229600" cy="3168054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zh-CN" altLang="en-US" sz="2800" b="1" dirty="0" smtClean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引言：对比，突出</a:t>
            </a:r>
            <a:r>
              <a:rPr lang="zh-CN" altLang="en-US" sz="2800" b="1" dirty="0" smtClean="0">
                <a:solidFill>
                  <a:srgbClr val="1C1C1C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 smtClean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工商文明</a:t>
            </a:r>
            <a:r>
              <a:rPr lang="zh-CN" altLang="en-US" sz="2800" b="1" dirty="0" smtClean="0">
                <a:solidFill>
                  <a:srgbClr val="1C1C1C"/>
                </a:solidFill>
                <a:ea typeface="楷体_GB2312" pitchFamily="49" charset="-122"/>
              </a:rPr>
              <a:t>”</a:t>
            </a:r>
            <a:r>
              <a:rPr lang="zh-CN" altLang="en-US" sz="2800" b="1" dirty="0" smtClean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的优越性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 smtClean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  从整体上阐明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工商文明</a:t>
            </a:r>
            <a:r>
              <a:rPr lang="zh-CN" altLang="en-US" sz="2800" b="1" dirty="0" smtClean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相对于</a:t>
            </a:r>
            <a:r>
              <a:rPr lang="zh-CN" altLang="en-US" sz="2800" b="1" dirty="0" smtClean="0">
                <a:solidFill>
                  <a:srgbClr val="1C1C1C"/>
                </a:solidFill>
                <a:ea typeface="楷体_GB2312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官本位</a:t>
            </a:r>
            <a:r>
              <a:rPr lang="zh-CN" altLang="en-US" sz="2800" b="1" dirty="0" smtClean="0">
                <a:solidFill>
                  <a:srgbClr val="1C1C1C"/>
                </a:solidFill>
                <a:ea typeface="楷体_GB2312" pitchFamily="49" charset="-122"/>
              </a:rPr>
              <a:t>”</a:t>
            </a:r>
            <a:r>
              <a:rPr lang="zh-CN" altLang="en-US" sz="2800" b="1" dirty="0" smtClean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2800" b="1" dirty="0" smtClean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文化优越性；</a:t>
            </a:r>
            <a:endParaRPr lang="en-US" altLang="zh-CN" sz="2800" b="1" dirty="0" smtClean="0">
              <a:solidFill>
                <a:srgbClr val="1C1C1C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zh-CN" altLang="en-US" sz="2800" b="1" dirty="0" smtClean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主体：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关键词前置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800" b="1" dirty="0" smtClean="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rPr>
              <a:t>  采用关键词前置的方式，在对每一种构成要素阐述之前，标出其名称，然后分别对该种构成要素的表现、作用、或者意义进行了阐述。 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611560" y="1340768"/>
            <a:ext cx="4176464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/>
            <a:r>
              <a:rPr lang="en-US" altLang="zh-CN" sz="3600" b="1" dirty="0">
                <a:solidFill>
                  <a:srgbClr val="0000CC"/>
                </a:solidFill>
              </a:rPr>
              <a:t>1.</a:t>
            </a:r>
            <a:r>
              <a:rPr lang="zh-CN" altLang="en-US" sz="3600" b="1" dirty="0">
                <a:solidFill>
                  <a:srgbClr val="0000CC"/>
                </a:solidFill>
              </a:rPr>
              <a:t>论证结构严谨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084168" y="620688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写作特色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  <p:bldP spid="5120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467544" y="1124744"/>
            <a:ext cx="403244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/>
            <a:r>
              <a:rPr lang="en-US" altLang="zh-CN" sz="2800" b="1" dirty="0">
                <a:solidFill>
                  <a:srgbClr val="0000CC"/>
                </a:solidFill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0000CC"/>
                </a:solidFill>
              </a:rPr>
              <a:t>采用多种论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证方法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9512" y="1844824"/>
            <a:ext cx="8712968" cy="3744416"/>
          </a:xfrm>
          <a:noFill/>
        </p:spPr>
        <p:txBody>
          <a:bodyPr>
            <a:noAutofit/>
          </a:bodyPr>
          <a:lstStyle/>
          <a:p>
            <a:pPr eaLnBrk="1" hangingPunct="1">
              <a:lnSpc>
                <a:spcPct val="125000"/>
              </a:lnSpc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本文通篇采用的是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比喻论证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，将工商文明构成要素比作生物学中生物体遗传的基本单位“基因”，这样的比喻不仅告诉了我们工商文明的构成要素，更重要的是便于把各要素与工商文明的关系阐述的十分形象，通俗、清楚。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</a:p>
          <a:p>
            <a:pPr eaLnBrk="1" hangingPunct="1">
              <a:lnSpc>
                <a:spcPct val="125000"/>
              </a:lnSpc>
              <a:buFontTx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在第一部分采用了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正反对比的论证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方法，通过对比，讲“商本位”文化相对于“官本位”的进步性阐述的一目了然。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084168" y="620688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写作特色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052736"/>
            <a:ext cx="8496944" cy="5078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《公司的力量》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是中央电视台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度启动摄制的一部大型电视纪录片，是中国第一部深刻探讨公司制度的电视纪录片。它以世界现代化进程为背景，梳理公司起源、发展、演变、创新的历史，讨论公司组织与经济制度、思想文化、科技创造、社会生活等诸多层面之间的相互推动和影响，旨在以公司为载体观察市场经济的演进，探寻成长中的发展道路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zh-CN" sz="24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这部全球第一个电视形态的公司“编年史”中，联想、中海油（中国海洋石油总公司）、中国国航（中国国际航空股份有限公司）、阿里巴巴、吉利、比亚迪等国内公司被收录在册，成为对经济、思想等层面产生过深远影响的公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司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“样本”。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8144" y="476672"/>
            <a:ext cx="1551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材料一：</a:t>
            </a:r>
            <a:r>
              <a:rPr lang="zh-CN" altLang="zh-CN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08720"/>
            <a:ext cx="8496944" cy="55901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阿里巴巴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：由马云在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1999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年一手创立企业对企业的网上贸易市场平台。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月，投资一亿元人民币建立淘宝网。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2004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月，阿里巴巴投资成立支付宝公司，面向中国电子商务市场推出基于中介的安全交易服务。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月，阿里巴巴宣布，向旗下子公司上市公司提出私有化要约，回购价格为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13.5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港元。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日阿里巴巴与雅虎就股权回购一事签署最终协议，阿里巴巴用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71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亿美元回购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股权。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日，阿里巴巴宣布调整淘宝、一淘、天猫、聚划算、阿里国际业务、阿里小企业业务和阿里云为七大事业群，组成集团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CBBS</a:t>
            </a:r>
            <a:r>
              <a:rPr lang="zh-CN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大市场</a:t>
            </a:r>
            <a:r>
              <a:rPr lang="zh-CN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日，阿里巴巴登陆纽交所，以每股美国存托股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68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美元的发行价，成为美国融资额最大的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IPO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。马云也取代王健林以个人资产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218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亿美元稳定中国首富。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8184" y="476672"/>
            <a:ext cx="1368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材料二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268760"/>
            <a:ext cx="8496944" cy="48906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吉利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：浙江吉利控股集团是中国汽车行业十强企业。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1997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年进入轿车领域，现资产总值超过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亿元（含沃尔沃），连续九年进入中国企业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强，连续七年进入中国汽车行业十强，被评为首批国家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创新型企业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国家汽车整车出口基地企业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 欧盟委员会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日批准了中国浙江吉利控股集团有限公司对瑞典沃尔沃轿车公司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股权的收购。这是迄今为止中国企业对外国汽车企业最大规模的收购项目，收购总资金约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亿美元</a:t>
            </a:r>
            <a:r>
              <a:rPr lang="zh-CN" altLang="zh-CN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8184" y="476672"/>
            <a:ext cx="1368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材料三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556792"/>
            <a:ext cx="8136904" cy="38625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比亚迪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：比亚迪股份有限公司由王传福创立于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1995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年，是一家拥有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，汽车和新能源三大产业群的高新技术民营企业。目前，比亚迪在全国范围内共建有九大生产基地，总面积将近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万平方米，并在美国、欧洲、日本、韩国、印度、台湾、香港等地设有分公司或办事处，现员工总数已超过</a:t>
            </a:r>
            <a:r>
              <a:rPr lang="en-US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zh-CN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万人</a:t>
            </a:r>
            <a:r>
              <a:rPr lang="zh-CN" altLang="zh-CN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8184" y="476672"/>
            <a:ext cx="1368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材料四</a:t>
            </a:r>
            <a:endParaRPr lang="en-US" altLang="zh-CN" sz="2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060848"/>
            <a:ext cx="7848872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 看到文章的题目，你认为文章会交代哪些内容？</a:t>
            </a:r>
            <a:endParaRPr lang="zh-CN" altLang="en-US" sz="32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3649670"/>
            <a:ext cx="784887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什么是工商文明</a:t>
            </a:r>
            <a:endParaRPr lang="zh-CN" altLang="en-US" sz="40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869160"/>
            <a:ext cx="784887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0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什么是工商文明的基因</a:t>
            </a:r>
            <a:endParaRPr lang="zh-CN" altLang="en-US" sz="40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908720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微软雅黑" pitchFamily="34" charset="-122"/>
                <a:ea typeface="微软雅黑" pitchFamily="34" charset="-122"/>
              </a:rPr>
              <a:t>工商文明的基因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340768"/>
            <a:ext cx="468052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文章可以分为几部分？</a:t>
            </a:r>
            <a:endParaRPr lang="zh-CN" altLang="en-US" sz="32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2852936"/>
            <a:ext cx="728094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第一部分（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1-3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）引言部分 工商文明</a:t>
            </a:r>
            <a:endParaRPr lang="zh-CN" altLang="en-US" sz="36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4365104"/>
            <a:ext cx="734481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第二部分（</a:t>
            </a:r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4-13</a:t>
            </a:r>
            <a:r>
              <a:rPr lang="zh-CN" altLang="en-US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）主体部分 工商文明的基因</a:t>
            </a:r>
            <a:endParaRPr lang="zh-CN" altLang="en-US" sz="28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20072" y="548680"/>
            <a:ext cx="288032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研读课文第一部分</a:t>
            </a:r>
            <a:endParaRPr lang="zh-CN" altLang="en-US" sz="2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268760"/>
            <a:ext cx="453650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什么是“工商文明”？</a:t>
            </a:r>
            <a:endParaRPr lang="zh-CN" altLang="en-US" sz="40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039373"/>
            <a:ext cx="842493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工商文明是一种与“官本位”完全对立的“商本位”文化。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871542"/>
            <a:ext cx="8424936" cy="16677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所谓商本位，是指按工商业的基本原则来管理社会事务，工商业之间的竞争以契约和计算为基础，比的是技术、创新、成本、质量、价格、服务。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4725144"/>
            <a:ext cx="8424936" cy="12241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工商从业者中间的矛盾是通过谈判和契约来解决的，工商文明需要的是平等、自由、契约、法治的社会关系。</a:t>
            </a:r>
            <a:endParaRPr lang="zh-CN" altLang="en-US" sz="24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4533</Words>
  <Paragraphs>139</Paragraphs>
  <Slides>29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完成下列表格</vt:lpstr>
      <vt:lpstr>幻灯片 11</vt:lpstr>
      <vt:lpstr>幻灯片 12</vt:lpstr>
      <vt:lpstr>幻灯片 13</vt:lpstr>
      <vt:lpstr>         这个案件的两个主要人物：冯渊、薛蟠，为何冯家告了一年的状，肇事者仍逍遥法外？</vt:lpstr>
      <vt:lpstr>幻灯片 15</vt:lpstr>
      <vt:lpstr>幻灯片 16</vt:lpstr>
      <vt:lpstr>幻灯片 17</vt:lpstr>
      <vt:lpstr>幻灯片 18</vt:lpstr>
      <vt:lpstr>幻灯片 19</vt:lpstr>
      <vt:lpstr>阅读5-13节，完成表格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2016-09-13T07:33:51Z</dcterms:created>
  <dcterms:modified xsi:type="dcterms:W3CDTF">2018-08-19T19:34:53Z</dcterms:modified>
</cp:coreProperties>
</file>