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358" r:id="rId2"/>
    <p:sldId id="359" r:id="rId3"/>
    <p:sldId id="265" r:id="rId4"/>
    <p:sldId id="361" r:id="rId5"/>
    <p:sldId id="278" r:id="rId6"/>
    <p:sldId id="344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2" r:id="rId16"/>
    <p:sldId id="373" r:id="rId17"/>
    <p:sldId id="275" r:id="rId18"/>
    <p:sldId id="374" r:id="rId19"/>
    <p:sldId id="375" r:id="rId20"/>
    <p:sldId id="376" r:id="rId21"/>
    <p:sldId id="377" r:id="rId22"/>
    <p:sldId id="285" r:id="rId23"/>
    <p:sldId id="378" r:id="rId24"/>
    <p:sldId id="379" r:id="rId25"/>
    <p:sldId id="286" r:id="rId26"/>
    <p:sldId id="360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270" r:id="rId39"/>
    <p:sldId id="391" r:id="rId40"/>
    <p:sldId id="392" r:id="rId41"/>
    <p:sldId id="393" r:id="rId42"/>
    <p:sldId id="394" r:id="rId43"/>
    <p:sldId id="395" r:id="rId44"/>
    <p:sldId id="277" r:id="rId45"/>
    <p:sldId id="396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732" y="90"/>
      </p:cViewPr>
      <p:guideLst>
        <p:guide orient="horz" pos="84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7.xml"/><Relationship Id="rId4" Type="http://schemas.openxmlformats.org/officeDocument/2006/relationships/slide" Target="../slides/slide3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7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7.xml"/><Relationship Id="rId4" Type="http://schemas.openxmlformats.org/officeDocument/2006/relationships/slide" Target="../slides/slide3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7.png"/><Relationship Id="rId4" Type="http://schemas.openxmlformats.org/officeDocument/2006/relationships/slide" Target="../slides/slide1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4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26838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4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2870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334020" cy="584775"/>
              <a:chOff x="29482" y="2927145"/>
              <a:chExt cx="1644038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64403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HONGNANTANJIU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重难探究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4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2870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UXIETUOZHAN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读写拓展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2"/>
            <a:ext cx="1187624" cy="584775"/>
            <a:chOff x="29482" y="2927144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4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kern="1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D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UXIETUOZHAN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读写拓展</a:t>
              </a:r>
              <a:endParaRPr lang="zh-CN" altLang="en-US" sz="1400" kern="12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164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11</a:t>
            </a:r>
            <a:r>
              <a:rPr lang="zh-CN" altLang="zh-CN" sz="1400" dirty="0" smtClean="0"/>
              <a:t>　师　说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slide" Target="slide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22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24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25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26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27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28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29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30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17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image" Target="../media/image31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11</a:t>
            </a:r>
            <a:r>
              <a:rPr lang="zh-CN" altLang="zh-CN" dirty="0"/>
              <a:t>　师　说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536103"/>
              </p:ext>
            </p:extLst>
          </p:nvPr>
        </p:nvGraphicFramePr>
        <p:xfrm>
          <a:off x="508000" y="1955285"/>
          <a:ext cx="8128000" cy="3201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6" imgW="3837004" imgH="1510806" progId="Word.Document.12">
                  <p:embed/>
                </p:oleObj>
              </mc:Choice>
              <mc:Fallback>
                <p:oleObj name="文档" r:id="rId6" imgW="3837004" imgH="15108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55285"/>
                        <a:ext cx="8128000" cy="3201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441451" y="1970431"/>
            <a:ext cx="881851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4805" y="2514668"/>
            <a:ext cx="1176835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0615" y="3057064"/>
            <a:ext cx="899577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0158" y="3572569"/>
            <a:ext cx="1176835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79554" y="4128661"/>
            <a:ext cx="1729711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94414" y="4653574"/>
            <a:ext cx="1712585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56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所以传道受业解惑也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形容词活用为名词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疑惑、问题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吾从而师之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名词的意动用法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吾师道也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是故圣益圣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愚益愚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形容词活用为名词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圣人、愚人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则耻师焉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形容词的意动用法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小学而大遗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形容词活用为名词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小的方面、大的方面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2713" y="2482524"/>
            <a:ext cx="3005352" cy="373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64362" y="2960418"/>
            <a:ext cx="2772476" cy="306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2815" y="3373129"/>
            <a:ext cx="2056750" cy="306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03857" y="3784423"/>
            <a:ext cx="3001885" cy="306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4424" y="4199535"/>
            <a:ext cx="3001885" cy="306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8078" y="4599123"/>
            <a:ext cx="3927091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74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2801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分古今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812800"/>
              </p:ext>
            </p:extLst>
          </p:nvPr>
        </p:nvGraphicFramePr>
        <p:xfrm>
          <a:off x="508000" y="2110412"/>
          <a:ext cx="8128000" cy="4263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文档" r:id="rId6" imgW="3910425" imgH="2050585" progId="Word.Document.12">
                  <p:embed/>
                </p:oleObj>
              </mc:Choice>
              <mc:Fallback>
                <p:oleObj name="文档" r:id="rId6" imgW="3910425" imgH="20505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10412"/>
                        <a:ext cx="8128000" cy="4263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783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79841"/>
              </p:ext>
            </p:extLst>
          </p:nvPr>
        </p:nvGraphicFramePr>
        <p:xfrm>
          <a:off x="508000" y="2273935"/>
          <a:ext cx="8128000" cy="2564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文档" r:id="rId6" imgW="3910425" imgH="1232803" progId="Word.Document.12">
                  <p:embed/>
                </p:oleObj>
              </mc:Choice>
              <mc:Fallback>
                <p:oleObj name="文档" r:id="rId6" imgW="3910425" imgH="12328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73935"/>
                        <a:ext cx="8128000" cy="2564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04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所以传道受业解惑也。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老师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是用来传授道、教给学业、解决疑难问题的人。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道之所存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师之所存也。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道理存在的地方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就是老师存在的地方。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而耻学于师。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却以向老师学习为耻辱。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句读之不知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惑之不解。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不知句子的停顿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解决不了疑惑。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4384" y="2209622"/>
            <a:ext cx="5594115" cy="32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5052" y="2618301"/>
            <a:ext cx="5594115" cy="32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1131" y="3443611"/>
            <a:ext cx="5594115" cy="32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5052" y="3847410"/>
            <a:ext cx="5594115" cy="334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90057" y="4675590"/>
            <a:ext cx="5594115" cy="32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55937" y="5086703"/>
            <a:ext cx="5594115" cy="32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92423" y="5915659"/>
            <a:ext cx="5594115" cy="32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49079" y="6326772"/>
            <a:ext cx="5594115" cy="32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0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8962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师不必贤于弟子。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老师不一定比弟子高明。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不拘于时。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不受时俗的限制。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93499" y="2741578"/>
            <a:ext cx="2569779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55938" y="3150563"/>
            <a:ext cx="2569779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1537" y="3970462"/>
            <a:ext cx="2569779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9834" y="4387816"/>
            <a:ext cx="2569779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9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2324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韩愈在《师说》中说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从师与年纪无关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比自己年纪大的人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闻道在自己之先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要以之为师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生乎吾后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其闻道也亦先乎吾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吾从而师之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大纲全国高考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句读之不知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惑之不解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或师焉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或不焉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小学而大遗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吾未见其明也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呜呼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师道之不复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可知矣。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巫医乐师百工之人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君子不齿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今其智乃反不能及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其可怪也欤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是故弟子不必不如师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师不必贤于弟子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闻道有先后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术业有专攻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如是而已。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彼童子之师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授之书而习其句读者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非吾所谓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传其道解其惑者也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爱其子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择师而教之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于其身也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则耻师焉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惑矣。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(2012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人非生而知之者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孰能无惑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5931" y="2215750"/>
            <a:ext cx="868022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3446" y="2215750"/>
            <a:ext cx="1798364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1587" y="2215750"/>
            <a:ext cx="1112779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9577" y="2622089"/>
            <a:ext cx="1112779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09658" y="2622089"/>
            <a:ext cx="1344356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90724" y="3443263"/>
            <a:ext cx="1798364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48367" y="3443263"/>
            <a:ext cx="1798364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33909" y="4262695"/>
            <a:ext cx="2026442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54826" y="4262695"/>
            <a:ext cx="1583170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67855" y="5079088"/>
            <a:ext cx="1821669" cy="33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88596" y="5899044"/>
            <a:ext cx="1125357" cy="33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070472" y="5899044"/>
            <a:ext cx="872593" cy="33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38286" y="6322799"/>
            <a:ext cx="1583170" cy="331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29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理清文章的结构层次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文章第一段的主要内容是什么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正面阐述教师的作用、从师的必要和择师的标准。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第一段共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如果分为三个层次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应该如何划分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各层的内容是什么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阐述教师的作用。第二层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阐述从师的必要。第三层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阐述择师的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标准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也是全文的中心论点。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17688"/>
              </p:ext>
            </p:extLst>
          </p:nvPr>
        </p:nvGraphicFramePr>
        <p:xfrm>
          <a:off x="508000" y="3347661"/>
          <a:ext cx="8128000" cy="2007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文档" r:id="rId7" imgW="3894589" imgH="962012" progId="Word.Document.12">
                  <p:embed/>
                </p:oleObj>
              </mc:Choice>
              <mc:Fallback>
                <p:oleObj name="文档" r:id="rId7" imgW="3894589" imgH="9620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347661"/>
                        <a:ext cx="8128000" cy="20079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9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2322965"/>
            <a:ext cx="8646661" cy="504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3441" y="5103153"/>
            <a:ext cx="8646661" cy="1049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第二段的主要内容是什么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这一段与第一段是怎样联系的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本段以第一段为立论根据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批判当时士大夫耻于从师的不良风气。通过针砭时弊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又从反面论证了第一段所提出的观点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说明从师的必要性。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第三段举孔子从师的实例和言行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其目的是什么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以孔子从师为范例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既照应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古之学者必有师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又进一步阐明从师的必要和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道之所存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师之所存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的道理。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第四段的主要内容是什么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这段文字与文章的中心观点有联系吗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这段文字说明了作《师说》的原因。是继第三段引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古之圣人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孔子从师的范例之后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对后辈李蟠的勉励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也是对当时求学之人的号召。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2143742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3441" y="3339492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3441" y="4626803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3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09587"/>
            <a:ext cx="8128000" cy="18928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学习本文的论证方法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这篇文章在论证方法上有可圈可点之处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统观全文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作者采用了哪些论证方法来论证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道之所存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师之所存也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本文的论证方法有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对比论证、举例论证、引用论证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4031029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38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353776"/>
              </p:ext>
            </p:extLst>
          </p:nvPr>
        </p:nvGraphicFramePr>
        <p:xfrm>
          <a:off x="508000" y="1376380"/>
          <a:ext cx="8128000" cy="4359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3" imgW="3998963" imgH="2143974" progId="Word.Document.12">
                  <p:embed/>
                </p:oleObj>
              </mc:Choice>
              <mc:Fallback>
                <p:oleObj name="文档" r:id="rId3" imgW="3998963" imgH="21439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76380"/>
                        <a:ext cx="8128000" cy="43592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20756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654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第二段主要运用了正反对比论证的手法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从三个方面批判了当时的社会风气。请根据提示补写完整下面的表格。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耻学于师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从师而问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圣益圣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愚益愚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择师而教之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耻学于师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小学而大遗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不耻相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师</a:t>
            </a:r>
            <a:r>
              <a:rPr lang="en-US" altLang="zh-CN" sz="1600" dirty="0" smtClean="0">
                <a:solidFill>
                  <a:srgbClr val="000000"/>
                </a:solidFill>
                <a:latin typeface="NEU-BZ-S92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群聚而笑之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君子之智乃反不能及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645462"/>
              </p:ext>
            </p:extLst>
          </p:nvPr>
        </p:nvGraphicFramePr>
        <p:xfrm>
          <a:off x="508000" y="2313681"/>
          <a:ext cx="8128000" cy="388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文档" r:id="rId7" imgW="3964412" imgH="1891933" progId="Word.Document.12">
                  <p:embed/>
                </p:oleObj>
              </mc:Choice>
              <mc:Fallback>
                <p:oleObj name="文档" r:id="rId7" imgW="3964412" imgH="18919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13681"/>
                        <a:ext cx="8128000" cy="3880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2" name="矩形 11"/>
          <p:cNvSpPr/>
          <p:nvPr/>
        </p:nvSpPr>
        <p:spPr>
          <a:xfrm>
            <a:off x="193441" y="5925377"/>
            <a:ext cx="8338999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42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03564"/>
            <a:ext cx="8128000" cy="21048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第二段在提出分论点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师道之不传也久矣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欲人之无惑也难矣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用三层对比展开论证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这三层是平行并列的关系还是逐层深入的关系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谈谈你的理解。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逐层深入的关系。这三层对比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一层深于一层地揭露和批判当时人们对待师道的错误态度。作者抓住这三层文字内在的本质联系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步步展开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有理论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有事实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有分析。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8" name="矩形 7"/>
          <p:cNvSpPr/>
          <p:nvPr/>
        </p:nvSpPr>
        <p:spPr>
          <a:xfrm>
            <a:off x="193441" y="3367878"/>
            <a:ext cx="8646661" cy="1744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5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这篇以《师说》为题的文章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中心论点是什么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作者是怎样围绕中心论述的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本文的中心论点是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无贵无贱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无长无少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道之所存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师之所存也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。围绕这个中心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文章首先从正面立论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从理论上阐明从师的重要性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提出了从师的标准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接着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慨叹师道不传已久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联系当时的社会实际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以众人的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耻学于师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反衬从师学习的重要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在第三段中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又运用了孔子的典型事例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进一步说明从师的必要和以能者为师的道理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最后一段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说明写本文的缘由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这本属于附记性质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但作者对李蟠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不拘于时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学于余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能行古道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行从师之道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的赞扬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又一次强调了文章的观点。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9" name="矩形 8"/>
          <p:cNvSpPr/>
          <p:nvPr/>
        </p:nvSpPr>
        <p:spPr>
          <a:xfrm>
            <a:off x="193441" y="2525554"/>
            <a:ext cx="8646661" cy="2949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76512"/>
            <a:ext cx="8128000" cy="1286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本文虽然是一篇鼓励人们从师学习的文章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却体现了韩愈对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问题的深刻认识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这种深刻认识体现在哪些方面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346930"/>
              </p:ext>
            </p:extLst>
          </p:nvPr>
        </p:nvGraphicFramePr>
        <p:xfrm>
          <a:off x="508000" y="2833778"/>
          <a:ext cx="8128000" cy="3763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文档" r:id="rId7" imgW="3908266" imgH="1810082" progId="Word.Document.12">
                  <p:embed/>
                </p:oleObj>
              </mc:Choice>
              <mc:Fallback>
                <p:oleObj name="文档" r:id="rId7" imgW="3908266" imgH="18100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833778"/>
                        <a:ext cx="8128000" cy="37635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2" name="矩形 11"/>
          <p:cNvSpPr/>
          <p:nvPr/>
        </p:nvSpPr>
        <p:spPr>
          <a:xfrm>
            <a:off x="193441" y="2351964"/>
            <a:ext cx="8646661" cy="4029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5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426546"/>
              </p:ext>
            </p:extLst>
          </p:nvPr>
        </p:nvGraphicFramePr>
        <p:xfrm>
          <a:off x="508000" y="2034063"/>
          <a:ext cx="8128000" cy="3043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文档" r:id="rId7" imgW="3908266" imgH="1463571" progId="Word.Document.12">
                  <p:embed/>
                </p:oleObj>
              </mc:Choice>
              <mc:Fallback>
                <p:oleObj name="文档" r:id="rId7" imgW="3908266" imgH="14635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034063"/>
                        <a:ext cx="8128000" cy="3043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412888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05826"/>
              </p:ext>
            </p:extLst>
          </p:nvPr>
        </p:nvGraphicFramePr>
        <p:xfrm>
          <a:off x="508000" y="1384936"/>
          <a:ext cx="8128000" cy="5007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文档" r:id="rId7" imgW="3837004" imgH="2363203" progId="Word.Document.12">
                  <p:embed/>
                </p:oleObj>
              </mc:Choice>
              <mc:Fallback>
                <p:oleObj name="文档" r:id="rId7" imgW="3837004" imgH="23632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84936"/>
                        <a:ext cx="8128000" cy="50072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9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2651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《师说》在写作上有其独特之处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整篇文章从立论、论证到结论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环环相套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紧扣中心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布局谋篇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颇具匠心。在论证的过程中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整齐的排偶句和灵活的散句交错运用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配合自然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错落有致。一个意思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多种句式。有综合有分析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理论联系实际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极有说服力。对比手法和排偶句式的大量运用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正反两面的反复论证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也使得文章的主题更为鲜明突出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气势更为顺畅壮盛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不仅感情充溢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而且增强了论辩的逻辑力量。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整齐的排偶句和灵活的散句交错运用是《师说》语言的一大特点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请从课文中选取一个段落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仔细体会作者是怎样使用整散结合的句式来议论抒情的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并仿用这种手法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阐述某个观点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350370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为师者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必有大情怀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必能有担当之心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必能明其根本之务。须有虚怀若谷之心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讷于言而敏于行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方能悟透师道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故其所传之道必能不囿于琐碎之事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予人以大气之道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须精于所受之业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去其糟粕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取其精华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非囿于句读之业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而能因材施教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使之各有所学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学有所用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须了惑之根本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须明解惑之症结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以譬喻之法解其惑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使之学会解惑之法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以应生活之需。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148767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553898"/>
              </p:ext>
            </p:extLst>
          </p:nvPr>
        </p:nvGraphicFramePr>
        <p:xfrm>
          <a:off x="508000" y="1412776"/>
          <a:ext cx="8128000" cy="5034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文档" r:id="rId8" imgW="3837004" imgH="2376184" progId="Word.Document.12">
                  <p:embed/>
                </p:oleObj>
              </mc:Choice>
              <mc:Fallback>
                <p:oleObj name="文档" r:id="rId8" imgW="3837004" imgH="23761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50341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658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982093"/>
              </p:ext>
            </p:extLst>
          </p:nvPr>
        </p:nvGraphicFramePr>
        <p:xfrm>
          <a:off x="508000" y="1412776"/>
          <a:ext cx="8128000" cy="4971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文档" r:id="rId8" imgW="3847081" imgH="2352025" progId="Word.Document.12">
                  <p:embed/>
                </p:oleObj>
              </mc:Choice>
              <mc:Fallback>
                <p:oleObj name="文档" r:id="rId8" imgW="3847081" imgH="23520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9713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890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4243357"/>
            <a:ext cx="8128000" cy="1273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《师说》是韩愈的一篇著名论文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此文作于唐德宗贞元十八年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(802),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岁任国子监四门博士时。这篇文章是针对门第观念影响下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耻学于师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的坏风气写的。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593532"/>
              </p:ext>
            </p:extLst>
          </p:nvPr>
        </p:nvGraphicFramePr>
        <p:xfrm>
          <a:off x="508000" y="1612224"/>
          <a:ext cx="8128000" cy="255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6" imgW="3837004" imgH="1207923" progId="Word.Document.12">
                  <p:embed/>
                </p:oleObj>
              </mc:Choice>
              <mc:Fallback>
                <p:oleObj name="文档" r:id="rId6" imgW="3837004" imgH="12079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12224"/>
                        <a:ext cx="8128000" cy="255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765095"/>
              </p:ext>
            </p:extLst>
          </p:nvPr>
        </p:nvGraphicFramePr>
        <p:xfrm>
          <a:off x="508000" y="1524575"/>
          <a:ext cx="8128000" cy="4640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文档" r:id="rId8" imgW="3837004" imgH="2191209" progId="Word.Document.12">
                  <p:embed/>
                </p:oleObj>
              </mc:Choice>
              <mc:Fallback>
                <p:oleObj name="文档" r:id="rId8" imgW="3837004" imgH="21912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24575"/>
                        <a:ext cx="8128000" cy="46407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1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653527"/>
              </p:ext>
            </p:extLst>
          </p:nvPr>
        </p:nvGraphicFramePr>
        <p:xfrm>
          <a:off x="508000" y="1484784"/>
          <a:ext cx="8128000" cy="4748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文档" r:id="rId8" imgW="3837004" imgH="2240968" progId="Word.Document.12">
                  <p:embed/>
                </p:oleObj>
              </mc:Choice>
              <mc:Fallback>
                <p:oleObj name="文档" r:id="rId8" imgW="3837004" imgH="2240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748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779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038380"/>
              </p:ext>
            </p:extLst>
          </p:nvPr>
        </p:nvGraphicFramePr>
        <p:xfrm>
          <a:off x="508000" y="1516224"/>
          <a:ext cx="8128000" cy="4793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文档" r:id="rId8" imgW="3885232" imgH="2290367" progId="Word.Document.12">
                  <p:embed/>
                </p:oleObj>
              </mc:Choice>
              <mc:Fallback>
                <p:oleObj name="文档" r:id="rId8" imgW="3885232" imgH="22903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16224"/>
                        <a:ext cx="8128000" cy="4793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36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957941"/>
              </p:ext>
            </p:extLst>
          </p:nvPr>
        </p:nvGraphicFramePr>
        <p:xfrm>
          <a:off x="508000" y="1366931"/>
          <a:ext cx="8128000" cy="5385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文档" r:id="rId8" imgW="3999683" imgH="2649499" progId="Word.Document.12">
                  <p:embed/>
                </p:oleObj>
              </mc:Choice>
              <mc:Fallback>
                <p:oleObj name="文档" r:id="rId8" imgW="3999683" imgH="26494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66931"/>
                        <a:ext cx="8128000" cy="5385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621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045827"/>
              </p:ext>
            </p:extLst>
          </p:nvPr>
        </p:nvGraphicFramePr>
        <p:xfrm>
          <a:off x="508000" y="1488972"/>
          <a:ext cx="8128000" cy="4748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文档" r:id="rId8" imgW="3837004" imgH="2240968" progId="Word.Document.12">
                  <p:embed/>
                </p:oleObj>
              </mc:Choice>
              <mc:Fallback>
                <p:oleObj name="文档" r:id="rId8" imgW="3837004" imgH="2240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8972"/>
                        <a:ext cx="8128000" cy="4748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994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192335"/>
              </p:ext>
            </p:extLst>
          </p:nvPr>
        </p:nvGraphicFramePr>
        <p:xfrm>
          <a:off x="508000" y="1490463"/>
          <a:ext cx="8128000" cy="4674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文档" r:id="rId8" imgW="3897829" imgH="2240968" progId="Word.Document.12">
                  <p:embed/>
                </p:oleObj>
              </mc:Choice>
              <mc:Fallback>
                <p:oleObj name="文档" r:id="rId8" imgW="3897829" imgH="2240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90463"/>
                        <a:ext cx="8128000" cy="4674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842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698949"/>
              </p:ext>
            </p:extLst>
          </p:nvPr>
        </p:nvGraphicFramePr>
        <p:xfrm>
          <a:off x="508000" y="1496555"/>
          <a:ext cx="8128000" cy="4812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文档" r:id="rId8" imgW="3867956" imgH="2290367" progId="Word.Document.12">
                  <p:embed/>
                </p:oleObj>
              </mc:Choice>
              <mc:Fallback>
                <p:oleObj name="文档" r:id="rId8" imgW="3867956" imgH="22903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96555"/>
                        <a:ext cx="8128000" cy="4812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624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30173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875480"/>
              </p:ext>
            </p:extLst>
          </p:nvPr>
        </p:nvGraphicFramePr>
        <p:xfrm>
          <a:off x="508000" y="1412776"/>
          <a:ext cx="8128000" cy="4910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文档" r:id="rId8" imgW="4303088" imgH="2600100" progId="Word.Document.12">
                  <p:embed/>
                </p:oleObj>
              </mc:Choice>
              <mc:Fallback>
                <p:oleObj name="文档" r:id="rId8" imgW="4303088" imgH="2600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910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77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读韩愈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韩愈被誉为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唐宋八大家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其文章写得好是真的。所以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我读韩愈其人是从读韩愈其文开始的。就连他写的奏折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也比一般为官者讲究些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于理、于情都特别动人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文字铿锵有力。他的那篇《谏迎佛骨表》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有一股不怕鬼、不信邪的凛然大气和献身精神。但是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韩愈越是肝脑涂地陈利害表忠心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宪宗就越觉得他是在抗龙颜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揭龙鳞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大逆不道。于是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大喝一声把他赶出京城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贬到八千里外的海边潮州去当地方小官。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韩愈这一贬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是他人生的一大挫折。因为这不同于一般的逆境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一般的不顺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比之李白的怀才不遇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柳永的屡试不第要严重得多。他们不过是登山无路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韩愈是已登山顶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又一下子被推到无底深渊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其心情之坏可想而知。他在过蓝关时写了那首著名的诗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2489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一封朝奏九重天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夕贬潮州路八千。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欲为圣明除弊事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肯将衰朽惜残年。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云横秦岭家何在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雪拥蓝关马不前。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知汝远来应有意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好收吾骨瘴江边。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这是给前来看他的侄孙写的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其心境之冷可见一斑。但是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当他到了潮州后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发现当地的情况比他的心境还要坏。就气候水土而言这里还算富庶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但由于地处偏僻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文化落后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弊政陋习极多极重。农耕方式原始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乡村学校不兴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有钱人养奴成风。见此情景韩愈大吃一惊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同为大唐圣土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同为大唐子民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何忍遗此一隅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视而不救呢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他觉得凭自己的知识、能力还能为地方百姓做点事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觉得比之百姓之苦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自己的这点冤、这点苦反倒算不了什么。于是他到任之后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就如新官上任一般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连续干了四件事。一是驱除鳄鱼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大除其害。二是兴修水利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推广北方先进的耕作技术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00135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64819"/>
            <a:ext cx="8128000" cy="41823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门第观念源于魏晋南北朝的九品中正制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自魏文帝曹丕实行九品中正制后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形成了以士族为代表的门阀制度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重门第之分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严士庶之别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士族的子弟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凭高贵的门第可以做官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他们不需要学习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也看不起老师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而鄙从师。到唐代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九品中正制废除了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改以官爵的高下为区分门第的标准。这对择师也有很大的影响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在当时士大夫阶层中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普遍存在着从师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位卑则足羞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官盛则近谀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的心理。韩愈反对这种错误的观念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在即师在的主张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在当时具有明显的进步意义。与韩愈同时代的柳宗元在《答韦中立论师道书》中说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今之世不闻有师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有辄哗笑之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以为狂人。独韩愈奋不顾流俗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犯笑侮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收召后学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作《师说》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因抗颜而为师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愈以是得狂名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居长安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炊不暇熟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又挈挈而东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如是者数矣。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由此可以看出韩愈作《师说》时的社会情境和他的斗争精神。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1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2875"/>
            <a:ext cx="8128000" cy="1286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三是赎放奴婢。他下令奴婢可以用工钱抵债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钱债相抵就给人自由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不抵者可用钱赎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以后不得蓄奴。四是兴办教育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请先生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建学校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以正音为潮人诲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。当其获罪海隅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尚能心系百姓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真是难能可贵了。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7691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一个人为文不说空话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为官不说假话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为政务求实绩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这在封建时代难能可贵。应该说韩愈是言行一致的。他在政治上高举儒家旗帜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是个封建传统思想道德的维护者。传统这个东西有两面性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当它面对革命新潮时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表现出一副可憎的顽固面孔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而当它面对逆流邪说时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又表现出撼山易撼传统难的威严。韩愈也是这样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他一方面反对王叔文的改革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一方面又对当时最尖锐的两个社会问题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即藩镇割据和佛道泛滥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深恶痛绝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坚决抨击。他亲自参加平定叛乱。到晚年时还以衰朽之身一人一马到叛军营中去劝敌投诚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其英雄气概不亚于关云长单刀赴会。他出身小户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考进士三次落第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第四次才中进士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在考官时又三次碰壁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乌纱帽得来不易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按说他该惜官如命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但是他犯上直言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被贬又继续尽其所能为民办事。这是中国知识分子的传统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以国为任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以民为本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不违心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不费时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不浪费生命。他又倡导古文运动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领导了一场文章革命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他要求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文以载道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陈言务去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开一代文章先河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砍掉了骈文这个重形式求华丽的节外之枝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而直承秦汉。他既立业又立言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全面实践了儒家道德。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54622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7947"/>
            <a:ext cx="8128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人生的逆境大约可分四种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一曰生活之苦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饥寒交迫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二曰心境之苦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怀才不遇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三曰事业受阻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功败垂成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四曰存亡之危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身处绝境。处逆境之心也分四种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一是心灰意冷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逆来顺受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二是怨天尤人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牢骚满腹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三是见心明志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直言疾呼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四是泰然处之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尽力有为。韩愈是处在第二、第三种逆境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而选择了后两种心态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既见心明志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著文倡道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又脚踏实地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尽力而为。只这一点他比屈原、李白就要高明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没有只停留在蜀道叹难、江畔沉吟上。他不辞海隅之小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不求其功之显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只是奉献于民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求成于心。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一个人是微不足道的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但是当他与百姓利益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与社会进步连在一起时就价值无穷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就被社会所承认。于是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我心中也渐渐泛起这样的四句诗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一封朝奏九重天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夕贬潮州路八千。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八月为民兴四利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一片江山尽姓韩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6905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梁衡的文化散文美不胜收。这篇文章除了正面叙述有关史实之外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还用文学笔法为我们描述了一个身处逆境、不怨天尤人、爱民如子的知识分子形象。作者善于从不同角度烘托这一形象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一是与同处逆境的屈原、李白作对比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凸显韩愈的坦然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二是从人对逆境的心态赞美韩愈的精神。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90827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725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好为人师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出自《孟子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离娄下》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原文是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人之患在好为人师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是用来批评那些喜欢当别人的老师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不谦虚、自以为是、爱摆老资格的人。但是韩愈却不顾流俗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抗颜为师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招后进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办学校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排佛老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兴师道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不仅开一代学风、文风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更教育了一代新人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传承了千年文化。联想当今时代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面对传统文化的弱化、庸俗风气的泛滥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你问了吗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你说了吗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你挺身而出捍卫或反对了吗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你敢对潮流说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我们是不是缺少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好为人师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的风气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是不是缺少敢于向流俗说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运用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方向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韵动中黑简体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则材料可以用在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要敢为人师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向流俗说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可敬畏的勇气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等立意的作文中。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56792"/>
            <a:ext cx="8128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互帮互学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方能共同进步。孔子认为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三人行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必有我师焉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韩愈也批评唐王朝后期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耻学于师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的风气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不耻相师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。在今天竞争激烈的时代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请不要认为自己暗自发力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留一手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就可以一枝独秀、脱颖而出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其实那样只能封闭自己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最终变成井底之蛙。你虚心求教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必有进步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你帮助别人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也能促进自己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不要看轻自己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也不必自怨自艾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世间很少有全才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更少有十全十美的人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只有相互学习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取长补短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才能提高自己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完善自己。请牢记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无贵无贱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无长无少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道之所存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师之所存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闻道有先后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术业有专攻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如是而已。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运用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方向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韵动中黑简体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则材料可以用在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相互学习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不耻相师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世上很少有人能独自成功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等立意的作文中。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87878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8962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(768—824),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字退之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韩昌黎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今河南孟州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人。唐代杰出的文学家、思想家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古文运动的领袖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苏轼称他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文起八代之衰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明人推他为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与柳宗元并称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文章巨公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百代文宗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之名。思想上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崇奉儒学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力排佛老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同时宣扬天命论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能赏善罚恶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人只能顺应和服从天命。著有《韩昌黎集》四十卷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《外集》十卷等。他提出的文道合一、气盛言宜、务去陈言、文从字顺等散文的写作理论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对后人很有指导意义。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4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5670"/>
            <a:ext cx="8128000" cy="2801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390232"/>
              </p:ext>
            </p:extLst>
          </p:nvPr>
        </p:nvGraphicFramePr>
        <p:xfrm>
          <a:off x="508000" y="2119286"/>
          <a:ext cx="8128000" cy="433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6" imgW="3894229" imgH="2075825" progId="Word.Document.12">
                  <p:embed/>
                </p:oleObj>
              </mc:Choice>
              <mc:Fallback>
                <p:oleObj name="文档" r:id="rId6" imgW="3894229" imgH="20758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19286"/>
                        <a:ext cx="8128000" cy="433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091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67678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所以传道受业解惑也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授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传授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或师焉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或不焉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解多义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41013"/>
              </p:ext>
            </p:extLst>
          </p:nvPr>
        </p:nvGraphicFramePr>
        <p:xfrm>
          <a:off x="508000" y="3470646"/>
          <a:ext cx="8128000" cy="2118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6" imgW="3837004" imgH="999512" progId="Word.Document.12">
                  <p:embed/>
                </p:oleObj>
              </mc:Choice>
              <mc:Fallback>
                <p:oleObj name="文档" r:id="rId6" imgW="3837004" imgH="9995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470646"/>
                        <a:ext cx="8128000" cy="21185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222868" y="1982148"/>
            <a:ext cx="115072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2146" y="2452438"/>
            <a:ext cx="635758" cy="303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9836" y="3470647"/>
            <a:ext cx="1152128" cy="38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44640" y="4026145"/>
            <a:ext cx="1152128" cy="38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1700" y="4551715"/>
            <a:ext cx="1175285" cy="38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86939" y="5077285"/>
            <a:ext cx="1175285" cy="38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1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445848"/>
              </p:ext>
            </p:extLst>
          </p:nvPr>
        </p:nvGraphicFramePr>
        <p:xfrm>
          <a:off x="508000" y="1363586"/>
          <a:ext cx="8128000" cy="5316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6" imgW="3837004" imgH="2510317" progId="Word.Document.12">
                  <p:embed/>
                </p:oleObj>
              </mc:Choice>
              <mc:Fallback>
                <p:oleObj name="文档" r:id="rId6" imgW="3837004" imgH="25103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63586"/>
                        <a:ext cx="8128000" cy="5316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594165" y="1384982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2432" y="1911322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2194" y="2459058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28456" y="3008520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92587" y="3535492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3169" y="4051817"/>
            <a:ext cx="2880320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30064" y="4581128"/>
            <a:ext cx="76972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98503" y="5115196"/>
            <a:ext cx="867625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88136" y="5669473"/>
            <a:ext cx="11580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12127" y="6223750"/>
            <a:ext cx="78582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0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925543"/>
              </p:ext>
            </p:extLst>
          </p:nvPr>
        </p:nvGraphicFramePr>
        <p:xfrm>
          <a:off x="508000" y="1369232"/>
          <a:ext cx="8128000" cy="5316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6" imgW="3837004" imgH="2510317" progId="Word.Document.12">
                  <p:embed/>
                </p:oleObj>
              </mc:Choice>
              <mc:Fallback>
                <p:oleObj name="文档" r:id="rId6" imgW="3837004" imgH="25103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69232"/>
                        <a:ext cx="8128000" cy="5316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961073" y="1384982"/>
            <a:ext cx="89027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7341" y="1916832"/>
            <a:ext cx="1153141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3330" y="2485192"/>
            <a:ext cx="872737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7458" y="3006292"/>
            <a:ext cx="2029971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97087" y="3527392"/>
            <a:ext cx="1153141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11174" y="4059242"/>
            <a:ext cx="200987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14860" y="4591092"/>
            <a:ext cx="875673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92992" y="5109623"/>
            <a:ext cx="3453616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91901" y="5668788"/>
            <a:ext cx="1671551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03398" y="6190361"/>
            <a:ext cx="227552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00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453</TotalTime>
  <Words>3816</Words>
  <Application>Microsoft Office PowerPoint</Application>
  <PresentationFormat>全屏显示(4:3)</PresentationFormat>
  <Paragraphs>269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11　师　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Skykey</cp:lastModifiedBy>
  <cp:revision>78</cp:revision>
  <dcterms:created xsi:type="dcterms:W3CDTF">2014-04-23T05:53:17Z</dcterms:created>
  <dcterms:modified xsi:type="dcterms:W3CDTF">2015-11-05T08:49:47Z</dcterms:modified>
</cp:coreProperties>
</file>