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6" r:id="rId3"/>
    <p:sldId id="291" r:id="rId4"/>
    <p:sldId id="292" r:id="rId5"/>
    <p:sldId id="293" r:id="rId6"/>
    <p:sldId id="294" r:id="rId7"/>
    <p:sldId id="311" r:id="rId8"/>
    <p:sldId id="309" r:id="rId9"/>
    <p:sldId id="310" r:id="rId10"/>
    <p:sldId id="295" r:id="rId11"/>
    <p:sldId id="298" r:id="rId12"/>
    <p:sldId id="300" r:id="rId13"/>
    <p:sldId id="302" r:id="rId14"/>
    <p:sldId id="303" r:id="rId15"/>
    <p:sldId id="304" r:id="rId16"/>
    <p:sldId id="301" r:id="rId17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CC00"/>
    <a:srgbClr val="CC00CC"/>
    <a:srgbClr val="339933"/>
    <a:srgbClr val="FF99FF"/>
    <a:srgbClr val="CC9900"/>
    <a:srgbClr val="CCCC00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/>
    <p:restoredTop sz="94642"/>
  </p:normalViewPr>
  <p:slideViewPr>
    <p:cSldViewPr showGuides="1">
      <p:cViewPr varScale="1">
        <p:scale>
          <a:sx n="67" d="100"/>
          <a:sy n="67" d="100"/>
        </p:scale>
        <p:origin x="-606" y="-96"/>
      </p:cViewPr>
      <p:guideLst>
        <p:guide orient="horz" pos="2169"/>
        <p:guide pos="288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www.anyway.com.tw/ImageFetch.ashx?ImageURL=mb_78599/200509_19304891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27584" y="980728"/>
            <a:ext cx="7272808" cy="5256584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8" name="Picture 4" descr="http://forum.xitek.com/pics/201309/4286/428644/428644_1379687160.jpg"/>
          <p:cNvPicPr>
            <a:picLocks noChangeAspect="1" noChangeArrowheads="1"/>
          </p:cNvPicPr>
          <p:nvPr/>
        </p:nvPicPr>
        <p:blipFill>
          <a:blip r:embed="rId2" cstate="print"/>
          <a:srcRect l="22073" t="24832" r="39300" b="14468"/>
          <a:stretch>
            <a:fillRect/>
          </a:stretch>
        </p:blipFill>
        <p:spPr bwMode="auto">
          <a:xfrm>
            <a:off x="4355976" y="3573016"/>
            <a:ext cx="1512168" cy="1584176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2065" name="矩形 2064"/>
          <p:cNvSpPr/>
          <p:nvPr/>
        </p:nvSpPr>
        <p:spPr>
          <a:xfrm>
            <a:off x="3059113" y="1557338"/>
            <a:ext cx="649287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43808" y="1124744"/>
            <a:ext cx="314701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kern="100" dirty="0" smtClean="0">
                <a:cs typeface="宋体" panose="02010600030101010101" pitchFamily="2" charset="-122"/>
              </a:rPr>
              <a:t>12 </a:t>
            </a:r>
            <a:r>
              <a:rPr lang="zh-CN" altLang="en-US" sz="4400" b="1" kern="100" dirty="0" smtClean="0">
                <a:cs typeface="宋体" panose="02010600030101010101" pitchFamily="2" charset="-122"/>
              </a:rPr>
              <a:t>搭船的鸟</a:t>
            </a:r>
            <a:endParaRPr lang="zh-CN" altLang="en-US" sz="4400" dirty="0"/>
          </a:p>
        </p:txBody>
      </p:sp>
      <p:sp>
        <p:nvSpPr>
          <p:cNvPr id="6" name="矩形 5"/>
          <p:cNvSpPr/>
          <p:nvPr/>
        </p:nvSpPr>
        <p:spPr>
          <a:xfrm>
            <a:off x="1115616" y="5373216"/>
            <a:ext cx="244810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第一课时</a:t>
            </a:r>
            <a:endParaRPr lang="zh-CN" altLang="en-US" sz="4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timgsa.baidu.com/timg?image&amp;quality=80&amp;size=b9999_10000&amp;sec=1488875434890&amp;di=7b9ea131ed1f47ebe34949134e99a306&amp;imgtype=0&amp;src=http%3A%2F%2Fwww.tupianzj.com%2Fuploads%2Fallimg%2F130803%2F3-130P3105T1-51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71600" y="1052736"/>
            <a:ext cx="6624736" cy="4032448"/>
          </a:xfrm>
          <a:prstGeom prst="rect">
            <a:avLst/>
          </a:prstGeom>
          <a:noFill/>
        </p:spPr>
      </p:pic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1187624" y="5157192"/>
            <a:ext cx="6624736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810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rPr>
              <a:t>如果你看到这样一只小鸟立在船头，你会产生什么想法？</a:t>
            </a:r>
            <a:endParaRPr kumimoji="0" 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83568" y="1196752"/>
            <a:ext cx="73448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 smtClean="0"/>
              <a:t>读第四自然段时，引导学生透过“一下子”、“没一会儿”</a:t>
            </a:r>
            <a:r>
              <a:rPr lang="zh-CN" altLang="en-US" sz="3600" dirty="0"/>
              <a:t>想象</a:t>
            </a:r>
            <a:r>
              <a:rPr lang="zh-CN" altLang="zh-CN" sz="3600" dirty="0" smtClean="0"/>
              <a:t>翠鸟的动作，体会小作者好奇欢快的心理。</a:t>
            </a:r>
            <a:endParaRPr lang="zh-CN" altLang="en-US" sz="3600" dirty="0"/>
          </a:p>
        </p:txBody>
      </p:sp>
      <p:pic>
        <p:nvPicPr>
          <p:cNvPr id="2" name="Picture 2" descr="https://timgsa.baidu.com/timg?image&amp;quality=80&amp;size=b9999_10000&amp;sec=1488875642665&amp;di=41bff1118bf4284b9ed9be747369fc29&amp;imgtype=0&amp;src=http%3A%2F%2Fimg.ph.126.net%2Fw9htqx2yZBr9icj54hvQOQ%3D%3D%2F3074269695651148878.jpg"/>
          <p:cNvPicPr>
            <a:picLocks noChangeAspect="1" noChangeArrowheads="1"/>
          </p:cNvPicPr>
          <p:nvPr/>
        </p:nvPicPr>
        <p:blipFill>
          <a:blip r:embed="rId1" cstate="print"/>
          <a:srcRect r="1961" b="8950"/>
          <a:stretch>
            <a:fillRect/>
          </a:stretch>
        </p:blipFill>
        <p:spPr bwMode="auto">
          <a:xfrm>
            <a:off x="2627784" y="2996952"/>
            <a:ext cx="5040560" cy="3024336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11560" y="1196752"/>
            <a:ext cx="77048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 smtClean="0"/>
              <a:t>搭车让我们节省了等车时间，还不用花钱。小鸟搭船呢，它不但可以省去在雨中飞行的劳苦，还可以在船上休息，并且捕鱼，这真是一举多得呀。你觉得这样的小鸟怎么样</a:t>
            </a:r>
            <a:r>
              <a:rPr lang="en-US" altLang="zh-CN" sz="3600" dirty="0" smtClean="0"/>
              <a:t>?</a:t>
            </a:r>
            <a:endParaRPr lang="zh-CN" altLang="en-US" sz="3600" dirty="0"/>
          </a:p>
        </p:txBody>
      </p:sp>
      <p:sp>
        <p:nvSpPr>
          <p:cNvPr id="7" name="流程图: 顺序访问存储器 6"/>
          <p:cNvSpPr/>
          <p:nvPr/>
        </p:nvSpPr>
        <p:spPr bwMode="auto">
          <a:xfrm rot="19966495">
            <a:off x="1799147" y="4449724"/>
            <a:ext cx="2520280" cy="1080120"/>
          </a:xfrm>
          <a:prstGeom prst="flowChartMagneticTape">
            <a:avLst/>
          </a:prstGeom>
          <a:solidFill>
            <a:srgbClr val="00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CC00CC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很聪明</a:t>
            </a:r>
            <a:endParaRPr kumimoji="0" lang="zh-CN" altLang="en-US" sz="3600" b="1" i="0" u="none" strike="noStrike" cap="none" normalizeH="0" baseline="0" dirty="0" smtClean="0">
              <a:ln>
                <a:noFill/>
              </a:ln>
              <a:solidFill>
                <a:srgbClr val="CC00CC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8196" name="Picture 4" descr="https://timgsa.baidu.com/timg?image&amp;quality=80&amp;size=b9999_10000&amp;sec=1488875835702&amp;di=5628f8e0e5b560a879ef59e7332a9205&amp;imgtype=0&amp;src=http%3A%2F%2Fimg.pconline.com.cn%2Fimages%2Fupload%2Fupc%2Ftx%2Fitbbs%2F1503%2F15%2Fc40%2F3899564_1426407144658_mthumb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300192" y="3573016"/>
            <a:ext cx="1790700" cy="260985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1043608" y="1988840"/>
            <a:ext cx="6696744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339933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rPr>
              <a:t>把自己了解到的有关翠鸟的知识介绍给周围的伙伴。</a:t>
            </a:r>
            <a:endParaRPr kumimoji="0" lang="zh-CN" sz="3600" b="1" i="0" u="none" strike="noStrike" cap="none" normalizeH="0" baseline="0" dirty="0" smtClean="0">
              <a:ln>
                <a:noFill/>
              </a:ln>
              <a:solidFill>
                <a:srgbClr val="339933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171" name="Picture 3" descr="https://timgsa.baidu.com/timg?image&amp;quality=80&amp;size=b9999_10000&amp;sec=1488875949998&amp;di=ec6f30cd445b167011d13ab67e784165&amp;imgtype=0&amp;src=http%3A%2F%2Fwww.tupianzj.com%2Fuploads%2Fallimg%2F130803%2F3-130P3105T3-50.jpg"/>
          <p:cNvPicPr>
            <a:picLocks noChangeAspect="1" noChangeArrowheads="1"/>
          </p:cNvPicPr>
          <p:nvPr/>
        </p:nvPicPr>
        <p:blipFill>
          <a:blip r:embed="rId1" cstate="print"/>
          <a:srcRect r="-108" b="3432"/>
          <a:stretch>
            <a:fillRect/>
          </a:stretch>
        </p:blipFill>
        <p:spPr bwMode="auto">
          <a:xfrm>
            <a:off x="2915816" y="3356992"/>
            <a:ext cx="4176464" cy="2520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矩形 5"/>
          <p:cNvSpPr/>
          <p:nvPr/>
        </p:nvSpPr>
        <p:spPr>
          <a:xfrm>
            <a:off x="755576" y="1124744"/>
            <a:ext cx="43540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 smtClean="0">
                <a:solidFill>
                  <a:srgbClr val="CC00CC"/>
                </a:solidFill>
              </a:rPr>
              <a:t>积累运用，拓展延伸</a:t>
            </a:r>
            <a:endParaRPr lang="zh-CN" altLang="en-US" sz="3600" dirty="0">
              <a:solidFill>
                <a:srgbClr val="CC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71600" y="1340768"/>
            <a:ext cx="43540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 smtClean="0">
                <a:solidFill>
                  <a:srgbClr val="CC00CC"/>
                </a:solidFill>
              </a:rPr>
              <a:t>课外阅读，增长知识</a:t>
            </a:r>
            <a:endParaRPr lang="zh-CN" altLang="en-US" sz="3600" dirty="0">
              <a:solidFill>
                <a:srgbClr val="CC00CC"/>
              </a:solidFill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539552" y="2204864"/>
            <a:ext cx="6984776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CC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rPr>
              <a:t>   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00CC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rPr>
              <a:t>进行课外阅读，培养学生广泛的阅读兴趣，扩大阅读面，增加阅读量，语言积累，发展语感。</a:t>
            </a:r>
            <a:endParaRPr kumimoji="0" lang="zh-CN" sz="3600" b="1" i="0" u="none" strike="noStrike" cap="none" normalizeH="0" baseline="0" dirty="0" smtClean="0">
              <a:ln>
                <a:noFill/>
              </a:ln>
              <a:solidFill>
                <a:srgbClr val="00CC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147" name="Picture 3" descr="https://timgsa.baidu.com/timg?image&amp;quality=80&amp;size=b9999_10000&amp;sec=1488876309229&amp;di=8fa121ae34c9ed917f9bb7b38b40591a&amp;imgtype=0&amp;src=http%3A%2F%2Fimg.pconline.com.cn%2Fimages%2Fupload%2Fupc%2Ftx%2Fitbbs%2F1607%2F26%2Fc33%2F24715240_1469524989605_mthumb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499992" y="4293096"/>
            <a:ext cx="2880320" cy="18439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2564904"/>
            <a:ext cx="38100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9752" y="2253913"/>
            <a:ext cx="372409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3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2" descr="http://img4.imgtn.bdimg.com/it/u=1882688087,2359545023&amp;fm=214&amp;gp=0.jpg"/>
          <p:cNvSpPr>
            <a:spLocks noChangeAspect="1" noChangeArrowheads="1"/>
          </p:cNvSpPr>
          <p:nvPr/>
        </p:nvSpPr>
        <p:spPr bwMode="auto">
          <a:xfrm>
            <a:off x="66675" y="-1249363"/>
            <a:ext cx="3867150" cy="2609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388" name="AutoShape 4" descr="http://img4.imgtn.bdimg.com/it/u=1882688087,2359545023&amp;fm=214&amp;gp=0.jpg"/>
          <p:cNvSpPr>
            <a:spLocks noChangeAspect="1" noChangeArrowheads="1"/>
          </p:cNvSpPr>
          <p:nvPr/>
        </p:nvSpPr>
        <p:spPr bwMode="auto">
          <a:xfrm>
            <a:off x="66675" y="-1249363"/>
            <a:ext cx="3867150" cy="2609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7584" y="1196752"/>
            <a:ext cx="7200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 smtClean="0"/>
              <a:t>同学们，鸟会搭船，奇怪不奇怪？今天，我们就来学习《搭船的鸟》，看看会搭船的是什么鸟？</a:t>
            </a:r>
            <a:endParaRPr lang="zh-CN" altLang="en-US" sz="3600" dirty="0"/>
          </a:p>
        </p:txBody>
      </p:sp>
      <p:pic>
        <p:nvPicPr>
          <p:cNvPr id="18434" name="Picture 2" descr="http://forum.xitek.com/pics/201309/4286/428644/428644_137968716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771800" y="2852936"/>
            <a:ext cx="4752528" cy="33299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27584" y="1052736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搭、舱、披、羽、</a:t>
            </a:r>
            <a:r>
              <a:rPr lang="zh-CN" altLang="en-US" sz="3600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翅、膀、</a:t>
            </a:r>
            <a:r>
              <a:rPr lang="zh-CN" altLang="zh-CN" sz="3600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鹦、鹉、衔、捕</a:t>
            </a:r>
            <a:endParaRPr lang="zh-CN" altLang="en-US" sz="3600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7410" name="Picture 2" descr="http://pic.birdnet.cn/forum/201408/19/192638ss0wy0ws5hoqbehs.jpg"/>
          <p:cNvPicPr>
            <a:picLocks noChangeAspect="1" noChangeArrowheads="1"/>
          </p:cNvPicPr>
          <p:nvPr/>
        </p:nvPicPr>
        <p:blipFill>
          <a:blip r:embed="rId1" cstate="print"/>
          <a:srcRect r="2275" b="11709"/>
          <a:stretch>
            <a:fillRect/>
          </a:stretch>
        </p:blipFill>
        <p:spPr bwMode="auto">
          <a:xfrm>
            <a:off x="3059832" y="2924944"/>
            <a:ext cx="4536504" cy="3312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87624" y="1340768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/>
              <a:t>我们坐在船</a:t>
            </a:r>
            <a:r>
              <a:rPr lang="zh-CN" altLang="en-US" sz="3600" b="1" i="1" dirty="0" smtClean="0">
                <a:solidFill>
                  <a:srgbClr val="FF0000"/>
                </a:solidFill>
              </a:rPr>
              <a:t>舱</a:t>
            </a:r>
            <a:r>
              <a:rPr lang="zh-CN" altLang="en-US" sz="3600" dirty="0" smtClean="0"/>
              <a:t>里。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1115616" y="2132856"/>
            <a:ext cx="38795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/>
              <a:t>雨点打在船</a:t>
            </a:r>
            <a:r>
              <a:rPr lang="zh-CN" altLang="en-US" sz="3600" b="1" i="1" dirty="0">
                <a:solidFill>
                  <a:srgbClr val="FF0000"/>
                </a:solidFill>
              </a:rPr>
              <a:t>篷</a:t>
            </a:r>
            <a:r>
              <a:rPr lang="zh-CN" altLang="en-US" sz="3600" dirty="0" smtClean="0"/>
              <a:t>上。</a:t>
            </a:r>
            <a:endParaRPr lang="zh-CN" altLang="en-US" sz="3600" dirty="0"/>
          </a:p>
        </p:txBody>
      </p:sp>
      <p:sp>
        <p:nvSpPr>
          <p:cNvPr id="7" name="矩形 6"/>
          <p:cNvSpPr/>
          <p:nvPr/>
        </p:nvSpPr>
        <p:spPr>
          <a:xfrm>
            <a:off x="1115616" y="2924944"/>
            <a:ext cx="29562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/>
              <a:t>船夫</a:t>
            </a:r>
            <a:r>
              <a:rPr lang="zh-CN" altLang="en-US" sz="3600" b="1" i="1" dirty="0" smtClean="0">
                <a:solidFill>
                  <a:srgbClr val="FF0000"/>
                </a:solidFill>
              </a:rPr>
              <a:t>披</a:t>
            </a:r>
            <a:r>
              <a:rPr lang="zh-CN" altLang="en-US" sz="3600" dirty="0" smtClean="0"/>
              <a:t>着蓑衣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1115616" y="371703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600" dirty="0" smtClean="0"/>
              <a:t>比</a:t>
            </a:r>
            <a:r>
              <a:rPr lang="zh-CN" altLang="en-US" sz="3600" b="1" i="1" dirty="0" smtClean="0">
                <a:solidFill>
                  <a:srgbClr val="FF0000"/>
                </a:solidFill>
              </a:rPr>
              <a:t>鹦鹉</a:t>
            </a:r>
            <a:r>
              <a:rPr lang="zh-CN" altLang="en-US" sz="3600" dirty="0" smtClean="0"/>
              <a:t>还漂亮</a:t>
            </a:r>
            <a:endParaRPr lang="zh-CN" altLang="en-US" sz="3600" dirty="0"/>
          </a:p>
        </p:txBody>
      </p:sp>
      <p:sp>
        <p:nvSpPr>
          <p:cNvPr id="9" name="矩形 8"/>
          <p:cNvSpPr/>
          <p:nvPr/>
        </p:nvSpPr>
        <p:spPr>
          <a:xfrm>
            <a:off x="1043608" y="4581128"/>
            <a:ext cx="61863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/>
              <a:t>红色的长嘴里</a:t>
            </a:r>
            <a:r>
              <a:rPr lang="zh-CN" altLang="en-US" sz="3600" b="1" i="1" dirty="0" smtClean="0">
                <a:solidFill>
                  <a:srgbClr val="FF0000"/>
                </a:solidFill>
              </a:rPr>
              <a:t>衔</a:t>
            </a:r>
            <a:r>
              <a:rPr lang="zh-CN" altLang="en-US" sz="3600" dirty="0" smtClean="0"/>
              <a:t>着一条小鱼。</a:t>
            </a:r>
            <a:endParaRPr lang="zh-CN" altLang="en-US" sz="3600" dirty="0"/>
          </a:p>
        </p:txBody>
      </p:sp>
      <p:pic>
        <p:nvPicPr>
          <p:cNvPr id="16386" name="Picture 2" descr="http://images.ccoo.cn/bbs/2009104/20091041119599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932040" y="1700808"/>
            <a:ext cx="3324225" cy="26098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img01.taopic.com/160329/318751-16032ZS45120.jpg"/>
          <p:cNvPicPr>
            <a:picLocks noChangeAspect="1" noChangeArrowheads="1"/>
          </p:cNvPicPr>
          <p:nvPr/>
        </p:nvPicPr>
        <p:blipFill>
          <a:blip r:embed="rId1" cstate="print"/>
          <a:srcRect b="6191"/>
          <a:stretch>
            <a:fillRect/>
          </a:stretch>
        </p:blipFill>
        <p:spPr bwMode="auto">
          <a:xfrm>
            <a:off x="611560" y="1052736"/>
            <a:ext cx="3648075" cy="2448272"/>
          </a:xfrm>
          <a:prstGeom prst="rect">
            <a:avLst/>
          </a:prstGeom>
          <a:noFill/>
        </p:spPr>
      </p:pic>
      <p:pic>
        <p:nvPicPr>
          <p:cNvPr id="15364" name="Picture 4" descr="http://img.taopic.com/uploads/allimg/140623/267855-1406230G341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501008"/>
            <a:ext cx="3816424" cy="2609851"/>
          </a:xfrm>
          <a:prstGeom prst="rect">
            <a:avLst/>
          </a:prstGeom>
          <a:noFill/>
        </p:spPr>
      </p:pic>
      <p:sp>
        <p:nvSpPr>
          <p:cNvPr id="7" name="横卷形 6"/>
          <p:cNvSpPr/>
          <p:nvPr/>
        </p:nvSpPr>
        <p:spPr bwMode="auto">
          <a:xfrm>
            <a:off x="5148064" y="2132856"/>
            <a:ext cx="1368152" cy="936104"/>
          </a:xfrm>
          <a:prstGeom prst="horizontalScroll">
            <a:avLst/>
          </a:prstGeom>
          <a:solidFill>
            <a:srgbClr val="339933"/>
          </a:solidFill>
          <a:ln w="9525" cap="flat" cmpd="sng" algn="ctr">
            <a:solidFill>
              <a:srgbClr val="CC00CC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  搭</a:t>
            </a:r>
            <a:endParaRPr kumimoji="0" lang="zh-CN" alt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横卷形 7"/>
          <p:cNvSpPr/>
          <p:nvPr/>
        </p:nvSpPr>
        <p:spPr bwMode="auto">
          <a:xfrm>
            <a:off x="4788024" y="4149080"/>
            <a:ext cx="1368152" cy="936104"/>
          </a:xfrm>
          <a:prstGeom prst="horizontalScroll">
            <a:avLst/>
          </a:prstGeom>
          <a:solidFill>
            <a:srgbClr val="339933"/>
          </a:solidFill>
          <a:ln w="9525" cap="flat" cmpd="sng" algn="ctr">
            <a:solidFill>
              <a:srgbClr val="CC00CC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  披</a:t>
            </a:r>
            <a:endParaRPr kumimoji="0" lang="zh-CN" alt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9"/>
          <p:cNvGrpSpPr/>
          <p:nvPr/>
        </p:nvGrpSpPr>
        <p:grpSpPr bwMode="auto">
          <a:xfrm>
            <a:off x="623888" y="1052513"/>
            <a:ext cx="2579960" cy="2287061"/>
            <a:chOff x="1104" y="880"/>
            <a:chExt cx="1104" cy="1032"/>
          </a:xfrm>
        </p:grpSpPr>
        <p:sp>
          <p:nvSpPr>
            <p:cNvPr id="3" name="Rectangle 30"/>
            <p:cNvSpPr>
              <a:spLocks noChangeArrowheads="1"/>
            </p:cNvSpPr>
            <p:nvPr/>
          </p:nvSpPr>
          <p:spPr bwMode="auto">
            <a:xfrm>
              <a:off x="1656" y="1392"/>
              <a:ext cx="552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4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Rectangle 31"/>
            <p:cNvSpPr>
              <a:spLocks noChangeArrowheads="1"/>
            </p:cNvSpPr>
            <p:nvPr/>
          </p:nvSpPr>
          <p:spPr bwMode="auto">
            <a:xfrm>
              <a:off x="1104" y="1392"/>
              <a:ext cx="552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4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Rectangle 32"/>
            <p:cNvSpPr>
              <a:spLocks noChangeArrowheads="1"/>
            </p:cNvSpPr>
            <p:nvPr/>
          </p:nvSpPr>
          <p:spPr bwMode="auto">
            <a:xfrm>
              <a:off x="1656" y="880"/>
              <a:ext cx="552" cy="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4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Rectangle 33"/>
            <p:cNvSpPr>
              <a:spLocks noChangeArrowheads="1"/>
            </p:cNvSpPr>
            <p:nvPr/>
          </p:nvSpPr>
          <p:spPr bwMode="auto">
            <a:xfrm>
              <a:off x="1104" y="880"/>
              <a:ext cx="552" cy="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4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Line 34"/>
            <p:cNvSpPr>
              <a:spLocks noChangeShapeType="1"/>
            </p:cNvSpPr>
            <p:nvPr/>
          </p:nvSpPr>
          <p:spPr bwMode="auto">
            <a:xfrm>
              <a:off x="1104" y="880"/>
              <a:ext cx="1104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Line 35"/>
            <p:cNvSpPr>
              <a:spLocks noChangeShapeType="1"/>
            </p:cNvSpPr>
            <p:nvPr/>
          </p:nvSpPr>
          <p:spPr bwMode="auto">
            <a:xfrm>
              <a:off x="1104" y="1392"/>
              <a:ext cx="110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Line 36"/>
            <p:cNvSpPr>
              <a:spLocks noChangeShapeType="1"/>
            </p:cNvSpPr>
            <p:nvPr/>
          </p:nvSpPr>
          <p:spPr bwMode="auto">
            <a:xfrm>
              <a:off x="1104" y="1912"/>
              <a:ext cx="1104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Line 37"/>
            <p:cNvSpPr>
              <a:spLocks noChangeShapeType="1"/>
            </p:cNvSpPr>
            <p:nvPr/>
          </p:nvSpPr>
          <p:spPr bwMode="auto">
            <a:xfrm>
              <a:off x="1104" y="880"/>
              <a:ext cx="0" cy="1032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Line 38"/>
            <p:cNvSpPr>
              <a:spLocks noChangeShapeType="1"/>
            </p:cNvSpPr>
            <p:nvPr/>
          </p:nvSpPr>
          <p:spPr bwMode="auto">
            <a:xfrm>
              <a:off x="1656" y="880"/>
              <a:ext cx="0" cy="103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Line 39"/>
            <p:cNvSpPr>
              <a:spLocks noChangeShapeType="1"/>
            </p:cNvSpPr>
            <p:nvPr/>
          </p:nvSpPr>
          <p:spPr bwMode="auto">
            <a:xfrm>
              <a:off x="2208" y="880"/>
              <a:ext cx="0" cy="1032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" name="Text Box 40"/>
          <p:cNvSpPr txBox="1">
            <a:spLocks noChangeArrowheads="1"/>
          </p:cNvSpPr>
          <p:nvPr/>
        </p:nvSpPr>
        <p:spPr bwMode="auto">
          <a:xfrm>
            <a:off x="827584" y="836712"/>
            <a:ext cx="3349625" cy="2646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6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母</a:t>
            </a:r>
            <a:endParaRPr lang="zh-CN" altLang="en-US" sz="16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Group 29"/>
          <p:cNvGrpSpPr/>
          <p:nvPr/>
        </p:nvGrpSpPr>
        <p:grpSpPr bwMode="auto">
          <a:xfrm>
            <a:off x="3203848" y="1027200"/>
            <a:ext cx="2579960" cy="2287061"/>
            <a:chOff x="1104" y="880"/>
            <a:chExt cx="1104" cy="1032"/>
          </a:xfrm>
        </p:grpSpPr>
        <p:sp>
          <p:nvSpPr>
            <p:cNvPr id="15" name="Rectangle 30"/>
            <p:cNvSpPr>
              <a:spLocks noChangeArrowheads="1"/>
            </p:cNvSpPr>
            <p:nvPr/>
          </p:nvSpPr>
          <p:spPr bwMode="auto">
            <a:xfrm>
              <a:off x="1656" y="1392"/>
              <a:ext cx="552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4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Rectangle 31"/>
            <p:cNvSpPr>
              <a:spLocks noChangeArrowheads="1"/>
            </p:cNvSpPr>
            <p:nvPr/>
          </p:nvSpPr>
          <p:spPr bwMode="auto">
            <a:xfrm>
              <a:off x="1104" y="1392"/>
              <a:ext cx="552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4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Rectangle 32"/>
            <p:cNvSpPr>
              <a:spLocks noChangeArrowheads="1"/>
            </p:cNvSpPr>
            <p:nvPr/>
          </p:nvSpPr>
          <p:spPr bwMode="auto">
            <a:xfrm>
              <a:off x="1656" y="880"/>
              <a:ext cx="552" cy="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4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Rectangle 33"/>
            <p:cNvSpPr>
              <a:spLocks noChangeArrowheads="1"/>
            </p:cNvSpPr>
            <p:nvPr/>
          </p:nvSpPr>
          <p:spPr bwMode="auto">
            <a:xfrm>
              <a:off x="1104" y="880"/>
              <a:ext cx="552" cy="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4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Line 34"/>
            <p:cNvSpPr>
              <a:spLocks noChangeShapeType="1"/>
            </p:cNvSpPr>
            <p:nvPr/>
          </p:nvSpPr>
          <p:spPr bwMode="auto">
            <a:xfrm>
              <a:off x="1104" y="880"/>
              <a:ext cx="1104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Line 35"/>
            <p:cNvSpPr>
              <a:spLocks noChangeShapeType="1"/>
            </p:cNvSpPr>
            <p:nvPr/>
          </p:nvSpPr>
          <p:spPr bwMode="auto">
            <a:xfrm>
              <a:off x="1104" y="1392"/>
              <a:ext cx="110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Line 36"/>
            <p:cNvSpPr>
              <a:spLocks noChangeShapeType="1"/>
            </p:cNvSpPr>
            <p:nvPr/>
          </p:nvSpPr>
          <p:spPr bwMode="auto">
            <a:xfrm>
              <a:off x="1104" y="1912"/>
              <a:ext cx="1104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Line 37"/>
            <p:cNvSpPr>
              <a:spLocks noChangeShapeType="1"/>
            </p:cNvSpPr>
            <p:nvPr/>
          </p:nvSpPr>
          <p:spPr bwMode="auto">
            <a:xfrm>
              <a:off x="1104" y="880"/>
              <a:ext cx="0" cy="1032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Line 38"/>
            <p:cNvSpPr>
              <a:spLocks noChangeShapeType="1"/>
            </p:cNvSpPr>
            <p:nvPr/>
          </p:nvSpPr>
          <p:spPr bwMode="auto">
            <a:xfrm>
              <a:off x="1656" y="880"/>
              <a:ext cx="0" cy="103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Line 39"/>
            <p:cNvSpPr>
              <a:spLocks noChangeShapeType="1"/>
            </p:cNvSpPr>
            <p:nvPr/>
          </p:nvSpPr>
          <p:spPr bwMode="auto">
            <a:xfrm>
              <a:off x="2208" y="880"/>
              <a:ext cx="0" cy="1032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" name="Text Box 40"/>
          <p:cNvSpPr txBox="1">
            <a:spLocks noChangeArrowheads="1"/>
          </p:cNvSpPr>
          <p:nvPr/>
        </p:nvSpPr>
        <p:spPr bwMode="auto">
          <a:xfrm>
            <a:off x="3377121" y="789427"/>
            <a:ext cx="3349625" cy="2646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6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夫</a:t>
            </a:r>
            <a:endParaRPr lang="zh-CN" altLang="en-US" sz="16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Group 29"/>
          <p:cNvGrpSpPr/>
          <p:nvPr/>
        </p:nvGrpSpPr>
        <p:grpSpPr bwMode="auto">
          <a:xfrm>
            <a:off x="5797062" y="1017518"/>
            <a:ext cx="2579960" cy="2287061"/>
            <a:chOff x="1104" y="880"/>
            <a:chExt cx="1104" cy="1032"/>
          </a:xfrm>
        </p:grpSpPr>
        <p:sp>
          <p:nvSpPr>
            <p:cNvPr id="27" name="Rectangle 30"/>
            <p:cNvSpPr>
              <a:spLocks noChangeArrowheads="1"/>
            </p:cNvSpPr>
            <p:nvPr/>
          </p:nvSpPr>
          <p:spPr bwMode="auto">
            <a:xfrm>
              <a:off x="1656" y="1392"/>
              <a:ext cx="552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4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Rectangle 31"/>
            <p:cNvSpPr>
              <a:spLocks noChangeArrowheads="1"/>
            </p:cNvSpPr>
            <p:nvPr/>
          </p:nvSpPr>
          <p:spPr bwMode="auto">
            <a:xfrm>
              <a:off x="1104" y="1392"/>
              <a:ext cx="552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4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Rectangle 32"/>
            <p:cNvSpPr>
              <a:spLocks noChangeArrowheads="1"/>
            </p:cNvSpPr>
            <p:nvPr/>
          </p:nvSpPr>
          <p:spPr bwMode="auto">
            <a:xfrm>
              <a:off x="1656" y="880"/>
              <a:ext cx="552" cy="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4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Rectangle 33"/>
            <p:cNvSpPr>
              <a:spLocks noChangeArrowheads="1"/>
            </p:cNvSpPr>
            <p:nvPr/>
          </p:nvSpPr>
          <p:spPr bwMode="auto">
            <a:xfrm>
              <a:off x="1104" y="880"/>
              <a:ext cx="552" cy="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4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Line 34"/>
            <p:cNvSpPr>
              <a:spLocks noChangeShapeType="1"/>
            </p:cNvSpPr>
            <p:nvPr/>
          </p:nvSpPr>
          <p:spPr bwMode="auto">
            <a:xfrm>
              <a:off x="1104" y="880"/>
              <a:ext cx="1104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Line 35"/>
            <p:cNvSpPr>
              <a:spLocks noChangeShapeType="1"/>
            </p:cNvSpPr>
            <p:nvPr/>
          </p:nvSpPr>
          <p:spPr bwMode="auto">
            <a:xfrm>
              <a:off x="1104" y="1392"/>
              <a:ext cx="110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Line 36"/>
            <p:cNvSpPr>
              <a:spLocks noChangeShapeType="1"/>
            </p:cNvSpPr>
            <p:nvPr/>
          </p:nvSpPr>
          <p:spPr bwMode="auto">
            <a:xfrm>
              <a:off x="1104" y="1912"/>
              <a:ext cx="1104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Line 37"/>
            <p:cNvSpPr>
              <a:spLocks noChangeShapeType="1"/>
            </p:cNvSpPr>
            <p:nvPr/>
          </p:nvSpPr>
          <p:spPr bwMode="auto">
            <a:xfrm>
              <a:off x="1104" y="880"/>
              <a:ext cx="0" cy="1032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Line 38"/>
            <p:cNvSpPr>
              <a:spLocks noChangeShapeType="1"/>
            </p:cNvSpPr>
            <p:nvPr/>
          </p:nvSpPr>
          <p:spPr bwMode="auto">
            <a:xfrm>
              <a:off x="1656" y="880"/>
              <a:ext cx="0" cy="103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Line 39"/>
            <p:cNvSpPr>
              <a:spLocks noChangeShapeType="1"/>
            </p:cNvSpPr>
            <p:nvPr/>
          </p:nvSpPr>
          <p:spPr bwMode="auto">
            <a:xfrm>
              <a:off x="2208" y="880"/>
              <a:ext cx="0" cy="1032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7" name="Text Box 40"/>
          <p:cNvSpPr txBox="1">
            <a:spLocks noChangeArrowheads="1"/>
          </p:cNvSpPr>
          <p:nvPr/>
        </p:nvSpPr>
        <p:spPr bwMode="auto">
          <a:xfrm>
            <a:off x="6000758" y="764704"/>
            <a:ext cx="3349625" cy="2646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6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衣</a:t>
            </a:r>
            <a:endParaRPr lang="zh-CN" altLang="en-US" sz="16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Group 29"/>
          <p:cNvGrpSpPr/>
          <p:nvPr/>
        </p:nvGrpSpPr>
        <p:grpSpPr bwMode="auto">
          <a:xfrm>
            <a:off x="593466" y="3714432"/>
            <a:ext cx="2579960" cy="2287061"/>
            <a:chOff x="1104" y="880"/>
            <a:chExt cx="1104" cy="1032"/>
          </a:xfrm>
        </p:grpSpPr>
        <p:sp>
          <p:nvSpPr>
            <p:cNvPr id="39" name="Rectangle 30"/>
            <p:cNvSpPr>
              <a:spLocks noChangeArrowheads="1"/>
            </p:cNvSpPr>
            <p:nvPr/>
          </p:nvSpPr>
          <p:spPr bwMode="auto">
            <a:xfrm>
              <a:off x="1656" y="1392"/>
              <a:ext cx="552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4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Rectangle 31"/>
            <p:cNvSpPr>
              <a:spLocks noChangeArrowheads="1"/>
            </p:cNvSpPr>
            <p:nvPr/>
          </p:nvSpPr>
          <p:spPr bwMode="auto">
            <a:xfrm>
              <a:off x="1104" y="1392"/>
              <a:ext cx="552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4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Rectangle 32"/>
            <p:cNvSpPr>
              <a:spLocks noChangeArrowheads="1"/>
            </p:cNvSpPr>
            <p:nvPr/>
          </p:nvSpPr>
          <p:spPr bwMode="auto">
            <a:xfrm>
              <a:off x="1656" y="880"/>
              <a:ext cx="552" cy="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4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Rectangle 33"/>
            <p:cNvSpPr>
              <a:spLocks noChangeArrowheads="1"/>
            </p:cNvSpPr>
            <p:nvPr/>
          </p:nvSpPr>
          <p:spPr bwMode="auto">
            <a:xfrm>
              <a:off x="1104" y="880"/>
              <a:ext cx="552" cy="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4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Line 34"/>
            <p:cNvSpPr>
              <a:spLocks noChangeShapeType="1"/>
            </p:cNvSpPr>
            <p:nvPr/>
          </p:nvSpPr>
          <p:spPr bwMode="auto">
            <a:xfrm>
              <a:off x="1104" y="880"/>
              <a:ext cx="1104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Line 35"/>
            <p:cNvSpPr>
              <a:spLocks noChangeShapeType="1"/>
            </p:cNvSpPr>
            <p:nvPr/>
          </p:nvSpPr>
          <p:spPr bwMode="auto">
            <a:xfrm>
              <a:off x="1104" y="1392"/>
              <a:ext cx="110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Line 36"/>
            <p:cNvSpPr>
              <a:spLocks noChangeShapeType="1"/>
            </p:cNvSpPr>
            <p:nvPr/>
          </p:nvSpPr>
          <p:spPr bwMode="auto">
            <a:xfrm>
              <a:off x="1104" y="1912"/>
              <a:ext cx="1104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Line 37"/>
            <p:cNvSpPr>
              <a:spLocks noChangeShapeType="1"/>
            </p:cNvSpPr>
            <p:nvPr/>
          </p:nvSpPr>
          <p:spPr bwMode="auto">
            <a:xfrm>
              <a:off x="1104" y="880"/>
              <a:ext cx="0" cy="1032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Line 38"/>
            <p:cNvSpPr>
              <a:spLocks noChangeShapeType="1"/>
            </p:cNvSpPr>
            <p:nvPr/>
          </p:nvSpPr>
          <p:spPr bwMode="auto">
            <a:xfrm>
              <a:off x="1656" y="880"/>
              <a:ext cx="0" cy="103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Line 39"/>
            <p:cNvSpPr>
              <a:spLocks noChangeShapeType="1"/>
            </p:cNvSpPr>
            <p:nvPr/>
          </p:nvSpPr>
          <p:spPr bwMode="auto">
            <a:xfrm>
              <a:off x="2208" y="880"/>
              <a:ext cx="0" cy="1032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9" name="Group 29"/>
          <p:cNvGrpSpPr/>
          <p:nvPr/>
        </p:nvGrpSpPr>
        <p:grpSpPr bwMode="auto">
          <a:xfrm>
            <a:off x="3173426" y="3689119"/>
            <a:ext cx="2579960" cy="2287061"/>
            <a:chOff x="1104" y="880"/>
            <a:chExt cx="1104" cy="1032"/>
          </a:xfrm>
        </p:grpSpPr>
        <p:sp>
          <p:nvSpPr>
            <p:cNvPr id="51" name="Rectangle 30"/>
            <p:cNvSpPr>
              <a:spLocks noChangeArrowheads="1"/>
            </p:cNvSpPr>
            <p:nvPr/>
          </p:nvSpPr>
          <p:spPr bwMode="auto">
            <a:xfrm>
              <a:off x="1656" y="1392"/>
              <a:ext cx="552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4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" name="Rectangle 31"/>
            <p:cNvSpPr>
              <a:spLocks noChangeArrowheads="1"/>
            </p:cNvSpPr>
            <p:nvPr/>
          </p:nvSpPr>
          <p:spPr bwMode="auto">
            <a:xfrm>
              <a:off x="1104" y="1392"/>
              <a:ext cx="552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4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Rectangle 32"/>
            <p:cNvSpPr>
              <a:spLocks noChangeArrowheads="1"/>
            </p:cNvSpPr>
            <p:nvPr/>
          </p:nvSpPr>
          <p:spPr bwMode="auto">
            <a:xfrm>
              <a:off x="1656" y="880"/>
              <a:ext cx="552" cy="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4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Rectangle 33"/>
            <p:cNvSpPr>
              <a:spLocks noChangeArrowheads="1"/>
            </p:cNvSpPr>
            <p:nvPr/>
          </p:nvSpPr>
          <p:spPr bwMode="auto">
            <a:xfrm>
              <a:off x="1104" y="880"/>
              <a:ext cx="552" cy="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4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Line 34"/>
            <p:cNvSpPr>
              <a:spLocks noChangeShapeType="1"/>
            </p:cNvSpPr>
            <p:nvPr/>
          </p:nvSpPr>
          <p:spPr bwMode="auto">
            <a:xfrm>
              <a:off x="1104" y="880"/>
              <a:ext cx="1104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Line 35"/>
            <p:cNvSpPr>
              <a:spLocks noChangeShapeType="1"/>
            </p:cNvSpPr>
            <p:nvPr/>
          </p:nvSpPr>
          <p:spPr bwMode="auto">
            <a:xfrm>
              <a:off x="1104" y="1392"/>
              <a:ext cx="110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Line 36"/>
            <p:cNvSpPr>
              <a:spLocks noChangeShapeType="1"/>
            </p:cNvSpPr>
            <p:nvPr/>
          </p:nvSpPr>
          <p:spPr bwMode="auto">
            <a:xfrm>
              <a:off x="1104" y="1912"/>
              <a:ext cx="1104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Line 37"/>
            <p:cNvSpPr>
              <a:spLocks noChangeShapeType="1"/>
            </p:cNvSpPr>
            <p:nvPr/>
          </p:nvSpPr>
          <p:spPr bwMode="auto">
            <a:xfrm>
              <a:off x="1104" y="880"/>
              <a:ext cx="0" cy="1032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Line 38"/>
            <p:cNvSpPr>
              <a:spLocks noChangeShapeType="1"/>
            </p:cNvSpPr>
            <p:nvPr/>
          </p:nvSpPr>
          <p:spPr bwMode="auto">
            <a:xfrm>
              <a:off x="1656" y="880"/>
              <a:ext cx="0" cy="103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Line 39"/>
            <p:cNvSpPr>
              <a:spLocks noChangeShapeType="1"/>
            </p:cNvSpPr>
            <p:nvPr/>
          </p:nvSpPr>
          <p:spPr bwMode="auto">
            <a:xfrm>
              <a:off x="2208" y="880"/>
              <a:ext cx="0" cy="1032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1" name="Text Box 40"/>
          <p:cNvSpPr txBox="1">
            <a:spLocks noChangeArrowheads="1"/>
          </p:cNvSpPr>
          <p:nvPr/>
        </p:nvSpPr>
        <p:spPr bwMode="auto">
          <a:xfrm>
            <a:off x="3377122" y="3436305"/>
            <a:ext cx="3349625" cy="2646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6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吞</a:t>
            </a:r>
            <a:endParaRPr lang="zh-CN" altLang="en-US" sz="16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0" name="Group 29"/>
          <p:cNvGrpSpPr/>
          <p:nvPr/>
        </p:nvGrpSpPr>
        <p:grpSpPr bwMode="auto">
          <a:xfrm>
            <a:off x="5766640" y="3679437"/>
            <a:ext cx="2579960" cy="2287061"/>
            <a:chOff x="1104" y="880"/>
            <a:chExt cx="1104" cy="1032"/>
          </a:xfrm>
        </p:grpSpPr>
        <p:sp>
          <p:nvSpPr>
            <p:cNvPr id="63" name="Rectangle 30"/>
            <p:cNvSpPr>
              <a:spLocks noChangeArrowheads="1"/>
            </p:cNvSpPr>
            <p:nvPr/>
          </p:nvSpPr>
          <p:spPr bwMode="auto">
            <a:xfrm>
              <a:off x="1656" y="1392"/>
              <a:ext cx="552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4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Rectangle 31"/>
            <p:cNvSpPr>
              <a:spLocks noChangeArrowheads="1"/>
            </p:cNvSpPr>
            <p:nvPr/>
          </p:nvSpPr>
          <p:spPr bwMode="auto">
            <a:xfrm>
              <a:off x="1104" y="1392"/>
              <a:ext cx="552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4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5" name="Rectangle 32"/>
            <p:cNvSpPr>
              <a:spLocks noChangeArrowheads="1"/>
            </p:cNvSpPr>
            <p:nvPr/>
          </p:nvSpPr>
          <p:spPr bwMode="auto">
            <a:xfrm>
              <a:off x="1656" y="880"/>
              <a:ext cx="552" cy="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4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6" name="Rectangle 33"/>
            <p:cNvSpPr>
              <a:spLocks noChangeArrowheads="1"/>
            </p:cNvSpPr>
            <p:nvPr/>
          </p:nvSpPr>
          <p:spPr bwMode="auto">
            <a:xfrm>
              <a:off x="1104" y="880"/>
              <a:ext cx="552" cy="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zh-CN" sz="4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" name="Line 34"/>
            <p:cNvSpPr>
              <a:spLocks noChangeShapeType="1"/>
            </p:cNvSpPr>
            <p:nvPr/>
          </p:nvSpPr>
          <p:spPr bwMode="auto">
            <a:xfrm>
              <a:off x="1104" y="880"/>
              <a:ext cx="1104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Line 35"/>
            <p:cNvSpPr>
              <a:spLocks noChangeShapeType="1"/>
            </p:cNvSpPr>
            <p:nvPr/>
          </p:nvSpPr>
          <p:spPr bwMode="auto">
            <a:xfrm>
              <a:off x="1104" y="1392"/>
              <a:ext cx="110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Line 36"/>
            <p:cNvSpPr>
              <a:spLocks noChangeShapeType="1"/>
            </p:cNvSpPr>
            <p:nvPr/>
          </p:nvSpPr>
          <p:spPr bwMode="auto">
            <a:xfrm>
              <a:off x="1104" y="1912"/>
              <a:ext cx="1104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Line 37"/>
            <p:cNvSpPr>
              <a:spLocks noChangeShapeType="1"/>
            </p:cNvSpPr>
            <p:nvPr/>
          </p:nvSpPr>
          <p:spPr bwMode="auto">
            <a:xfrm>
              <a:off x="1104" y="880"/>
              <a:ext cx="0" cy="1032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Line 38"/>
            <p:cNvSpPr>
              <a:spLocks noChangeShapeType="1"/>
            </p:cNvSpPr>
            <p:nvPr/>
          </p:nvSpPr>
          <p:spPr bwMode="auto">
            <a:xfrm>
              <a:off x="1656" y="880"/>
              <a:ext cx="0" cy="103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Line 39"/>
            <p:cNvSpPr>
              <a:spLocks noChangeShapeType="1"/>
            </p:cNvSpPr>
            <p:nvPr/>
          </p:nvSpPr>
          <p:spPr bwMode="auto">
            <a:xfrm>
              <a:off x="2208" y="880"/>
              <a:ext cx="0" cy="1032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3" name="Text Box 40"/>
          <p:cNvSpPr txBox="1">
            <a:spLocks noChangeArrowheads="1"/>
          </p:cNvSpPr>
          <p:nvPr/>
        </p:nvSpPr>
        <p:spPr bwMode="auto">
          <a:xfrm>
            <a:off x="5970336" y="3426623"/>
            <a:ext cx="3349625" cy="2646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6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诉</a:t>
            </a:r>
            <a:endParaRPr lang="zh-CN" altLang="en-US" sz="16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Text Box 40"/>
          <p:cNvSpPr txBox="1">
            <a:spLocks noChangeArrowheads="1"/>
          </p:cNvSpPr>
          <p:nvPr/>
        </p:nvSpPr>
        <p:spPr bwMode="auto">
          <a:xfrm>
            <a:off x="683568" y="3429000"/>
            <a:ext cx="3349625" cy="2646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6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endParaRPr lang="zh-CN" altLang="en-US" sz="16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5" grpId="0"/>
      <p:bldP spid="37" grpId="0"/>
      <p:bldP spid="61" grpId="0"/>
      <p:bldP spid="73" grpId="0"/>
      <p:bldP spid="7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www.anyway.com.tw/ImageFetch.ashx?ImageURL=mb_78599/200509_19304891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27584" y="980728"/>
            <a:ext cx="7272808" cy="5256584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4" name="矩形 3"/>
          <p:cNvSpPr/>
          <p:nvPr/>
        </p:nvSpPr>
        <p:spPr>
          <a:xfrm>
            <a:off x="1691680" y="5301208"/>
            <a:ext cx="259212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第二课时</a:t>
            </a:r>
            <a:endParaRPr lang="zh-CN" altLang="en-US" sz="4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4340" name="Picture 4" descr="http://forum.xitek.com/pics/201309/4286/428644/428644_1379687160.jpg"/>
          <p:cNvPicPr>
            <a:picLocks noChangeAspect="1" noChangeArrowheads="1"/>
          </p:cNvPicPr>
          <p:nvPr/>
        </p:nvPicPr>
        <p:blipFill>
          <a:blip r:embed="rId2" cstate="print"/>
          <a:srcRect l="22073" t="24832" r="39300" b="14468"/>
          <a:stretch>
            <a:fillRect/>
          </a:stretch>
        </p:blipFill>
        <p:spPr bwMode="auto">
          <a:xfrm>
            <a:off x="4355976" y="3573016"/>
            <a:ext cx="1512168" cy="1584176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27584" y="1340768"/>
            <a:ext cx="7128792" cy="1624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船夫、母亲、鹦鹉、捕鱼、搭船、船舱、船篷、衔接、吞吐、雨披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 descr="u=3717117338,628793045&amp;fm=21&amp;gp=0.jp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1920" y="3717032"/>
            <a:ext cx="2457450" cy="209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27584" y="1196752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/>
              <a:t>感情地朗读。</a:t>
            </a:r>
            <a:endParaRPr lang="zh-CN" altLang="en-US" sz="3600" dirty="0"/>
          </a:p>
        </p:txBody>
      </p:sp>
      <p:pic>
        <p:nvPicPr>
          <p:cNvPr id="6" name="图片 5" descr="三孩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5616" y="2636912"/>
            <a:ext cx="2596036" cy="2631926"/>
          </a:xfrm>
          <a:prstGeom prst="rect">
            <a:avLst/>
          </a:prstGeom>
        </p:spPr>
      </p:pic>
      <p:pic>
        <p:nvPicPr>
          <p:cNvPr id="12290" name="Picture 2" descr="https://timgsa.baidu.com/timg?image&amp;quality=80&amp;size=b9999_10000&amp;sec=1489470701&amp;di=82094a065c564cc0e5e4fa0143b75363&amp;imgtype=jpg&amp;er=1&amp;src=http%3A%2F%2Fimg.pconline.com.cn%2Fimages%2Fupload%2Fupc%2Ftx%2Fphotoblog%2F1409%2F03%2Fc0%2F38198770_1409714495291_mthum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1916832"/>
            <a:ext cx="4048125" cy="2609851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波形.thmx</Template>
  <TotalTime>0</TotalTime>
  <Words>402</Words>
  <PresentationFormat>全屏显示(4:3)</PresentationFormat>
  <Paragraphs>58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楷体_GB2312</vt:lpstr>
      <vt:lpstr>楷体</vt:lpstr>
      <vt:lpstr>Tahoma</vt:lpstr>
      <vt:lpstr>微软雅黑</vt:lpstr>
      <vt:lpstr/>
      <vt:lpstr>Arial Unicode MS</vt:lpstr>
      <vt:lpstr>Calibri Light</vt:lpstr>
      <vt:lpstr>Courier New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2013-11-14T01:26:00Z</dcterms:created>
  <dcterms:modified xsi:type="dcterms:W3CDTF">2018-09-15T16:41:24Z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