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60" r:id="rId6"/>
    <p:sldId id="263" r:id="rId7"/>
    <p:sldId id="266" r:id="rId8"/>
    <p:sldId id="270" r:id="rId9"/>
    <p:sldId id="273" r:id="rId10"/>
    <p:sldId id="278" r:id="rId11"/>
    <p:sldId id="281" r:id="rId12"/>
    <p:sldId id="284" r:id="rId13"/>
    <p:sldId id="288" r:id="rId14"/>
    <p:sldId id="289" r:id="rId15"/>
    <p:sldId id="290" r:id="rId16"/>
    <p:sldId id="293" r:id="rId17"/>
    <p:sldId id="296" r:id="rId18"/>
    <p:sldId id="298" r:id="rId19"/>
    <p:sldId id="299" r:id="rId20"/>
    <p:sldId id="303" r:id="rId21"/>
    <p:sldId id="306" r:id="rId22"/>
    <p:sldId id="309" r:id="rId23"/>
    <p:sldId id="312" r:id="rId24"/>
    <p:sldId id="315" r:id="rId25"/>
    <p:sldId id="319" r:id="rId26"/>
    <p:sldId id="322" r:id="rId27"/>
    <p:sldId id="325" r:id="rId28"/>
    <p:sldId id="328" r:id="rId29"/>
    <p:sldId id="329" r:id="rId30"/>
    <p:sldId id="332" r:id="rId31"/>
    <p:sldId id="334" r:id="rId32"/>
    <p:sldId id="336" r:id="rId33"/>
    <p:sldId id="337" r:id="rId34"/>
    <p:sldId id="340" r:id="rId35"/>
    <p:sldId id="344" r:id="rId36"/>
    <p:sldId id="347" r:id="rId37"/>
    <p:sldId id="350" r:id="rId38"/>
    <p:sldId id="353" r:id="rId39"/>
    <p:sldId id="356" r:id="rId40"/>
    <p:sldId id="359" r:id="rId41"/>
    <p:sldId id="362" r:id="rId42"/>
    <p:sldId id="366" r:id="rId43"/>
    <p:sldId id="369" r:id="rId44"/>
    <p:sldId id="372" r:id="rId45"/>
    <p:sldId id="375" r:id="rId46"/>
    <p:sldId id="376" r:id="rId47"/>
    <p:sldId id="379" r:id="rId48"/>
    <p:sldId id="382" r:id="rId49"/>
    <p:sldId id="385" r:id="rId50"/>
    <p:sldId id="388" r:id="rId51"/>
    <p:sldId id="391" r:id="rId52"/>
    <p:sldId id="395" r:id="rId53"/>
    <p:sldId id="398" r:id="rId54"/>
    <p:sldId id="401" r:id="rId55"/>
    <p:sldId id="404" r:id="rId56"/>
    <p:sldId id="407" r:id="rId57"/>
    <p:sldId id="410" r:id="rId58"/>
    <p:sldId id="413" r:id="rId59"/>
    <p:sldId id="415" r:id="rId60"/>
  </p:sldIdLst>
  <p:sldSz cx="9144000" cy="684022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78142" autoAdjust="0"/>
  </p:normalViewPr>
  <p:slideViewPr>
    <p:cSldViewPr>
      <p:cViewPr varScale="1">
        <p:scale>
          <a:sx n="65" d="100"/>
          <a:sy n="65" d="100"/>
        </p:scale>
        <p:origin x="-756"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2" name="图片 1" descr="53Bppt模板1-04"/>
          <p:cNvPicPr>
            <a:picLocks noChangeAspect="1"/>
          </p:cNvPicPr>
          <p:nvPr/>
        </p:nvPicPr>
        <p:blipFill>
          <a:blip r:embed="rId2" cstate="print"/>
          <a:stretch>
            <a:fillRect/>
          </a:stretch>
        </p:blipFill>
        <p:spPr>
          <a:xfrm>
            <a:off x="-102235" y="-5700"/>
            <a:ext cx="9360535" cy="6844972"/>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 Target="../slides/slide31.xml"/><Relationship Id="rId6" Type="http://schemas.openxmlformats.org/officeDocument/2006/relationships/slide" Target="../slides/slide2.xml"/><Relationship Id="rId5" Type="http://schemas.openxmlformats.org/officeDocument/2006/relationships/image" Target="../media/image2.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823200" y="-969076"/>
            <a:ext cx="928688" cy="962742"/>
            <a:chOff x="7893906" y="683558"/>
            <a:chExt cx="928694" cy="965862"/>
          </a:xfrm>
        </p:grpSpPr>
        <p:sp>
          <p:nvSpPr>
            <p:cNvPr id="15" name="圆角矩形 14"/>
            <p:cNvSpPr/>
            <p:nvPr/>
          </p:nvSpPr>
          <p:spPr>
            <a:xfrm>
              <a:off x="7898669" y="683558"/>
              <a:ext cx="889006" cy="965862"/>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93906" y="1072762"/>
              <a:ext cx="928694" cy="522328"/>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6" action="ppaction://hlinksldjump"/>
                </a:rPr>
                <a:t>五年高考</a:t>
              </a:r>
              <a:endParaRPr kumimoji="0" lang="zh-CN" altLang="en-US" sz="14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7" action="ppaction://hlinksldjump"/>
                </a:rPr>
                <a:t>三年模拟</a:t>
              </a:r>
              <a:endParaRPr kumimoji="0" lang="zh-CN" altLang="en-US" sz="1400" b="1" i="0" u="none" strike="noStrike" kern="1200" cap="none" spc="0" normalizeH="0" baseline="0" noProof="0" dirty="0">
                <a:ln>
                  <a:noFill/>
                </a:ln>
                <a:solidFill>
                  <a:srgbClr val="7030A0"/>
                </a:solidFill>
                <a:effectLst/>
                <a:uLnTx/>
                <a:uFillTx/>
                <a:latin typeface="黑体" panose="02010609060101010101" pitchFamily="49" charset="-122"/>
                <a:ea typeface="黑体" panose="02010609060101010101" pitchFamily="49" charset="-122"/>
                <a:cs typeface="+mn-cs"/>
              </a:endParaRPr>
            </a:p>
          </p:txBody>
        </p:sp>
      </p:grpSp>
      <p:sp>
        <p:nvSpPr>
          <p:cNvPr id="4" name="矩形 3"/>
          <p:cNvSpPr/>
          <p:nvPr/>
        </p:nvSpPr>
        <p:spPr>
          <a:xfrm>
            <a:off x="7713346" y="-633"/>
            <a:ext cx="1461135" cy="815164"/>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endPar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image" Target="../media/image15.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image" Target="../media/image18.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xml"/><Relationship Id="rId2" Type="http://schemas.openxmlformats.org/officeDocument/2006/relationships/image" Target="../media/image4.jpe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image" Target="../media/image22.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image" Target="../media/image2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4.xml"/><Relationship Id="rId2" Type="http://schemas.openxmlformats.org/officeDocument/2006/relationships/image" Target="../media/image3.png"/><Relationship Id="rId1" Type="http://schemas.openxmlformats.org/officeDocument/2006/relationships/image" Target="../media/image24.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image" Target="../media/image25.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image" Target="../media/image26.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image" Target="../media/image27.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image" Target="../media/image28.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image" Target="../media/image29.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image" Target="../media/image30.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image" Target="../media/image31.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image" Target="../media/image3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image" Target="../media/image33.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image" Target="../media/image34.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image" Target="../media/image35.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image" Target="../media/image36.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image" Target="../media/image37.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image" Target="../media/image38.jpe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image" Target="../media/image39.jpe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image" Target="../media/image40.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image" Target="../media/image6.jpe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image" Target="../media/image41.jpe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image" Target="../media/image42.jpe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image" Target="../media/image43.jpe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image" Target="../media/image44.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image" Target="../media/image45.jpe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56.xml"/><Relationship Id="rId4" Type="http://schemas.openxmlformats.org/officeDocument/2006/relationships/slideLayout" Target="../slideLayouts/slideLayout4.xml"/><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image" Target="../media/image46.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985" y="4729480"/>
            <a:ext cx="9144000" cy="1117600"/>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solidFill>
                  <a:srgbClr val="FFFF00"/>
                </a:solidFill>
                <a:latin typeface="黑体" panose="02010609060101010101" pitchFamily="49" charset="-122"/>
                <a:ea typeface="黑体" panose="02010609060101010101" pitchFamily="49" charset="-122"/>
                <a:cs typeface="+mj-cs"/>
              </a:rPr>
              <a:t>专题十 图文转换</a:t>
            </a:r>
            <a:endParaRPr kumimoji="0" lang="zh-CN" altLang="en-US" sz="2800" b="0" kern="0" cap="none" spc="0" normalizeH="0" baseline="0" noProof="0" dirty="0">
              <a:solidFill>
                <a:srgbClr val="FFFF00"/>
              </a:solidFill>
              <a:latin typeface="黑体" panose="02010609060101010101" pitchFamily="49" charset="-122"/>
              <a:ea typeface="黑体" panose="02010609060101010101" pitchFamily="49" charset="-122"/>
              <a:cs typeface="+mj-cs"/>
            </a:endParaRPr>
          </a:p>
        </p:txBody>
      </p:sp>
      <p:sp>
        <p:nvSpPr>
          <p:cNvPr id="3" name="Rectangle 2"/>
          <p:cNvSpPr txBox="1"/>
          <p:nvPr/>
        </p:nvSpPr>
        <p:spPr>
          <a:xfrm>
            <a:off x="635" y="3936365"/>
            <a:ext cx="9144000" cy="685800"/>
          </a:xfrm>
          <a:prstGeom prst="rect">
            <a:avLst/>
          </a:prstGeom>
          <a:noFill/>
          <a:ln w="9525">
            <a:noFill/>
          </a:ln>
        </p:spPr>
        <p:txBody>
          <a:bodyPr/>
          <a:lstStyle>
            <a:lvl1pPr lvl="0">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高考语文</a:t>
            </a:r>
            <a:r>
              <a:rPr kumimoji="0" lang="zh-CN" altLang="en-US" sz="4000" b="0"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 </a:t>
            </a:r>
            <a:r>
              <a:rPr kumimoji="0" lang="zh-CN" altLang="en-US" sz="1800" b="0"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(课标专用)</a:t>
            </a:r>
            <a:endParaRPr kumimoji="0" lang="zh-CN" altLang="en-US" sz="1800" b="0" i="0" u="none" strike="noStrike" kern="0" cap="none" spc="0" normalizeH="0" baseline="0" noProof="0" dirty="0">
              <a:ln>
                <a:noFill/>
              </a:ln>
              <a:solidFill>
                <a:schemeClr val="bg1"/>
              </a:solidFill>
              <a:effectLst/>
              <a:uLnTx/>
              <a:uFillTx/>
              <a:latin typeface="+mj-lt"/>
              <a:ea typeface="黑体" panose="02010609060101010101" pitchFamily="49" charset="-122"/>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80000"/>
            <a:ext cx="8127000" cy="2729354"/>
            <a:chOff x="540000" y="1080000"/>
            <a:chExt cx="8127000" cy="2729354"/>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(2013课标全国Ⅱ,17)下面是我国的“国家节水标志”,请写出该标志的构图要素及其寓意,要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求语意简明,句子通顺,不超过70个字。(5分)</a:t>
              </a:r>
              <a:endParaRPr lang="zh-CN" altLang="en-US" dirty="0"/>
            </a:p>
          </p:txBody>
        </p:sp>
        <p:pic>
          <p:nvPicPr>
            <p:cNvPr id="3" name="图片 3" descr="textimage7.jpeg"/>
            <p:cNvPicPr>
              <a:picLocks noChangeAspect="1"/>
            </p:cNvPicPr>
            <p:nvPr/>
          </p:nvPicPr>
          <p:blipFill>
            <a:blip r:embed="rId1"/>
            <a:stretch>
              <a:fillRect/>
            </a:stretch>
          </p:blipFill>
          <p:spPr>
            <a:xfrm>
              <a:off x="2430000" y="1774512"/>
              <a:ext cx="2053510" cy="2034842"/>
            </a:xfrm>
            <a:prstGeom prst="rect">
              <a:avLst/>
            </a:prstGeom>
          </p:spPr>
        </p:pic>
      </p:grpSp>
      <p:sp>
        <p:nvSpPr>
          <p:cNvPr id="4" name="TextBox 2"/>
          <p:cNvSpPr txBox="1"/>
          <p:nvPr/>
        </p:nvSpPr>
        <p:spPr>
          <a:xfrm>
            <a:off x="500034" y="3863094"/>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图标由水滴、手掌和圆形组成。圆形代表地球,象征节水能保护地球生态;手掌托着水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滴,象征人人动手节约每一滴水;手掌又像一条河流,象征滴水成河。(答出三个构图要素,给1分;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每答出一种寓意给1分;语句通顺,给1分。意思答对即可。如有其他答案,只要言之成理,可酌情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给分)</a:t>
            </a:r>
            <a:endParaRPr lang="zh-CN" altLang="en-US" dirty="0"/>
          </a:p>
        </p:txBody>
      </p:sp>
      <p:sp>
        <p:nvSpPr>
          <p:cNvPr id="6" name="TextBox 2"/>
          <p:cNvSpPr txBox="1"/>
          <p:nvPr/>
        </p:nvSpPr>
        <p:spPr>
          <a:xfrm>
            <a:off x="500034" y="5277657"/>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徽标的构图要素不难看出,关键是寓意。圆形象征地球,体现了节水的目的;手托水滴,不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使落地,象征节水;手的颜色和水一致,因此也可把手看成是由众多水滴汇集而成的河流。</a:t>
            </a:r>
            <a:endParaRPr lang="zh-CN" altLang="en-US" dirty="0"/>
          </a:p>
        </p:txBody>
      </p:sp>
      <p:sp>
        <p:nvSpPr>
          <p:cNvPr id="7" name="TextBox 2"/>
          <p:cNvSpPr txBox="1"/>
          <p:nvPr/>
        </p:nvSpPr>
        <p:spPr>
          <a:xfrm>
            <a:off x="500034" y="5992037"/>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00" kern="0" dirty="0" smtClean="0">
                <a:solidFill>
                  <a:srgbClr val="000000"/>
                </a:solidFill>
                <a:latin typeface="Times New Roman" panose="02020603050405020304" pitchFamily="65" charset="-122"/>
                <a:ea typeface="宋体" panose="02010600030101010101" pitchFamily="2" charset="-122"/>
              </a:rPr>
              <a:t>　解答徽标题,要注意徽标的每一个构图要素,挖掘出内在联系。本题要抓住“国家节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水标志”这个主题词思考寓意。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0000" y="1887878"/>
            <a:ext cx="8127000" cy="3979487"/>
            <a:chOff x="540000" y="1887878"/>
            <a:chExt cx="8127000" cy="3979487"/>
          </a:xfrm>
        </p:grpSpPr>
        <p:sp>
          <p:nvSpPr>
            <p:cNvPr id="2" name="TextBox 2"/>
            <p:cNvSpPr txBox="1"/>
            <p:nvPr/>
          </p:nvSpPr>
          <p:spPr>
            <a:xfrm>
              <a:off x="540000" y="1887878"/>
              <a:ext cx="8127000" cy="397948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(2017天津,20)下面是2006年度和2016年度有关“天津旅游”的词云图,是根据国内十大旅游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网站筛选出的高频词汇生成的,字号越大,表示该词出现的频率越高,关注度就越高。(9分)</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en-US" altLang="zh-CN" sz="12735" kern="0" spc="32341"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2006年度“天津旅游”词云图</a:t>
              </a:r>
              <a:endParaRPr lang="zh-CN" altLang="en-US" dirty="0"/>
            </a:p>
          </p:txBody>
        </p:sp>
        <p:pic>
          <p:nvPicPr>
            <p:cNvPr id="3" name="图片 3" descr="textimage8.jpeg"/>
            <p:cNvPicPr>
              <a:picLocks noChangeAspect="1"/>
            </p:cNvPicPr>
            <p:nvPr/>
          </p:nvPicPr>
          <p:blipFill>
            <a:blip r:embed="rId1"/>
            <a:stretch>
              <a:fillRect/>
            </a:stretch>
          </p:blipFill>
          <p:spPr>
            <a:xfrm>
              <a:off x="1000100" y="2705889"/>
              <a:ext cx="4231148" cy="2633027"/>
            </a:xfrm>
            <a:prstGeom prst="rect">
              <a:avLst/>
            </a:prstGeom>
          </p:spPr>
        </p:pic>
      </p:grpSp>
      <p:sp>
        <p:nvSpPr>
          <p:cNvPr id="4" name="TextBox 3"/>
          <p:cNvSpPr txBox="1"/>
          <p:nvPr/>
        </p:nvSpPr>
        <p:spPr>
          <a:xfrm>
            <a:off x="2143108" y="991377"/>
            <a:ext cx="4445448"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B</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自主命题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省（区、市）卷题组</a:t>
            </a:r>
            <a:endParaRPr sz="2000" b="1" dirty="0">
              <a:latin typeface="黑体" panose="02010609060101010101" pitchFamily="49" charset="-122"/>
              <a:ea typeface="黑体" panose="02010609060101010101" pitchFamily="49" charset="-122"/>
            </a:endParaRPr>
          </a:p>
        </p:txBody>
      </p:sp>
      <p:sp>
        <p:nvSpPr>
          <p:cNvPr id="5" name="TextBox 2"/>
          <p:cNvSpPr txBox="1"/>
          <p:nvPr/>
        </p:nvSpPr>
        <p:spPr>
          <a:xfrm>
            <a:off x="642910" y="1433135"/>
            <a:ext cx="8127000" cy="415498"/>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zh-CN" altLang="en-US" sz="1800" dirty="0" smtClean="0">
                <a:solidFill>
                  <a:srgbClr val="7030A0"/>
                </a:solidFill>
                <a:latin typeface="黑体" panose="02010609060101010101" pitchFamily="49" charset="-122"/>
                <a:ea typeface="黑体" panose="02010609060101010101" pitchFamily="49" charset="-122"/>
                <a:sym typeface="+mn-ea"/>
              </a:rPr>
              <a:t>题组一  图片漫画类</a:t>
            </a:r>
            <a:endParaRPr lang="zh-CN" altLang="en-US" sz="1800" kern="0" dirty="0" smtClean="0">
              <a:solidFill>
                <a:srgbClr val="7030A0"/>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2735" kern="0" spc="32341"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4115"/>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2016年度“天津旅游”词云图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(1)请对比两幅词云图,简要概括天津旅游十年间发生的变化。(3分)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(2)结合2016年度词云图反映的情况,为天津旅游写一段80字左右的宣传推介短文。(6分)</a:t>
              </a:r>
              <a:endParaRPr lang="zh-CN" altLang="en-US" dirty="0"/>
            </a:p>
          </p:txBody>
        </p:sp>
        <p:pic>
          <p:nvPicPr>
            <p:cNvPr id="3" name="图片 3" descr="textimage9.jpeg"/>
            <p:cNvPicPr>
              <a:picLocks noChangeAspect="1"/>
            </p:cNvPicPr>
            <p:nvPr/>
          </p:nvPicPr>
          <p:blipFill>
            <a:blip r:embed="rId1"/>
            <a:stretch>
              <a:fillRect/>
            </a:stretch>
          </p:blipFill>
          <p:spPr>
            <a:xfrm>
              <a:off x="984897" y="1491443"/>
              <a:ext cx="4834729" cy="3008633"/>
            </a:xfrm>
            <a:prstGeom prst="rect">
              <a:avLst/>
            </a:prstGeom>
          </p:spPr>
        </p:pic>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(1)(示例)2006年游人对自然景观和人文景观的关注度较高,侧重景观欣赏;2016年游人对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城市文化和民俗特色的关注度较高,侧重文化体验。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(2)(示例)天津旅游资源丰富,景色优美,既有“津门十景”,也有天津“三绝”。在这里可以品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尝到正宗的煎饼馃子和狗不理包子等风味名吃,欣赏天津快板、京韵大鼓、传统相声等特色曲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艺。天津是一座有“颜值”、有“内涵”的城市,天津欢迎您!</a:t>
            </a:r>
            <a:endParaRPr lang="zh-CN" altLang="en-US" dirty="0"/>
          </a:p>
        </p:txBody>
      </p:sp>
      <p:sp>
        <p:nvSpPr>
          <p:cNvPr id="3" name="TextBox 2"/>
          <p:cNvSpPr txBox="1"/>
          <p:nvPr/>
        </p:nvSpPr>
        <p:spPr>
          <a:xfrm>
            <a:off x="516966" y="2848765"/>
            <a:ext cx="8127000" cy="23824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(1)2006年高频词为“海河”“蓟县”“风景”“景区”“门票”等,可知2006年游人对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自然景观和人文景观的关注度较高。2016年高频词为“文化”“休闲”“民俗”“特色”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“相声”等,可知2016年游人对文化民俗的关注度较高。依据高频词的变化,可知这十年天津旅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游的变化特点。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(2)本题考查学生的语言表达能力。为了实现特定目标,达到宣传鼓动的目的,宣传推介短文往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往用通俗的话语诠释重要的观念,传递最新的信息,因而要求语言简洁凝练,显明易记,易于传播,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具有感染力和鼓动性。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62815"/>
            <a:ext cx="8127000" cy="2270320"/>
            <a:chOff x="540000" y="1062815"/>
            <a:chExt cx="8127000" cy="2270320"/>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(2017江苏,5)下列诗句中,与右图漫画的情境最吻合的一项是(3分)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A.小梅香里黄莺啭,垂柳阴中白马嘶。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B.门外平桥连柳堤,归来晚树黄莺啼。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C.学语莺儿飞未稳,放身斜坠绿杨枝。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D.黄莺久住浑相识,欲别频啼四五声。</a:t>
              </a:r>
              <a:endParaRPr lang="zh-CN" altLang="en-US" dirty="0"/>
            </a:p>
          </p:txBody>
        </p:sp>
        <p:pic>
          <p:nvPicPr>
            <p:cNvPr id="3" name="图片 2" descr="textimage10.jpeg"/>
            <p:cNvPicPr>
              <a:picLocks noChangeAspect="1"/>
            </p:cNvPicPr>
            <p:nvPr/>
          </p:nvPicPr>
          <p:blipFill>
            <a:blip r:embed="rId1"/>
            <a:stretch>
              <a:fillRect/>
            </a:stretch>
          </p:blipFill>
          <p:spPr>
            <a:xfrm>
              <a:off x="6858016" y="1062815"/>
              <a:ext cx="1547946" cy="2270320"/>
            </a:xfrm>
            <a:prstGeom prst="rect">
              <a:avLst/>
            </a:prstGeom>
          </p:spPr>
        </p:pic>
      </p:grpSp>
      <p:sp>
        <p:nvSpPr>
          <p:cNvPr id="5" name="TextBox 2"/>
          <p:cNvSpPr txBox="1"/>
          <p:nvPr/>
        </p:nvSpPr>
        <p:spPr>
          <a:xfrm>
            <a:off x="571472" y="3348831"/>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D　</a:t>
            </a:r>
            <a:r>
              <a:rPr lang="zh-CN" altLang="en-US" sz="1500" kern="0" dirty="0" smtClean="0">
                <a:solidFill>
                  <a:srgbClr val="000000"/>
                </a:solidFill>
                <a:latin typeface="Times New Roman" panose="02020603050405020304" pitchFamily="65" charset="-122"/>
                <a:ea typeface="宋体" panose="02010600030101010101" pitchFamily="2" charset="-122"/>
              </a:rPr>
              <a:t>A.“黄莺”并没有在“小梅香里啭”,图中也不见“白马嘶”。B.不见“门外平桥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连柳堤”,也不是“归来”。C.完全背离了画面的意义。</a:t>
            </a:r>
            <a:endParaRPr lang="zh-CN" altLang="en-US" dirty="0"/>
          </a:p>
        </p:txBody>
      </p:sp>
      <p:sp>
        <p:nvSpPr>
          <p:cNvPr id="6" name="TextBox 2"/>
          <p:cNvSpPr txBox="1"/>
          <p:nvPr/>
        </p:nvSpPr>
        <p:spPr>
          <a:xfrm>
            <a:off x="571472" y="4078371"/>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易错警示  </a:t>
            </a:r>
            <a:r>
              <a:rPr lang="zh-CN" altLang="en-US" sz="1500" kern="0" dirty="0" smtClean="0">
                <a:solidFill>
                  <a:srgbClr val="000000"/>
                </a:solidFill>
                <a:latin typeface="Times New Roman" panose="02020603050405020304" pitchFamily="65" charset="-122"/>
                <a:ea typeface="宋体" panose="02010600030101010101" pitchFamily="2" charset="-122"/>
              </a:rPr>
              <a:t>  如果不仔细观察画面,考生很容易答错。观察时应该注意画面的每一个组成部分。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黄莺停歇在柳树枝头,而不是梅树上,也谈不上“飞未稳”;另外,画面上的两个人走向等待他们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的船,船工在撑着船篙等候,黄莺朝着他们的背影啼叫。所以,解答此类题,首先应仔细观察画面,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其次要准确理解诗句意思。</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156539"/>
            <a:ext cx="8127000" cy="3120986"/>
            <a:chOff x="540000" y="1080000"/>
            <a:chExt cx="8127000" cy="3120986"/>
          </a:xfrm>
        </p:grpSpPr>
        <p:sp>
          <p:nvSpPr>
            <p:cNvPr id="2" name="TextBox 2"/>
            <p:cNvSpPr txBox="1"/>
            <p:nvPr/>
          </p:nvSpPr>
          <p:spPr>
            <a:xfrm>
              <a:off x="540000" y="1080000"/>
              <a:ext cx="8127000" cy="2411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(2015天津,21)下列三幅劝阻吸烟的手势图,你认为哪一幅最好?请结合图像说明理由。要求70</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字左右。(5分)</a:t>
              </a:r>
              <a:endParaRPr lang="zh-CN" altLang="en-US" dirty="0"/>
            </a:p>
            <a:p>
              <a:pPr marL="0" indent="0" eaLnBrk="0" latinLnBrk="1" hangingPunct="0">
                <a:lnSpc>
                  <a:spcPct val="150000"/>
                </a:lnSpc>
                <a:spcBef>
                  <a:spcPts val="0"/>
                </a:spcBef>
                <a:buNone/>
              </a:pPr>
              <a:r>
                <a:rPr lang="zh-CN" altLang="en-US" sz="8455" kern="0" spc="46369"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11.jpeg"/>
            <p:cNvPicPr>
              <a:picLocks noChangeAspect="1"/>
            </p:cNvPicPr>
            <p:nvPr/>
          </p:nvPicPr>
          <p:blipFill>
            <a:blip r:embed="rId1"/>
            <a:stretch>
              <a:fillRect/>
            </a:stretch>
          </p:blipFill>
          <p:spPr>
            <a:xfrm>
              <a:off x="928662" y="1920071"/>
              <a:ext cx="6861518" cy="2280915"/>
            </a:xfrm>
            <a:prstGeom prst="rect">
              <a:avLst/>
            </a:prstGeom>
          </p:spPr>
        </p:pic>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1472" y="4512696"/>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仔细观察三幅图,以手势“我介意”“不可以”“请停止”的含义、效果等角度为切入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点,组织语言说明理由。答案不唯一,但观点要明确,理由要充分。</a:t>
            </a:r>
            <a:endParaRPr lang="zh-CN" altLang="en-US" dirty="0"/>
          </a:p>
        </p:txBody>
      </p:sp>
      <p:sp>
        <p:nvSpPr>
          <p:cNvPr id="3" name="TextBox 2"/>
          <p:cNvSpPr txBox="1"/>
          <p:nvPr/>
        </p:nvSpPr>
        <p:spPr>
          <a:xfrm>
            <a:off x="571472" y="1420005"/>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(示例1)我认为第一幅劝阻吸烟的手势图最好。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第一幅图中的女孩以手捂鼻,形象调皮,语言含蓄,提示吸烟者要考虑他人感受,委婉地表达了劝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阻吸烟之意,吸烟者易于接受。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(示例2)我认为第二幅劝阻吸烟的手势图最好。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第二幅图中的女孩五指并拢,手心向外,像警察发出明确警示一样,态度坚决,明确表示了劝阻吸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烟之意,对吸烟者有较强的警示作用。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(示例3)我认为第三幅劝阻吸烟的手势图最好。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第三幅图中的女孩借用了体育比赛的暂停手势,既具有幽默感,又不乏坚决的态度,还留有“你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一会儿到可以吸烟的地方吸吧”的委婉余地,劝阻效果更好。</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3511836"/>
            <a:chOff x="540000" y="1080000"/>
            <a:chExt cx="8127000" cy="3511836"/>
          </a:xfrm>
        </p:grpSpPr>
        <p:sp>
          <p:nvSpPr>
            <p:cNvPr id="2" name="TextBox 2"/>
            <p:cNvSpPr txBox="1"/>
            <p:nvPr/>
          </p:nvSpPr>
          <p:spPr>
            <a:xfrm>
              <a:off x="540000" y="1080000"/>
              <a:ext cx="8127000" cy="27582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(2015湖北,20)南水北调中线干线工程输水路线,源起湖北丹江口水库,终至北京、天津。请依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据下图,用一段文字描述该干线工程的输水路线。要求:①包含图示总干渠经过地;②不少于5个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动词;③语言表达准确、简明、连贯;④不超过80字。(4分)</a:t>
              </a:r>
              <a:endParaRPr lang="zh-CN" altLang="en-US" dirty="0"/>
            </a:p>
            <a:p>
              <a:pPr marL="0" indent="0" eaLnBrk="0" latinLnBrk="1" hangingPunct="0">
                <a:lnSpc>
                  <a:spcPct val="150000"/>
                </a:lnSpc>
                <a:spcBef>
                  <a:spcPts val="0"/>
                </a:spcBef>
                <a:buNone/>
              </a:pPr>
              <a:r>
                <a:rPr lang="zh-CN" altLang="en-US" sz="8455" kern="0" spc="4144"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12.jpeg"/>
            <p:cNvPicPr>
              <a:picLocks noChangeAspect="1"/>
            </p:cNvPicPr>
            <p:nvPr/>
          </p:nvPicPr>
          <p:blipFill>
            <a:blip r:embed="rId1" cstate="print"/>
            <a:stretch>
              <a:fillRect/>
            </a:stretch>
          </p:blipFill>
          <p:spPr>
            <a:xfrm>
              <a:off x="2071670" y="2277261"/>
              <a:ext cx="1600200" cy="2314575"/>
            </a:xfrm>
            <a:prstGeom prst="rect">
              <a:avLst/>
            </a:prstGeom>
          </p:spPr>
        </p:pic>
      </p:grpSp>
      <p:sp>
        <p:nvSpPr>
          <p:cNvPr id="5" name="TextBox 2"/>
          <p:cNvSpPr txBox="1"/>
          <p:nvPr/>
        </p:nvSpPr>
        <p:spPr>
          <a:xfrm>
            <a:off x="428596" y="463471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(示例)一渠清泉,源自丹江口水库,从南阳上郑州,穿越黄河,过焦作,出安阳,入河北邯郸,经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邢台,走石家庄,分流东至天津,北达北京。源源南水北流去,绵绵千里饮甘泉。</a:t>
            </a:r>
            <a:endParaRPr lang="zh-CN" altLang="en-US" dirty="0"/>
          </a:p>
        </p:txBody>
      </p:sp>
      <p:sp>
        <p:nvSpPr>
          <p:cNvPr id="6" name="TextBox 2"/>
          <p:cNvSpPr txBox="1"/>
          <p:nvPr/>
        </p:nvSpPr>
        <p:spPr>
          <a:xfrm>
            <a:off x="428596" y="5349095"/>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一要认真观察图片信息,除了输水路线的起点(丹江口水库),终点(天津、北京),经过的城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市外,还应注意两个信息“输水路线横跨黄河”“经石家庄后分为两个支流”;然后按从南到北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的顺序介绍。二要准确使用动词,可用拟人的手法,增强动词的表现力。另外,还要注意语言的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准确、简明、连贯,不超过80字。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62815"/>
            <a:ext cx="8340258" cy="1382981"/>
            <a:chOff x="540000" y="1062815"/>
            <a:chExt cx="8340258" cy="1382981"/>
          </a:xfrm>
        </p:grpSpPr>
        <p:sp>
          <p:nvSpPr>
            <p:cNvPr id="2" name="TextBox 2"/>
            <p:cNvSpPr txBox="1"/>
            <p:nvPr/>
          </p:nvSpPr>
          <p:spPr>
            <a:xfrm>
              <a:off x="540000" y="1080000"/>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(2014山东,17)右图是俄罗斯女摄影师艾琳娜·舒米洛娃拍摄的儿子与小兔</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子在一起的画面。请仔细观察,对画面进行准确、生动的描写。要求:使用</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比喻或比拟的修辞手法,不超过80字。(4分)</a:t>
              </a:r>
              <a:endParaRPr lang="zh-CN" altLang="en-US" dirty="0"/>
            </a:p>
          </p:txBody>
        </p:sp>
        <p:pic>
          <p:nvPicPr>
            <p:cNvPr id="3" name="图片 2" descr="textimage13.jpeg"/>
            <p:cNvPicPr>
              <a:picLocks noChangeAspect="1"/>
            </p:cNvPicPr>
            <p:nvPr/>
          </p:nvPicPr>
          <p:blipFill>
            <a:blip r:embed="rId1"/>
            <a:stretch>
              <a:fillRect/>
            </a:stretch>
          </p:blipFill>
          <p:spPr>
            <a:xfrm>
              <a:off x="6786578" y="1062815"/>
              <a:ext cx="2093680" cy="1382981"/>
            </a:xfrm>
            <a:prstGeom prst="rect">
              <a:avLst/>
            </a:prstGeom>
          </p:spPr>
        </p:pic>
      </p:grpSp>
      <p:sp>
        <p:nvSpPr>
          <p:cNvPr id="5" name="TextBox 2"/>
          <p:cNvSpPr txBox="1"/>
          <p:nvPr/>
        </p:nvSpPr>
        <p:spPr>
          <a:xfrm>
            <a:off x="500034" y="2567744"/>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(示例)天真烂漫、面带笑容的孩子双手捧着恬静、乖巧的小兔子。孩子双目微闭,仿佛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在喃喃低语,小兔子似在注视着孩子凝神倾听。此情此景,像冬日里煦暖的阳光,温暖着人们的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心田。</a:t>
            </a:r>
            <a:endParaRPr lang="zh-CN" altLang="en-US" dirty="0"/>
          </a:p>
        </p:txBody>
      </p:sp>
      <p:sp>
        <p:nvSpPr>
          <p:cNvPr id="6" name="TextBox 2"/>
          <p:cNvSpPr txBox="1"/>
          <p:nvPr/>
        </p:nvSpPr>
        <p:spPr>
          <a:xfrm>
            <a:off x="500034" y="3634583"/>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要看清题干要求,紧扣题干要求具体作答。注意以下几点:①描写画面,注意细节;②组织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语言,注意表达的准确、生动;③抒发己见,切中肯綮;④运用修辞,合乎要求。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0000" y="991377"/>
            <a:ext cx="8127000" cy="3340401"/>
            <a:chOff x="540000" y="1080000"/>
            <a:chExt cx="8127000" cy="3340401"/>
          </a:xfrm>
        </p:grpSpPr>
        <p:sp>
          <p:nvSpPr>
            <p:cNvPr id="2" name="TextBox 2"/>
            <p:cNvSpPr txBox="1"/>
            <p:nvPr/>
          </p:nvSpPr>
          <p:spPr>
            <a:xfrm>
              <a:off x="540000" y="1080000"/>
              <a:ext cx="8127000" cy="321126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(2014四川,19)为展示“走进汉字历史,探究字形变化”的研究性学习成果,请给下面的《汉字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字形演变表》配写一段说明性文字,介绍汉字字形的演变特点。要求:①至少答出两个特点;②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语言准确、简明、连贯;③不少于40字。(4分)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汉字字形演变表</a:t>
              </a:r>
              <a:endParaRPr lang="zh-CN" altLang="en-US" dirty="0"/>
            </a:p>
            <a:p>
              <a:pPr marL="0" indent="0" eaLnBrk="0" latinLnBrk="1" hangingPunct="0">
                <a:lnSpc>
                  <a:spcPct val="150000"/>
                </a:lnSpc>
                <a:spcBef>
                  <a:spcPts val="0"/>
                </a:spcBef>
                <a:buNone/>
              </a:pPr>
              <a:r>
                <a:rPr lang="zh-CN" altLang="en-US" sz="8980" kern="0" spc="17796"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14.jpeg"/>
            <p:cNvPicPr>
              <a:picLocks noChangeAspect="1"/>
            </p:cNvPicPr>
            <p:nvPr/>
          </p:nvPicPr>
          <p:blipFill>
            <a:blip r:embed="rId1"/>
            <a:stretch>
              <a:fillRect/>
            </a:stretch>
          </p:blipFill>
          <p:spPr>
            <a:xfrm>
              <a:off x="2143108" y="2340511"/>
              <a:ext cx="2866877" cy="2079890"/>
            </a:xfrm>
            <a:prstGeom prst="rect">
              <a:avLst/>
            </a:prstGeom>
          </p:spPr>
        </p:pic>
      </p:grpSp>
      <p:sp>
        <p:nvSpPr>
          <p:cNvPr id="4" name="TextBox 2"/>
          <p:cNvSpPr txBox="1"/>
          <p:nvPr/>
        </p:nvSpPr>
        <p:spPr>
          <a:xfrm>
            <a:off x="500034" y="4348963"/>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(示例)汉字演变具有象形程度逐步减弱、字形由繁到简的特点。从“鱼”“马”等字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看,小篆及之前的汉字与图画相关,象形性强,笔画繁复;之后象形程度减弱,字形逐步简化。</a:t>
            </a:r>
            <a:endParaRPr lang="zh-CN" altLang="en-US" dirty="0"/>
          </a:p>
        </p:txBody>
      </p:sp>
      <p:sp>
        <p:nvSpPr>
          <p:cNvPr id="5" name="TextBox 2"/>
          <p:cNvSpPr txBox="1"/>
          <p:nvPr/>
        </p:nvSpPr>
        <p:spPr>
          <a:xfrm>
            <a:off x="500034" y="5087969"/>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注意看清题目要求,“说明性文字”是形式上的要求,“介绍汉字字形的演变特点”是内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容上的要求,另外还有题干中规定的三个显性要求。从表格中列举的五个汉字由甲骨文到楷书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的演变可以看出,汉字字形最直观的变化是笔画由多到少,字形由繁到简;从深层的变化来看,像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“鱼”“马”“车”三个汉字的甲骨文、金文兼有象形、表意功能,而简化后的楷书则失去了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这种功能,这恰恰是汉字简化带来的消极影响。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p:nvPr/>
        </p:nvGrpSpPr>
        <p:grpSpPr>
          <a:xfrm>
            <a:off x="3298985" y="894486"/>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1"/>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b="1" dirty="0">
                  <a:solidFill>
                    <a:schemeClr val="bg1"/>
                  </a:solidFill>
                  <a:latin typeface="微软雅黑" panose="020B0503020204020204" charset="-122"/>
                  <a:ea typeface="微软雅黑" panose="020B0503020204020204" charset="-122"/>
                </a:rPr>
                <a:t>五年高考</a:t>
              </a:r>
              <a:endParaRPr lang="zh-CN" altLang="en-US" sz="2400" b="1" dirty="0">
                <a:solidFill>
                  <a:schemeClr val="bg1"/>
                </a:solidFill>
                <a:latin typeface="微软雅黑" panose="020B0503020204020204" charset="-122"/>
                <a:ea typeface="微软雅黑" panose="020B0503020204020204" charset="-122"/>
              </a:endParaRPr>
            </a:p>
          </p:txBody>
        </p:sp>
      </p:grpSp>
      <p:sp>
        <p:nvSpPr>
          <p:cNvPr id="6" name="TextBox 5"/>
          <p:cNvSpPr txBox="1"/>
          <p:nvPr/>
        </p:nvSpPr>
        <p:spPr>
          <a:xfrm>
            <a:off x="2819242" y="1519961"/>
            <a:ext cx="3413114"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A</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统一命题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课标卷题组</a:t>
            </a:r>
            <a:endParaRPr sz="2000" b="1" dirty="0">
              <a:latin typeface="黑体" panose="02010609060101010101" pitchFamily="49" charset="-122"/>
              <a:ea typeface="黑体" panose="02010609060101010101" pitchFamily="49" charset="-122"/>
            </a:endParaRPr>
          </a:p>
        </p:txBody>
      </p:sp>
      <p:sp>
        <p:nvSpPr>
          <p:cNvPr id="7" name="TextBox 2"/>
          <p:cNvSpPr txBox="1"/>
          <p:nvPr/>
        </p:nvSpPr>
        <p:spPr>
          <a:xfrm>
            <a:off x="571472" y="1920071"/>
            <a:ext cx="8127000" cy="415498"/>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zh-CN" altLang="en-US" sz="1800" dirty="0" smtClean="0">
                <a:solidFill>
                  <a:srgbClr val="7030A0"/>
                </a:solidFill>
                <a:latin typeface="黑体" panose="02010609060101010101" pitchFamily="49" charset="-122"/>
                <a:ea typeface="黑体" panose="02010609060101010101" pitchFamily="49" charset="-122"/>
                <a:sym typeface="+mn-ea"/>
              </a:rPr>
              <a:t>题组一  流程图类</a:t>
            </a:r>
            <a:endParaRPr lang="zh-CN" altLang="en-US" sz="1800" kern="0" dirty="0" smtClean="0">
              <a:solidFill>
                <a:srgbClr val="7030A0"/>
              </a:solidFill>
              <a:latin typeface="黑体" panose="02010609060101010101" pitchFamily="49" charset="-122"/>
              <a:ea typeface="黑体" panose="02010609060101010101" pitchFamily="49" charset="-122"/>
              <a:sym typeface="+mn-ea"/>
            </a:endParaRPr>
          </a:p>
        </p:txBody>
      </p:sp>
      <p:grpSp>
        <p:nvGrpSpPr>
          <p:cNvPr id="9" name="组合 8"/>
          <p:cNvGrpSpPr/>
          <p:nvPr/>
        </p:nvGrpSpPr>
        <p:grpSpPr>
          <a:xfrm>
            <a:off x="540000" y="2342040"/>
            <a:ext cx="8127000" cy="3895617"/>
            <a:chOff x="540000" y="2342040"/>
            <a:chExt cx="8127000" cy="3895617"/>
          </a:xfrm>
        </p:grpSpPr>
        <p:sp>
          <p:nvSpPr>
            <p:cNvPr id="2" name="TextBox 2"/>
            <p:cNvSpPr txBox="1"/>
            <p:nvPr/>
          </p:nvSpPr>
          <p:spPr>
            <a:xfrm>
              <a:off x="540000" y="2342040"/>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(2016课标全国Ⅰ,17)下面是某校“中华文化体验”计划的初步构思框架,请把这个构思写成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一段话,要求内容完整,表述准确,语言连贯,不超过85个字。(6分)</a:t>
              </a:r>
              <a:endParaRPr lang="zh-CN" altLang="en-US" dirty="0"/>
            </a:p>
          </p:txBody>
        </p:sp>
        <p:pic>
          <p:nvPicPr>
            <p:cNvPr id="8" name="图片 2" descr="textimage0.jpeg"/>
            <p:cNvPicPr>
              <a:picLocks noChangeAspect="1"/>
            </p:cNvPicPr>
            <p:nvPr/>
          </p:nvPicPr>
          <p:blipFill>
            <a:blip r:embed="rId2"/>
            <a:stretch>
              <a:fillRect/>
            </a:stretch>
          </p:blipFill>
          <p:spPr>
            <a:xfrm>
              <a:off x="1428728" y="3063079"/>
              <a:ext cx="4145149" cy="3174578"/>
            </a:xfrm>
            <a:prstGeom prst="rect">
              <a:avLst/>
            </a:prstGeom>
          </p:spPr>
        </p:pic>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2624501"/>
            <a:chOff x="540000" y="1080000"/>
            <a:chExt cx="8127000" cy="2624501"/>
          </a:xfrm>
        </p:grpSpPr>
        <p:sp>
          <p:nvSpPr>
            <p:cNvPr id="2" name="TextBox 2"/>
            <p:cNvSpPr txBox="1"/>
            <p:nvPr/>
          </p:nvSpPr>
          <p:spPr>
            <a:xfrm>
              <a:off x="540000" y="1080000"/>
              <a:ext cx="8127000" cy="26245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7.(2013天津,22)欣赏漫画《玩大了》,按要求作答。(4分)</a:t>
              </a:r>
              <a:endParaRPr lang="zh-CN" altLang="en-US" dirty="0"/>
            </a:p>
            <a:p>
              <a:pPr marL="0" indent="0" eaLnBrk="0" latinLnBrk="1" hangingPunct="0">
                <a:lnSpc>
                  <a:spcPct val="150000"/>
                </a:lnSpc>
                <a:spcBef>
                  <a:spcPts val="0"/>
                </a:spcBef>
                <a:buNone/>
              </a:pPr>
              <a:r>
                <a:rPr lang="zh-CN" altLang="en-US" sz="5975" kern="0" spc="565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156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(1)任选一条鱼,替它写一段简短的内心独白。(2分)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(2)用一句话说明这幅漫画的寓意。(2分)</a:t>
              </a:r>
              <a:endParaRPr lang="zh-CN" altLang="en-US" dirty="0"/>
            </a:p>
          </p:txBody>
        </p:sp>
        <p:pic>
          <p:nvPicPr>
            <p:cNvPr id="3" name="图片 3" descr="textimage15.jpeg"/>
            <p:cNvPicPr>
              <a:picLocks noChangeAspect="1"/>
            </p:cNvPicPr>
            <p:nvPr/>
          </p:nvPicPr>
          <p:blipFill>
            <a:blip r:embed="rId1"/>
            <a:stretch>
              <a:fillRect/>
            </a:stretch>
          </p:blipFill>
          <p:spPr>
            <a:xfrm>
              <a:off x="2000232" y="1420005"/>
              <a:ext cx="1375168" cy="1481632"/>
            </a:xfrm>
            <a:prstGeom prst="rect">
              <a:avLst/>
            </a:prstGeom>
          </p:spPr>
        </p:pic>
      </p:grpSp>
      <p:sp>
        <p:nvSpPr>
          <p:cNvPr id="5" name="TextBox 2"/>
          <p:cNvSpPr txBox="1"/>
          <p:nvPr/>
        </p:nvSpPr>
        <p:spPr>
          <a:xfrm>
            <a:off x="571472" y="3777459"/>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(示例)(1)鱼缸外的鱼:早知道玩跷跷板能玩死,我就和它玩游泳比赛了。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(2)做事情要谨慎,适可而止。</a:t>
            </a:r>
            <a:endParaRPr lang="zh-CN" altLang="en-US" dirty="0"/>
          </a:p>
        </p:txBody>
      </p:sp>
      <p:sp>
        <p:nvSpPr>
          <p:cNvPr id="6" name="TextBox 2"/>
          <p:cNvSpPr txBox="1"/>
          <p:nvPr/>
        </p:nvSpPr>
        <p:spPr>
          <a:xfrm>
            <a:off x="588404" y="456327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注意题目“玩大了”和画面所反映的事件的结果,寓意要有一定的哲理,语言要简明。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(2013湖北,22)请根据丰子恺先生《巷口》这幅画,</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围绕“盼”描写一个场景。(4分)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要求:①想象合理;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②运用两种修辞手法;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③不超过80字。</a:t>
            </a:r>
            <a:endParaRPr lang="zh-CN" altLang="en-US" dirty="0"/>
          </a:p>
        </p:txBody>
      </p:sp>
      <p:pic>
        <p:nvPicPr>
          <p:cNvPr id="3" name="图片 3" descr="textimage16.jpeg"/>
          <p:cNvPicPr>
            <a:picLocks noChangeAspect="1"/>
          </p:cNvPicPr>
          <p:nvPr/>
        </p:nvPicPr>
        <p:blipFill>
          <a:blip r:embed="rId1"/>
          <a:stretch>
            <a:fillRect/>
          </a:stretch>
        </p:blipFill>
        <p:spPr>
          <a:xfrm>
            <a:off x="5643570" y="1062815"/>
            <a:ext cx="1503951" cy="1994370"/>
          </a:xfrm>
          <a:prstGeom prst="rect">
            <a:avLst/>
          </a:prstGeom>
        </p:spPr>
      </p:pic>
      <p:sp>
        <p:nvSpPr>
          <p:cNvPr id="4" name="TextBox 2"/>
          <p:cNvSpPr txBox="1"/>
          <p:nvPr/>
        </p:nvSpPr>
        <p:spPr>
          <a:xfrm>
            <a:off x="374090" y="3134517"/>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(示例)夕阳西下,晚霞如飘扬在天空中的轻纱,暮色温柔。奶奶牵着孙子的小手,伫立巷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口,翘首盼望那远游者归来的身影——是儿子,是父亲。背后,深巷幽幽,低吟着等候者的悠悠心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曲。</a:t>
            </a:r>
            <a:endParaRPr lang="zh-CN" altLang="en-US" dirty="0"/>
          </a:p>
        </p:txBody>
      </p:sp>
      <p:sp>
        <p:nvSpPr>
          <p:cNvPr id="5" name="TextBox 2"/>
          <p:cNvSpPr txBox="1"/>
          <p:nvPr/>
        </p:nvSpPr>
        <p:spPr>
          <a:xfrm>
            <a:off x="357158" y="4206087"/>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首先明确画面内容,然后确定两种修辞手法,展开联想,按照合理的顺序表达。注意字数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的限制。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2"/>
          <p:cNvSpPr txBox="1"/>
          <p:nvPr/>
        </p:nvSpPr>
        <p:spPr>
          <a:xfrm>
            <a:off x="500034" y="1075945"/>
            <a:ext cx="8127000" cy="415498"/>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zh-CN" altLang="en-US" sz="1800" dirty="0" smtClean="0">
                <a:solidFill>
                  <a:srgbClr val="7030A0"/>
                </a:solidFill>
                <a:latin typeface="黑体" panose="02010609060101010101" pitchFamily="49" charset="-122"/>
                <a:ea typeface="黑体" panose="02010609060101010101" pitchFamily="49" charset="-122"/>
                <a:sym typeface="+mn-ea"/>
              </a:rPr>
              <a:t>题组二  数字表格类</a:t>
            </a:r>
            <a:endParaRPr lang="zh-CN" altLang="en-US" sz="1800" kern="0" dirty="0" smtClean="0">
              <a:solidFill>
                <a:srgbClr val="7030A0"/>
              </a:solidFill>
              <a:latin typeface="黑体" panose="02010609060101010101" pitchFamily="49" charset="-122"/>
              <a:ea typeface="黑体" panose="02010609060101010101" pitchFamily="49" charset="-122"/>
              <a:sym typeface="+mn-ea"/>
            </a:endParaRPr>
          </a:p>
        </p:txBody>
      </p:sp>
      <p:grpSp>
        <p:nvGrpSpPr>
          <p:cNvPr id="8" name="组合 7"/>
          <p:cNvGrpSpPr/>
          <p:nvPr/>
        </p:nvGrpSpPr>
        <p:grpSpPr>
          <a:xfrm>
            <a:off x="428596" y="1414979"/>
            <a:ext cx="8238404" cy="3209308"/>
            <a:chOff x="428596" y="1414979"/>
            <a:chExt cx="8238404" cy="3209308"/>
          </a:xfrm>
        </p:grpSpPr>
        <p:sp>
          <p:nvSpPr>
            <p:cNvPr id="2" name="TextBox 2"/>
            <p:cNvSpPr txBox="1"/>
            <p:nvPr/>
          </p:nvSpPr>
          <p:spPr>
            <a:xfrm>
              <a:off x="540000" y="1414979"/>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(2015浙江,7)阅读下面的图表,根据要求完成题目。(5分)</a:t>
              </a:r>
              <a:endParaRPr lang="zh-CN" altLang="en-US" dirty="0"/>
            </a:p>
          </p:txBody>
        </p:sp>
        <p:sp>
          <p:nvSpPr>
            <p:cNvPr id="3" name="TextBox 3"/>
            <p:cNvSpPr txBox="1"/>
            <p:nvPr/>
          </p:nvSpPr>
          <p:spPr>
            <a:xfrm>
              <a:off x="428596" y="3920335"/>
              <a:ext cx="8127000" cy="5408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(1)给图表拟一个标题。(不超过25字)(2分)</a:t>
              </a:r>
              <a:endParaRPr lang="zh-CN" altLang="en-US" dirty="0"/>
            </a:p>
          </p:txBody>
        </p:sp>
        <p:pic>
          <p:nvPicPr>
            <p:cNvPr id="4" name="图片 4" descr="textimage17.jpeg"/>
            <p:cNvPicPr>
              <a:picLocks noChangeAspect="1"/>
            </p:cNvPicPr>
            <p:nvPr/>
          </p:nvPicPr>
          <p:blipFill>
            <a:blip r:embed="rId1"/>
            <a:stretch>
              <a:fillRect/>
            </a:stretch>
          </p:blipFill>
          <p:spPr>
            <a:xfrm>
              <a:off x="540000" y="1762235"/>
              <a:ext cx="3707535" cy="2074998"/>
            </a:xfrm>
            <a:prstGeom prst="rect">
              <a:avLst/>
            </a:prstGeom>
          </p:spPr>
        </p:pic>
        <p:sp>
          <p:nvSpPr>
            <p:cNvPr id="7" name="TextBox 2"/>
            <p:cNvSpPr txBox="1"/>
            <p:nvPr/>
          </p:nvSpPr>
          <p:spPr>
            <a:xfrm>
              <a:off x="428596" y="4277525"/>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(2)根据图表数据,得出相关结论。(不超过40字)(3分)</a:t>
              </a:r>
              <a:endParaRPr lang="zh-CN" altLang="en-US" dirty="0"/>
            </a:p>
          </p:txBody>
        </p:sp>
      </p:grpSp>
      <p:sp>
        <p:nvSpPr>
          <p:cNvPr id="9" name="TextBox 2"/>
          <p:cNvSpPr txBox="1"/>
          <p:nvPr/>
        </p:nvSpPr>
        <p:spPr>
          <a:xfrm>
            <a:off x="428596" y="4710884"/>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(1)(示例)2013—2014年浙江省与全国图书报刊及综合阅读率比较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(2)①浙江报刊及综合阅读率高于全国水平;②图书阅读率低于全国水平;③浙江人要重视图书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阅读。</a:t>
            </a:r>
            <a:endParaRPr lang="zh-CN" altLang="en-US" dirty="0"/>
          </a:p>
        </p:txBody>
      </p:sp>
      <p:sp>
        <p:nvSpPr>
          <p:cNvPr id="10" name="TextBox 2"/>
          <p:cNvSpPr txBox="1"/>
          <p:nvPr/>
        </p:nvSpPr>
        <p:spPr>
          <a:xfrm>
            <a:off x="428596" y="5706285"/>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观察图表,不放过任何一个信息,这是一个2013—2014年浙江阅读情况与全国阅读情况的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对比表。标题应是这幅图表的核心内容,而结论则是几组数据所反映的现实。注意结论中应有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相关建议,这才是本调查的价值所在。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10.</a:t>
            </a:r>
            <a:r>
              <a:rPr lang="zh-CN" altLang="en-US" sz="1500" kern="0" dirty="0" smtClean="0">
                <a:solidFill>
                  <a:srgbClr val="000000"/>
                </a:solidFill>
                <a:latin typeface="Times New Roman" panose="02020603050405020304" pitchFamily="65" charset="-122"/>
                <a:ea typeface="宋体" panose="02010600030101010101" pitchFamily="2" charset="-122"/>
              </a:rPr>
              <a:t>(2015重庆,19)下图是“儿童在不同场地的时间分配”,根据该图提供的信息,将儿童在不同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场地休息和运动时间分配的情况写成一段话。要求:内容完整,概括准确,不超过80字。(5分)</a:t>
            </a:r>
            <a:endParaRPr lang="zh-CN" altLang="en-US" dirty="0"/>
          </a:p>
        </p:txBody>
      </p:sp>
      <p:pic>
        <p:nvPicPr>
          <p:cNvPr id="3" name="图片 3" descr="textimage18.jpeg"/>
          <p:cNvPicPr>
            <a:picLocks noChangeAspect="1"/>
          </p:cNvPicPr>
          <p:nvPr/>
        </p:nvPicPr>
        <p:blipFill>
          <a:blip r:embed="rId1"/>
          <a:stretch>
            <a:fillRect/>
          </a:stretch>
        </p:blipFill>
        <p:spPr>
          <a:xfrm>
            <a:off x="911938" y="1848633"/>
            <a:ext cx="4017252" cy="2241385"/>
          </a:xfrm>
          <a:prstGeom prst="rect">
            <a:avLst/>
          </a:prstGeom>
        </p:spPr>
      </p:pic>
      <p:sp>
        <p:nvSpPr>
          <p:cNvPr id="4" name="TextBox 2"/>
          <p:cNvSpPr txBox="1"/>
          <p:nvPr/>
        </p:nvSpPr>
        <p:spPr>
          <a:xfrm>
            <a:off x="428596" y="4139380"/>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在草地、运动场、娱乐场,男孩运动的时间多于原地休息的时间;而女孩则相反。在硬场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地和天然场地,男孩、女孩在原地休息的时间均多于运动的时间,但男孩运动的时间还是多于女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孩。</a:t>
            </a:r>
            <a:endParaRPr lang="zh-CN" altLang="en-US" dirty="0"/>
          </a:p>
        </p:txBody>
      </p:sp>
      <p:sp>
        <p:nvSpPr>
          <p:cNvPr id="5" name="TextBox 2"/>
          <p:cNvSpPr txBox="1"/>
          <p:nvPr/>
        </p:nvSpPr>
        <p:spPr>
          <a:xfrm>
            <a:off x="428596" y="5206219"/>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运用比较思维,首先要关注三个要素,即图中的场地信息、“原地休息”和“进行运动”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的指示与数据、代表男孩和女孩的色条;然后比较男孩女孩各自的特点,整合作答即可。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546776" y="2542135"/>
          <a:ext cx="7740000" cy="2514600"/>
        </p:xfrm>
        <a:graphic>
          <a:graphicData uri="http://schemas.openxmlformats.org/drawingml/2006/table">
            <a:tbl>
              <a:tblPr/>
              <a:tblGrid>
                <a:gridCol w="2580000"/>
                <a:gridCol w="2580000"/>
                <a:gridCol w="2580000"/>
              </a:tblGrid>
              <a:tr h="642942">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调查对象</a:t>
                      </a:r>
                      <a:endParaRPr lang="zh-CN" altLang="en-US"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选　项　　　    </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学　生</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市　民</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A</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19.08%</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11.90%</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B</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68.79%</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59.52%</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C</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5.20%</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5.95%</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D</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6.94%</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22.62%</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bl>
          </a:graphicData>
        </a:graphic>
      </p:graphicFrame>
      <p:grpSp>
        <p:nvGrpSpPr>
          <p:cNvPr id="5" name="组合 4"/>
          <p:cNvGrpSpPr/>
          <p:nvPr/>
        </p:nvGrpSpPr>
        <p:grpSpPr>
          <a:xfrm>
            <a:off x="500034" y="1080000"/>
            <a:ext cx="8166966" cy="4880752"/>
            <a:chOff x="500034" y="1080000"/>
            <a:chExt cx="8166966" cy="4880752"/>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11.</a:t>
              </a:r>
              <a:r>
                <a:rPr lang="zh-CN" altLang="en-US" sz="1500" kern="0" dirty="0" smtClean="0">
                  <a:solidFill>
                    <a:srgbClr val="000000"/>
                  </a:solidFill>
                  <a:latin typeface="Times New Roman" panose="02020603050405020304" pitchFamily="65" charset="-122"/>
                  <a:ea typeface="宋体" panose="02010600030101010101" pitchFamily="2" charset="-122"/>
                </a:rPr>
                <a:t>(2014辽宁,17)阅读下面的问卷调查统计表,根据其中反映的情况,补充下面文段中空缺的内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容(不得出现数字),使上下文语意连贯。(6分)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(1)您希望开设礼仪教育的课程吗?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A.非常希望　　　B.希望　　C.不希望　　D.无所谓</a:t>
              </a:r>
              <a:endParaRPr lang="zh-CN" altLang="en-US" dirty="0"/>
            </a:p>
          </p:txBody>
        </p:sp>
        <p:sp>
          <p:nvSpPr>
            <p:cNvPr id="4" name="TextBox 2"/>
            <p:cNvSpPr txBox="1"/>
            <p:nvPr/>
          </p:nvSpPr>
          <p:spPr>
            <a:xfrm>
              <a:off x="500034" y="492046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(2)您认为礼仪教育的承担者应该是(多项选择)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A.家庭　　B.学校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C.社会　　D.以上都是</a:t>
              </a:r>
              <a:endParaRPr lang="zh-CN" altLang="en-US" dirty="0"/>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7740000" cy="2514600"/>
        </p:xfrm>
        <a:graphic>
          <a:graphicData uri="http://schemas.openxmlformats.org/drawingml/2006/table">
            <a:tbl>
              <a:tblPr/>
              <a:tblGrid>
                <a:gridCol w="2580000"/>
                <a:gridCol w="2580000"/>
                <a:gridCol w="2580000"/>
              </a:tblGrid>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调查对象</a:t>
                      </a:r>
                      <a:endParaRPr lang="zh-CN" altLang="en-US"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选　项　　　    </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学　生</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市　民</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A</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20.23%</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22.62%</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B</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9.83%</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15.48%</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C</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8.67%</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13.10%</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D</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65.32%</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58.33%</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bl>
          </a:graphicData>
        </a:graphic>
      </p:graphicFrame>
      <p:sp>
        <p:nvSpPr>
          <p:cNvPr id="3" name="TextBox 2"/>
          <p:cNvSpPr txBox="1"/>
          <p:nvPr/>
        </p:nvSpPr>
        <p:spPr>
          <a:xfrm>
            <a:off x="540039" y="3774672"/>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　　调查显示,学生与市民对礼仪教育的认识有诸多相同之处。在是否希望开设礼仪教育课程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的问题上,学生与市民中①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。在礼仪教育承担者的问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题上,学生与市民中②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;同时,也都认为家庭、学校、社会三者之间,家庭是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最重要的礼仪教育承担者,然后依次为学校和社会。但学生与市民的认识也存在差异,例如对礼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仪教育的需求,③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1472" y="2491575"/>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根据第1句的提示,①②处要补出体现学生与市民相同点的句子。根据表格,①处填入的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内容是学生和市民中的多数人都希望开设礼仪教育课程。②处要注意“同时”后面的句子对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承担礼仪教育责任的三个对象是有顺序的。根据“学生与市民的认识也存在差异”可知,③处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应该补出差异性。</a:t>
            </a:r>
            <a:endParaRPr lang="zh-CN" altLang="en-US" dirty="0"/>
          </a:p>
        </p:txBody>
      </p:sp>
      <p:sp>
        <p:nvSpPr>
          <p:cNvPr id="3" name="TextBox 2"/>
          <p:cNvSpPr txBox="1"/>
          <p:nvPr/>
        </p:nvSpPr>
        <p:spPr>
          <a:xfrm>
            <a:off x="571472" y="1491443"/>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①多数希望开设礼仪教育课程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②多数认为礼仪教育的责任应由家庭、学校和社会共同承担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③学生比市民更加强烈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4"/>
          <p:cNvGraphicFramePr>
            <a:graphicFrameLocks noGrp="1"/>
          </p:cNvGraphicFramePr>
          <p:nvPr/>
        </p:nvGraphicFramePr>
        <p:xfrm>
          <a:off x="571472" y="1777195"/>
          <a:ext cx="7740000" cy="2073960"/>
        </p:xfrm>
        <a:graphic>
          <a:graphicData uri="http://schemas.openxmlformats.org/drawingml/2006/table">
            <a:tbl>
              <a:tblPr/>
              <a:tblGrid>
                <a:gridCol w="5357850"/>
                <a:gridCol w="1214446"/>
                <a:gridCol w="1167704"/>
              </a:tblGrid>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选　项年龄段</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18—25岁</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26—40岁</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对职业履历有帮助,尤其是体现在个人简历上</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82%</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69%</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对职业发展有益,因为在志愿服务中获得了某些技能</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72%</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23%</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对职业发展有益,因为志愿服务让自身才干得以充分发挥</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74%</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65%</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bl>
          </a:graphicData>
        </a:graphic>
      </p:graphicFrame>
      <p:graphicFrame>
        <p:nvGraphicFramePr>
          <p:cNvPr id="5" name="表格 2"/>
          <p:cNvGraphicFramePr>
            <a:graphicFrameLocks noGrp="1"/>
          </p:cNvGraphicFramePr>
          <p:nvPr/>
        </p:nvGraphicFramePr>
        <p:xfrm>
          <a:off x="571472" y="3848897"/>
          <a:ext cx="7740000" cy="1036980"/>
        </p:xfrm>
        <a:graphic>
          <a:graphicData uri="http://schemas.openxmlformats.org/drawingml/2006/table">
            <a:tbl>
              <a:tblPr/>
              <a:tblGrid>
                <a:gridCol w="5357850"/>
                <a:gridCol w="1214446"/>
                <a:gridCol w="1167704"/>
              </a:tblGrid>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选　项年龄段</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对职业发展有益,因为在志愿服务中拓展了社会关系</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35%</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61%</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bl>
          </a:graphicData>
        </a:graphic>
      </p:graphicFrame>
      <p:grpSp>
        <p:nvGrpSpPr>
          <p:cNvPr id="7" name="组合 6"/>
          <p:cNvGrpSpPr/>
          <p:nvPr/>
        </p:nvGrpSpPr>
        <p:grpSpPr>
          <a:xfrm>
            <a:off x="516966" y="1080000"/>
            <a:ext cx="8150034" cy="4258667"/>
            <a:chOff x="516966" y="1080000"/>
            <a:chExt cx="8150034" cy="4258667"/>
          </a:xfrm>
        </p:grpSpPr>
        <p:sp>
          <p:nvSpPr>
            <p:cNvPr id="2" name="TextBox 2"/>
            <p:cNvSpPr txBox="1"/>
            <p:nvPr/>
          </p:nvSpPr>
          <p:spPr>
            <a:xfrm>
              <a:off x="540000" y="1080000"/>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12.</a:t>
              </a:r>
              <a:r>
                <a:rPr lang="zh-CN" altLang="en-US" sz="1500" kern="0" dirty="0" smtClean="0">
                  <a:solidFill>
                    <a:srgbClr val="000000"/>
                  </a:solidFill>
                  <a:latin typeface="Times New Roman" panose="02020603050405020304" pitchFamily="65" charset="-122"/>
                  <a:ea typeface="宋体" panose="02010600030101010101" pitchFamily="2" charset="-122"/>
                </a:rPr>
                <a:t>(2013广东,22)阅读下面的问卷调查统计表,回答后面的问题。(6分)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志愿者对其志愿行为意义的认识(多项选择)</a:t>
              </a:r>
              <a:endParaRPr lang="zh-CN" altLang="en-US" dirty="0"/>
            </a:p>
          </p:txBody>
        </p:sp>
        <p:sp>
          <p:nvSpPr>
            <p:cNvPr id="6" name="TextBox 2"/>
            <p:cNvSpPr txBox="1"/>
            <p:nvPr/>
          </p:nvSpPr>
          <p:spPr>
            <a:xfrm>
              <a:off x="516966" y="4991905"/>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　　请用简明的语言概括两个年龄段的人对其志愿行为意义认识的同与异。</a:t>
              </a:r>
              <a:endParaRPr lang="zh-CN" altLang="en-US" dirty="0"/>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同:两个年龄段中多数人认为志愿行为对职业履历有帮助,能让自身才干充分发挥,对职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业发展有益。(3分)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异:18—25岁的多数人更认同在志愿服务中获得技能而不是拓展社会关系,26—40岁的多数人则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更认可在志愿服务中拓展社会关系而不是获得技能。(3分)</a:t>
            </a:r>
            <a:endParaRPr lang="zh-CN" altLang="en-US" dirty="0"/>
          </a:p>
        </p:txBody>
      </p:sp>
      <p:sp>
        <p:nvSpPr>
          <p:cNvPr id="3" name="TextBox 2"/>
          <p:cNvSpPr txBox="1"/>
          <p:nvPr/>
        </p:nvSpPr>
        <p:spPr>
          <a:xfrm>
            <a:off x="516966" y="2491575"/>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首先应分为相同、不同两点来作答,注意不要出现百分比中的具体数字。其次要注意选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项中的后三项都认为志愿服务“对职业发展有益”,只是原因不同,因而在概括不同点时应侧重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其原因的不同。</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0034" y="1491443"/>
            <a:ext cx="7858180" cy="3643338"/>
            <a:chOff x="500034" y="1491443"/>
            <a:chExt cx="7858180" cy="3643338"/>
          </a:xfrm>
        </p:grpSpPr>
        <p:pic>
          <p:nvPicPr>
            <p:cNvPr id="3" name="图片 2" descr="textimage19.jpeg"/>
            <p:cNvPicPr>
              <a:picLocks noChangeAspect="1"/>
            </p:cNvPicPr>
            <p:nvPr/>
          </p:nvPicPr>
          <p:blipFill>
            <a:blip r:embed="rId1"/>
            <a:stretch>
              <a:fillRect/>
            </a:stretch>
          </p:blipFill>
          <p:spPr>
            <a:xfrm>
              <a:off x="857224" y="2591865"/>
              <a:ext cx="6082026" cy="2542916"/>
            </a:xfrm>
            <a:prstGeom prst="rect">
              <a:avLst/>
            </a:prstGeom>
          </p:spPr>
        </p:pic>
        <p:sp>
          <p:nvSpPr>
            <p:cNvPr id="4" name="矩形 3"/>
            <p:cNvSpPr/>
            <p:nvPr/>
          </p:nvSpPr>
          <p:spPr>
            <a:xfrm>
              <a:off x="500034" y="1491443"/>
              <a:ext cx="7858180" cy="1131079"/>
            </a:xfrm>
            <a:prstGeom prst="rect">
              <a:avLst/>
            </a:prstGeom>
          </p:spPr>
          <p:txBody>
            <a:bodyPr wrap="square">
              <a:spAutoFit/>
            </a:bodyPr>
            <a:lstStyle/>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(2014</a:t>
              </a:r>
              <a:r>
                <a:rPr lang="zh-CN" altLang="en-US" sz="1500" kern="0" dirty="0" smtClean="0">
                  <a:solidFill>
                    <a:srgbClr val="000000"/>
                  </a:solidFill>
                  <a:latin typeface="Times New Roman" panose="02020603050405020304" pitchFamily="65" charset="-122"/>
                  <a:ea typeface="宋体" panose="02010600030101010101" pitchFamily="2" charset="-122"/>
                </a:rPr>
                <a:t>大纲全国</a:t>
              </a:r>
              <a:r>
                <a:rPr lang="en-US" altLang="zh-CN" sz="1500" kern="0" dirty="0" smtClean="0">
                  <a:solidFill>
                    <a:srgbClr val="000000"/>
                  </a:solidFill>
                  <a:latin typeface="Times New Roman" panose="02020603050405020304" pitchFamily="65" charset="-122"/>
                  <a:ea typeface="宋体" panose="02010600030101010101" pitchFamily="2" charset="-122"/>
                </a:rPr>
                <a:t>,20)</a:t>
              </a:r>
              <a:r>
                <a:rPr lang="zh-CN" altLang="en-US" sz="1500" kern="0" dirty="0" smtClean="0">
                  <a:solidFill>
                    <a:srgbClr val="000000"/>
                  </a:solidFill>
                  <a:latin typeface="Times New Roman" panose="02020603050405020304" pitchFamily="65" charset="-122"/>
                  <a:ea typeface="宋体" panose="02010600030101010101" pitchFamily="2" charset="-122"/>
                </a:rPr>
                <a:t>根据下面图表提供的信息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将</a:t>
              </a:r>
              <a:r>
                <a:rPr lang="en-US" altLang="zh-CN" sz="1500" kern="0" dirty="0" smtClean="0">
                  <a:solidFill>
                    <a:srgbClr val="000000"/>
                  </a:solidFill>
                  <a:latin typeface="Times New Roman" panose="02020603050405020304" pitchFamily="65" charset="-122"/>
                  <a:ea typeface="宋体" panose="02010600030101010101" pitchFamily="2" charset="-122"/>
                </a:rPr>
                <a:t>2008</a:t>
              </a:r>
              <a:r>
                <a:rPr lang="zh-CN" altLang="en-US" sz="1500" kern="0" dirty="0" smtClean="0">
                  <a:solidFill>
                    <a:srgbClr val="000000"/>
                  </a:solidFill>
                  <a:latin typeface="Times New Roman" panose="02020603050405020304" pitchFamily="65" charset="-122"/>
                  <a:ea typeface="宋体" panose="02010600030101010101" pitchFamily="2" charset="-122"/>
                </a:rPr>
                <a:t>年至</a:t>
              </a:r>
              <a:r>
                <a:rPr lang="en-US" altLang="zh-CN" sz="1500" kern="0" dirty="0" smtClean="0">
                  <a:solidFill>
                    <a:srgbClr val="000000"/>
                  </a:solidFill>
                  <a:latin typeface="Times New Roman" panose="02020603050405020304" pitchFamily="65" charset="-122"/>
                  <a:ea typeface="宋体" panose="02010600030101010101" pitchFamily="2" charset="-122"/>
                </a:rPr>
                <a:t>2012</a:t>
              </a:r>
              <a:r>
                <a:rPr lang="zh-CN" altLang="en-US" sz="1500" kern="0" dirty="0" smtClean="0">
                  <a:solidFill>
                    <a:srgbClr val="000000"/>
                  </a:solidFill>
                  <a:latin typeface="Times New Roman" panose="02020603050405020304" pitchFamily="65" charset="-122"/>
                  <a:ea typeface="宋体" panose="02010600030101010101" pitchFamily="2" charset="-122"/>
                </a:rPr>
                <a:t>年五年间我国城乡居民人均文化</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消费支出的特点写成一段话。要求内容完整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语言连贯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不超过</a:t>
              </a:r>
              <a:r>
                <a:rPr lang="en-US" altLang="zh-CN" sz="1500" kern="0" dirty="0" smtClean="0">
                  <a:solidFill>
                    <a:srgbClr val="000000"/>
                  </a:solidFill>
                  <a:latin typeface="Times New Roman" panose="02020603050405020304" pitchFamily="65" charset="-122"/>
                  <a:ea typeface="宋体" panose="02010600030101010101" pitchFamily="2" charset="-122"/>
                </a:rPr>
                <a:t>80</a:t>
              </a:r>
              <a:r>
                <a:rPr lang="zh-CN" altLang="en-US" sz="1500" kern="0" dirty="0" smtClean="0">
                  <a:solidFill>
                    <a:srgbClr val="000000"/>
                  </a:solidFill>
                  <a:latin typeface="Times New Roman" panose="02020603050405020304" pitchFamily="65" charset="-122"/>
                  <a:ea typeface="宋体" panose="02010600030101010101" pitchFamily="2" charset="-122"/>
                </a:rPr>
                <a:t>个字。</a:t>
              </a:r>
              <a:r>
                <a:rPr lang="en-US" altLang="zh-CN" sz="1500"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全国城乡居民人均文化消费支出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元</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a:p>
          </p:txBody>
        </p:sp>
      </p:grpSp>
      <p:sp>
        <p:nvSpPr>
          <p:cNvPr id="5" name="TextBox 4"/>
          <p:cNvSpPr txBox="1"/>
          <p:nvPr/>
        </p:nvSpPr>
        <p:spPr>
          <a:xfrm>
            <a:off x="2928926" y="1091333"/>
            <a:ext cx="2380780"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C</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教师专用题组</a:t>
            </a:r>
            <a:endParaRPr sz="20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(示例)本次“中华文化体验”计划开设旗袍、围棋、国画三个讲座,并开展三项活动:利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用体育课体验太极拳,利用手工课体验中国结和剪纸艺术,年终举行太极拳表演和作品展示。</a:t>
            </a:r>
            <a:endParaRPr lang="zh-CN" altLang="en-US" dirty="0"/>
          </a:p>
        </p:txBody>
      </p:sp>
      <p:sp>
        <p:nvSpPr>
          <p:cNvPr id="3" name="TextBox 2"/>
          <p:cNvSpPr txBox="1"/>
          <p:nvPr/>
        </p:nvSpPr>
        <p:spPr>
          <a:xfrm>
            <a:off x="571472" y="1848633"/>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这是一个“中华文化体验”计划的初步构思框架。“中华文化体验”分活动与讲座两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部分。活动包括体育课上的太极拳体验,手工课上的中国结与剪纸体验,还有年终的表演、展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示。讲座包括旗袍、围棋、国画等内容。把所给信息用连贯的话语连缀起来表达即可。</a:t>
            </a:r>
            <a:endParaRPr lang="zh-CN" altLang="en-US" dirty="0"/>
          </a:p>
        </p:txBody>
      </p:sp>
      <p:sp>
        <p:nvSpPr>
          <p:cNvPr id="4" name="TextBox 2"/>
          <p:cNvSpPr txBox="1"/>
          <p:nvPr/>
        </p:nvSpPr>
        <p:spPr>
          <a:xfrm>
            <a:off x="588404" y="2920203"/>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思路分析</a:t>
            </a:r>
            <a:r>
              <a:rPr lang="zh-CN" altLang="en-US" sz="1500" kern="0" dirty="0" smtClean="0">
                <a:solidFill>
                  <a:srgbClr val="000000"/>
                </a:solidFill>
                <a:latin typeface="Times New Roman" panose="02020603050405020304" pitchFamily="65" charset="-122"/>
                <a:ea typeface="宋体" panose="02010600030101010101" pitchFamily="2" charset="-122"/>
              </a:rPr>
              <a:t>　对构思框架图的解说,首先要整体把握,抓住特点,然后用由总到分的说明顺序进行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表述与说明,同时注意语言的准确与连贯。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1472" y="2721049"/>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图示对象有两个:城镇居民人均文化消费支出和农村居民人均文化消费支出。总体来看,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城镇的数据整体高于农村的数据;通过数据对比,还可以看到各自发展的趋势。概括时,既要看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到成绩,也要看到问题;答题时要注意字数要求。</a:t>
            </a:r>
            <a:endParaRPr lang="zh-CN" altLang="en-US" dirty="0"/>
          </a:p>
        </p:txBody>
      </p:sp>
      <p:sp>
        <p:nvSpPr>
          <p:cNvPr id="3" name="TextBox 2"/>
          <p:cNvSpPr txBox="1"/>
          <p:nvPr/>
        </p:nvSpPr>
        <p:spPr>
          <a:xfrm>
            <a:off x="571472" y="1292289"/>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(示例)图表显示,2008年至2012年我国城镇居民和农村居民人均文化消费支出均逐年增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加,而城镇居民文化消费支出增幅大于农村居民,二者的差距在逐年加大。(内容完整,给4分:答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出均逐年增加的,给2分;答出增幅有差异的,给1分;答出差距加大的,给1分。语言连贯,给2分。如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有其他答案,只要言之成理,可酌情给分;字数超出要求,酌情扣分)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2279276"/>
            <a:ext cx="8127000" cy="2469706"/>
            <a:chOff x="540000" y="2279276"/>
            <a:chExt cx="8127000" cy="2469706"/>
          </a:xfrm>
        </p:grpSpPr>
        <p:sp>
          <p:nvSpPr>
            <p:cNvPr id="2" name="TextBox 2"/>
            <p:cNvSpPr txBox="1"/>
            <p:nvPr/>
          </p:nvSpPr>
          <p:spPr>
            <a:xfrm>
              <a:off x="540000" y="2279276"/>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(2017安徽百校论坛第二次联考,21)下面是四川“成都武侯祠博物馆”标志的主体图形,请写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出构图要素,并说明图形寓意,要求语意简明,句子通顺,不超过100个字。(6分)</a:t>
              </a:r>
              <a:endParaRPr lang="zh-CN" altLang="en-US" dirty="0"/>
            </a:p>
          </p:txBody>
        </p:sp>
        <p:pic>
          <p:nvPicPr>
            <p:cNvPr id="3" name="图片 3" descr="textimage20.jpeg"/>
            <p:cNvPicPr>
              <a:picLocks noChangeAspect="1"/>
            </p:cNvPicPr>
            <p:nvPr/>
          </p:nvPicPr>
          <p:blipFill>
            <a:blip r:embed="rId1"/>
            <a:stretch>
              <a:fillRect/>
            </a:stretch>
          </p:blipFill>
          <p:spPr>
            <a:xfrm>
              <a:off x="1944938" y="3063080"/>
              <a:ext cx="2627062" cy="1685902"/>
            </a:xfrm>
            <a:prstGeom prst="rect">
              <a:avLst/>
            </a:prstGeom>
          </p:spPr>
        </p:pic>
      </p:grpSp>
      <p:grpSp>
        <p:nvGrpSpPr>
          <p:cNvPr id="4" name="组合 7"/>
          <p:cNvGrpSpPr/>
          <p:nvPr/>
        </p:nvGrpSpPr>
        <p:grpSpPr>
          <a:xfrm>
            <a:off x="3071802" y="894197"/>
            <a:ext cx="2543175" cy="549275"/>
            <a:chOff x="3899266" y="4430468"/>
            <a:chExt cx="1716088" cy="371475"/>
          </a:xfrm>
        </p:grpSpPr>
        <p:pic>
          <p:nvPicPr>
            <p:cNvPr id="5" name="Picture 2" descr="E:\2016年\图书出版\2017版 53B教参\教参课件\栏目图.png"/>
            <p:cNvPicPr>
              <a:picLocks noChangeAspect="1"/>
            </p:cNvPicPr>
            <p:nvPr/>
          </p:nvPicPr>
          <p:blipFill>
            <a:blip r:embed="rId2"/>
            <a:stretch>
              <a:fillRect/>
            </a:stretch>
          </p:blipFill>
          <p:spPr>
            <a:xfrm>
              <a:off x="3899266" y="4430468"/>
              <a:ext cx="1716088" cy="371475"/>
            </a:xfrm>
            <a:prstGeom prst="rect">
              <a:avLst/>
            </a:prstGeom>
            <a:noFill/>
            <a:ln w="9525">
              <a:noFill/>
            </a:ln>
          </p:spPr>
        </p:pic>
        <p:sp>
          <p:nvSpPr>
            <p:cNvPr id="6" name="矩形 6"/>
            <p:cNvSpPr/>
            <p:nvPr/>
          </p:nvSpPr>
          <p:spPr>
            <a:xfrm>
              <a:off x="4069440" y="4456352"/>
              <a:ext cx="946098" cy="311352"/>
            </a:xfrm>
            <a:prstGeom prst="rect">
              <a:avLst/>
            </a:prstGeom>
            <a:noFill/>
            <a:ln w="9525">
              <a:noFill/>
            </a:ln>
          </p:spPr>
          <p:txBody>
            <a:bodyPr wrap="none">
              <a:spAutoFit/>
            </a:bodyPr>
            <a:lstStyle/>
            <a:p>
              <a:r>
                <a:rPr lang="zh-CN" altLang="en-US" sz="2400" b="1" dirty="0">
                  <a:solidFill>
                    <a:schemeClr val="bg1"/>
                  </a:solidFill>
                  <a:latin typeface="微软雅黑" panose="020B0503020204020204" charset="-122"/>
                  <a:ea typeface="微软雅黑" panose="020B0503020204020204" charset="-122"/>
                </a:rPr>
                <a:t>三年模拟</a:t>
              </a:r>
              <a:endParaRPr lang="zh-CN" altLang="en-US" sz="2400" b="1" dirty="0">
                <a:solidFill>
                  <a:schemeClr val="bg1"/>
                </a:solidFill>
                <a:latin typeface="微软雅黑" panose="020B0503020204020204" charset="-122"/>
                <a:ea typeface="微软雅黑" panose="020B0503020204020204" charset="-122"/>
              </a:endParaRPr>
            </a:p>
          </p:txBody>
        </p:sp>
      </p:grpSp>
      <p:sp>
        <p:nvSpPr>
          <p:cNvPr id="7" name="TextBox 11"/>
          <p:cNvSpPr txBox="1"/>
          <p:nvPr/>
        </p:nvSpPr>
        <p:spPr>
          <a:xfrm>
            <a:off x="2254919" y="1458712"/>
            <a:ext cx="3674403"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b="1" dirty="0">
                <a:latin typeface="黑体" panose="02010609060101010101" pitchFamily="49" charset="-122"/>
                <a:ea typeface="黑体" panose="02010609060101010101" pitchFamily="49" charset="-122"/>
                <a:sym typeface="+mn-ea"/>
              </a:rPr>
              <a:t>A组 </a:t>
            </a:r>
            <a:r>
              <a:rPr lang="zh-CN" altLang="en-US" sz="2000" b="1" dirty="0" smtClean="0">
                <a:latin typeface="黑体" panose="02010609060101010101" pitchFamily="49" charset="-122"/>
                <a:ea typeface="黑体" panose="02010609060101010101" pitchFamily="49" charset="-122"/>
                <a:sym typeface="+mn-ea"/>
              </a:rPr>
              <a:t> 2017年模拟探究能力测试</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a:latin typeface="黑体" panose="02010609060101010101" pitchFamily="49" charset="-122"/>
                <a:ea typeface="黑体" panose="02010609060101010101" pitchFamily="49" charset="-122"/>
                <a:sym typeface="+mn-ea"/>
              </a:rPr>
              <a:t>(时间</a:t>
            </a:r>
            <a:r>
              <a:rPr lang="en-US" altLang="zh-CN" sz="1400" b="0" dirty="0" smtClean="0">
                <a:latin typeface="黑体" panose="02010609060101010101" pitchFamily="49" charset="-122"/>
                <a:ea typeface="黑体" panose="02010609060101010101" pitchFamily="49" charset="-122"/>
                <a:sym typeface="+mn-ea"/>
              </a:rPr>
              <a:t>：60</a:t>
            </a:r>
            <a:r>
              <a:rPr lang="en-US" altLang="zh-CN" sz="1400" b="0" dirty="0">
                <a:latin typeface="黑体" panose="02010609060101010101" pitchFamily="49" charset="-122"/>
                <a:ea typeface="黑体" panose="02010609060101010101" pitchFamily="49" charset="-122"/>
                <a:sym typeface="+mn-ea"/>
              </a:rPr>
              <a:t>分钟   分值</a:t>
            </a:r>
            <a:r>
              <a:rPr lang="en-US" altLang="zh-CN" sz="1400" b="0" dirty="0" smtClean="0">
                <a:latin typeface="黑体" panose="02010609060101010101" pitchFamily="49" charset="-122"/>
                <a:ea typeface="黑体" panose="02010609060101010101" pitchFamily="49" charset="-122"/>
                <a:sym typeface="+mn-ea"/>
              </a:rPr>
              <a:t>：66分</a:t>
            </a:r>
            <a:r>
              <a:rPr lang="en-US" altLang="zh-CN" sz="1400" b="0" dirty="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
        <p:nvSpPr>
          <p:cNvPr id="9" name="TextBox 2"/>
          <p:cNvSpPr txBox="1"/>
          <p:nvPr/>
        </p:nvSpPr>
        <p:spPr>
          <a:xfrm>
            <a:off x="500034" y="4706153"/>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标志整体是诸葛亮的纶巾造型,左右融合了汉字“川”与字母“C”,并融入水的动态形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象,说明了武侯祠的地域特点,勾起人们对诸葛亮及三国文化的记忆与联想,喻示三国文化如滚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滚长江水,源远流长。</a:t>
            </a:r>
            <a:endParaRPr lang="zh-CN" altLang="en-US" dirty="0"/>
          </a:p>
        </p:txBody>
      </p:sp>
      <p:sp>
        <p:nvSpPr>
          <p:cNvPr id="10" name="TextBox 2"/>
          <p:cNvSpPr txBox="1"/>
          <p:nvPr/>
        </p:nvSpPr>
        <p:spPr>
          <a:xfrm>
            <a:off x="445528" y="5777723"/>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构图要素要看图形的结构,一般由汉字、字母、人物的标志性特征等元素组成。这一图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形是四川“成都武侯祠博物馆”的标志,可考虑与之相关的因素,如纶巾、川、代表四川首字母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的“C”等。对图形寓意的阐述,要从体现地域特征和纪念人物等角度考虑。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0000" y="1080000"/>
            <a:ext cx="8127000" cy="3054649"/>
            <a:chOff x="540000" y="1080000"/>
            <a:chExt cx="8127000" cy="3054649"/>
          </a:xfrm>
        </p:grpSpPr>
        <p:sp>
          <p:nvSpPr>
            <p:cNvPr id="2" name="TextBox 2"/>
            <p:cNvSpPr txBox="1"/>
            <p:nvPr/>
          </p:nvSpPr>
          <p:spPr>
            <a:xfrm>
              <a:off x="540000" y="1080000"/>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(2017江西九江十校联考,23)每年的6月25日是我国的“全国土地日”,“全国土地日”是为了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珍惜和合理利用土地,保护耕地,而由中国国务院制定的保护日。下图是“全国土地日”的标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志,请写出该标志中除文字以外的构图要素及其寓意。要求语意简明,句子通顺,不超过100个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字。(6分)</a:t>
              </a:r>
              <a:endParaRPr lang="zh-CN" altLang="en-US" dirty="0"/>
            </a:p>
          </p:txBody>
        </p:sp>
        <p:pic>
          <p:nvPicPr>
            <p:cNvPr id="3" name="图片 2" descr="textimage21.jpeg"/>
            <p:cNvPicPr>
              <a:picLocks noChangeAspect="1"/>
            </p:cNvPicPr>
            <p:nvPr/>
          </p:nvPicPr>
          <p:blipFill>
            <a:blip r:embed="rId1"/>
            <a:stretch>
              <a:fillRect/>
            </a:stretch>
          </p:blipFill>
          <p:spPr>
            <a:xfrm>
              <a:off x="2571736" y="2294468"/>
              <a:ext cx="1886186" cy="1840181"/>
            </a:xfrm>
            <a:prstGeom prst="rect">
              <a:avLst/>
            </a:prstGeom>
          </p:spPr>
        </p:pic>
      </p:grpSp>
      <p:sp>
        <p:nvSpPr>
          <p:cNvPr id="4" name="TextBox 2"/>
          <p:cNvSpPr txBox="1"/>
          <p:nvPr/>
        </p:nvSpPr>
        <p:spPr>
          <a:xfrm>
            <a:off x="500034" y="4206087"/>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标志由地球经纬线、耕地、谷穗构成。有经纬线的地球是我们赖以生存的家园;下方是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整齐的耕地,是粮食生产的保证;两旁的谷穗是人类生存的必需品。整个图形强调了要保护耕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地、确保粮食生产的观点。</a:t>
            </a:r>
            <a:endParaRPr lang="zh-CN" altLang="en-US" dirty="0"/>
          </a:p>
        </p:txBody>
      </p:sp>
      <p:sp>
        <p:nvSpPr>
          <p:cNvPr id="5" name="TextBox 2"/>
          <p:cNvSpPr txBox="1"/>
          <p:nvPr/>
        </p:nvSpPr>
        <p:spPr>
          <a:xfrm>
            <a:off x="500034" y="5277657"/>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要看清题目要求,不必对文字做出解释。该标志整体是圆形,上方是地球经纬线,下方是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耕地,周围是谷穗。在拟写寓意的时候,要结合该标志设计的目的“珍惜和合理利用土地,保护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耕地”展开分析。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0000" y="1080000"/>
            <a:ext cx="8127000" cy="2578382"/>
            <a:chOff x="540000" y="1080000"/>
            <a:chExt cx="8127000" cy="2578382"/>
          </a:xfrm>
        </p:grpSpPr>
        <p:sp>
          <p:nvSpPr>
            <p:cNvPr id="2" name="TextBox 2"/>
            <p:cNvSpPr txBox="1"/>
            <p:nvPr/>
          </p:nvSpPr>
          <p:spPr>
            <a:xfrm>
              <a:off x="540000" y="1080000"/>
              <a:ext cx="8127000" cy="20599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(2017福建漳州八校联考,20)下边这幅图是中国消费者协会设计的“3·15国际消费者权益日”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标志。请你用一段简洁的文字说明这个标志的构图要素及寓意。不超过100字。(6分)</a:t>
              </a:r>
              <a:endParaRPr lang="zh-CN" altLang="en-US" dirty="0"/>
            </a:p>
            <a:p>
              <a:pPr marL="0" indent="0" eaLnBrk="0" latinLnBrk="1" hangingPunct="0">
                <a:lnSpc>
                  <a:spcPct val="150000"/>
                </a:lnSpc>
                <a:spcBef>
                  <a:spcPts val="0"/>
                </a:spcBef>
                <a:buNone/>
              </a:pPr>
              <a:r>
                <a:rPr lang="zh-CN" altLang="en-US" sz="6725" kern="0" spc="7449"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22.jpeg"/>
            <p:cNvPicPr>
              <a:picLocks noChangeAspect="1"/>
            </p:cNvPicPr>
            <p:nvPr/>
          </p:nvPicPr>
          <p:blipFill>
            <a:blip r:embed="rId1"/>
            <a:stretch>
              <a:fillRect/>
            </a:stretch>
          </p:blipFill>
          <p:spPr>
            <a:xfrm>
              <a:off x="2000232" y="1848633"/>
              <a:ext cx="1800224" cy="1809749"/>
            </a:xfrm>
            <a:prstGeom prst="rect">
              <a:avLst/>
            </a:prstGeom>
          </p:spPr>
        </p:pic>
      </p:grpSp>
      <p:sp>
        <p:nvSpPr>
          <p:cNvPr id="4" name="TextBox 2"/>
          <p:cNvSpPr txBox="1"/>
          <p:nvPr/>
        </p:nvSpPr>
        <p:spPr>
          <a:xfrm>
            <a:off x="500034" y="3706021"/>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构图要素:圆形内部既是一个地球,又是一个变形了的人;图形的外围有一双手,托住中间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的地球和人,上有数字“3·15”。寓意:①全世界的企业必须履行承诺,保护所有消费者的正当权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益;②3月15日为国际消费者权益日。</a:t>
            </a:r>
            <a:endParaRPr lang="zh-CN" altLang="en-US" dirty="0"/>
          </a:p>
        </p:txBody>
      </p:sp>
      <p:sp>
        <p:nvSpPr>
          <p:cNvPr id="5" name="TextBox 2"/>
          <p:cNvSpPr txBox="1"/>
          <p:nvPr/>
        </p:nvSpPr>
        <p:spPr>
          <a:xfrm>
            <a:off x="500034" y="4777591"/>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标志的主体是一个圆形,圆形内部既是一个地球,又是一个变形了的人;图形的外围有一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双手,托住中间的地球和人,上有数字“3·15”。结合“3·15国际消费者权益日”不难答出图形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的寓意。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3182284"/>
            <a:chOff x="540000" y="1080000"/>
            <a:chExt cx="8127000" cy="3182284"/>
          </a:xfrm>
        </p:grpSpPr>
        <p:sp>
          <p:nvSpPr>
            <p:cNvPr id="2" name="TextBox 2"/>
            <p:cNvSpPr txBox="1"/>
            <p:nvPr/>
          </p:nvSpPr>
          <p:spPr>
            <a:xfrm>
              <a:off x="540000" y="1080000"/>
              <a:ext cx="8127000" cy="2811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(2017河南南阳期终质评,21)下图是教育部于2016年9月发布的“中国学生发展核心素养”研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究成果结构图,请以“中国学生发展核心素养”为开头,把这幅图的基本内容改写成一段话,要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求内容完整,表述准确,语序合理,语言连贯,不超过85个字。(6分)</a:t>
              </a:r>
              <a:endParaRPr lang="zh-CN" altLang="en-US" dirty="0"/>
            </a:p>
            <a:p>
              <a:pPr marL="0" indent="0" eaLnBrk="0" latinLnBrk="1" hangingPunct="0">
                <a:lnSpc>
                  <a:spcPct val="150000"/>
                </a:lnSpc>
                <a:spcBef>
                  <a:spcPts val="0"/>
                </a:spcBef>
                <a:buNone/>
              </a:pPr>
              <a:r>
                <a:rPr lang="zh-CN" altLang="en-US" sz="8715" kern="0" spc="10032"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23.jpeg"/>
            <p:cNvPicPr>
              <a:picLocks noChangeAspect="1"/>
            </p:cNvPicPr>
            <p:nvPr/>
          </p:nvPicPr>
          <p:blipFill>
            <a:blip r:embed="rId1"/>
            <a:stretch>
              <a:fillRect/>
            </a:stretch>
          </p:blipFill>
          <p:spPr>
            <a:xfrm>
              <a:off x="2500298" y="2134385"/>
              <a:ext cx="2119421" cy="2127899"/>
            </a:xfrm>
            <a:prstGeom prst="rect">
              <a:avLst/>
            </a:prstGeom>
          </p:spPr>
        </p:pic>
      </p:grpSp>
      <p:sp>
        <p:nvSpPr>
          <p:cNvPr id="5" name="TextBox 2"/>
          <p:cNvSpPr txBox="1"/>
          <p:nvPr/>
        </p:nvSpPr>
        <p:spPr>
          <a:xfrm>
            <a:off x="571472" y="4348963"/>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中国学生发展核心素养以培养“全面发展的人”为核心,分为文化基础、自主发展、社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会参与三个方面,综合表现为人文底蕴、科学精神、学会学习、健康生活、责任担当、实践创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新六大素养。</a:t>
            </a:r>
            <a:endParaRPr lang="zh-CN" altLang="en-US" dirty="0"/>
          </a:p>
        </p:txBody>
      </p:sp>
      <p:sp>
        <p:nvSpPr>
          <p:cNvPr id="6" name="TextBox 2"/>
          <p:cNvSpPr txBox="1"/>
          <p:nvPr/>
        </p:nvSpPr>
        <p:spPr>
          <a:xfrm>
            <a:off x="516966" y="5420533"/>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解答本题要注意以“中国学生发展核心素养”为开头,同时要读懂研究成果结构图的构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图要素。“全面发展的人”是核心,分为文化基础、自主发展、社会参与三个方面,每个方面又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包含两种素养。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2975806"/>
            <a:chOff x="540000" y="1080000"/>
            <a:chExt cx="8127000" cy="2975806"/>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(2017河北衡水中学摸底)下面是某中学英语夏令营活动的初步构思框架,请把这个构思写成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一段话,要求内容完整,表述准确,语意连贯,不超过80个字。(6分)</a:t>
              </a:r>
              <a:endParaRPr lang="zh-CN" altLang="en-US" dirty="0"/>
            </a:p>
          </p:txBody>
        </p:sp>
        <p:pic>
          <p:nvPicPr>
            <p:cNvPr id="3" name="图片 3" descr="textimage24.jpeg"/>
            <p:cNvPicPr>
              <a:picLocks noChangeAspect="1"/>
            </p:cNvPicPr>
            <p:nvPr/>
          </p:nvPicPr>
          <p:blipFill>
            <a:blip r:embed="rId1"/>
            <a:stretch>
              <a:fillRect/>
            </a:stretch>
          </p:blipFill>
          <p:spPr>
            <a:xfrm>
              <a:off x="1278000" y="1774512"/>
              <a:ext cx="4669943" cy="2281294"/>
            </a:xfrm>
            <a:prstGeom prst="rect">
              <a:avLst/>
            </a:prstGeom>
          </p:spPr>
        </p:pic>
      </p:grpSp>
      <p:sp>
        <p:nvSpPr>
          <p:cNvPr id="5" name="TextBox 2"/>
          <p:cNvSpPr txBox="1"/>
          <p:nvPr/>
        </p:nvSpPr>
        <p:spPr>
          <a:xfrm>
            <a:off x="642910" y="4134649"/>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本次英语夏令营活动,计划安排与外国学生交流、高中先修课、口语竞赛等三项学习活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动,以及足球友谊赛和文艺汇演等两项文体活动。</a:t>
            </a:r>
            <a:endParaRPr lang="zh-CN" altLang="en-US" dirty="0"/>
          </a:p>
        </p:txBody>
      </p:sp>
      <p:sp>
        <p:nvSpPr>
          <p:cNvPr id="6" name="TextBox 2"/>
          <p:cNvSpPr txBox="1"/>
          <p:nvPr/>
        </p:nvSpPr>
        <p:spPr>
          <a:xfrm>
            <a:off x="588404" y="4853760"/>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分析流程图时,首先看清流程图中陈述的对象是什么,然后看清箭头的指向、事物发展的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趋势或行为的走向,最后把握各个环节的逻辑关系。本图可采用从下到上的顺序,由总到分地说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0000" y="1080000"/>
            <a:ext cx="8127000" cy="2983211"/>
            <a:chOff x="540000" y="1080000"/>
            <a:chExt cx="8127000" cy="2983211"/>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(2017湖南衡阳八中月考,17)下面是某班级“探访留守儿童”活动的构思框架,请将这个构思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用一段话说明。要求内容完整,表述准确,语意连贯,不超过80个字。(6分)</a:t>
              </a:r>
              <a:endParaRPr lang="zh-CN" altLang="en-US" dirty="0"/>
            </a:p>
          </p:txBody>
        </p:sp>
        <p:pic>
          <p:nvPicPr>
            <p:cNvPr id="3" name="图片 3" descr="textimage25.jpeg"/>
            <p:cNvPicPr>
              <a:picLocks noChangeAspect="1"/>
            </p:cNvPicPr>
            <p:nvPr/>
          </p:nvPicPr>
          <p:blipFill>
            <a:blip r:embed="rId1"/>
            <a:stretch>
              <a:fillRect/>
            </a:stretch>
          </p:blipFill>
          <p:spPr>
            <a:xfrm>
              <a:off x="765379" y="1798162"/>
              <a:ext cx="4592439" cy="2265049"/>
            </a:xfrm>
            <a:prstGeom prst="rect">
              <a:avLst/>
            </a:prstGeom>
          </p:spPr>
        </p:pic>
      </p:grpSp>
      <p:sp>
        <p:nvSpPr>
          <p:cNvPr id="4" name="TextBox 2"/>
          <p:cNvSpPr txBox="1"/>
          <p:nvPr/>
        </p:nvSpPr>
        <p:spPr>
          <a:xfrm>
            <a:off x="571472" y="4134649"/>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本次探访留守儿童活动需将全班分为6个小组。准备阶段组长负责组织协调,要求全员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参与,募集所需物品。实施阶段要与留守儿童交流沟通,向他们赠送玩具,并为他们表演节目。</a:t>
            </a:r>
            <a:endParaRPr lang="zh-CN" altLang="en-US" dirty="0"/>
          </a:p>
        </p:txBody>
      </p:sp>
      <p:sp>
        <p:nvSpPr>
          <p:cNvPr id="5" name="TextBox 2"/>
          <p:cNvSpPr txBox="1"/>
          <p:nvPr/>
        </p:nvSpPr>
        <p:spPr>
          <a:xfrm>
            <a:off x="571472" y="4920467"/>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解答本题时应先明确这是一次探访留守儿童的活动,然后讲所开展的活动及要求,最后讲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具体情况,同时要注意字数要求。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2768897"/>
            <a:chOff x="540000" y="1080000"/>
            <a:chExt cx="8127000" cy="2768897"/>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7.</a:t>
              </a:r>
              <a:r>
                <a:rPr lang="zh-CN" altLang="en-US" sz="1500" kern="0" dirty="0" smtClean="0">
                  <a:solidFill>
                    <a:srgbClr val="000000"/>
                  </a:solidFill>
                  <a:latin typeface="Times New Roman" panose="02020603050405020304" pitchFamily="65" charset="-122"/>
                  <a:ea typeface="宋体" panose="02010600030101010101" pitchFamily="2" charset="-122"/>
                </a:rPr>
                <a:t>(2017安徽皖南八校联考,16)下面是某校中学生暑假社会实践活动计划的初步构思框架,请把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这个构思写成一段话。要求内容完整,表述准确,语言连贯,不超过85个字。(6分)</a:t>
              </a:r>
              <a:endParaRPr lang="zh-CN" altLang="en-US" dirty="0"/>
            </a:p>
          </p:txBody>
        </p:sp>
        <p:pic>
          <p:nvPicPr>
            <p:cNvPr id="3" name="图片 3" descr="textimage26.jpeg"/>
            <p:cNvPicPr>
              <a:picLocks noChangeAspect="1"/>
            </p:cNvPicPr>
            <p:nvPr/>
          </p:nvPicPr>
          <p:blipFill>
            <a:blip r:embed="rId1"/>
            <a:stretch>
              <a:fillRect/>
            </a:stretch>
          </p:blipFill>
          <p:spPr>
            <a:xfrm>
              <a:off x="1095376" y="1855434"/>
              <a:ext cx="4548194" cy="1993463"/>
            </a:xfrm>
            <a:prstGeom prst="rect">
              <a:avLst/>
            </a:prstGeom>
          </p:spPr>
        </p:pic>
      </p:grpSp>
      <p:sp>
        <p:nvSpPr>
          <p:cNvPr id="5" name="TextBox 2"/>
          <p:cNvSpPr txBox="1"/>
          <p:nvPr/>
        </p:nvSpPr>
        <p:spPr>
          <a:xfrm>
            <a:off x="500034" y="3991773"/>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中学生暑假社会实践主要活动是考察与游览:考察气象公园、湿地公园后撰写调查报告,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考察科技馆后交流体验到的地震感受;游览美丽乡村、名人故居,用日记记录旅游的感受心得。</a:t>
            </a:r>
            <a:endParaRPr lang="zh-CN" altLang="en-US" dirty="0"/>
          </a:p>
        </p:txBody>
      </p:sp>
      <p:sp>
        <p:nvSpPr>
          <p:cNvPr id="6" name="TextBox 2"/>
          <p:cNvSpPr txBox="1"/>
          <p:nvPr/>
        </p:nvSpPr>
        <p:spPr>
          <a:xfrm>
            <a:off x="516966" y="4777591"/>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解答时,应当认真审读所给框架图,把握所有内容,然后按照由下到上的顺序进行叙述,其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中应注意暑期社会实践分“考察”“游览”两部分内容,其中“考察”包括“气象公园”“湿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地公园”“科技馆”三部分内容,“游览”包括“美丽乡村”“名人故居”两部分内容。此外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还应当明确,考察“气象公园”“湿地公园”后要写“调查报告”;参观“科技馆”后应谈“地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震感受”;游览“美丽乡村”“名人故居”后应当写下“旅游日记”。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(2017福建南安一中月考,17)下面是某中学18岁成人仪式教育活动的实施方案,请把这个构思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写成一段话,要求内容完整,表述准确,语言连贯,不超过110字(含标点符号)。(6分)</a:t>
            </a:r>
            <a:endParaRPr lang="zh-CN" altLang="en-US" dirty="0"/>
          </a:p>
        </p:txBody>
      </p:sp>
      <p:pic>
        <p:nvPicPr>
          <p:cNvPr id="3" name="图片 3" descr="textimage27.jpeg"/>
          <p:cNvPicPr>
            <a:picLocks noChangeAspect="1"/>
          </p:cNvPicPr>
          <p:nvPr/>
        </p:nvPicPr>
        <p:blipFill>
          <a:blip r:embed="rId1"/>
          <a:stretch>
            <a:fillRect/>
          </a:stretch>
        </p:blipFill>
        <p:spPr>
          <a:xfrm>
            <a:off x="785786" y="1848633"/>
            <a:ext cx="6598219" cy="1768323"/>
          </a:xfrm>
          <a:prstGeom prst="rect">
            <a:avLst/>
          </a:prstGeom>
        </p:spPr>
      </p:pic>
      <p:sp>
        <p:nvSpPr>
          <p:cNvPr id="4" name="TextBox 2"/>
          <p:cNvSpPr txBox="1"/>
          <p:nvPr/>
        </p:nvSpPr>
        <p:spPr>
          <a:xfrm>
            <a:off x="428596" y="3706021"/>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活动分为前期教育和成人宣誓仪式两部分。前期是对16~18岁的中学生进行公民意识教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育并完成48小时预备期志愿者服务活动。完成前期教育后举行成人宣誓仪式,仪式依次安排三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项活动:升国旗、唱国歌,师生代表发言,集体宣誓。</a:t>
            </a:r>
            <a:endParaRPr lang="zh-CN" altLang="en-US" dirty="0"/>
          </a:p>
        </p:txBody>
      </p:sp>
      <p:sp>
        <p:nvSpPr>
          <p:cNvPr id="5" name="TextBox 2"/>
          <p:cNvSpPr txBox="1"/>
          <p:nvPr/>
        </p:nvSpPr>
        <p:spPr>
          <a:xfrm>
            <a:off x="428596" y="4770932"/>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本题是成人仪式教育活动的实施方案框架图。仔细观察,框架分两部分,分别是前期教育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和成人宣誓仪式;之后分别介绍两部分内容的具体组织安排。</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3609943"/>
            <a:chOff x="540000" y="1080000"/>
            <a:chExt cx="8127000" cy="3609943"/>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(2017河南百校联盟4月教学质检,21)下面是某中学青年教师说课活动的构思框架图,请把这个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构思写成一段话。要求内容完整,表述准确,语言连贯,特别要注意相关信息的整合,不超过90个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字。(6分)</a:t>
              </a:r>
              <a:endParaRPr lang="zh-CN" altLang="en-US" dirty="0"/>
            </a:p>
          </p:txBody>
        </p:sp>
        <p:pic>
          <p:nvPicPr>
            <p:cNvPr id="3" name="图片 2" descr="textimage28.jpeg"/>
            <p:cNvPicPr>
              <a:picLocks noChangeAspect="1"/>
            </p:cNvPicPr>
            <p:nvPr/>
          </p:nvPicPr>
          <p:blipFill>
            <a:blip r:embed="rId1" cstate="print"/>
            <a:stretch>
              <a:fillRect/>
            </a:stretch>
          </p:blipFill>
          <p:spPr>
            <a:xfrm>
              <a:off x="2285985" y="1991509"/>
              <a:ext cx="2271268" cy="2698434"/>
            </a:xfrm>
            <a:prstGeom prst="rect">
              <a:avLst/>
            </a:prstGeom>
          </p:spPr>
        </p:pic>
      </p:grpSp>
      <p:sp>
        <p:nvSpPr>
          <p:cNvPr id="5" name="TextBox 4"/>
          <p:cNvSpPr txBox="1"/>
          <p:nvPr/>
        </p:nvSpPr>
        <p:spPr>
          <a:xfrm>
            <a:off x="428596" y="4777591"/>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教师先确定课题,然后通过对教学内容和教学对象的分析制定教学目标,接着设计出包括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教学结构、教学方法、教学手段、板书设计在内的教学过程,并对其反复修改形成说课稿,之后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正式说课。</a:t>
            </a:r>
            <a:endParaRPr lang="zh-CN" altLang="en-US" dirty="0"/>
          </a:p>
        </p:txBody>
      </p:sp>
      <p:sp>
        <p:nvSpPr>
          <p:cNvPr id="6" name="TextBox 2"/>
          <p:cNvSpPr txBox="1"/>
          <p:nvPr/>
        </p:nvSpPr>
        <p:spPr>
          <a:xfrm>
            <a:off x="477000" y="5897717"/>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分析时注意各部分的逻辑关系以及箭头的指向。如设计教学过程包括了四个方面;教学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过程与反复修改部分是并列关系。表达时语言要简洁流畅。</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3456001"/>
            <a:chOff x="540000" y="1080000"/>
            <a:chExt cx="8127000" cy="3456001"/>
          </a:xfrm>
        </p:grpSpPr>
        <p:sp>
          <p:nvSpPr>
            <p:cNvPr id="2" name="TextBox 2"/>
            <p:cNvSpPr txBox="1"/>
            <p:nvPr/>
          </p:nvSpPr>
          <p:spPr>
            <a:xfrm>
              <a:off x="540000" y="1080000"/>
              <a:ext cx="8127000" cy="25907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(2016课标全国Ⅲ,17)下面是某高中举办迎新生晚会的构思框架,请把这个构思写成一段话,要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求内容完整,表述准确,语言连贯,不超过80个字。(6分)</a:t>
              </a:r>
              <a:endParaRPr lang="zh-CN" altLang="en-US" dirty="0"/>
            </a:p>
            <a:p>
              <a:pPr marL="0" indent="0" eaLnBrk="0" latinLnBrk="1" hangingPunct="0">
                <a:lnSpc>
                  <a:spcPct val="150000"/>
                </a:lnSpc>
                <a:spcBef>
                  <a:spcPts val="0"/>
                </a:spcBef>
                <a:buNone/>
              </a:pPr>
              <a:r>
                <a:rPr lang="zh-CN" altLang="en-US" sz="9335" kern="0" spc="7912"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1.jpeg"/>
            <p:cNvPicPr>
              <a:picLocks noChangeAspect="1"/>
            </p:cNvPicPr>
            <p:nvPr/>
          </p:nvPicPr>
          <p:blipFill>
            <a:blip r:embed="rId1"/>
            <a:stretch>
              <a:fillRect/>
            </a:stretch>
          </p:blipFill>
          <p:spPr>
            <a:xfrm>
              <a:off x="540000" y="1964251"/>
              <a:ext cx="2190749" cy="2571750"/>
            </a:xfrm>
            <a:prstGeom prst="rect">
              <a:avLst/>
            </a:prstGeom>
          </p:spPr>
        </p:pic>
      </p:grpSp>
      <p:sp>
        <p:nvSpPr>
          <p:cNvPr id="5" name="TextBox 2"/>
          <p:cNvSpPr txBox="1"/>
          <p:nvPr/>
        </p:nvSpPr>
        <p:spPr>
          <a:xfrm>
            <a:off x="500034" y="463471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(示例)本次迎新生晚会由高二、高三同学排练演出节目,节目内容以反映中学生学习生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活为主,形式不限。要提前通知各年级并动员相关同学积极参加,演出后进行评奖。</a:t>
            </a:r>
            <a:endParaRPr lang="zh-CN" altLang="en-US" dirty="0"/>
          </a:p>
        </p:txBody>
      </p:sp>
      <p:sp>
        <p:nvSpPr>
          <p:cNvPr id="6" name="TextBox 2"/>
          <p:cNvSpPr txBox="1"/>
          <p:nvPr/>
        </p:nvSpPr>
        <p:spPr>
          <a:xfrm>
            <a:off x="516966" y="5349095"/>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这是一个有关迎新生晚会的构思框架图,全图共分三个层级:第一层为主题,即迎新生晚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会;第二层分通知动员、演出、评奖三个环节;第三层级有参演人员、演出内容、表演形式。按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照由下到上或由上到下的顺序阐述图中信息均可,但要注意不能遗漏信息。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80000"/>
            <a:ext cx="8127000" cy="3601397"/>
            <a:chOff x="540000" y="1080000"/>
            <a:chExt cx="8127000" cy="3601397"/>
          </a:xfrm>
        </p:grpSpPr>
        <p:sp>
          <p:nvSpPr>
            <p:cNvPr id="2" name="TextBox 2"/>
            <p:cNvSpPr txBox="1"/>
            <p:nvPr/>
          </p:nvSpPr>
          <p:spPr>
            <a:xfrm>
              <a:off x="540000" y="1080000"/>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10.</a:t>
              </a:r>
              <a:r>
                <a:rPr lang="zh-CN" altLang="en-US" sz="1500" kern="0" dirty="0" smtClean="0">
                  <a:solidFill>
                    <a:srgbClr val="000000"/>
                  </a:solidFill>
                  <a:latin typeface="Times New Roman" panose="02020603050405020304" pitchFamily="65" charset="-122"/>
                  <a:ea typeface="宋体" panose="02010600030101010101" pitchFamily="2" charset="-122"/>
                </a:rPr>
                <a:t>(2017河南开封一模,21)下面是某校高中生对语文学科兴趣的调查表,阅读后按要求答题。(6分)</a:t>
              </a:r>
              <a:endParaRPr lang="zh-CN" altLang="en-US" dirty="0"/>
            </a:p>
          </p:txBody>
        </p:sp>
        <p:sp>
          <p:nvSpPr>
            <p:cNvPr id="3" name="TextBox 3"/>
            <p:cNvSpPr txBox="1"/>
            <p:nvPr/>
          </p:nvSpPr>
          <p:spPr>
            <a:xfrm>
              <a:off x="540000" y="3641112"/>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(1)从上表可以看出两点:</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(2)请为学习语文拟写一条宣传语。</a:t>
              </a:r>
              <a:endParaRPr lang="zh-CN" altLang="en-US" dirty="0"/>
            </a:p>
          </p:txBody>
        </p:sp>
      </p:grpSp>
      <p:graphicFrame>
        <p:nvGraphicFramePr>
          <p:cNvPr id="4" name="表格 4"/>
          <p:cNvGraphicFramePr>
            <a:graphicFrameLocks noGrp="1"/>
          </p:cNvGraphicFramePr>
          <p:nvPr/>
        </p:nvGraphicFramePr>
        <p:xfrm>
          <a:off x="689652" y="1562881"/>
          <a:ext cx="7740000" cy="2171700"/>
        </p:xfrm>
        <a:graphic>
          <a:graphicData uri="http://schemas.openxmlformats.org/drawingml/2006/table">
            <a:tbl>
              <a:tblPr/>
              <a:tblGrid>
                <a:gridCol w="1548000"/>
                <a:gridCol w="1548000"/>
                <a:gridCol w="1548000"/>
                <a:gridCol w="1548000"/>
                <a:gridCol w="1548000"/>
              </a:tblGrid>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高一年级</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高二年级</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高三年级</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平均</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很有兴趣</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34.39%</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31.03%</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29.18%</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31.53%</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比较有兴趣</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52.87%</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51.72%</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49.27%</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51.29%</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有点兴趣</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12.74%</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16.38%</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19.23%</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16.12%</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没有兴趣</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0</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0.87%</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2.32%</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1.06%</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bl>
          </a:graphicData>
        </a:graphic>
      </p:graphicFrame>
      <p:sp>
        <p:nvSpPr>
          <p:cNvPr id="6" name="TextBox 2"/>
          <p:cNvSpPr txBox="1"/>
          <p:nvPr/>
        </p:nvSpPr>
        <p:spPr>
          <a:xfrm>
            <a:off x="588404" y="4770932"/>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(1)大部分高中生学习语文的兴趣较高　但随着年级增高,学习语文的兴趣逐渐减弱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(2)学习语文,传承文化,丰富人生。</a:t>
            </a:r>
            <a:endParaRPr lang="zh-CN" altLang="en-US" dirty="0"/>
          </a:p>
        </p:txBody>
      </p:sp>
      <p:sp>
        <p:nvSpPr>
          <p:cNvPr id="7" name="TextBox 2"/>
          <p:cNvSpPr txBox="1"/>
          <p:nvPr/>
        </p:nvSpPr>
        <p:spPr>
          <a:xfrm>
            <a:off x="516966" y="5485312"/>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(1)注意从横向和纵向两个方向观察,可以看出,整个高中阶段,学生学习语文的兴趣还是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比较高的;可是从高一到高三,学生学习语文的兴趣逐渐减弱。(2)宣传语要简洁。</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3627468"/>
            <a:chOff x="540000" y="1080000"/>
            <a:chExt cx="8127000" cy="3627468"/>
          </a:xfrm>
        </p:grpSpPr>
        <p:sp>
          <p:nvSpPr>
            <p:cNvPr id="2" name="TextBox 2"/>
            <p:cNvSpPr txBox="1"/>
            <p:nvPr/>
          </p:nvSpPr>
          <p:spPr>
            <a:xfrm>
              <a:off x="540000" y="1080000"/>
              <a:ext cx="8127000" cy="36274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11.</a:t>
              </a:r>
              <a:r>
                <a:rPr lang="zh-CN" altLang="en-US" sz="1500" kern="0" dirty="0" smtClean="0">
                  <a:solidFill>
                    <a:srgbClr val="000000"/>
                  </a:solidFill>
                  <a:latin typeface="Times New Roman" panose="02020603050405020304" pitchFamily="65" charset="-122"/>
                  <a:ea typeface="宋体" panose="02010600030101010101" pitchFamily="2" charset="-122"/>
                </a:rPr>
                <a:t>(2017广东惠州调研,20)最近语文老师在课堂上明显加大了互学互教的力度。甲同学不以为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然,认为听老师讲信息量更大,学习效率更高;乙同学表示支持老师现在的做法。你赞成哪个同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学的观点呢?请结合“学习金字塔”图表,说说你的理由。(6分)</a:t>
              </a:r>
              <a:endParaRPr lang="zh-CN" altLang="en-US" dirty="0"/>
            </a:p>
            <a:p>
              <a:pPr marL="0" indent="0" eaLnBrk="0" latinLnBrk="1" hangingPunct="0">
                <a:lnSpc>
                  <a:spcPct val="150000"/>
                </a:lnSpc>
                <a:spcBef>
                  <a:spcPts val="0"/>
                </a:spcBef>
                <a:buNone/>
              </a:pPr>
              <a:r>
                <a:rPr lang="zh-CN" altLang="en-US" sz="12735" kern="0" spc="35266"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29.jpeg"/>
            <p:cNvPicPr>
              <a:picLocks noChangeAspect="1"/>
            </p:cNvPicPr>
            <p:nvPr/>
          </p:nvPicPr>
          <p:blipFill>
            <a:blip r:embed="rId1"/>
            <a:stretch>
              <a:fillRect/>
            </a:stretch>
          </p:blipFill>
          <p:spPr>
            <a:xfrm>
              <a:off x="1564096" y="2173753"/>
              <a:ext cx="3722284" cy="2175210"/>
            </a:xfrm>
            <a:prstGeom prst="rect">
              <a:avLst/>
            </a:prstGeom>
          </p:spPr>
        </p:pic>
      </p:grpSp>
      <p:sp>
        <p:nvSpPr>
          <p:cNvPr id="5" name="TextBox 2"/>
          <p:cNvSpPr txBox="1"/>
          <p:nvPr/>
        </p:nvSpPr>
        <p:spPr>
          <a:xfrm>
            <a:off x="571472" y="4420401"/>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(示例)赞成加大互学互教的力度。这对于学生来说是一种主动学习方式;调查数据表明,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采用互学互教的做法,学习内容平均留存率可以达到50%~ 90%,特别适合于重要知识的学习。</a:t>
            </a:r>
            <a:endParaRPr lang="zh-CN" altLang="en-US" dirty="0"/>
          </a:p>
        </p:txBody>
      </p:sp>
      <p:sp>
        <p:nvSpPr>
          <p:cNvPr id="6" name="TextBox 2"/>
          <p:cNvSpPr txBox="1"/>
          <p:nvPr/>
        </p:nvSpPr>
        <p:spPr>
          <a:xfrm>
            <a:off x="516966" y="5148978"/>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回答本题要有自己明确的观点,即赞成哪位同学的观点。甲同学认为老师给予的信息量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越大,学习效率越高,这是针对一部分接受能力强的学生而言的。对大部分同学而言,听讲的效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率是较低的。乙同学认为互学互教效率高,这适用于大部分学生。并且通过对“学习金字塔”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的解读,也可以找到数据依据。</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1"/>
          <p:cNvSpPr txBox="1"/>
          <p:nvPr/>
        </p:nvSpPr>
        <p:spPr>
          <a:xfrm>
            <a:off x="2048965" y="1120923"/>
            <a:ext cx="4451860"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b="1" dirty="0">
                <a:latin typeface="黑体" panose="02010609060101010101" pitchFamily="49" charset="-122"/>
                <a:ea typeface="黑体" panose="02010609060101010101" pitchFamily="49" charset="-122"/>
                <a:sym typeface="+mn-ea"/>
              </a:rPr>
              <a:t>B</a:t>
            </a:r>
            <a:r>
              <a:rPr lang="zh-CN" altLang="en-US" sz="2000" b="1" dirty="0">
                <a:latin typeface="黑体" panose="02010609060101010101" pitchFamily="49" charset="-122"/>
                <a:ea typeface="黑体" panose="02010609060101010101" pitchFamily="49" charset="-122"/>
                <a:sym typeface="+mn-ea"/>
              </a:rPr>
              <a:t>组  </a:t>
            </a:r>
            <a:r>
              <a:rPr lang="en-US" altLang="zh-CN" sz="2000" b="1" dirty="0" smtClean="0">
                <a:latin typeface="黑体" panose="02010609060101010101" pitchFamily="49" charset="-122"/>
                <a:ea typeface="黑体" panose="02010609060101010101" pitchFamily="49" charset="-122"/>
                <a:sym typeface="+mn-ea"/>
              </a:rPr>
              <a:t>2015—2016</a:t>
            </a:r>
            <a:r>
              <a:rPr lang="zh-CN" altLang="en-US" sz="2000" b="1" dirty="0" smtClean="0">
                <a:latin typeface="黑体" panose="02010609060101010101" pitchFamily="49" charset="-122"/>
                <a:ea typeface="黑体" panose="02010609060101010101" pitchFamily="49" charset="-122"/>
                <a:sym typeface="+mn-ea"/>
              </a:rPr>
              <a:t>年模拟探究能力测试</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spcBef>
                <a:spcPts val="140"/>
              </a:spcBef>
            </a:pPr>
            <a:r>
              <a:rPr lang="en-US" altLang="zh-CN" sz="1400" dirty="0" smtClean="0">
                <a:latin typeface="黑体" panose="02010609060101010101" pitchFamily="49" charset="-122"/>
                <a:ea typeface="黑体" panose="02010609060101010101" pitchFamily="49" charset="-122"/>
                <a:sym typeface="+mn-ea"/>
              </a:rPr>
              <a:t>（(</a:t>
            </a:r>
            <a:r>
              <a:rPr lang="zh-CN" altLang="en-US" sz="1400" dirty="0" smtClean="0">
                <a:latin typeface="黑体" panose="02010609060101010101" pitchFamily="49" charset="-122"/>
                <a:ea typeface="黑体" panose="02010609060101010101" pitchFamily="49" charset="-122"/>
                <a:sym typeface="+mn-ea"/>
              </a:rPr>
              <a:t>时间：</a:t>
            </a:r>
            <a:r>
              <a:rPr lang="en-US" altLang="zh-CN" sz="1400" dirty="0" smtClean="0">
                <a:latin typeface="黑体" panose="02010609060101010101" pitchFamily="49" charset="-122"/>
                <a:ea typeface="黑体" panose="02010609060101010101" pitchFamily="49" charset="-122"/>
                <a:sym typeface="+mn-ea"/>
              </a:rPr>
              <a:t>90</a:t>
            </a:r>
            <a:r>
              <a:rPr lang="zh-CN" altLang="en-US" sz="1400" dirty="0" smtClean="0">
                <a:latin typeface="黑体" panose="02010609060101010101" pitchFamily="49" charset="-122"/>
                <a:ea typeface="黑体" panose="02010609060101010101" pitchFamily="49" charset="-122"/>
                <a:sym typeface="+mn-ea"/>
              </a:rPr>
              <a:t>分钟   分值：</a:t>
            </a:r>
            <a:r>
              <a:rPr lang="en-US" altLang="zh-CN" sz="1400" dirty="0" smtClean="0">
                <a:latin typeface="黑体" panose="02010609060101010101" pitchFamily="49" charset="-122"/>
                <a:ea typeface="黑体" panose="02010609060101010101" pitchFamily="49" charset="-122"/>
                <a:sym typeface="+mn-ea"/>
              </a:rPr>
              <a:t>84</a:t>
            </a:r>
            <a:r>
              <a:rPr lang="zh-CN" altLang="en-US" sz="1400" dirty="0" smtClean="0">
                <a:latin typeface="黑体" panose="02010609060101010101" pitchFamily="49" charset="-122"/>
                <a:ea typeface="黑体" panose="02010609060101010101" pitchFamily="49" charset="-122"/>
                <a:sym typeface="+mn-ea"/>
              </a:rPr>
              <a:t>分</a:t>
            </a:r>
            <a:r>
              <a:rPr lang="en-US" altLang="zh-CN" sz="1400" dirty="0" smtClean="0">
                <a:latin typeface="黑体" panose="02010609060101010101" pitchFamily="49" charset="-122"/>
                <a:ea typeface="黑体" panose="02010609060101010101" pitchFamily="49" charset="-122"/>
                <a:sym typeface="+mn-ea"/>
              </a:rPr>
              <a:t>)</a:t>
            </a:r>
            <a:endParaRPr lang="zh-CN" altLang="en-US" sz="1400" dirty="0" smtClean="0">
              <a:latin typeface="黑体" panose="02010609060101010101" pitchFamily="49" charset="-122"/>
              <a:ea typeface="黑体" panose="02010609060101010101" pitchFamily="49" charset="-122"/>
            </a:endParaRPr>
          </a:p>
        </p:txBody>
      </p:sp>
      <p:grpSp>
        <p:nvGrpSpPr>
          <p:cNvPr id="7" name="组合 6"/>
          <p:cNvGrpSpPr/>
          <p:nvPr/>
        </p:nvGrpSpPr>
        <p:grpSpPr>
          <a:xfrm>
            <a:off x="500034" y="2121055"/>
            <a:ext cx="8127000" cy="3085164"/>
            <a:chOff x="500034" y="2121055"/>
            <a:chExt cx="8127000" cy="3085164"/>
          </a:xfrm>
        </p:grpSpPr>
        <p:sp>
          <p:nvSpPr>
            <p:cNvPr id="2" name="TextBox 2"/>
            <p:cNvSpPr txBox="1"/>
            <p:nvPr/>
          </p:nvSpPr>
          <p:spPr>
            <a:xfrm>
              <a:off x="500034" y="2121055"/>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(2016河北石家庄二检,17)下面是中国邮政为宣传城乡居民社会养老保险制度全覆盖而发行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的邮票中的主体图形,请写出构图要素,并说明图形寓意,要求语意简明,句子通顺,不超过90个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字。(6分)</a:t>
              </a:r>
              <a:endParaRPr lang="zh-CN" altLang="en-US" dirty="0"/>
            </a:p>
          </p:txBody>
        </p:sp>
        <p:pic>
          <p:nvPicPr>
            <p:cNvPr id="4" name="图片 2" descr="textimage30.jpeg"/>
            <p:cNvPicPr>
              <a:picLocks noChangeAspect="1"/>
            </p:cNvPicPr>
            <p:nvPr/>
          </p:nvPicPr>
          <p:blipFill>
            <a:blip r:embed="rId1"/>
            <a:stretch>
              <a:fillRect/>
            </a:stretch>
          </p:blipFill>
          <p:spPr>
            <a:xfrm>
              <a:off x="2786051" y="3049748"/>
              <a:ext cx="1759226" cy="2156471"/>
            </a:xfrm>
            <a:prstGeom prst="rect">
              <a:avLst/>
            </a:prstGeom>
          </p:spPr>
        </p:pic>
      </p:gr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1472" y="3348831"/>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要仔细观察图片,认真审读题干,然后按要求答题。题干告诉我们:图片是中国邮政为宣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传城乡居民社会养老保险制度全覆盖而发行的邮票中的主体图形。联系此主题,先看构图要素,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图形由老人、伞和民居组成,这些要素又巧妙地构成一个灯笼。说明寓意要抓住构图要素的特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征进行联想,把握主题。</a:t>
            </a:r>
            <a:endParaRPr lang="zh-CN" altLang="en-US" dirty="0"/>
          </a:p>
        </p:txBody>
      </p:sp>
      <p:sp>
        <p:nvSpPr>
          <p:cNvPr id="4" name="TextBox 2"/>
          <p:cNvSpPr txBox="1"/>
          <p:nvPr/>
        </p:nvSpPr>
        <p:spPr>
          <a:xfrm>
            <a:off x="571472" y="1240745"/>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构图要素:灯笼、老人、民居、伞(图形由老人、伞和民居组成,这些要素又巧妙地构成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一个灯笼)。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寓意:灯笼代表中国,老人代表居民养老,民居代表城乡,伞代表保护与全覆盖,体现了城乡居民社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会养老保险制度惠及所有老人。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(答出构图要素给2分,答出寓意给3分,句子通顺给1分。如有其他答案,只要符合要求,可酌情给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分;字数不合要求,酌情扣分)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2373598"/>
            <a:chOff x="540000" y="1080000"/>
            <a:chExt cx="8127000" cy="2373598"/>
          </a:xfrm>
        </p:grpSpPr>
        <p:sp>
          <p:nvSpPr>
            <p:cNvPr id="2" name="TextBox 2"/>
            <p:cNvSpPr txBox="1"/>
            <p:nvPr/>
          </p:nvSpPr>
          <p:spPr>
            <a:xfrm>
              <a:off x="540000" y="1080000"/>
              <a:ext cx="8127000" cy="23735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(2016河南六市一联,17)二十国集团(G20)领导人第十一次峰会于2016年9月4日至5日在我国杭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州举办,这次峰会以“构建创新、活力、联动、包容的世界经济”为主题。下图是这次峰会的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标识,请根据构图特点,用简洁的语言说明该标识的构图要素及其内涵,不超过150字。(6分)</a:t>
              </a:r>
              <a:endParaRPr lang="zh-CN" altLang="en-US" dirty="0"/>
            </a:p>
            <a:p>
              <a:pPr marL="0" indent="0" eaLnBrk="0" latinLnBrk="1" hangingPunct="0">
                <a:lnSpc>
                  <a:spcPct val="150000"/>
                </a:lnSpc>
                <a:spcBef>
                  <a:spcPts val="0"/>
                </a:spcBef>
                <a:buNone/>
              </a:pPr>
              <a:r>
                <a:rPr lang="zh-CN" altLang="en-US" sz="6560" kern="0" spc="47812"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31.jpeg"/>
            <p:cNvPicPr>
              <a:picLocks noChangeAspect="1"/>
            </p:cNvPicPr>
            <p:nvPr/>
          </p:nvPicPr>
          <p:blipFill>
            <a:blip r:embed="rId1"/>
            <a:stretch>
              <a:fillRect/>
            </a:stretch>
          </p:blipFill>
          <p:spPr>
            <a:xfrm>
              <a:off x="1643042" y="2277261"/>
              <a:ext cx="4208981" cy="1074015"/>
            </a:xfrm>
            <a:prstGeom prst="rect">
              <a:avLst/>
            </a:prstGeom>
          </p:spPr>
        </p:pic>
      </p:grpSp>
      <p:sp>
        <p:nvSpPr>
          <p:cNvPr id="5" name="TextBox 2"/>
          <p:cNvSpPr txBox="1"/>
          <p:nvPr/>
        </p:nvSpPr>
        <p:spPr>
          <a:xfrm>
            <a:off x="500034" y="3420269"/>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构图要素:标识用波浪形的线条描绘出桥形轮廓,辅以G20、2016、CHINA的文字和篆刻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隶书“中国”印章。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内涵:桥形轮廓代表举办地杭州的地域特点,也寓意着G20已成为全球经济增长之桥、国际合作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之桥、面向未来的共赢之桥;G20的“0”体现了各国团结协作的精神;印章彰显了中国传统文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化内涵,与英文CHINA相呼应。</a:t>
            </a:r>
            <a:endParaRPr lang="zh-CN" altLang="en-US" dirty="0"/>
          </a:p>
        </p:txBody>
      </p:sp>
      <p:sp>
        <p:nvSpPr>
          <p:cNvPr id="6" name="TextBox 2"/>
          <p:cNvSpPr txBox="1"/>
          <p:nvPr/>
        </p:nvSpPr>
        <p:spPr>
          <a:xfrm>
            <a:off x="500034" y="5206219"/>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分析徽标的构成,要按照一定的逻辑顺序,不能漏掉信息。该徽标主要由拱桥、G20、20</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16、CHINA和中国印组成。分析徽标的内涵,可结合徽标的主题来谈,主题是“构建创新、活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动、联动、包容的世界经济”。桥代表杭州的地域特点,寓意着连接、沟通、合作、共赢等;中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国印代表中国元素,体现中国的作用和意义;CHINA代表与国际接轨,互联互通。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2726480"/>
            <a:chOff x="540000" y="1080000"/>
            <a:chExt cx="8127000" cy="2726480"/>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(2016河南郑州一检,17)请认真研读下面这幅漫画,用简洁的语言描述画面内容并概括漫画的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主旨。(不超过150字)(6分)</a:t>
              </a:r>
              <a:endParaRPr lang="zh-CN" altLang="en-US" dirty="0"/>
            </a:p>
          </p:txBody>
        </p:sp>
        <p:pic>
          <p:nvPicPr>
            <p:cNvPr id="3" name="图片 3" descr="textimage32.jpeg"/>
            <p:cNvPicPr>
              <a:picLocks noChangeAspect="1"/>
            </p:cNvPicPr>
            <p:nvPr/>
          </p:nvPicPr>
          <p:blipFill>
            <a:blip r:embed="rId1"/>
            <a:stretch>
              <a:fillRect/>
            </a:stretch>
          </p:blipFill>
          <p:spPr>
            <a:xfrm>
              <a:off x="2250000" y="1774512"/>
              <a:ext cx="3251148" cy="2031968"/>
            </a:xfrm>
            <a:prstGeom prst="rect">
              <a:avLst/>
            </a:prstGeom>
          </p:spPr>
        </p:pic>
      </p:grpSp>
      <p:sp>
        <p:nvSpPr>
          <p:cNvPr id="5" name="TextBox 2"/>
          <p:cNvSpPr txBox="1"/>
          <p:nvPr/>
        </p:nvSpPr>
        <p:spPr>
          <a:xfrm>
            <a:off x="500034" y="3920335"/>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内容:画面的左边,一位衣着时尚的女子紧搂大树,准备与大自然合影。右边的时髦男子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一边举着相机为她拍照,一边兴高采烈地赞叹道:“景色美极啦!”在他们的脚下,是随意丢弃的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垃圾和被踩踏的草地。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主旨:批判了那些打着欣赏美的旗号,破坏美、践踏美的行为。(或“讽刺了那些打着欣赏美的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旗号,破坏美、践踏美的旅游者”)</a:t>
            </a:r>
            <a:endParaRPr lang="zh-CN" altLang="en-US" dirty="0"/>
          </a:p>
        </p:txBody>
      </p:sp>
      <p:sp>
        <p:nvSpPr>
          <p:cNvPr id="6" name="TextBox 2"/>
          <p:cNvSpPr txBox="1"/>
          <p:nvPr/>
        </p:nvSpPr>
        <p:spPr>
          <a:xfrm>
            <a:off x="500034" y="5710054"/>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描述漫画内容,要注意漫画的主体、题目和画外之音,描述要全面,不能漏掉信息。分析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漫画的寓意,要注意通过现象分析实质,联系现实,分析是赞扬还是批判,答题模式为“此漫画赞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扬(批判)了</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的现象”。</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2539368"/>
            <a:chOff x="540000" y="1080000"/>
            <a:chExt cx="8127000" cy="2539368"/>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(2016湖北武汉调研,17)下面是中国邮政发行的纪念父亲节特种邮票的主体图形,请概述画面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内容,并说明寓意。要求语意简明,句子通顺,不超过80个字。(6分)</a:t>
              </a:r>
              <a:endParaRPr lang="zh-CN" altLang="en-US" dirty="0"/>
            </a:p>
          </p:txBody>
        </p:sp>
        <p:pic>
          <p:nvPicPr>
            <p:cNvPr id="3" name="图片 3" descr="textimage33.jpeg"/>
            <p:cNvPicPr>
              <a:picLocks noChangeAspect="1"/>
            </p:cNvPicPr>
            <p:nvPr/>
          </p:nvPicPr>
          <p:blipFill>
            <a:blip r:embed="rId1"/>
            <a:stretch>
              <a:fillRect/>
            </a:stretch>
          </p:blipFill>
          <p:spPr>
            <a:xfrm>
              <a:off x="2430000" y="1774512"/>
              <a:ext cx="1861781" cy="1844856"/>
            </a:xfrm>
            <a:prstGeom prst="rect">
              <a:avLst/>
            </a:prstGeom>
          </p:spPr>
        </p:pic>
      </p:grpSp>
      <p:sp>
        <p:nvSpPr>
          <p:cNvPr id="5" name="TextBox 2"/>
          <p:cNvSpPr txBox="1"/>
          <p:nvPr/>
        </p:nvSpPr>
        <p:spPr>
          <a:xfrm>
            <a:off x="445528" y="3706021"/>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画面内容:父亲把孩子扛在肩上构成一个“山”形,父子二人开心地笑着,左上方有一个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“心”形图案。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寓意:父爱如山,孩子对父亲充满依赖和感恩。</a:t>
            </a:r>
            <a:endParaRPr lang="zh-CN" altLang="en-US" dirty="0"/>
          </a:p>
        </p:txBody>
      </p:sp>
      <p:sp>
        <p:nvSpPr>
          <p:cNvPr id="6" name="TextBox 2"/>
          <p:cNvSpPr txBox="1"/>
          <p:nvPr/>
        </p:nvSpPr>
        <p:spPr>
          <a:xfrm>
            <a:off x="428596" y="4781360"/>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概述画面内容,要注意构图要素:心形、父亲、孩子。用通顺的语言按构图顺序描述出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来,还应注意构图要素之间的关系。画面寓意要结合题干“中国邮政发行的纪念父亲节特种邮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票”的方向来思考,寓意应体现父亲对孩子的爱和孩子应该如何对待父亲的爱。</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2768897"/>
            <a:chOff x="540000" y="1080000"/>
            <a:chExt cx="8127000" cy="2768897"/>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(2016湖北八校一联,17)下面是亚洲奥林匹克理事会设计的亚运会总会徽,请写出该会徽的构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图要素及寓意,要求语意简明,句子通顺。(6分)</a:t>
              </a:r>
              <a:endParaRPr lang="zh-CN" altLang="en-US" dirty="0"/>
            </a:p>
          </p:txBody>
        </p:sp>
        <p:pic>
          <p:nvPicPr>
            <p:cNvPr id="3" name="图片 3" descr="textimage34.jpeg"/>
            <p:cNvPicPr>
              <a:picLocks noChangeAspect="1"/>
            </p:cNvPicPr>
            <p:nvPr/>
          </p:nvPicPr>
          <p:blipFill>
            <a:blip r:embed="rId1"/>
            <a:stretch>
              <a:fillRect/>
            </a:stretch>
          </p:blipFill>
          <p:spPr>
            <a:xfrm>
              <a:off x="2736000" y="1847822"/>
              <a:ext cx="1879798" cy="2001075"/>
            </a:xfrm>
            <a:prstGeom prst="rect">
              <a:avLst/>
            </a:prstGeom>
          </p:spPr>
        </p:pic>
      </p:grpSp>
      <p:sp>
        <p:nvSpPr>
          <p:cNvPr id="5" name="TextBox 2"/>
          <p:cNvSpPr txBox="1"/>
          <p:nvPr/>
        </p:nvSpPr>
        <p:spPr>
          <a:xfrm>
            <a:off x="500034" y="3920335"/>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会徽由环绕着的动态感十足的龙、鹰和中央放射光芒的太阳构成,下方则是奥运五环。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龙代表东方巨龙中国,鹰代表阿拉伯国家,二者共同象征亚洲;五环寓意团结、合作;太阳寓意亚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运会蓬勃发展。</a:t>
            </a:r>
            <a:endParaRPr lang="zh-CN" altLang="en-US" dirty="0"/>
          </a:p>
        </p:txBody>
      </p:sp>
      <p:sp>
        <p:nvSpPr>
          <p:cNvPr id="6" name="TextBox 2"/>
          <p:cNvSpPr txBox="1"/>
          <p:nvPr/>
        </p:nvSpPr>
        <p:spPr>
          <a:xfrm>
            <a:off x="500034" y="4995674"/>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本题重点考查徽标类图文转换。构图要素要按照逻辑顺序从上到下或从左到右依次写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出,不可漏掉要素。对寓意的理解要结合构图要素的内涵与徽标的主题,如“龙”是中国人所崇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拜的,所以“龙”代表中国;“太阳”光芒四射,代表着亚运会的活力与蓬勃的生命力。</a:t>
            </a:r>
            <a:r>
              <a:rPr lang="en-US" altLang="zh-CN" sz="1500" kern="0" dirty="0" smtClean="0">
                <a:solidFill>
                  <a:srgbClr val="000000"/>
                </a:solidFill>
                <a:latin typeface="Times New Roman" panose="02020603050405020304" pitchFamily="65" charset="-122"/>
                <a:ea typeface="宋体" panose="02010600030101010101" pitchFamily="2" charset="-122"/>
              </a:rPr>
              <a:t>e2</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2597608"/>
            <a:chOff x="540000" y="1080000"/>
            <a:chExt cx="8127000" cy="2597608"/>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(2016湖北襄阳调研,17)下图是中国汉字听写大会徽标,请写出该徽标的构图要素及其寓意,要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求语意简明,句子通顺,不超过90个字。(6分)</a:t>
              </a:r>
              <a:endParaRPr lang="zh-CN" altLang="en-US" dirty="0"/>
            </a:p>
          </p:txBody>
        </p:sp>
        <p:pic>
          <p:nvPicPr>
            <p:cNvPr id="3" name="图片 3" descr="textimage35.jpeg"/>
            <p:cNvPicPr>
              <a:picLocks noChangeAspect="1"/>
            </p:cNvPicPr>
            <p:nvPr/>
          </p:nvPicPr>
          <p:blipFill>
            <a:blip r:embed="rId1"/>
            <a:stretch>
              <a:fillRect/>
            </a:stretch>
          </p:blipFill>
          <p:spPr>
            <a:xfrm>
              <a:off x="2430000" y="1774512"/>
              <a:ext cx="2584452" cy="1903096"/>
            </a:xfrm>
            <a:prstGeom prst="rect">
              <a:avLst/>
            </a:prstGeom>
          </p:spPr>
        </p:pic>
      </p:grpSp>
      <p:sp>
        <p:nvSpPr>
          <p:cNvPr id="5" name="TextBox 2"/>
          <p:cNvSpPr txBox="1"/>
          <p:nvPr/>
        </p:nvSpPr>
        <p:spPr>
          <a:xfrm>
            <a:off x="571472" y="3777459"/>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该徽标的上方是由各种偏旁组成的圆形图案,下方是“中国汉字听写大会”8个汉字。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圆是中华民族传统文化的形态象征,象征着博大、圆满等。其中的偏旁,可组成任何汉字,预示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着组合的无限可能性。</a:t>
            </a:r>
            <a:endParaRPr lang="zh-CN" altLang="en-US" dirty="0"/>
          </a:p>
        </p:txBody>
      </p:sp>
      <p:sp>
        <p:nvSpPr>
          <p:cNvPr id="6" name="TextBox 2"/>
          <p:cNvSpPr txBox="1"/>
          <p:nvPr/>
        </p:nvSpPr>
        <p:spPr>
          <a:xfrm>
            <a:off x="516966" y="4849029"/>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解答此题,先要仔细观察徽标,从中找出题干所要求的“徽标的构图要素”,如由各种偏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旁组成的圆形图案、“中国汉字听写大会”8个汉字等。然后根据构图要素以及“中国汉字听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写大会”来推断其寓意。另外,还要注意字数的限制。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0000" y="1080000"/>
            <a:ext cx="8127000" cy="2677604"/>
            <a:chOff x="540000" y="1080000"/>
            <a:chExt cx="8127000" cy="2677604"/>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7.</a:t>
              </a:r>
              <a:r>
                <a:rPr lang="zh-CN" altLang="en-US" sz="1500" kern="0" dirty="0" smtClean="0">
                  <a:solidFill>
                    <a:srgbClr val="000000"/>
                  </a:solidFill>
                  <a:latin typeface="Times New Roman" panose="02020603050405020304" pitchFamily="65" charset="-122"/>
                  <a:ea typeface="宋体" panose="02010600030101010101" pitchFamily="2" charset="-122"/>
                </a:rPr>
                <a:t>(2016湖北武汉重点中学期中,17)下图是第十届中国武汉国际园林博览会吉祥物“楚楚”(背景是蓝色的)的图案,请写出其构图要素,并说明寓意,要求语意简明,句子通顺,不超过120字。(6分)</a:t>
              </a:r>
              <a:endParaRPr lang="zh-CN" altLang="en-US" dirty="0"/>
            </a:p>
          </p:txBody>
        </p:sp>
        <p:pic>
          <p:nvPicPr>
            <p:cNvPr id="3" name="图片 2" descr="textimage36.jpeg"/>
            <p:cNvPicPr>
              <a:picLocks noChangeAspect="1"/>
            </p:cNvPicPr>
            <p:nvPr/>
          </p:nvPicPr>
          <p:blipFill>
            <a:blip r:embed="rId1"/>
            <a:stretch>
              <a:fillRect/>
            </a:stretch>
          </p:blipFill>
          <p:spPr>
            <a:xfrm>
              <a:off x="2605504" y="1777195"/>
              <a:ext cx="2538000" cy="1980409"/>
            </a:xfrm>
            <a:prstGeom prst="rect">
              <a:avLst/>
            </a:prstGeom>
          </p:spPr>
        </p:pic>
      </p:grpSp>
      <p:sp>
        <p:nvSpPr>
          <p:cNvPr id="4" name="TextBox 2"/>
          <p:cNvSpPr txBox="1"/>
          <p:nvPr/>
        </p:nvSpPr>
        <p:spPr>
          <a:xfrm>
            <a:off x="500034" y="3848897"/>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构图要素:吉祥物“楚楚”像一条江豚也像一条武昌鱼,它睁着大大的眼睛,面带微笑,快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乐地在蓝色的湖水里遨游,两只鱼鳍像张开的双臂,热情地欢迎人们的到来。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寓意:传递了“生态园博、绿色生活”和“只有善待地球、保护生态,才能留住青山绿水、鸟语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花香”的理念。</a:t>
            </a:r>
            <a:endParaRPr lang="zh-CN" altLang="en-US" dirty="0"/>
          </a:p>
        </p:txBody>
      </p:sp>
      <p:sp>
        <p:nvSpPr>
          <p:cNvPr id="5" name="TextBox 2"/>
          <p:cNvSpPr txBox="1"/>
          <p:nvPr/>
        </p:nvSpPr>
        <p:spPr>
          <a:xfrm>
            <a:off x="500034" y="5291854"/>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鉴赏图标要先看懂图标使用的场合。本题涉及的是第十届中国武汉国际园林博览会吉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祥物“楚楚”,武汉的象征是武昌鱼,由此可以把“楚楚”看成一条在水中快乐遨游的武昌鱼,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它面带微笑,大眼圆睁,非常可爱。张开的双鳍像人张开的臂膀一样,表示欢迎人们的到来。蓝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色的背景,遨游的小鱼,传递的是园林博览会倡导绿色生活、保护生态的理念。</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3477252"/>
            <a:chOff x="540000" y="1080000"/>
            <a:chExt cx="8127000" cy="3477252"/>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(2014课标全国Ⅰ,17)下面是某中学暑期瑶族村考察的初步构思框架,请把这个构思写成一段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话,要求内容完整,表述准确,语言连贯,不超过75个字。(6分)</a:t>
              </a:r>
              <a:endParaRPr lang="zh-CN" altLang="en-US" dirty="0"/>
            </a:p>
          </p:txBody>
        </p:sp>
        <p:pic>
          <p:nvPicPr>
            <p:cNvPr id="3" name="图片 3" descr="textimage2.jpeg"/>
            <p:cNvPicPr>
              <a:picLocks noChangeAspect="1"/>
            </p:cNvPicPr>
            <p:nvPr/>
          </p:nvPicPr>
          <p:blipFill>
            <a:blip r:embed="rId1"/>
            <a:stretch>
              <a:fillRect/>
            </a:stretch>
          </p:blipFill>
          <p:spPr>
            <a:xfrm>
              <a:off x="1197248" y="1774512"/>
              <a:ext cx="3951066" cy="2782740"/>
            </a:xfrm>
            <a:prstGeom prst="rect">
              <a:avLst/>
            </a:prstGeom>
          </p:spPr>
        </p:pic>
      </p:grpSp>
      <p:sp>
        <p:nvSpPr>
          <p:cNvPr id="5" name="TextBox 2"/>
          <p:cNvSpPr txBox="1"/>
          <p:nvPr/>
        </p:nvSpPr>
        <p:spPr>
          <a:xfrm>
            <a:off x="571472" y="463471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(示例)本次瑶族村三日行考察要求参加人员事先查阅资料,了解瑶族概况,备好所需行装;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考察期间的主要活动有参观、访谈以及与村民联谊,每人需写日记记录考察情况。</a:t>
            </a:r>
            <a:endParaRPr lang="zh-CN" altLang="en-US" dirty="0"/>
          </a:p>
        </p:txBody>
      </p:sp>
      <p:sp>
        <p:nvSpPr>
          <p:cNvPr id="6" name="TextBox 2"/>
          <p:cNvSpPr txBox="1"/>
          <p:nvPr/>
        </p:nvSpPr>
        <p:spPr>
          <a:xfrm>
            <a:off x="571472" y="5349095"/>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首先认真观察构思框架图,理清活动的先后顺序,然后用简明、连贯的语言表述。</a:t>
            </a:r>
            <a:endParaRPr lang="zh-CN" altLang="en-US" dirty="0"/>
          </a:p>
        </p:txBody>
      </p:sp>
      <p:sp>
        <p:nvSpPr>
          <p:cNvPr id="7" name="TextBox 2"/>
          <p:cNvSpPr txBox="1"/>
          <p:nvPr/>
        </p:nvSpPr>
        <p:spPr>
          <a:xfrm>
            <a:off x="500034" y="570628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注意事项</a:t>
            </a:r>
            <a:r>
              <a:rPr lang="zh-CN" altLang="en-US" sz="1500" kern="0" dirty="0" smtClean="0">
                <a:solidFill>
                  <a:srgbClr val="000000"/>
                </a:solidFill>
                <a:latin typeface="Times New Roman" panose="02020603050405020304" pitchFamily="65" charset="-122"/>
                <a:ea typeface="宋体" panose="02010600030101010101" pitchFamily="2" charset="-122"/>
              </a:rPr>
              <a:t>　解答构思框架流程图类图文转换题,一要审清试题要求,即根据构思框架初步构思一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段话;二是充分利用试题材料,将其体现在语段中;三是注意准确、连贯的表达要求。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2828323"/>
            <a:chOff x="540000" y="1080000"/>
            <a:chExt cx="8127000" cy="2828323"/>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(2016湖南四县联考,17)每年8月8日是全民健身日,下面是全民健身日的标识,请写出构图要素,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并指出其寓意,要求语意简明,句子通顺,不超过80个字。(6分)</a:t>
              </a:r>
              <a:endParaRPr lang="zh-CN" altLang="en-US" dirty="0"/>
            </a:p>
          </p:txBody>
        </p:sp>
        <p:pic>
          <p:nvPicPr>
            <p:cNvPr id="3" name="图片 3" descr="textimage37.jpeg"/>
            <p:cNvPicPr>
              <a:picLocks noChangeAspect="1"/>
            </p:cNvPicPr>
            <p:nvPr/>
          </p:nvPicPr>
          <p:blipFill>
            <a:blip r:embed="rId1"/>
            <a:stretch>
              <a:fillRect/>
            </a:stretch>
          </p:blipFill>
          <p:spPr>
            <a:xfrm>
              <a:off x="2826000" y="1774512"/>
              <a:ext cx="1805532" cy="2133811"/>
            </a:xfrm>
            <a:prstGeom prst="rect">
              <a:avLst/>
            </a:prstGeom>
          </p:spPr>
        </p:pic>
      </p:grpSp>
      <p:sp>
        <p:nvSpPr>
          <p:cNvPr id="5" name="TextBox 2"/>
          <p:cNvSpPr txBox="1"/>
          <p:nvPr/>
        </p:nvSpPr>
        <p:spPr>
          <a:xfrm>
            <a:off x="642910" y="3991773"/>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主体图形:两个“8”构成的一对健身的人,下方依次是“全民健身日”的中、英文名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称。寓意:8月8日是全民健身日,倡导全民积极健身,练就强健体魄,培养昂扬向上的精神。</a:t>
            </a:r>
            <a:endParaRPr lang="zh-CN" altLang="en-US" dirty="0"/>
          </a:p>
        </p:txBody>
      </p:sp>
      <p:sp>
        <p:nvSpPr>
          <p:cNvPr id="7" name="TextBox 2"/>
          <p:cNvSpPr txBox="1"/>
          <p:nvPr/>
        </p:nvSpPr>
        <p:spPr>
          <a:xfrm>
            <a:off x="642910" y="4777591"/>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要认真读图,注意根据题干中标识的名称进行相应的联想。构图要素要按照一定的顺序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说明,寓意要结合图标“全民健身”的内涵分析。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2586217"/>
            <a:chOff x="540000" y="1080000"/>
            <a:chExt cx="8127000" cy="2586217"/>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(2016湖南十校联考,17)下图是中国银行的标识,请写出该标识的构图要素及其寓意,要求语意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简明,句子通顺,不超过100字。(6分)</a:t>
              </a:r>
              <a:endParaRPr lang="zh-CN" altLang="en-US" dirty="0"/>
            </a:p>
          </p:txBody>
        </p:sp>
        <p:pic>
          <p:nvPicPr>
            <p:cNvPr id="3" name="图片 3" descr="textimage38.jpeg"/>
            <p:cNvPicPr>
              <a:picLocks noChangeAspect="1"/>
            </p:cNvPicPr>
            <p:nvPr/>
          </p:nvPicPr>
          <p:blipFill>
            <a:blip r:embed="rId1"/>
            <a:stretch>
              <a:fillRect/>
            </a:stretch>
          </p:blipFill>
          <p:spPr>
            <a:xfrm>
              <a:off x="2700000" y="1774512"/>
              <a:ext cx="1872000" cy="1891705"/>
            </a:xfrm>
            <a:prstGeom prst="rect">
              <a:avLst/>
            </a:prstGeom>
          </p:spPr>
        </p:pic>
      </p:grpSp>
      <p:sp>
        <p:nvSpPr>
          <p:cNvPr id="5" name="TextBox 2"/>
          <p:cNvSpPr txBox="1"/>
          <p:nvPr/>
        </p:nvSpPr>
        <p:spPr>
          <a:xfrm>
            <a:off x="516966" y="3710752"/>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以中国古钱与“中”字为基本形状,古钱图形是圆形与方孔的设计,中间方孔,上下加垂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直线,成为“中”字形状。古钱形状代表银行,“中”字代表中国,寓意天方地圆,经济为本,颇具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中国风格。</a:t>
            </a:r>
            <a:endParaRPr lang="zh-CN" altLang="en-US" dirty="0"/>
          </a:p>
        </p:txBody>
      </p:sp>
      <p:sp>
        <p:nvSpPr>
          <p:cNvPr id="6" name="TextBox 2"/>
          <p:cNvSpPr txBox="1"/>
          <p:nvPr/>
        </p:nvSpPr>
        <p:spPr>
          <a:xfrm>
            <a:off x="500034" y="4777591"/>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回答构图要素时要注意图形的组合与变形,此图是汉字“中”和古钱币的变形;回答寓意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时要注意标识的主题,“中”代表“中国”,古钱币代表“银行”,非常具有中国古典特色。</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80000"/>
            <a:ext cx="8127000" cy="2489110"/>
            <a:chOff x="540000" y="1080000"/>
            <a:chExt cx="8127000" cy="2489110"/>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10.</a:t>
              </a:r>
              <a:r>
                <a:rPr lang="zh-CN" altLang="en-US" sz="1500" kern="0" dirty="0" smtClean="0">
                  <a:solidFill>
                    <a:srgbClr val="000000"/>
                  </a:solidFill>
                  <a:latin typeface="Times New Roman" panose="02020603050405020304" pitchFamily="65" charset="-122"/>
                  <a:ea typeface="宋体" panose="02010600030101010101" pitchFamily="2" charset="-122"/>
                </a:rPr>
                <a:t>(2016安徽江南十校联考,17)下面是中国农民歌会的会徽,请写出除文字以外的构图要素,并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说明其寓意,要求语意简明,句子通顺,不超过100字。(6分)</a:t>
              </a:r>
              <a:endParaRPr lang="zh-CN" altLang="en-US" dirty="0"/>
            </a:p>
          </p:txBody>
        </p:sp>
        <p:pic>
          <p:nvPicPr>
            <p:cNvPr id="3" name="图片 3" descr="textimage39.jpeg"/>
            <p:cNvPicPr>
              <a:picLocks noChangeAspect="1"/>
            </p:cNvPicPr>
            <p:nvPr/>
          </p:nvPicPr>
          <p:blipFill>
            <a:blip r:embed="rId1"/>
            <a:stretch>
              <a:fillRect/>
            </a:stretch>
          </p:blipFill>
          <p:spPr>
            <a:xfrm>
              <a:off x="2916000" y="1774512"/>
              <a:ext cx="1731996" cy="1794598"/>
            </a:xfrm>
            <a:prstGeom prst="rect">
              <a:avLst/>
            </a:prstGeom>
          </p:spPr>
        </p:pic>
      </p:grpSp>
      <p:sp>
        <p:nvSpPr>
          <p:cNvPr id="4" name="TextBox 2"/>
          <p:cNvSpPr txBox="1"/>
          <p:nvPr/>
        </p:nvSpPr>
        <p:spPr>
          <a:xfrm>
            <a:off x="445528" y="3706021"/>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会徽包含字母N、M、G,分别是“农”“民”“歌”的拼音首字母,表明主题。会徽将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乐符幻化成灵动的布谷鸟,将树叶演变成羽毛。欢唱的布谷鸟,寓意着农民用优美的歌声,歌唱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丰收、歌颂美好新生活。</a:t>
            </a:r>
            <a:endParaRPr lang="zh-CN" altLang="en-US" dirty="0"/>
          </a:p>
        </p:txBody>
      </p:sp>
      <p:sp>
        <p:nvSpPr>
          <p:cNvPr id="6" name="TextBox 2"/>
          <p:cNvSpPr txBox="1"/>
          <p:nvPr/>
        </p:nvSpPr>
        <p:spPr>
          <a:xfrm>
            <a:off x="428596" y="4777591"/>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解答此题,首先要认真观察徽标,找出徽标的中心构图要素。其次要认真审读题干,注意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要求,写出除文字以外的构图要素及其寓意。中国农民歌会的会徽,象征了农民用优美的歌声,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歌唱丰收、歌颂美好新生活。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2522550"/>
            <a:chOff x="540000" y="1080000"/>
            <a:chExt cx="8127000" cy="2522550"/>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11.</a:t>
              </a:r>
              <a:r>
                <a:rPr lang="zh-CN" altLang="en-US" sz="1500" kern="0" dirty="0" smtClean="0">
                  <a:solidFill>
                    <a:srgbClr val="000000"/>
                  </a:solidFill>
                  <a:latin typeface="Times New Roman" panose="02020603050405020304" pitchFamily="65" charset="-122"/>
                  <a:ea typeface="宋体" panose="02010600030101010101" pitchFamily="2" charset="-122"/>
                </a:rPr>
                <a:t>(2016广东四校期末,17)下面是某班级一次“分享阅读”活动的初步构思框架,请把这个构思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写成一段话,要求内容完整,表述准确,语言连贯,不超过75个字。(6分)</a:t>
              </a:r>
              <a:endParaRPr lang="zh-CN" altLang="en-US" dirty="0"/>
            </a:p>
          </p:txBody>
        </p:sp>
        <p:pic>
          <p:nvPicPr>
            <p:cNvPr id="3" name="图片 3" descr="textimage40.jpeg"/>
            <p:cNvPicPr>
              <a:picLocks noChangeAspect="1"/>
            </p:cNvPicPr>
            <p:nvPr/>
          </p:nvPicPr>
          <p:blipFill>
            <a:blip r:embed="rId1"/>
            <a:stretch>
              <a:fillRect/>
            </a:stretch>
          </p:blipFill>
          <p:spPr>
            <a:xfrm>
              <a:off x="1142976" y="1777195"/>
              <a:ext cx="5476065" cy="1825355"/>
            </a:xfrm>
            <a:prstGeom prst="rect">
              <a:avLst/>
            </a:prstGeom>
          </p:spPr>
        </p:pic>
      </p:grpSp>
      <p:sp>
        <p:nvSpPr>
          <p:cNvPr id="5" name="TextBox 2"/>
          <p:cNvSpPr txBox="1"/>
          <p:nvPr/>
        </p:nvSpPr>
        <p:spPr>
          <a:xfrm>
            <a:off x="642910" y="3706021"/>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班级分享阅读活动将分组进行,各组要确定阅读主题和书目,并完成海报等作业;班内则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将开展海报展示、笔记漂流等活动,并通过投票对各组阅读成果进行评比。</a:t>
            </a:r>
            <a:endParaRPr lang="zh-CN" altLang="en-US" dirty="0"/>
          </a:p>
        </p:txBody>
      </p:sp>
      <p:sp>
        <p:nvSpPr>
          <p:cNvPr id="6" name="TextBox 2"/>
          <p:cNvSpPr txBox="1"/>
          <p:nvPr/>
        </p:nvSpPr>
        <p:spPr>
          <a:xfrm>
            <a:off x="516966" y="4435561"/>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这类“树状图”把概念之间的包含关系展示得很明确,表述时可由主干开始,逐步向枝叶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展开。注意并列的概念之间的先后顺序,如“小组”和“班级”,应是先分组进行,再在班内展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示;“主题”“书目”“作业”,应是“作业”在后;“海报展示”“笔记漂流”“投票评比”,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应是“投票评比”在最后。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2568214"/>
            <a:chOff x="540000" y="1080000"/>
            <a:chExt cx="8127000" cy="2568214"/>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12.</a:t>
              </a:r>
              <a:r>
                <a:rPr lang="zh-CN" altLang="en-US" sz="1500" kern="0" dirty="0" smtClean="0">
                  <a:solidFill>
                    <a:srgbClr val="000000"/>
                  </a:solidFill>
                  <a:latin typeface="Times New Roman" panose="02020603050405020304" pitchFamily="65" charset="-122"/>
                  <a:ea typeface="宋体" panose="02010600030101010101" pitchFamily="2" charset="-122"/>
                </a:rPr>
                <a:t>(2016福建漳州八校二联,17)下面是某市地下老旧管线管理的构思框架,请把这个构思写成一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段话,要求内容完整,表述准确,语言连贯,不超过75个字。(6分)</a:t>
              </a:r>
              <a:endParaRPr lang="zh-CN" altLang="en-US" dirty="0"/>
            </a:p>
          </p:txBody>
        </p:sp>
        <p:pic>
          <p:nvPicPr>
            <p:cNvPr id="3" name="图片 3" descr="textimage41.jpeg"/>
            <p:cNvPicPr>
              <a:picLocks noChangeAspect="1"/>
            </p:cNvPicPr>
            <p:nvPr/>
          </p:nvPicPr>
          <p:blipFill>
            <a:blip r:embed="rId1"/>
            <a:stretch>
              <a:fillRect/>
            </a:stretch>
          </p:blipFill>
          <p:spPr>
            <a:xfrm>
              <a:off x="714348" y="1848633"/>
              <a:ext cx="5860800" cy="1799581"/>
            </a:xfrm>
            <a:prstGeom prst="rect">
              <a:avLst/>
            </a:prstGeom>
          </p:spPr>
        </p:pic>
      </p:grpSp>
      <p:sp>
        <p:nvSpPr>
          <p:cNvPr id="5" name="TextBox 2"/>
          <p:cNvSpPr txBox="1"/>
          <p:nvPr/>
        </p:nvSpPr>
        <p:spPr>
          <a:xfrm>
            <a:off x="571472" y="3706021"/>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地下老旧管线管理分为两个阶段:先对供排水系统及燃气、电力管线信息进行普查;再通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过制订建设计划、统筹安排建设、预留接口完成改造。</a:t>
            </a:r>
            <a:endParaRPr lang="zh-CN" altLang="en-US" dirty="0"/>
          </a:p>
        </p:txBody>
      </p:sp>
      <p:sp>
        <p:nvSpPr>
          <p:cNvPr id="6" name="TextBox 2"/>
          <p:cNvSpPr txBox="1"/>
          <p:nvPr/>
        </p:nvSpPr>
        <p:spPr>
          <a:xfrm>
            <a:off x="571472" y="4420401"/>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解答此题,一方面要认真审题,明确答题要求;另一方面要细读所给构思框架图,看清框架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图的内容;最后按一定顺序表达出来。本题应该由下到上表述,如其中“管理”分“普查”“改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造”两方面,“普查”又分为“供排水”“燃气”“电力”三方面,“改造”又分为“建设计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划”“统筹安排”“预留接口”三方面。</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919939"/>
            <a:ext cx="8127000" cy="3840784"/>
            <a:chOff x="540000" y="1080000"/>
            <a:chExt cx="8127000" cy="3840784"/>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13.</a:t>
              </a:r>
              <a:r>
                <a:rPr lang="zh-CN" altLang="en-US" sz="1500" kern="0" dirty="0" smtClean="0">
                  <a:solidFill>
                    <a:srgbClr val="000000"/>
                  </a:solidFill>
                  <a:latin typeface="Times New Roman" panose="02020603050405020304" pitchFamily="65" charset="-122"/>
                  <a:ea typeface="宋体" panose="02010600030101010101" pitchFamily="2" charset="-122"/>
                </a:rPr>
                <a:t>(2016福建福州质检,17)下面为近年来我国国民不同阅读方式的调查统计表,阅读后按要求答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题。(6分)</a:t>
              </a:r>
              <a:endParaRPr lang="zh-CN" altLang="en-US" dirty="0"/>
            </a:p>
          </p:txBody>
        </p:sp>
        <p:sp>
          <p:nvSpPr>
            <p:cNvPr id="3" name="TextBox 3"/>
            <p:cNvSpPr txBox="1"/>
            <p:nvPr/>
          </p:nvSpPr>
          <p:spPr>
            <a:xfrm>
              <a:off x="540000" y="4227261"/>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(1)请概括出我国国民阅读方式的变化趋势。(3分)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(2)这一变化趋势说明了什么?(3分)</a:t>
              </a:r>
              <a:endParaRPr lang="zh-CN" altLang="en-US" dirty="0"/>
            </a:p>
          </p:txBody>
        </p:sp>
      </p:grpSp>
      <p:graphicFrame>
        <p:nvGraphicFramePr>
          <p:cNvPr id="4" name="表格 4"/>
          <p:cNvGraphicFramePr>
            <a:graphicFrameLocks noGrp="1"/>
          </p:cNvGraphicFramePr>
          <p:nvPr/>
        </p:nvGraphicFramePr>
        <p:xfrm>
          <a:off x="540000" y="1614451"/>
          <a:ext cx="7740000" cy="2306894"/>
        </p:xfrm>
        <a:graphic>
          <a:graphicData uri="http://schemas.openxmlformats.org/drawingml/2006/table">
            <a:tbl>
              <a:tblPr/>
              <a:tblGrid>
                <a:gridCol w="1548000"/>
                <a:gridCol w="1548000"/>
                <a:gridCol w="1548000"/>
                <a:gridCol w="1548000"/>
                <a:gridCol w="1548000"/>
              </a:tblGrid>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阅读方式</a:t>
                      </a:r>
                      <a:endParaRPr lang="zh-CN" altLang="en-US"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年份　　    </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网络在</a:t>
                      </a:r>
                      <a:endParaRPr lang="zh-CN" altLang="en-US"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线阅读</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手机在</a:t>
                      </a:r>
                      <a:endParaRPr lang="zh-CN" altLang="en-US"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线阅读</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电子书</a:t>
                      </a:r>
                      <a:endParaRPr lang="zh-CN" altLang="en-US"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阅读</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纸质图</a:t>
                      </a:r>
                      <a:endParaRPr lang="zh-CN" altLang="en-US"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书阅读</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340383">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2011年</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30.1%</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29.0%</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3.9%</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37.0%</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2012年</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31.4%</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31.8%</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4.0%</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32.8%</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2013年</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32.9%</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33.6%</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4.1%</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29.4%</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2014年</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34.6%</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36.1%</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4.2%</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25.1%</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bl>
          </a:graphicData>
        </a:graphic>
      </p:graphicFrame>
      <p:sp>
        <p:nvSpPr>
          <p:cNvPr id="6" name="TextBox 2"/>
          <p:cNvSpPr txBox="1"/>
          <p:nvPr/>
        </p:nvSpPr>
        <p:spPr>
          <a:xfrm>
            <a:off x="428596" y="4760406"/>
            <a:ext cx="8269876"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(1)网络在线阅读、手机在线阅读、电子书阅读均呈上升趋势,纸质图书阅读则呈下降趋势。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(2)数字化阅读方式越来越受人们青睐,传统阅读方式受到冲击,纸质图书出版业面临着严峻的挑战。</a:t>
            </a:r>
            <a:endParaRPr lang="zh-CN" altLang="en-US" dirty="0"/>
          </a:p>
        </p:txBody>
      </p:sp>
      <p:sp>
        <p:nvSpPr>
          <p:cNvPr id="7" name="TextBox 2"/>
          <p:cNvSpPr txBox="1"/>
          <p:nvPr/>
        </p:nvSpPr>
        <p:spPr>
          <a:xfrm>
            <a:off x="445528" y="5488983"/>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本题所给调查统计表的内容是“我国国民不同阅读方式”,涉及从2011年到2014年间的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数据,通过对“网络在线阅读”“手机在线阅读”“电子书阅读”“纸质图书阅读”四年间数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据的比较,可得出前三者比例上升,“纸质图书阅读”比例下降的结论,这一结论表明了人们更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热衷于阅读电子书籍,纸质书籍受到了冷落。</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40000" y="1080000"/>
            <a:ext cx="8127000" cy="5473113"/>
            <a:chOff x="540000" y="1080000"/>
            <a:chExt cx="8127000" cy="5473113"/>
          </a:xfrm>
        </p:grpSpPr>
        <p:grpSp>
          <p:nvGrpSpPr>
            <p:cNvPr id="5" name="组合 4"/>
            <p:cNvGrpSpPr/>
            <p:nvPr/>
          </p:nvGrpSpPr>
          <p:grpSpPr>
            <a:xfrm>
              <a:off x="540000" y="1080000"/>
              <a:ext cx="8127000" cy="2788457"/>
              <a:chOff x="540000" y="1080000"/>
              <a:chExt cx="8127000" cy="2788457"/>
            </a:xfrm>
          </p:grpSpPr>
          <p:sp>
            <p:nvSpPr>
              <p:cNvPr id="2" name="TextBox 2"/>
              <p:cNvSpPr txBox="1"/>
              <p:nvPr/>
            </p:nvSpPr>
            <p:spPr>
              <a:xfrm>
                <a:off x="540000" y="1080000"/>
                <a:ext cx="8127000" cy="2358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14.</a:t>
                </a:r>
                <a:r>
                  <a:rPr lang="zh-CN" altLang="en-US" sz="1500" kern="0" dirty="0" smtClean="0">
                    <a:solidFill>
                      <a:srgbClr val="000000"/>
                    </a:solidFill>
                    <a:latin typeface="Times New Roman" panose="02020603050405020304" pitchFamily="65" charset="-122"/>
                    <a:ea typeface="宋体" panose="02010600030101010101" pitchFamily="2" charset="-122"/>
                  </a:rPr>
                  <a:t>(2015湖北八校一联,22)下面是关于高中生零花钱的调查,请按要求回答问题。(6分)</a:t>
                </a:r>
                <a:endParaRPr lang="zh-CN" altLang="en-US" dirty="0"/>
              </a:p>
              <a:p>
                <a:pPr marL="0" indent="0" eaLnBrk="0" latinLnBrk="1" hangingPunct="0">
                  <a:lnSpc>
                    <a:spcPct val="150000"/>
                  </a:lnSpc>
                  <a:spcBef>
                    <a:spcPts val="0"/>
                  </a:spcBef>
                  <a:buNone/>
                </a:pPr>
                <a:r>
                  <a:rPr lang="zh-CN" altLang="en-US" sz="8715" kern="0" spc="14532"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8160" kern="0" spc="11488"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42.jpeg"/>
              <p:cNvPicPr>
                <a:picLocks noChangeAspect="1"/>
              </p:cNvPicPr>
              <p:nvPr/>
            </p:nvPicPr>
            <p:blipFill>
              <a:blip r:embed="rId1"/>
              <a:stretch>
                <a:fillRect/>
              </a:stretch>
            </p:blipFill>
            <p:spPr>
              <a:xfrm>
                <a:off x="540000" y="1604388"/>
                <a:ext cx="2796260" cy="2264069"/>
              </a:xfrm>
              <a:prstGeom prst="rect">
                <a:avLst/>
              </a:prstGeom>
            </p:spPr>
          </p:pic>
          <p:pic>
            <p:nvPicPr>
              <p:cNvPr id="4" name="图片 4" descr="textimage43.jpeg"/>
              <p:cNvPicPr>
                <a:picLocks noChangeAspect="1"/>
              </p:cNvPicPr>
              <p:nvPr/>
            </p:nvPicPr>
            <p:blipFill>
              <a:blip r:embed="rId2"/>
              <a:stretch>
                <a:fillRect/>
              </a:stretch>
            </p:blipFill>
            <p:spPr>
              <a:xfrm>
                <a:off x="3683550" y="1680589"/>
                <a:ext cx="2363290" cy="2119746"/>
              </a:xfrm>
              <a:prstGeom prst="rect">
                <a:avLst/>
              </a:prstGeom>
            </p:spPr>
          </p:pic>
        </p:grpSp>
        <p:sp>
          <p:nvSpPr>
            <p:cNvPr id="6" name="TextBox 2"/>
            <p:cNvSpPr txBox="1"/>
            <p:nvPr/>
          </p:nvSpPr>
          <p:spPr>
            <a:xfrm>
              <a:off x="540000" y="6206351"/>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　　根据以上图表,请你提出两条对高中生合理使用零花钱的建议。</a:t>
              </a:r>
              <a:endParaRPr lang="zh-CN" altLang="en-US" dirty="0"/>
            </a:p>
          </p:txBody>
        </p:sp>
        <p:pic>
          <p:nvPicPr>
            <p:cNvPr id="7" name="图片 3" descr="textimage44.jpeg"/>
            <p:cNvPicPr>
              <a:picLocks noChangeAspect="1"/>
            </p:cNvPicPr>
            <p:nvPr/>
          </p:nvPicPr>
          <p:blipFill>
            <a:blip r:embed="rId3"/>
            <a:stretch>
              <a:fillRect/>
            </a:stretch>
          </p:blipFill>
          <p:spPr>
            <a:xfrm>
              <a:off x="2124000" y="3920335"/>
              <a:ext cx="2794313" cy="2200246"/>
            </a:xfrm>
            <a:prstGeom prst="rect">
              <a:avLst/>
            </a:prstGeom>
          </p:spPr>
        </p:pic>
      </p:gr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①根据实际,计划开支。不要零碎地、频繁地向父母要钱。②坚持记账,节约开支。自己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手中的钱怎样花,坚持记账,尽可能节约。③“好钢用在刀刃上”。尽可能把零花钱用在有意义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的事情上,充分发挥每一分钱的使用价值。(每点2分,答出任意两点即可)</a:t>
            </a:r>
            <a:endParaRPr lang="zh-CN" altLang="en-US" dirty="0"/>
          </a:p>
        </p:txBody>
      </p:sp>
      <p:sp>
        <p:nvSpPr>
          <p:cNvPr id="3" name="TextBox 2"/>
          <p:cNvSpPr txBox="1"/>
          <p:nvPr/>
        </p:nvSpPr>
        <p:spPr>
          <a:xfrm>
            <a:off x="540000" y="2205823"/>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解答此题,要先根据图表了解高中生零花钱的来源、数目、用途等情况。由图可知,高中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生零花钱的主要来源为父母,数目不等,用途主要是玩游戏和吃零食。因此提建议时,要根据这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些现状,从节约开支、计划开支等角度组织答案。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3280706"/>
            <a:chOff x="540000" y="1080000"/>
            <a:chExt cx="8127000" cy="3280706"/>
          </a:xfrm>
        </p:grpSpPr>
        <p:sp>
          <p:nvSpPr>
            <p:cNvPr id="2" name="TextBox 2"/>
            <p:cNvSpPr txBox="1"/>
            <p:nvPr/>
          </p:nvSpPr>
          <p:spPr>
            <a:xfrm>
              <a:off x="540000" y="1080000"/>
              <a:ext cx="8127000" cy="328070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(2014课标全国Ⅱ,17)下面是某班级春游活动的构思框架,请把这个构思写成一段话,要求内容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完整,表述准确,语言连贯,不超过75个字。(6分)</a:t>
              </a:r>
              <a:endParaRPr lang="zh-CN" altLang="en-US" dirty="0"/>
            </a:p>
            <a:p>
              <a:pPr marL="0" indent="0" eaLnBrk="0" latinLnBrk="1" hangingPunct="0">
                <a:lnSpc>
                  <a:spcPct val="150000"/>
                </a:lnSpc>
                <a:spcBef>
                  <a:spcPts val="0"/>
                </a:spcBef>
                <a:buNone/>
              </a:pPr>
              <a:r>
                <a:rPr lang="zh-CN" altLang="en-US" sz="12735" kern="0" spc="27991"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3.jpeg"/>
            <p:cNvPicPr>
              <a:picLocks noChangeAspect="1"/>
            </p:cNvPicPr>
            <p:nvPr/>
          </p:nvPicPr>
          <p:blipFill>
            <a:blip r:embed="rId1"/>
            <a:stretch>
              <a:fillRect/>
            </a:stretch>
          </p:blipFill>
          <p:spPr>
            <a:xfrm>
              <a:off x="587928" y="1784188"/>
              <a:ext cx="3412568" cy="2350461"/>
            </a:xfrm>
            <a:prstGeom prst="rect">
              <a:avLst/>
            </a:prstGeom>
          </p:spPr>
        </p:pic>
      </p:grpSp>
      <p:sp>
        <p:nvSpPr>
          <p:cNvPr id="5" name="TextBox 2"/>
          <p:cNvSpPr txBox="1"/>
          <p:nvPr/>
        </p:nvSpPr>
        <p:spPr>
          <a:xfrm>
            <a:off x="428596" y="4206087"/>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(示例)本次春游全班分为5个小组,以组为单位准备所需物品,要求人人参与,组长负责协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调;各组拿出美食进行班级评比,并参加游艺活动。(内容完整,给1分;归属得当,给1分;表述准确,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给2分;语言连贯,给2分。如有其他答案,只要符合要求,可酌情给分;字数超出要求,酌情扣分)</a:t>
            </a:r>
            <a:endParaRPr lang="zh-CN" altLang="en-US" dirty="0"/>
          </a:p>
        </p:txBody>
      </p:sp>
      <p:sp>
        <p:nvSpPr>
          <p:cNvPr id="6" name="TextBox 2"/>
          <p:cNvSpPr txBox="1"/>
          <p:nvPr/>
        </p:nvSpPr>
        <p:spPr>
          <a:xfrm>
            <a:off x="374090" y="5277657"/>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要全面理解图中各个组成部分的含义,包括图形的名称、标注等;要重点分析小组与班级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之间的交叉关系,然后用准确、简明、连贯的语言表达出来。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1472" y="1205691"/>
            <a:ext cx="8127000" cy="415498"/>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zh-CN" altLang="en-US" sz="1800" dirty="0" smtClean="0">
                <a:solidFill>
                  <a:srgbClr val="7030A0"/>
                </a:solidFill>
                <a:latin typeface="黑体" panose="02010609060101010101" pitchFamily="49" charset="-122"/>
                <a:ea typeface="黑体" panose="02010609060101010101" pitchFamily="49" charset="-122"/>
                <a:sym typeface="+mn-ea"/>
              </a:rPr>
              <a:t>题组二  图片漫画类</a:t>
            </a:r>
            <a:endParaRPr lang="zh-CN" altLang="en-US" sz="1800" kern="0" dirty="0" smtClean="0">
              <a:solidFill>
                <a:srgbClr val="7030A0"/>
              </a:solidFill>
              <a:latin typeface="黑体" panose="02010609060101010101" pitchFamily="49" charset="-122"/>
              <a:ea typeface="黑体" panose="02010609060101010101" pitchFamily="49" charset="-122"/>
              <a:sym typeface="+mn-ea"/>
            </a:endParaRPr>
          </a:p>
        </p:txBody>
      </p:sp>
      <p:grpSp>
        <p:nvGrpSpPr>
          <p:cNvPr id="5" name="组合 4"/>
          <p:cNvGrpSpPr/>
          <p:nvPr/>
        </p:nvGrpSpPr>
        <p:grpSpPr>
          <a:xfrm>
            <a:off x="540000" y="1627660"/>
            <a:ext cx="8127000" cy="1317265"/>
            <a:chOff x="540000" y="1627660"/>
            <a:chExt cx="8127000" cy="1317265"/>
          </a:xfrm>
        </p:grpSpPr>
        <p:pic>
          <p:nvPicPr>
            <p:cNvPr id="2" name="图片 2" descr="textimage4.jpeg"/>
            <p:cNvPicPr>
              <a:picLocks noChangeAspect="1"/>
            </p:cNvPicPr>
            <p:nvPr/>
          </p:nvPicPr>
          <p:blipFill>
            <a:blip r:embed="rId1"/>
            <a:stretch>
              <a:fillRect/>
            </a:stretch>
          </p:blipFill>
          <p:spPr>
            <a:xfrm>
              <a:off x="6072198" y="1732799"/>
              <a:ext cx="1818189" cy="1212126"/>
            </a:xfrm>
            <a:prstGeom prst="rect">
              <a:avLst/>
            </a:prstGeom>
          </p:spPr>
        </p:pic>
        <p:sp>
          <p:nvSpPr>
            <p:cNvPr id="4" name="TextBox 2"/>
            <p:cNvSpPr txBox="1"/>
            <p:nvPr/>
          </p:nvSpPr>
          <p:spPr>
            <a:xfrm>
              <a:off x="540000" y="1627660"/>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(2015课标全国Ⅰ,17)右面是中国邮政为保护地球水环境发行的</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邮票中的主体图形,请写出构图要素,并说明图形寓意,要求语意简</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明,句子通顺,不超过80个字。(6分)</a:t>
              </a:r>
              <a:endParaRPr lang="zh-CN" altLang="en-US" dirty="0"/>
            </a:p>
          </p:txBody>
        </p:sp>
      </p:grpSp>
      <p:sp>
        <p:nvSpPr>
          <p:cNvPr id="6" name="TextBox 2"/>
          <p:cNvSpPr txBox="1"/>
          <p:nvPr/>
        </p:nvSpPr>
        <p:spPr>
          <a:xfrm>
            <a:off x="428596" y="2991641"/>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(示例)该图由地球、清流、鱼、手和浊流构成。地球上各种鱼在清澈的水流里游动,人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类之手正在阻挡排向清流中的污水,整个图形表达了人类保护水环境、拒绝水污染的决心。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(答出构图要素,给2分;答出寓意,给3分;句子通顺,给1分。字数不合要求,酌情扣分)</a:t>
            </a:r>
            <a:endParaRPr lang="zh-CN" altLang="en-US" dirty="0"/>
          </a:p>
        </p:txBody>
      </p:sp>
      <p:sp>
        <p:nvSpPr>
          <p:cNvPr id="7" name="TextBox 2"/>
          <p:cNvSpPr txBox="1"/>
          <p:nvPr/>
        </p:nvSpPr>
        <p:spPr>
          <a:xfrm>
            <a:off x="500034" y="413088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可采取从背景到主体、从左到右的空间顺序来描述构图要素。说明寓意时,要抓住图形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的特点,展开想象,并联系“保护地球水环境”的主题,用准确、规范的语言表达出来。</a:t>
            </a:r>
            <a:endParaRPr lang="zh-CN" altLang="en-US" dirty="0"/>
          </a:p>
        </p:txBody>
      </p:sp>
      <p:sp>
        <p:nvSpPr>
          <p:cNvPr id="8" name="TextBox 2"/>
          <p:cNvSpPr txBox="1"/>
          <p:nvPr/>
        </p:nvSpPr>
        <p:spPr>
          <a:xfrm>
            <a:off x="500034" y="4852798"/>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本题考查考生运用简明、连贯的语言进行图文转换的能力。要仔细观察图形,分解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徽标的组成元素,看它的每一个部分与图标主题之间的关系。组织语言时,不能看到哪里写到哪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里,要遵循一定的说明顺序,可以由整体到局部,也可以由上到下或由左到右。</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28596" y="1348567"/>
            <a:ext cx="8127000" cy="1501104"/>
            <a:chOff x="428596" y="1348567"/>
            <a:chExt cx="8127000" cy="1501104"/>
          </a:xfrm>
        </p:grpSpPr>
        <p:sp>
          <p:nvSpPr>
            <p:cNvPr id="3" name="TextBox 3"/>
            <p:cNvSpPr txBox="1"/>
            <p:nvPr/>
          </p:nvSpPr>
          <p:spPr>
            <a:xfrm>
              <a:off x="428596" y="1562881"/>
              <a:ext cx="8127000" cy="1040285"/>
            </a:xfrm>
            <a:prstGeom prst="rect">
              <a:avLst/>
            </a:prstGeom>
            <a:noFill/>
          </p:spPr>
          <p:txBody>
            <a:bodyPr wrap="square" lIns="0" tIns="0" rIns="0" bIns="0" rtlCol="0">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(2015课标全国Ⅱ,17)右面是联合国发行的“联合我们的力量”</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邮票中的主体图形,请写出构图要素,并说明图形寓意,要求语意</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简明,句子通顺,不超过85个字。(6分)</a:t>
              </a:r>
              <a:endParaRPr lang="zh-CN" altLang="en-US" dirty="0"/>
            </a:p>
          </p:txBody>
        </p:sp>
        <p:pic>
          <p:nvPicPr>
            <p:cNvPr id="4" name="图片 4" descr="textimage5.jpeg"/>
            <p:cNvPicPr>
              <a:picLocks noChangeAspect="1"/>
            </p:cNvPicPr>
            <p:nvPr/>
          </p:nvPicPr>
          <p:blipFill>
            <a:blip r:embed="rId1"/>
            <a:stretch>
              <a:fillRect/>
            </a:stretch>
          </p:blipFill>
          <p:spPr>
            <a:xfrm>
              <a:off x="6215074" y="1348567"/>
              <a:ext cx="1277535" cy="1501104"/>
            </a:xfrm>
            <a:prstGeom prst="rect">
              <a:avLst/>
            </a:prstGeom>
          </p:spPr>
        </p:pic>
      </p:grpSp>
      <p:sp>
        <p:nvSpPr>
          <p:cNvPr id="5" name="TextBox 2"/>
          <p:cNvSpPr txBox="1"/>
          <p:nvPr/>
        </p:nvSpPr>
        <p:spPr>
          <a:xfrm>
            <a:off x="428596" y="2920203"/>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(示例)图形由橄榄枝和多面旗帜组成,这些旗帜又巧妙地构成一只飞翔的鸽子。旗帜代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表不同国家,鸽子代表和平,飞鸽衔着橄榄枝,强化了和平寓意,整个图形表示各国应齐心协力、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维护和平。(答出构图要素,给2分;答出寓意,给3分;句子通顺,给1分。如有其他答案,只要符合要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求,可酌情给分;字数不合要求,酌情扣分)</a:t>
            </a:r>
            <a:endParaRPr lang="zh-CN" altLang="en-US" dirty="0"/>
          </a:p>
        </p:txBody>
      </p:sp>
      <p:sp>
        <p:nvSpPr>
          <p:cNvPr id="6" name="TextBox 2"/>
          <p:cNvSpPr txBox="1"/>
          <p:nvPr/>
        </p:nvSpPr>
        <p:spPr>
          <a:xfrm>
            <a:off x="374090" y="4348963"/>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该邮票的构图要素有橄榄枝、旗帜、飞翔的鸽子,三个构图要素综合起来传达出和平的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寓意。表达时要注意句子通顺、简明,字数符合要求。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7.</a:t>
            </a:r>
            <a:r>
              <a:rPr lang="zh-CN" altLang="en-US" sz="1500" kern="0" dirty="0" smtClean="0">
                <a:solidFill>
                  <a:srgbClr val="000000"/>
                </a:solidFill>
                <a:latin typeface="Times New Roman" panose="02020603050405020304" pitchFamily="65" charset="-122"/>
                <a:ea typeface="宋体" panose="02010600030101010101" pitchFamily="2" charset="-122"/>
              </a:rPr>
              <a:t>(2013课标全国Ⅰ,17)下面是我国颁布的“中国环境标志”,请写出该标志中除文字以外的构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图要素及其寓意,要求语意简明,句子通顺,不超过70个字。(5分)</a:t>
            </a:r>
            <a:endParaRPr lang="zh-CN" altLang="en-US" dirty="0"/>
          </a:p>
        </p:txBody>
      </p:sp>
      <p:pic>
        <p:nvPicPr>
          <p:cNvPr id="3" name="图片 3" descr="textimage6.jpeg"/>
          <p:cNvPicPr>
            <a:picLocks noChangeAspect="1"/>
          </p:cNvPicPr>
          <p:nvPr/>
        </p:nvPicPr>
        <p:blipFill>
          <a:blip r:embed="rId1"/>
          <a:stretch>
            <a:fillRect/>
          </a:stretch>
        </p:blipFill>
        <p:spPr>
          <a:xfrm>
            <a:off x="2556000" y="1774512"/>
            <a:ext cx="2148735" cy="2148735"/>
          </a:xfrm>
          <a:prstGeom prst="rect">
            <a:avLst/>
          </a:prstGeom>
        </p:spPr>
      </p:pic>
      <p:sp>
        <p:nvSpPr>
          <p:cNvPr id="4" name="TextBox 2"/>
          <p:cNvSpPr txBox="1"/>
          <p:nvPr/>
        </p:nvSpPr>
        <p:spPr>
          <a:xfrm>
            <a:off x="642910" y="3991773"/>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标志由山、水、太阳及十个环构成。山、水、太阳表示人类的生存环境,十个环相扣形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成保护圈,环又喻指环境的“环”,强化了环保意识。</a:t>
            </a:r>
            <a:endParaRPr lang="zh-CN" altLang="en-US" dirty="0"/>
          </a:p>
        </p:txBody>
      </p:sp>
      <p:sp>
        <p:nvSpPr>
          <p:cNvPr id="5" name="TextBox 2"/>
          <p:cNvSpPr txBox="1"/>
          <p:nvPr/>
        </p:nvSpPr>
        <p:spPr>
          <a:xfrm>
            <a:off x="588404" y="4770932"/>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要宏观把握中国环境标志的构图要素,按照逻辑顺序,由表及里分析其内涵和寓意。重点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是看出图中的图形,即太阳、山、水、十个圆环等,再分析图形所蕴含的寓意。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theme1.xml><?xml version="1.0" encoding="utf-8"?>
<a:theme xmlns:a="http://schemas.openxmlformats.org/drawingml/2006/main" name="模板">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Template>
  <TotalTime>0</TotalTime>
  <Words>15424</Words>
  <Application>WPS 演示</Application>
  <PresentationFormat>自定义</PresentationFormat>
  <Paragraphs>594</Paragraphs>
  <Slides>57</Slides>
  <Notes>57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57</vt:i4>
      </vt:variant>
    </vt:vector>
  </HeadingPairs>
  <TitlesOfParts>
    <vt:vector size="66" baseType="lpstr">
      <vt:lpstr>Arial</vt:lpstr>
      <vt:lpstr>宋体</vt:lpstr>
      <vt:lpstr>Wingdings</vt:lpstr>
      <vt:lpstr>黑体</vt:lpstr>
      <vt:lpstr>微软雅黑</vt:lpstr>
      <vt:lpstr>Times New Roman</vt:lpstr>
      <vt:lpstr>Arial Unicode MS</vt:lpstr>
      <vt:lpstr>Calibri</vt:lpstr>
      <vt:lpstr>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dc:creator/>
  <cp:lastModifiedBy>Administrator</cp:lastModifiedBy>
  <cp:revision>170</cp:revision>
  <dcterms:created xsi:type="dcterms:W3CDTF">2017-07-29T03:14:49Z</dcterms:created>
  <dcterms:modified xsi:type="dcterms:W3CDTF">2017-07-29T03:16:26Z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