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3"/>
    <p:sldId id="268" r:id="rId4"/>
    <p:sldId id="266" r:id="rId5"/>
    <p:sldId id="273" r:id="rId6"/>
    <p:sldId id="257" r:id="rId7"/>
    <p:sldId id="270" r:id="rId8"/>
    <p:sldId id="272" r:id="rId9"/>
    <p:sldId id="258" r:id="rId10"/>
    <p:sldId id="260" r:id="rId11"/>
    <p:sldId id="259" r:id="rId12"/>
    <p:sldId id="261" r:id="rId13"/>
    <p:sldId id="264" r:id="rId14"/>
    <p:sldId id="263" r:id="rId15"/>
    <p:sldId id="265" r:id="rId16"/>
    <p:sldId id="267" r:id="rId17"/>
    <p:sldId id="274" r:id="rId18"/>
    <p:sldId id="262" r:id="rId19"/>
    <p:sldId id="269" r:id="rId20"/>
    <p:sldId id="271" r:id="rId21"/>
    <p:sldId id="291" r:id="rId22"/>
    <p:sldId id="290"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25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97C35BC-5D3F-4AF1-8A72-FC06F0503DB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D0D085F-EF3F-405A-9D23-B254D97030A1}"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46A3F0B-095F-41C4-818D-975BDCAE12E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C6AFF55-A1B8-4E15-82E9-188BEB99EC5E}"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9727626-5DA3-449B-AB50-31696ED9FA9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B38DB92-DD96-433C-A395-F09FECB6BE38}"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5F06BD6-D914-432A-B2DA-995B7D7000BD}"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3D21765-72B3-4BAE-90FD-E4418C384152}"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F43F7F0-1255-4959-A1C5-4B5FC9ABBA6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A8B2C42-3CC7-4F02-B872-7903451587DA}"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8D13EA5-9D1B-4E9C-8469-E925F8E17E2B}"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3824B51-B3EA-4DEE-8453-55723B0B5E87}"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C334BFA5-01D0-4E18-A55F-E1A89856D5AE}"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4BE9571-D612-4304-B51E-9E5295E88150}"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39C2E64-20E8-4401-8D44-A3344A212481}"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5AD770D-4D3D-4817-8EEC-0E60AF09A4FF}"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819BAE4-A30C-4520-AB36-2BD1CCD69AE4}"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1A5FE22E-6059-4A4A-A184-F67C3F0BFB92}"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EBD91DA-C086-49D7-B30B-7141015B28CB}"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D931D4D-331E-4765-ACE0-DC750A0F77A3}"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32B3F17-C8EF-4DE3-986D-B5E716116F58}"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A27EABA-BC80-40B8-8A72-ED471EA7146B}"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a:defRPr/>
            </a:pPr>
            <a:fld id="{6EEAAC80-1ADB-470F-987B-8A52BF4EA20F}"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a:defRPr/>
            </a:pPr>
            <a:fld id="{A9D05192-5C7C-4F93-8FD4-DED999DDDD26}"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baike.baidu.com/view/4879920.htm" TargetMode="External"/><Relationship Id="rId2" Type="http://schemas.openxmlformats.org/officeDocument/2006/relationships/hyperlink" Target="http://baike.baidu.com/view/14997.htm" TargetMode="Externa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baike.baidu.com/view/63034.htm" TargetMode="External"/><Relationship Id="rId3" Type="http://schemas.openxmlformats.org/officeDocument/2006/relationships/hyperlink" Target="http://baike.baidu.com/view/296826.htm" TargetMode="External"/><Relationship Id="rId2" Type="http://schemas.openxmlformats.org/officeDocument/2006/relationships/hyperlink" Target="http://baike.baidu.com/view/2590.htm" TargetMode="Externa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baike.baidu.com/view/199686.htm" TargetMode="External"/><Relationship Id="rId5" Type="http://schemas.openxmlformats.org/officeDocument/2006/relationships/hyperlink" Target="http://baike.baidu.com/view/61891.htm" TargetMode="External"/><Relationship Id="rId4" Type="http://schemas.openxmlformats.org/officeDocument/2006/relationships/hyperlink" Target="http://baike.baidu.com/view/242361.htm" TargetMode="External"/><Relationship Id="rId3" Type="http://schemas.openxmlformats.org/officeDocument/2006/relationships/hyperlink" Target="http://baike.baidu.com/view/30810.htm" TargetMode="External"/><Relationship Id="rId2" Type="http://schemas.openxmlformats.org/officeDocument/2006/relationships/hyperlink" Target="http://baike.baidu.com/view/3015.htm" TargetMode="Externa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baike.baidu.com/view/199686.htm" TargetMode="External"/><Relationship Id="rId2" Type="http://schemas.openxmlformats.org/officeDocument/2006/relationships/hyperlink" Target="http://baike.baidu.com/view/61891.htm" TargetMode="Externa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baike.baidu.com/view/1035751.htm" TargetMode="External"/><Relationship Id="rId2" Type="http://schemas.openxmlformats.org/officeDocument/2006/relationships/hyperlink" Target="http://baike.baidu.com/view/2398.htm" TargetMode="Externa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baike.baidu.com/view/1073730.htm" TargetMode="Externa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http://baike.baidu.com/view/2645643.htm" TargetMode="External"/><Relationship Id="rId3" Type="http://schemas.openxmlformats.org/officeDocument/2006/relationships/hyperlink" Target="http://baike.baidu.com/view/1170420.htm" TargetMode="External"/><Relationship Id="rId2" Type="http://schemas.openxmlformats.org/officeDocument/2006/relationships/hyperlink" Target="http://baike.baidu.com/view/103693.htm" TargetMode="Externa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1834679" y="836712"/>
            <a:ext cx="4817344" cy="2862322"/>
          </a:xfrm>
          <a:prstGeom prst="rect">
            <a:avLst/>
          </a:prstGeom>
          <a:noFill/>
        </p:spPr>
        <p:txBody>
          <a:bodyPr wrap="none">
            <a:spAutoFit/>
          </a:bodyPr>
          <a:lstStyle/>
          <a:p>
            <a:pPr algn="ctr">
              <a:spcBef>
                <a:spcPts val="0"/>
              </a:spcBef>
              <a:spcAft>
                <a:spcPts val="0"/>
              </a:spcAft>
              <a:defRPr/>
            </a:pPr>
            <a:r>
              <a:rPr lang="zh-CN" altLang="en-US" sz="7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rPr>
              <a:t>寂静的春天</a:t>
            </a:r>
            <a:endParaRPr lang="en-US" altLang="zh-CN" sz="7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endParaRPr>
          </a:p>
          <a:p>
            <a:pPr algn="ctr">
              <a:spcBef>
                <a:spcPts val="0"/>
              </a:spcBef>
              <a:spcAft>
                <a:spcPts val="0"/>
              </a:spcAft>
              <a:defRPr/>
            </a:pPr>
            <a:endParaRPr lang="en-US" altLang="zh-CN"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endParaRPr>
          </a:p>
          <a:p>
            <a:pPr algn="ctr">
              <a:spcBef>
                <a:spcPts val="0"/>
              </a:spcBef>
              <a:spcAft>
                <a:spcPts val="0"/>
              </a:spcAft>
              <a:defRPr/>
            </a:pPr>
            <a:endParaRPr lang="zh-CN" alt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endParaRPr>
          </a:p>
        </p:txBody>
      </p:sp>
      <p:sp>
        <p:nvSpPr>
          <p:cNvPr id="6" name="矩形 5"/>
          <p:cNvSpPr/>
          <p:nvPr/>
        </p:nvSpPr>
        <p:spPr>
          <a:xfrm>
            <a:off x="899592" y="3212976"/>
            <a:ext cx="4564070" cy="923330"/>
          </a:xfrm>
          <a:prstGeom prst="rect">
            <a:avLst/>
          </a:prstGeom>
          <a:noFill/>
        </p:spPr>
        <p:txBody>
          <a:bodyPr wrap="none">
            <a:spAutoFit/>
          </a:bodyPr>
          <a:lstStyle/>
          <a:p>
            <a:pPr algn="ctr">
              <a:spcBef>
                <a:spcPts val="0"/>
              </a:spcBef>
              <a:spcAft>
                <a:spcPts val="0"/>
              </a:spcAft>
              <a:defRPr/>
            </a:pPr>
            <a:r>
              <a:rPr lang="en-US" altLang="zh-CN" sz="5400"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rPr>
              <a:t>Slient</a:t>
            </a:r>
            <a:r>
              <a:rPr lang="en-US" altLang="zh-CN"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rPr>
              <a:t>      Spring</a:t>
            </a:r>
            <a:endParaRPr lang="zh-CN" alt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179512" y="0"/>
            <a:ext cx="2967479" cy="923330"/>
          </a:xfrm>
          <a:prstGeom prst="rect">
            <a:avLst/>
          </a:prstGeom>
          <a:noFill/>
        </p:spPr>
        <p:txBody>
          <a:bodyPr wrap="none">
            <a:spAutoFit/>
          </a:bodyPr>
          <a:lstStyle/>
          <a:p>
            <a:pPr algn="ctr">
              <a:spcBef>
                <a:spcPts val="0"/>
              </a:spcBef>
              <a:spcAft>
                <a:spcPts val="0"/>
              </a:spcAft>
              <a:defRPr/>
            </a:pPr>
            <a:r>
              <a:rPr lang="zh-CN" alt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rPr>
              <a:t>作品简介</a:t>
            </a:r>
            <a:endParaRPr lang="zh-CN" alt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endParaRPr>
          </a:p>
        </p:txBody>
      </p:sp>
      <p:sp>
        <p:nvSpPr>
          <p:cNvPr id="22531" name="TextBox 4"/>
          <p:cNvSpPr txBox="1">
            <a:spLocks noChangeArrowheads="1"/>
          </p:cNvSpPr>
          <p:nvPr/>
        </p:nvSpPr>
        <p:spPr bwMode="auto">
          <a:xfrm>
            <a:off x="323850" y="1125538"/>
            <a:ext cx="8280400" cy="2308225"/>
          </a:xfrm>
          <a:prstGeom prst="rect">
            <a:avLst/>
          </a:prstGeom>
          <a:noFill/>
          <a:ln w="9525">
            <a:noFill/>
            <a:miter lim="800000"/>
          </a:ln>
        </p:spPr>
        <p:txBody>
          <a:bodyPr>
            <a:spAutoFit/>
          </a:bodyPr>
          <a:lstStyle/>
          <a:p>
            <a:r>
              <a:rPr lang="en-US" altLang="zh-CN" sz="3600">
                <a:latin typeface="Calibri" pitchFamily="34" charset="0"/>
              </a:rPr>
              <a:t>        </a:t>
            </a:r>
            <a:r>
              <a:rPr lang="en-US" altLang="zh-CN" sz="3600" b="1">
                <a:latin typeface="Calibri" pitchFamily="34" charset="0"/>
              </a:rPr>
              <a:t>《</a:t>
            </a:r>
            <a:r>
              <a:rPr lang="zh-CN" altLang="en-US" sz="3600" b="1">
                <a:latin typeface="Calibri" pitchFamily="34" charset="0"/>
              </a:rPr>
              <a:t>寂静的春天</a:t>
            </a:r>
            <a:r>
              <a:rPr lang="en-US" altLang="zh-CN" sz="3600" b="1">
                <a:latin typeface="Calibri" pitchFamily="34" charset="0"/>
              </a:rPr>
              <a:t>》</a:t>
            </a:r>
            <a:r>
              <a:rPr lang="zh-CN" altLang="en-US" sz="3600" b="1">
                <a:latin typeface="Calibri" pitchFamily="34" charset="0"/>
              </a:rPr>
              <a:t>书中通过描述人类因为过度使用化学剂过度开发自然资源可能将面临一个没有鸟、蜜蜂和蝴蝶的世界，引发了全世界环境保护运动。</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323528" y="0"/>
            <a:ext cx="2781339" cy="923330"/>
          </a:xfrm>
          <a:prstGeom prst="rect">
            <a:avLst/>
          </a:prstGeom>
          <a:noFill/>
        </p:spPr>
        <p:txBody>
          <a:bodyPr wrap="none">
            <a:spAutoFit/>
          </a:bodyPr>
          <a:lstStyle/>
          <a:p>
            <a:pPr algn="ctr">
              <a:spcBef>
                <a:spcPts val="0"/>
              </a:spcBef>
              <a:spcAft>
                <a:spcPts val="0"/>
              </a:spcAft>
              <a:defRPr/>
            </a:pPr>
            <a:r>
              <a:rPr lang="en-US" altLang="zh-CN"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DDT</a:t>
            </a: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介绍</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endParaRPr>
          </a:p>
        </p:txBody>
      </p:sp>
      <p:sp>
        <p:nvSpPr>
          <p:cNvPr id="23555" name="TextBox 2"/>
          <p:cNvSpPr txBox="1">
            <a:spLocks noChangeArrowheads="1"/>
          </p:cNvSpPr>
          <p:nvPr/>
        </p:nvSpPr>
        <p:spPr bwMode="auto">
          <a:xfrm>
            <a:off x="468313" y="1125538"/>
            <a:ext cx="8424862" cy="4522787"/>
          </a:xfrm>
          <a:prstGeom prst="rect">
            <a:avLst/>
          </a:prstGeom>
          <a:noFill/>
          <a:ln w="9525">
            <a:noFill/>
            <a:miter lim="800000"/>
          </a:ln>
        </p:spPr>
        <p:txBody>
          <a:bodyPr>
            <a:spAutoFit/>
          </a:bodyPr>
          <a:lstStyle/>
          <a:p>
            <a:r>
              <a:rPr lang="en-US" altLang="zh-CN" sz="3200">
                <a:latin typeface="Calibri" pitchFamily="34" charset="0"/>
              </a:rPr>
              <a:t>DDT</a:t>
            </a:r>
            <a:r>
              <a:rPr lang="zh-CN" altLang="en-US" sz="3200">
                <a:latin typeface="Calibri" pitchFamily="34" charset="0"/>
              </a:rPr>
              <a:t>又叫滴滴涕，二二三，化学名为双对氯苯基三氯乙烷</a:t>
            </a:r>
            <a:r>
              <a:rPr lang="en-US" altLang="zh-CN" sz="3200">
                <a:latin typeface="Calibri" pitchFamily="34" charset="0"/>
              </a:rPr>
              <a:t>(Dichlorodiphenyltrichloroethane)</a:t>
            </a:r>
            <a:r>
              <a:rPr lang="zh-CN" altLang="en-US" sz="3200">
                <a:latin typeface="Calibri" pitchFamily="34" charset="0"/>
              </a:rPr>
              <a:t>，化学式</a:t>
            </a:r>
            <a:r>
              <a:rPr lang="en-US" altLang="zh-CN" sz="3200">
                <a:latin typeface="Calibri" pitchFamily="34" charset="0"/>
              </a:rPr>
              <a:t>(ClC₆H₄)₂CH(CCl₃)</a:t>
            </a:r>
            <a:r>
              <a:rPr lang="zh-CN" altLang="en-US" sz="3200">
                <a:latin typeface="Calibri" pitchFamily="34" charset="0"/>
              </a:rPr>
              <a:t>。中文名称从英文缩写</a:t>
            </a:r>
            <a:r>
              <a:rPr lang="en-US" altLang="zh-CN" sz="3200">
                <a:latin typeface="Calibri" pitchFamily="34" charset="0"/>
              </a:rPr>
              <a:t>DDT</a:t>
            </a:r>
            <a:r>
              <a:rPr lang="zh-CN" altLang="en-US" sz="3200">
                <a:latin typeface="Calibri" pitchFamily="34" charset="0"/>
              </a:rPr>
              <a:t>而来，为白色晶体，不溶于水，溶于煤油，可制成乳剂，是有效的杀虫剂。为</a:t>
            </a:r>
            <a:r>
              <a:rPr lang="en-US" altLang="zh-CN" sz="3200">
                <a:latin typeface="Calibri" pitchFamily="34" charset="0"/>
              </a:rPr>
              <a:t>20</a:t>
            </a:r>
            <a:r>
              <a:rPr lang="zh-CN" altLang="en-US" sz="3200">
                <a:latin typeface="Calibri" pitchFamily="34" charset="0"/>
              </a:rPr>
              <a:t>世纪上半叶防止农业病虫害，减轻疟疾伤寒等蚊蝇传播的疾病危害起到了不小的作用。但由于其对环境污染过于严重，目前很多国家和地区已经禁止使用。</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4578" name="TextBox 1"/>
          <p:cNvSpPr txBox="1">
            <a:spLocks noChangeArrowheads="1"/>
          </p:cNvSpPr>
          <p:nvPr/>
        </p:nvSpPr>
        <p:spPr bwMode="auto">
          <a:xfrm>
            <a:off x="2771775" y="765175"/>
            <a:ext cx="5832475" cy="5262563"/>
          </a:xfrm>
          <a:prstGeom prst="rect">
            <a:avLst/>
          </a:prstGeom>
          <a:noFill/>
          <a:ln w="9525">
            <a:noFill/>
            <a:miter lim="800000"/>
          </a:ln>
        </p:spPr>
        <p:txBody>
          <a:bodyPr>
            <a:spAutoFit/>
          </a:bodyPr>
          <a:lstStyle/>
          <a:p>
            <a:r>
              <a:rPr lang="en-US" altLang="zh-CN" sz="2800" b="1">
                <a:latin typeface="Calibri" pitchFamily="34" charset="0"/>
              </a:rPr>
              <a:t>DDT</a:t>
            </a:r>
            <a:r>
              <a:rPr lang="zh-CN" altLang="en-US" sz="2800" b="1">
                <a:latin typeface="Calibri" pitchFamily="34" charset="0"/>
              </a:rPr>
              <a:t>的有毒人造</a:t>
            </a:r>
            <a:r>
              <a:rPr lang="zh-CN" altLang="en-US" sz="2800" b="1">
                <a:latin typeface="Calibri" pitchFamily="34" charset="0"/>
                <a:hlinkClick r:id="rId2" action="ppaction://hlinkfile"/>
              </a:rPr>
              <a:t>有机物</a:t>
            </a:r>
            <a:r>
              <a:rPr lang="zh-CN" altLang="en-US" sz="2800" b="1">
                <a:latin typeface="Calibri" pitchFamily="34" charset="0"/>
              </a:rPr>
              <a:t>是一种</a:t>
            </a:r>
            <a:r>
              <a:rPr lang="zh-CN" altLang="en-US" sz="2800" b="1">
                <a:latin typeface="Calibri" pitchFamily="34" charset="0"/>
                <a:hlinkClick r:id="rId3" action="ppaction://hlinkfile"/>
              </a:rPr>
              <a:t>易溶</a:t>
            </a:r>
            <a:r>
              <a:rPr lang="zh-CN" altLang="en-US" sz="2800" b="1">
                <a:latin typeface="Calibri" pitchFamily="34" charset="0"/>
              </a:rPr>
              <a:t>于人体脂肪，并能在其中长期积累的污染物。</a:t>
            </a:r>
            <a:r>
              <a:rPr lang="en-US" altLang="zh-CN" sz="2800" b="1">
                <a:latin typeface="Calibri" pitchFamily="34" charset="0"/>
              </a:rPr>
              <a:t>DDT</a:t>
            </a:r>
            <a:r>
              <a:rPr lang="zh-CN" altLang="en-US" sz="2800" b="1">
                <a:latin typeface="Calibri" pitchFamily="34" charset="0"/>
              </a:rPr>
              <a:t>已被证实会扰乱生物的荷尔蒙分泌，</a:t>
            </a:r>
            <a:r>
              <a:rPr lang="en-US" altLang="zh-CN" sz="2800" b="1">
                <a:latin typeface="Calibri" pitchFamily="34" charset="0"/>
              </a:rPr>
              <a:t>2001</a:t>
            </a:r>
            <a:r>
              <a:rPr lang="zh-CN" altLang="en-US" sz="2800" b="1">
                <a:latin typeface="Calibri" pitchFamily="34" charset="0"/>
              </a:rPr>
              <a:t>年的</a:t>
            </a:r>
            <a:r>
              <a:rPr lang="en-US" altLang="zh-CN" sz="2800" b="1">
                <a:latin typeface="Calibri" pitchFamily="34" charset="0"/>
              </a:rPr>
              <a:t>《</a:t>
            </a:r>
            <a:r>
              <a:rPr lang="zh-CN" altLang="en-US" sz="2800" b="1">
                <a:latin typeface="Calibri" pitchFamily="34" charset="0"/>
              </a:rPr>
              <a:t>流行病学</a:t>
            </a:r>
            <a:r>
              <a:rPr lang="en-US" altLang="zh-CN" sz="2800" b="1">
                <a:latin typeface="Calibri" pitchFamily="34" charset="0"/>
              </a:rPr>
              <a:t>》</a:t>
            </a:r>
            <a:r>
              <a:rPr lang="zh-CN" altLang="en-US" sz="2800" b="1">
                <a:latin typeface="Calibri" pitchFamily="34" charset="0"/>
              </a:rPr>
              <a:t>杂志提到，科学家通过抽查</a:t>
            </a:r>
            <a:r>
              <a:rPr lang="en-US" altLang="zh-CN" sz="2800" b="1">
                <a:latin typeface="Calibri" pitchFamily="34" charset="0"/>
              </a:rPr>
              <a:t>24</a:t>
            </a:r>
            <a:r>
              <a:rPr lang="zh-CN" altLang="en-US" sz="2800" b="1">
                <a:latin typeface="Calibri" pitchFamily="34" charset="0"/>
              </a:rPr>
              <a:t>名</a:t>
            </a:r>
            <a:r>
              <a:rPr lang="en-US" altLang="zh-CN" sz="2800" b="1">
                <a:latin typeface="Calibri" pitchFamily="34" charset="0"/>
              </a:rPr>
              <a:t>16</a:t>
            </a:r>
            <a:r>
              <a:rPr lang="zh-CN" altLang="en-US" sz="2800" b="1">
                <a:latin typeface="Calibri" pitchFamily="34" charset="0"/>
              </a:rPr>
              <a:t>到</a:t>
            </a:r>
            <a:r>
              <a:rPr lang="en-US" altLang="zh-CN" sz="2800" b="1">
                <a:latin typeface="Calibri" pitchFamily="34" charset="0"/>
              </a:rPr>
              <a:t>28</a:t>
            </a:r>
            <a:r>
              <a:rPr lang="zh-CN" altLang="en-US" sz="2800" b="1">
                <a:latin typeface="Calibri" pitchFamily="34" charset="0"/>
              </a:rPr>
              <a:t>岁墨西哥男子的血样，首次证实了人体内</a:t>
            </a:r>
            <a:r>
              <a:rPr lang="en-US" altLang="zh-CN" sz="2800" b="1">
                <a:latin typeface="Calibri" pitchFamily="34" charset="0"/>
              </a:rPr>
              <a:t>DDT</a:t>
            </a:r>
            <a:r>
              <a:rPr lang="zh-CN" altLang="en-US" sz="2800" b="1">
                <a:latin typeface="Calibri" pitchFamily="34" charset="0"/>
              </a:rPr>
              <a:t>水平升高会导致精子数目减少。除此以外，新生儿的早产和初生时体重的增加也和</a:t>
            </a:r>
            <a:r>
              <a:rPr lang="en-US" altLang="zh-CN" sz="2800" b="1">
                <a:latin typeface="Calibri" pitchFamily="34" charset="0"/>
              </a:rPr>
              <a:t>DDT</a:t>
            </a:r>
            <a:r>
              <a:rPr lang="zh-CN" altLang="en-US" sz="2800" b="1">
                <a:latin typeface="Calibri" pitchFamily="34" charset="0"/>
              </a:rPr>
              <a:t>有某种联系，已有的医学研究还表明了它对人类的肝脏功能和形态有影响，并有明显的致癌性能。</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1000" r="-11000"/>
          </a:stretch>
        </a:blipFill>
        <a:effectLst/>
      </p:bgPr>
    </p:bg>
    <p:spTree>
      <p:nvGrpSpPr>
        <p:cNvPr id="1" name=""/>
        <p:cNvGrpSpPr/>
        <p:nvPr/>
      </p:nvGrpSpPr>
      <p:grpSpPr>
        <a:xfrm>
          <a:off x="0" y="0"/>
          <a:ext cx="0" cy="0"/>
          <a:chOff x="0" y="0"/>
          <a:chExt cx="0" cy="0"/>
        </a:xfrm>
      </p:grpSpPr>
      <p:sp>
        <p:nvSpPr>
          <p:cNvPr id="25602" name="TextBox 1"/>
          <p:cNvSpPr txBox="1">
            <a:spLocks noChangeArrowheads="1"/>
          </p:cNvSpPr>
          <p:nvPr/>
        </p:nvSpPr>
        <p:spPr bwMode="auto">
          <a:xfrm>
            <a:off x="539750" y="765175"/>
            <a:ext cx="8135938" cy="4154488"/>
          </a:xfrm>
          <a:prstGeom prst="rect">
            <a:avLst/>
          </a:prstGeom>
          <a:noFill/>
          <a:ln w="9525">
            <a:noFill/>
            <a:miter lim="800000"/>
          </a:ln>
        </p:spPr>
        <p:txBody>
          <a:bodyPr>
            <a:spAutoFit/>
          </a:bodyPr>
          <a:lstStyle/>
          <a:p>
            <a:r>
              <a:rPr lang="en-US" altLang="zh-CN" sz="2400">
                <a:latin typeface="Calibri" pitchFamily="34" charset="0"/>
              </a:rPr>
              <a:t>DDT</a:t>
            </a:r>
            <a:r>
              <a:rPr lang="zh-CN" altLang="en-US" sz="2400">
                <a:latin typeface="Calibri" pitchFamily="34" charset="0"/>
              </a:rPr>
              <a:t>是由欧特马*勤德勒于</a:t>
            </a:r>
            <a:r>
              <a:rPr lang="en-US" altLang="zh-CN" sz="2400">
                <a:latin typeface="Calibri" pitchFamily="34" charset="0"/>
              </a:rPr>
              <a:t>1874</a:t>
            </a:r>
            <a:r>
              <a:rPr lang="zh-CN" altLang="en-US" sz="2400">
                <a:latin typeface="Calibri" pitchFamily="34" charset="0"/>
              </a:rPr>
              <a:t>年首次合成，但是这种化合物具有杀虫剂效果的特性却是</a:t>
            </a:r>
            <a:r>
              <a:rPr lang="en-US" altLang="zh-CN" sz="2400">
                <a:latin typeface="Calibri" pitchFamily="34" charset="0"/>
              </a:rPr>
              <a:t>1939</a:t>
            </a:r>
            <a:r>
              <a:rPr lang="zh-CN" altLang="en-US" sz="2400">
                <a:latin typeface="Calibri" pitchFamily="34" charset="0"/>
              </a:rPr>
              <a:t>年才被瑞士化学家米勒</a:t>
            </a:r>
            <a:r>
              <a:rPr lang="en-US" altLang="zh-CN" sz="2400">
                <a:latin typeface="Calibri" pitchFamily="34" charset="0"/>
              </a:rPr>
              <a:t>(Paul Hermann Müller)</a:t>
            </a:r>
            <a:r>
              <a:rPr lang="zh-CN" altLang="en-US" sz="2400">
                <a:latin typeface="Calibri" pitchFamily="34" charset="0"/>
              </a:rPr>
              <a:t>发觉出来的。该产品几乎对所有的昆虫都非常有效。二次世界大战期间，</a:t>
            </a:r>
            <a:r>
              <a:rPr lang="en-US" altLang="zh-CN" sz="2400">
                <a:latin typeface="Calibri" pitchFamily="34" charset="0"/>
              </a:rPr>
              <a:t>DDT</a:t>
            </a:r>
            <a:r>
              <a:rPr lang="zh-CN" altLang="en-US" sz="2400">
                <a:latin typeface="Calibri" pitchFamily="34" charset="0"/>
              </a:rPr>
              <a:t>的使用范围迅速得到了扩大，而且在疟疾、痢疾等疾病的治疗方面大显身手，救治了很多生命，而且还带来了农作物的增产。</a:t>
            </a:r>
            <a:endParaRPr lang="zh-CN" altLang="en-US" sz="2400">
              <a:latin typeface="Calibri" pitchFamily="34" charset="0"/>
            </a:endParaRPr>
          </a:p>
          <a:p>
            <a:r>
              <a:rPr lang="zh-CN" altLang="en-US" sz="2400">
                <a:latin typeface="Calibri" pitchFamily="34" charset="0"/>
              </a:rPr>
              <a:t>但在上个世纪</a:t>
            </a:r>
            <a:r>
              <a:rPr lang="en-US" altLang="zh-CN" sz="2400">
                <a:latin typeface="Calibri" pitchFamily="34" charset="0"/>
              </a:rPr>
              <a:t>60</a:t>
            </a:r>
            <a:r>
              <a:rPr lang="zh-CN" altLang="en-US" sz="2400">
                <a:latin typeface="Calibri" pitchFamily="34" charset="0"/>
              </a:rPr>
              <a:t>年代科学家们发现滴滴涕在环境中非常难降解，并可在动物脂肪内蓄积，甚至在南极</a:t>
            </a:r>
            <a:r>
              <a:rPr lang="zh-CN" altLang="en-US" sz="2400">
                <a:latin typeface="Calibri" pitchFamily="34" charset="0"/>
                <a:hlinkClick r:id="rId2" action="ppaction://hlinkfile"/>
              </a:rPr>
              <a:t>企鹅</a:t>
            </a:r>
            <a:r>
              <a:rPr lang="zh-CN" altLang="en-US" sz="2400">
                <a:latin typeface="Calibri" pitchFamily="34" charset="0"/>
              </a:rPr>
              <a:t>的血液中也检测出滴滴涕，鸟类体内含滴滴涕会导致产软壳蛋而不能孵化，尤其是处于食物链顶极的食肉鸟如美国国鸟</a:t>
            </a:r>
            <a:r>
              <a:rPr lang="zh-CN" altLang="en-US" sz="2400">
                <a:latin typeface="Calibri" pitchFamily="34" charset="0"/>
                <a:hlinkClick r:id="rId3" action="ppaction://hlinkfile"/>
              </a:rPr>
              <a:t>白头海雕</a:t>
            </a:r>
            <a:r>
              <a:rPr lang="zh-CN" altLang="en-US" sz="2400">
                <a:latin typeface="Calibri" pitchFamily="34" charset="0"/>
              </a:rPr>
              <a:t>几乎因此而灭绝</a:t>
            </a:r>
            <a:r>
              <a:rPr lang="en-US" altLang="zh-CN" sz="2400">
                <a:latin typeface="Calibri" pitchFamily="34" charset="0"/>
              </a:rPr>
              <a:t>(</a:t>
            </a:r>
            <a:r>
              <a:rPr lang="zh-CN" altLang="en-US" sz="2400">
                <a:latin typeface="Calibri" pitchFamily="34" charset="0"/>
                <a:hlinkClick r:id="rId4" action="ppaction://hlinkfile"/>
              </a:rPr>
              <a:t>生物放大</a:t>
            </a:r>
            <a:r>
              <a:rPr lang="en-US" altLang="zh-CN" sz="2400">
                <a:latin typeface="Calibri" pitchFamily="34" charset="0"/>
              </a:rPr>
              <a:t>)</a:t>
            </a:r>
            <a:r>
              <a:rPr lang="zh-CN" altLang="en-US" sz="2400">
                <a:latin typeface="Calibri" pitchFamily="34" charset="0"/>
              </a:rPr>
              <a:t>。</a:t>
            </a:r>
          </a:p>
        </p:txBody>
      </p:sp>
      <p:sp>
        <p:nvSpPr>
          <p:cNvPr id="3" name="矩形 2"/>
          <p:cNvSpPr/>
          <p:nvPr/>
        </p:nvSpPr>
        <p:spPr>
          <a:xfrm rot="20570487">
            <a:off x="5687833" y="4673583"/>
            <a:ext cx="2328073" cy="1569660"/>
          </a:xfrm>
          <a:prstGeom prst="rect">
            <a:avLst/>
          </a:prstGeom>
          <a:noFill/>
        </p:spPr>
        <p:txBody>
          <a:bodyPr wrap="none">
            <a:spAutoFit/>
          </a:bodyPr>
          <a:lstStyle/>
          <a:p>
            <a:pPr algn="ctr">
              <a:spcBef>
                <a:spcPts val="0"/>
              </a:spcBef>
              <a:spcAft>
                <a:spcPts val="0"/>
              </a:spcAft>
              <a:defRPr/>
            </a:pPr>
            <a:r>
              <a:rPr lang="en-US" altLang="zh-CN" sz="96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rPr>
              <a:t>DDT</a:t>
            </a:r>
            <a:endParaRPr lang="zh-CN" altLang="en-US" sz="96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6000" b="-6000"/>
          </a:stretch>
        </a:blipFill>
        <a:effectLst/>
      </p:bgPr>
    </p:bg>
    <p:spTree>
      <p:nvGrpSpPr>
        <p:cNvPr id="1" name=""/>
        <p:cNvGrpSpPr/>
        <p:nvPr/>
      </p:nvGrpSpPr>
      <p:grpSpPr>
        <a:xfrm>
          <a:off x="0" y="0"/>
          <a:ext cx="0" cy="0"/>
          <a:chOff x="0" y="0"/>
          <a:chExt cx="0" cy="0"/>
        </a:xfrm>
      </p:grpSpPr>
      <p:sp>
        <p:nvSpPr>
          <p:cNvPr id="26626" name="TextBox 1"/>
          <p:cNvSpPr txBox="1">
            <a:spLocks noChangeArrowheads="1"/>
          </p:cNvSpPr>
          <p:nvPr/>
        </p:nvSpPr>
        <p:spPr bwMode="auto">
          <a:xfrm>
            <a:off x="827088" y="1484313"/>
            <a:ext cx="7632700" cy="4832350"/>
          </a:xfrm>
          <a:prstGeom prst="rect">
            <a:avLst/>
          </a:prstGeom>
          <a:noFill/>
          <a:ln w="9525">
            <a:noFill/>
            <a:miter lim="800000"/>
          </a:ln>
        </p:spPr>
        <p:txBody>
          <a:bodyPr>
            <a:spAutoFit/>
          </a:bodyPr>
          <a:lstStyle/>
          <a:p>
            <a:r>
              <a:rPr lang="zh-CN" altLang="en-US" sz="2800" b="1">
                <a:latin typeface="Calibri" pitchFamily="34" charset="0"/>
              </a:rPr>
              <a:t>政府和民众都卷入了这场运动</a:t>
            </a:r>
            <a:r>
              <a:rPr lang="en-US" altLang="zh-CN" sz="2800" b="1">
                <a:latin typeface="Calibri" pitchFamily="34" charset="0"/>
              </a:rPr>
              <a:t>——</a:t>
            </a:r>
            <a:r>
              <a:rPr lang="zh-CN" altLang="en-US" sz="2800" b="1">
                <a:latin typeface="Calibri" pitchFamily="34" charset="0"/>
              </a:rPr>
              <a:t>不仅仅是看过这本书的人，还包括看过报纸和电视的人。当</a:t>
            </a:r>
            <a:r>
              <a:rPr lang="en-US" altLang="zh-CN" sz="2800" b="1">
                <a:latin typeface="Calibri" pitchFamily="34" charset="0"/>
              </a:rPr>
              <a:t>《</a:t>
            </a:r>
            <a:r>
              <a:rPr lang="zh-CN" altLang="en-US" sz="2800" b="1">
                <a:latin typeface="Calibri" pitchFamily="34" charset="0"/>
              </a:rPr>
              <a:t>寂静的春天）的销售量超过了</a:t>
            </a:r>
            <a:r>
              <a:rPr lang="en-US" altLang="zh-CN" sz="2800" b="1">
                <a:latin typeface="Calibri" pitchFamily="34" charset="0"/>
              </a:rPr>
              <a:t>50</a:t>
            </a:r>
            <a:r>
              <a:rPr lang="zh-CN" altLang="en-US" sz="2800" b="1">
                <a:latin typeface="Calibri" pitchFamily="34" charset="0"/>
              </a:rPr>
              <a:t>万册时，</a:t>
            </a:r>
            <a:r>
              <a:rPr lang="en-US" altLang="zh-CN" sz="2800" b="1">
                <a:latin typeface="Calibri" pitchFamily="34" charset="0"/>
              </a:rPr>
              <a:t>CBS</a:t>
            </a:r>
            <a:r>
              <a:rPr lang="zh-CN" altLang="en-US" sz="2800" b="1">
                <a:latin typeface="Calibri" pitchFamily="34" charset="0"/>
              </a:rPr>
              <a:t>为它制作了一个长达一小时的节目，甚至当两大出资人停止赞助后电视网还继续广播宣传。</a:t>
            </a:r>
            <a:endParaRPr lang="zh-CN" altLang="en-US" sz="2800" b="1">
              <a:latin typeface="Calibri" pitchFamily="34" charset="0"/>
            </a:endParaRPr>
          </a:p>
          <a:p>
            <a:r>
              <a:rPr lang="zh-CN" altLang="en-US" sz="2800" b="1">
                <a:latin typeface="Calibri" pitchFamily="34" charset="0"/>
              </a:rPr>
              <a:t>肯尼迪总统曾在国会上讨论了这本书，并指定了一个专门调查小组调查它的观点。这个专门调查小组的调查结果是对一些企业和官僚的熟视无睹的起诉，卡逊的关于杀虫剂潜在危险的警告被确认。不久以后，国会开始重视起来，成立了第一个农业环境组织。</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7650" name="TextBox 1"/>
          <p:cNvSpPr txBox="1">
            <a:spLocks noChangeArrowheads="1"/>
          </p:cNvSpPr>
          <p:nvPr/>
        </p:nvSpPr>
        <p:spPr bwMode="auto">
          <a:xfrm>
            <a:off x="827088" y="1557338"/>
            <a:ext cx="6408737" cy="5262562"/>
          </a:xfrm>
          <a:prstGeom prst="rect">
            <a:avLst/>
          </a:prstGeom>
          <a:noFill/>
          <a:ln w="9525">
            <a:noFill/>
            <a:miter lim="800000"/>
          </a:ln>
        </p:spPr>
        <p:txBody>
          <a:bodyPr>
            <a:spAutoFit/>
          </a:bodyPr>
          <a:lstStyle/>
          <a:p>
            <a:r>
              <a:rPr lang="zh-CN" altLang="en-US" sz="2800" b="1">
                <a:latin typeface="Calibri" pitchFamily="34" charset="0"/>
              </a:rPr>
              <a:t>          正是这本不寻常的书，在世界范围内引起人们对野生动物的关注，唤起了人们的环境意识，这本书同时引发了公众对环境问题的注意，促使环境保护问题提到了各国政府面前，各种环境保护组织纷纷成立，从而促使</a:t>
            </a:r>
            <a:r>
              <a:rPr lang="zh-CN" altLang="en-US" sz="2800" b="1">
                <a:latin typeface="Calibri" pitchFamily="34" charset="0"/>
                <a:hlinkClick r:id="rId2"/>
              </a:rPr>
              <a:t>联合国</a:t>
            </a:r>
            <a:r>
              <a:rPr lang="zh-CN" altLang="en-US" sz="2800" b="1">
                <a:latin typeface="Calibri" pitchFamily="34" charset="0"/>
              </a:rPr>
              <a:t>于</a:t>
            </a:r>
            <a:r>
              <a:rPr lang="en-US" altLang="zh-CN" sz="2800" b="1">
                <a:latin typeface="Calibri" pitchFamily="34" charset="0"/>
              </a:rPr>
              <a:t>1972</a:t>
            </a:r>
            <a:r>
              <a:rPr lang="zh-CN" altLang="en-US" sz="2800" b="1">
                <a:latin typeface="Calibri" pitchFamily="34" charset="0"/>
              </a:rPr>
              <a:t>年</a:t>
            </a:r>
            <a:r>
              <a:rPr lang="en-US" altLang="zh-CN" sz="2800" b="1">
                <a:latin typeface="Calibri" pitchFamily="34" charset="0"/>
              </a:rPr>
              <a:t>6</a:t>
            </a:r>
            <a:r>
              <a:rPr lang="zh-CN" altLang="en-US" sz="2800" b="1">
                <a:latin typeface="Calibri" pitchFamily="34" charset="0"/>
              </a:rPr>
              <a:t>月</a:t>
            </a:r>
            <a:r>
              <a:rPr lang="en-US" altLang="zh-CN" sz="2800" b="1">
                <a:latin typeface="Calibri" pitchFamily="34" charset="0"/>
              </a:rPr>
              <a:t>12</a:t>
            </a:r>
            <a:r>
              <a:rPr lang="zh-CN" altLang="en-US" sz="2800" b="1">
                <a:latin typeface="Calibri" pitchFamily="34" charset="0"/>
              </a:rPr>
              <a:t>日在</a:t>
            </a:r>
            <a:r>
              <a:rPr lang="zh-CN" altLang="en-US" sz="2800" b="1">
                <a:latin typeface="Calibri" pitchFamily="34" charset="0"/>
                <a:hlinkClick r:id="rId3"/>
              </a:rPr>
              <a:t>斯德哥尔摩</a:t>
            </a:r>
            <a:r>
              <a:rPr lang="zh-CN" altLang="en-US" sz="2800" b="1">
                <a:latin typeface="Calibri" pitchFamily="34" charset="0"/>
              </a:rPr>
              <a:t>召开了“人类环境大会”，并由各国签署了“</a:t>
            </a:r>
            <a:r>
              <a:rPr lang="zh-CN" altLang="en-US" sz="2800" b="1">
                <a:latin typeface="Calibri" pitchFamily="34" charset="0"/>
                <a:hlinkClick r:id="rId4"/>
              </a:rPr>
              <a:t>人类环境宣言</a:t>
            </a:r>
            <a:r>
              <a:rPr lang="zh-CN" altLang="en-US" sz="2800" b="1">
                <a:latin typeface="Calibri" pitchFamily="34" charset="0"/>
              </a:rPr>
              <a:t>”，开始了环境保护事业。</a:t>
            </a:r>
            <a:endParaRPr lang="zh-CN" altLang="en-US" sz="2800" b="1">
              <a:latin typeface="Calibri" pitchFamily="34" charset="0"/>
            </a:endParaRPr>
          </a:p>
          <a:p>
            <a:r>
              <a:rPr lang="zh-CN" altLang="en-US" sz="2800" b="1">
                <a:latin typeface="Calibri" pitchFamily="34" charset="0"/>
                <a:hlinkClick r:id="rId5"/>
              </a:rPr>
              <a:t>         中国</a:t>
            </a:r>
            <a:r>
              <a:rPr lang="zh-CN" altLang="en-US" sz="2800" b="1">
                <a:latin typeface="Calibri" pitchFamily="34" charset="0"/>
              </a:rPr>
              <a:t>的环境保护事业也是从停止</a:t>
            </a:r>
            <a:r>
              <a:rPr lang="zh-CN" altLang="en-US" sz="2800" b="1">
                <a:latin typeface="Calibri" pitchFamily="34" charset="0"/>
                <a:hlinkClick r:id="rId6"/>
              </a:rPr>
              <a:t>沙城</a:t>
            </a:r>
            <a:r>
              <a:rPr lang="zh-CN" altLang="en-US" sz="2800" b="1">
                <a:latin typeface="Calibri" pitchFamily="34" charset="0"/>
              </a:rPr>
              <a:t>农药厂的</a:t>
            </a:r>
            <a:r>
              <a:rPr lang="en-US" altLang="zh-CN" sz="2800" b="1">
                <a:latin typeface="Calibri" pitchFamily="34" charset="0"/>
              </a:rPr>
              <a:t>DDT</a:t>
            </a:r>
            <a:r>
              <a:rPr lang="zh-CN" altLang="en-US" sz="2800" b="1">
                <a:latin typeface="Calibri" pitchFamily="34" charset="0"/>
              </a:rPr>
              <a:t>生产开始的，而后全面禁止了</a:t>
            </a:r>
            <a:r>
              <a:rPr lang="en-US" altLang="zh-CN" sz="2800" b="1">
                <a:latin typeface="Calibri" pitchFamily="34" charset="0"/>
              </a:rPr>
              <a:t>DDT</a:t>
            </a:r>
            <a:r>
              <a:rPr lang="zh-CN" altLang="en-US" sz="2800" b="1">
                <a:latin typeface="Calibri" pitchFamily="34" charset="0"/>
              </a:rPr>
              <a:t>的生产和使用。</a:t>
            </a:r>
          </a:p>
        </p:txBody>
      </p:sp>
      <p:sp>
        <p:nvSpPr>
          <p:cNvPr id="5" name="矩形 4"/>
          <p:cNvSpPr/>
          <p:nvPr/>
        </p:nvSpPr>
        <p:spPr>
          <a:xfrm>
            <a:off x="2627784" y="548680"/>
            <a:ext cx="3240360" cy="923330"/>
          </a:xfrm>
          <a:prstGeom prst="rect">
            <a:avLst/>
          </a:prstGeom>
          <a:noFill/>
        </p:spPr>
        <p:txBody>
          <a:bodyPr>
            <a:spAutoFit/>
          </a:bodyPr>
          <a:lstStyle/>
          <a:p>
            <a:pPr algn="ctr">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影响：</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350817" y="332656"/>
            <a:ext cx="4358886" cy="923330"/>
          </a:xfrm>
          <a:prstGeom prst="rect">
            <a:avLst/>
          </a:prstGeom>
          <a:noFill/>
        </p:spPr>
        <p:txBody>
          <a:bodyPr wrap="none">
            <a:spAutoFit/>
          </a:bodyPr>
          <a:lstStyle/>
          <a:p>
            <a:pPr algn="ctr">
              <a:spcBef>
                <a:spcPts val="0"/>
              </a:spcBef>
              <a:spcAft>
                <a:spcPts val="0"/>
              </a:spcAft>
              <a:defRPr/>
            </a:pPr>
            <a:r>
              <a:rPr lang="zh-CN" alt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rPr>
              <a:t>背景之中国：</a:t>
            </a:r>
            <a:endParaRPr lang="zh-CN" alt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endParaRPr>
          </a:p>
        </p:txBody>
      </p:sp>
      <p:sp>
        <p:nvSpPr>
          <p:cNvPr id="28675" name="TextBox 4"/>
          <p:cNvSpPr txBox="1">
            <a:spLocks noChangeArrowheads="1"/>
          </p:cNvSpPr>
          <p:nvPr/>
        </p:nvSpPr>
        <p:spPr bwMode="auto">
          <a:xfrm>
            <a:off x="1835150" y="1412875"/>
            <a:ext cx="6697663" cy="1816100"/>
          </a:xfrm>
          <a:prstGeom prst="rect">
            <a:avLst/>
          </a:prstGeom>
          <a:noFill/>
          <a:ln w="9525">
            <a:noFill/>
            <a:miter lim="800000"/>
          </a:ln>
        </p:spPr>
        <p:txBody>
          <a:bodyPr>
            <a:spAutoFit/>
          </a:bodyPr>
          <a:lstStyle/>
          <a:p>
            <a:r>
              <a:rPr lang="zh-CN" altLang="en-US" sz="2800" b="1">
                <a:latin typeface="Calibri" pitchFamily="34" charset="0"/>
              </a:rPr>
              <a:t>卡森的书出版的时候，中国刚刚经历过所谓的“大跃进”年代，“战天斗地”的口号还在喊得震天响，并为此付出了惨重的代价</a:t>
            </a:r>
            <a:r>
              <a:rPr lang="zh-CN" altLang="en-US">
                <a:latin typeface="Calibri" pitchFamily="34" charset="0"/>
              </a:rPr>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575049" y="0"/>
            <a:ext cx="8568951" cy="923330"/>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a:spcBef>
                <a:spcPts val="0"/>
              </a:spcBef>
              <a:spcAft>
                <a:spcPts val="0"/>
              </a:spcAft>
              <a:defRPr/>
            </a:pPr>
            <a:r>
              <a:rPr lang="zh-CN" alt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rPr>
              <a:t>中国现在农业药剂现状分析：</a:t>
            </a:r>
          </a:p>
        </p:txBody>
      </p:sp>
      <p:sp>
        <p:nvSpPr>
          <p:cNvPr id="29699" name="TextBox 2"/>
          <p:cNvSpPr txBox="1">
            <a:spLocks noChangeArrowheads="1"/>
          </p:cNvSpPr>
          <p:nvPr/>
        </p:nvSpPr>
        <p:spPr bwMode="auto">
          <a:xfrm>
            <a:off x="468313" y="1125538"/>
            <a:ext cx="8207375" cy="4646612"/>
          </a:xfrm>
          <a:prstGeom prst="rect">
            <a:avLst/>
          </a:prstGeom>
          <a:noFill/>
          <a:ln w="9525">
            <a:noFill/>
            <a:miter lim="800000"/>
          </a:ln>
        </p:spPr>
        <p:txBody>
          <a:bodyPr>
            <a:spAutoFit/>
          </a:bodyPr>
          <a:lstStyle/>
          <a:p>
            <a:r>
              <a:rPr lang="zh-CN" altLang="en-US" sz="2000" b="1">
                <a:latin typeface="Calibri" pitchFamily="34" charset="0"/>
                <a:hlinkClick r:id="rId2"/>
              </a:rPr>
              <a:t>中国</a:t>
            </a:r>
            <a:r>
              <a:rPr lang="zh-CN" altLang="en-US" sz="2000" b="1">
                <a:latin typeface="Calibri" pitchFamily="34" charset="0"/>
              </a:rPr>
              <a:t>的环境保护事业也是从停止</a:t>
            </a:r>
            <a:r>
              <a:rPr lang="zh-CN" altLang="en-US" sz="2000" b="1">
                <a:latin typeface="Calibri" pitchFamily="34" charset="0"/>
                <a:hlinkClick r:id="rId3"/>
              </a:rPr>
              <a:t>沙城</a:t>
            </a:r>
            <a:r>
              <a:rPr lang="zh-CN" altLang="en-US" sz="2000" b="1">
                <a:latin typeface="Calibri" pitchFamily="34" charset="0"/>
              </a:rPr>
              <a:t>农药厂的</a:t>
            </a:r>
            <a:r>
              <a:rPr lang="en-US" altLang="zh-CN" sz="2000" b="1">
                <a:latin typeface="Calibri" pitchFamily="34" charset="0"/>
              </a:rPr>
              <a:t>DDT</a:t>
            </a:r>
            <a:r>
              <a:rPr lang="zh-CN" altLang="en-US" sz="2000" b="1">
                <a:latin typeface="Calibri" pitchFamily="34" charset="0"/>
              </a:rPr>
              <a:t>生产开始的，而后全面禁止了</a:t>
            </a:r>
            <a:r>
              <a:rPr lang="en-US" altLang="zh-CN" sz="2000" b="1">
                <a:latin typeface="Calibri" pitchFamily="34" charset="0"/>
              </a:rPr>
              <a:t>DDT</a:t>
            </a:r>
            <a:r>
              <a:rPr lang="zh-CN" altLang="en-US" sz="2000" b="1">
                <a:latin typeface="Calibri" pitchFamily="34" charset="0"/>
              </a:rPr>
              <a:t>的生产和使用。</a:t>
            </a:r>
            <a:endParaRPr lang="en-US" altLang="zh-CN" sz="2000" b="1">
              <a:latin typeface="Calibri" pitchFamily="34" charset="0"/>
            </a:endParaRPr>
          </a:p>
          <a:p>
            <a:r>
              <a:rPr lang="en-US" altLang="zh-CN" sz="2000" b="1">
                <a:latin typeface="Calibri" pitchFamily="34" charset="0"/>
              </a:rPr>
              <a:t>       </a:t>
            </a:r>
            <a:r>
              <a:rPr lang="zh-CN" altLang="en-US" sz="2000" b="1">
                <a:latin typeface="Calibri" pitchFamily="34" charset="0"/>
              </a:rPr>
              <a:t>如今中国正处于社会主义发展阶段，生产力大大提高，科技发展迅速，对大自然的开采日益加快。在资本主义完成进化后，如今的中国面对怎样的困境呢？</a:t>
            </a:r>
            <a:endParaRPr lang="en-US" altLang="zh-CN" sz="2000" b="1">
              <a:latin typeface="Calibri" pitchFamily="34" charset="0"/>
            </a:endParaRPr>
          </a:p>
          <a:p>
            <a:r>
              <a:rPr lang="zh-CN" altLang="en-US" sz="2000" b="1">
                <a:latin typeface="Calibri" pitchFamily="34" charset="0"/>
              </a:rPr>
              <a:t>师姐各国国情虽然不同，但面对这一跨世纪改革时的痛苦思考是共同的。中国，由于特定的社会，文化，人口和经济条件，环境与资源的问题会显得更加严峻。</a:t>
            </a:r>
            <a:endParaRPr lang="en-US" altLang="zh-CN" sz="2000" b="1">
              <a:latin typeface="Calibri" pitchFamily="34" charset="0"/>
            </a:endParaRPr>
          </a:p>
          <a:p>
            <a:r>
              <a:rPr lang="zh-CN" altLang="en-US" sz="2000" b="1">
                <a:latin typeface="Calibri" pitchFamily="34" charset="0"/>
              </a:rPr>
              <a:t>由</a:t>
            </a:r>
            <a:r>
              <a:rPr lang="en-US" altLang="zh-CN" sz="2000" b="1">
                <a:latin typeface="Calibri" pitchFamily="34" charset="0"/>
              </a:rPr>
              <a:t>《</a:t>
            </a:r>
            <a:r>
              <a:rPr lang="zh-CN" altLang="en-US" sz="2000" b="1">
                <a:latin typeface="Calibri" pitchFamily="34" charset="0"/>
              </a:rPr>
              <a:t>寂静的春天</a:t>
            </a:r>
            <a:r>
              <a:rPr lang="en-US" altLang="zh-CN" sz="2000" b="1">
                <a:latin typeface="Calibri" pitchFamily="34" charset="0"/>
              </a:rPr>
              <a:t>》</a:t>
            </a:r>
            <a:r>
              <a:rPr lang="zh-CN" altLang="en-US" sz="2000" b="1">
                <a:latin typeface="Calibri" pitchFamily="34" charset="0"/>
              </a:rPr>
              <a:t> 引发的这场杀虫剂之争已过去几十年了，尘埃落定之后，许多问题变得清澈。第一，虽然滴滴涕和其他剧毒农药已被禁产禁用，但化工工业</a:t>
            </a:r>
            <a:endParaRPr lang="en-US" altLang="zh-CN" sz="2000" b="1">
              <a:latin typeface="Calibri" pitchFamily="34" charset="0"/>
            </a:endParaRPr>
          </a:p>
          <a:p>
            <a:r>
              <a:rPr lang="zh-CN" altLang="en-US" sz="2000" b="1">
                <a:latin typeface="Calibri" pitchFamily="34" charset="0"/>
              </a:rPr>
              <a:t>并未垮台，农业也未因此而被害虫扫荡殆尽，相反，新型的低毒高效农药迅速发展起来，化工和农业在一个更高的水平上继续发展</a:t>
            </a:r>
            <a:endParaRPr lang="en-US" altLang="zh-CN" sz="2000" b="1">
              <a:latin typeface="Calibri" pitchFamily="34" charset="0"/>
            </a:endParaRPr>
          </a:p>
          <a:p>
            <a:endParaRPr lang="en-US" altLang="zh-CN">
              <a:latin typeface="Calibri" pitchFamily="34" charset="0"/>
            </a:endParaRPr>
          </a:p>
          <a:p>
            <a:r>
              <a:rPr lang="en-US" altLang="zh-CN">
                <a:latin typeface="Calibri" pitchFamily="34" charset="0"/>
              </a:rPr>
              <a:t>       </a:t>
            </a:r>
            <a:endParaRPr lang="zh-CN" altLang="en-US">
              <a:latin typeface="Calibri"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611188" y="476250"/>
            <a:ext cx="7777162" cy="3786188"/>
          </a:xfrm>
          <a:prstGeom prst="rect">
            <a:avLst/>
          </a:prstGeom>
          <a:noFill/>
          <a:ln w="9525">
            <a:noFill/>
            <a:miter lim="800000"/>
          </a:ln>
        </p:spPr>
        <p:txBody>
          <a:bodyPr>
            <a:spAutoFit/>
          </a:bodyPr>
          <a:lstStyle/>
          <a:p>
            <a:r>
              <a:rPr lang="zh-CN" altLang="en-US" sz="2400" b="1">
                <a:latin typeface="Calibri" pitchFamily="34" charset="0"/>
              </a:rPr>
              <a:t>按一般常识来说，后发展国家理应避免走别人已付出过代价的弯路。但是，中国却重复了，并仍在重复着发达国家已经走过的“先污染，再治理”的路，而且污染后肯不肯治理，能不能治理还是个问题。</a:t>
            </a:r>
            <a:endParaRPr lang="en-US" altLang="zh-CN" sz="2400" b="1">
              <a:latin typeface="Calibri" pitchFamily="34" charset="0"/>
            </a:endParaRPr>
          </a:p>
          <a:p>
            <a:r>
              <a:rPr lang="zh-CN" altLang="en-US" sz="2400" b="1">
                <a:latin typeface="Calibri" pitchFamily="34" charset="0"/>
              </a:rPr>
              <a:t>中国人民希望实现“小康社会”希望多数人都能过上富裕生活，这种追求是很正常的，完全无可厚非，但也不能忘记，追求富裕是要付出自然资源的消耗和环境负荷的增加。中国人必须学会在这俩者中找到一个平衡点，而绝不能以预支我们子孙后代的生存环境，来换取当代人的“美好生活”</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r="-17000"/>
          </a:stretch>
        </a:blipFill>
        <a:effectLst/>
      </p:bgPr>
    </p:bg>
    <p:spTree>
      <p:nvGrpSpPr>
        <p:cNvPr id="1" name=""/>
        <p:cNvGrpSpPr/>
        <p:nvPr/>
      </p:nvGrpSpPr>
      <p:grpSpPr>
        <a:xfrm>
          <a:off x="0" y="0"/>
          <a:ext cx="0" cy="0"/>
          <a:chOff x="0" y="0"/>
          <a:chExt cx="0" cy="0"/>
        </a:xfrm>
      </p:grpSpPr>
      <p:sp>
        <p:nvSpPr>
          <p:cNvPr id="2" name="矩形 1"/>
          <p:cNvSpPr/>
          <p:nvPr/>
        </p:nvSpPr>
        <p:spPr>
          <a:xfrm>
            <a:off x="958746" y="0"/>
            <a:ext cx="8533106" cy="1754326"/>
          </a:xfrm>
          <a:prstGeom prst="rect">
            <a:avLst/>
          </a:prstGeom>
          <a:noFill/>
        </p:spPr>
        <p:txBody>
          <a:bodyPr wrap="none">
            <a:spAutoFit/>
          </a:bodyPr>
          <a:lstStyle/>
          <a:p>
            <a:pPr algn="ctr">
              <a:spcBef>
                <a:spcPts val="0"/>
              </a:spcBef>
              <a:spcAft>
                <a:spcPts val="0"/>
              </a:spcAft>
              <a:defRPr/>
            </a:pPr>
            <a:r>
              <a:rPr lang="zh-CN"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rPr>
              <a:t>我们的世界，我们的家园，</a:t>
            </a:r>
            <a:endParaRPr lang="en-US" altLang="zh-CN"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endParaRPr>
          </a:p>
          <a:p>
            <a:pPr algn="ctr">
              <a:spcBef>
                <a:spcPts val="0"/>
              </a:spcBef>
              <a:spcAft>
                <a:spcPts val="0"/>
              </a:spcAft>
              <a:defRPr/>
            </a:pPr>
            <a:r>
              <a:rPr lang="zh-CN"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rPr>
              <a:t>需要我们来守护</a:t>
            </a:r>
            <a:endParaRPr lang="zh-CN" alt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74973" y="764704"/>
            <a:ext cx="5054590" cy="923330"/>
          </a:xfrm>
          <a:prstGeom prst="rect">
            <a:avLst/>
          </a:prstGeom>
          <a:noFill/>
        </p:spPr>
        <p:txBody>
          <a:bodyPr wrap="none">
            <a:spAutoFit/>
          </a:bodyPr>
          <a:lstStyle/>
          <a:p>
            <a:pPr algn="ctr">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六十年代的美国</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endParaRPr>
          </a:p>
        </p:txBody>
      </p:sp>
      <p:sp>
        <p:nvSpPr>
          <p:cNvPr id="14339" name="TextBox 2"/>
          <p:cNvSpPr txBox="1">
            <a:spLocks noChangeArrowheads="1"/>
          </p:cNvSpPr>
          <p:nvPr/>
        </p:nvSpPr>
        <p:spPr bwMode="auto">
          <a:xfrm>
            <a:off x="827088" y="1844675"/>
            <a:ext cx="4897437" cy="3046413"/>
          </a:xfrm>
          <a:prstGeom prst="rect">
            <a:avLst/>
          </a:prstGeom>
          <a:noFill/>
          <a:ln w="9525">
            <a:noFill/>
            <a:miter lim="800000"/>
          </a:ln>
        </p:spPr>
        <p:txBody>
          <a:bodyPr>
            <a:spAutoFit/>
          </a:bodyPr>
          <a:lstStyle/>
          <a:p>
            <a:r>
              <a:rPr lang="zh-CN" altLang="en-US" sz="2400" b="1">
                <a:latin typeface="Calibri" pitchFamily="34" charset="0"/>
              </a:rPr>
              <a:t>动荡，激进</a:t>
            </a:r>
            <a:endParaRPr lang="en-US" altLang="zh-CN" sz="2400" b="1">
              <a:latin typeface="Calibri" pitchFamily="34" charset="0"/>
            </a:endParaRPr>
          </a:p>
          <a:p>
            <a:r>
              <a:rPr lang="zh-CN" altLang="en-US" sz="2400" b="1">
                <a:latin typeface="Calibri" pitchFamily="34" charset="0"/>
              </a:rPr>
              <a:t>纷乱噪杂</a:t>
            </a:r>
            <a:endParaRPr lang="en-US" altLang="zh-CN" sz="2400" b="1">
              <a:latin typeface="Calibri" pitchFamily="34" charset="0"/>
            </a:endParaRPr>
          </a:p>
          <a:p>
            <a:r>
              <a:rPr lang="zh-CN" altLang="en-US" sz="2400" b="1">
                <a:latin typeface="Calibri" pitchFamily="34" charset="0"/>
              </a:rPr>
              <a:t>反主流文化</a:t>
            </a:r>
            <a:endParaRPr lang="en-US" altLang="zh-CN" sz="2400" b="1">
              <a:latin typeface="Calibri" pitchFamily="34" charset="0"/>
            </a:endParaRPr>
          </a:p>
          <a:p>
            <a:r>
              <a:rPr lang="zh-CN" altLang="en-US" sz="2400" b="1">
                <a:latin typeface="Calibri" pitchFamily="34" charset="0"/>
              </a:rPr>
              <a:t>女权主义</a:t>
            </a:r>
            <a:endParaRPr lang="en-US" altLang="zh-CN" sz="2400" b="1">
              <a:latin typeface="Calibri" pitchFamily="34" charset="0"/>
            </a:endParaRPr>
          </a:p>
          <a:p>
            <a:r>
              <a:rPr lang="zh-CN" altLang="en-US" sz="2400" b="1">
                <a:latin typeface="Calibri" pitchFamily="34" charset="0"/>
              </a:rPr>
              <a:t>种族歧视</a:t>
            </a:r>
            <a:endParaRPr lang="en-US" altLang="zh-CN" sz="2400" b="1">
              <a:latin typeface="Calibri" pitchFamily="34" charset="0"/>
            </a:endParaRPr>
          </a:p>
          <a:p>
            <a:r>
              <a:rPr lang="zh-CN" altLang="en-US" sz="2400" b="1">
                <a:latin typeface="Calibri" pitchFamily="34" charset="0"/>
              </a:rPr>
              <a:t>民族矛盾加深、异性关系混乱</a:t>
            </a:r>
            <a:endParaRPr lang="zh-CN" altLang="en-US" sz="2400" b="1">
              <a:latin typeface="Calibri" pitchFamily="34" charset="0"/>
            </a:endParaRPr>
          </a:p>
          <a:p>
            <a:r>
              <a:rPr lang="zh-CN" altLang="en-US" sz="2400" b="1">
                <a:latin typeface="Calibri" pitchFamily="34" charset="0"/>
              </a:rPr>
              <a:t>工业污染严重、失业人数增加</a:t>
            </a:r>
            <a:endParaRPr lang="en-US" altLang="zh-CN" sz="2400" b="1">
              <a:latin typeface="Calibri" pitchFamily="34" charset="0"/>
            </a:endParaRPr>
          </a:p>
          <a:p>
            <a:r>
              <a:rPr lang="zh-CN" altLang="en-US" sz="2400" b="1">
                <a:latin typeface="Calibri" pitchFamily="34" charset="0"/>
              </a:rPr>
              <a:t>荒诞的嬉皮文化</a:t>
            </a:r>
            <a:endParaRPr lang="en-US" altLang="zh-CN" sz="2400" b="1">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6pic_1887621_b"/>
          <p:cNvPicPr>
            <a:picLocks noChangeAspect="1"/>
          </p:cNvPicPr>
          <p:nvPr/>
        </p:nvPicPr>
        <p:blipFill>
          <a:blip r:embed="rId1"/>
          <a:srcRect b="6417"/>
          <a:stretch>
            <a:fillRect/>
          </a:stretch>
        </p:blipFill>
        <p:spPr>
          <a:xfrm>
            <a:off x="0" y="635"/>
            <a:ext cx="9138920" cy="615823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91649" y="2492375"/>
            <a:ext cx="3840480" cy="1554480"/>
          </a:xfrm>
          <a:prstGeom prst="rect">
            <a:avLst/>
          </a:prstGeom>
          <a:noFill/>
        </p:spPr>
        <p:txBody>
          <a:bodyPr wrap="none">
            <a:spAutoFit/>
          </a:bodyPr>
          <a:lstStyle/>
          <a:p>
            <a:pPr algn="ctr">
              <a:spcBef>
                <a:spcPts val="0"/>
              </a:spcBef>
              <a:spcAft>
                <a:spcPts val="0"/>
              </a:spcAft>
              <a:defRPr/>
            </a:pPr>
            <a:r>
              <a:rPr lang="zh-CN" altLang="en-US" sz="9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rPr>
              <a:t>谢谢！</a:t>
            </a:r>
            <a:endParaRPr lang="zh-CN" altLang="en-US" sz="9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5362" name="TextBox 1"/>
          <p:cNvSpPr txBox="1">
            <a:spLocks noChangeArrowheads="1"/>
          </p:cNvSpPr>
          <p:nvPr/>
        </p:nvSpPr>
        <p:spPr bwMode="auto">
          <a:xfrm>
            <a:off x="755650" y="1773238"/>
            <a:ext cx="7777163" cy="2676525"/>
          </a:xfrm>
          <a:prstGeom prst="rect">
            <a:avLst/>
          </a:prstGeom>
          <a:noFill/>
          <a:ln w="9525">
            <a:noFill/>
            <a:miter lim="800000"/>
          </a:ln>
        </p:spPr>
        <p:txBody>
          <a:bodyPr>
            <a:spAutoFit/>
          </a:bodyPr>
          <a:lstStyle/>
          <a:p>
            <a:r>
              <a:rPr lang="zh-CN" altLang="en-US" sz="2400" b="1">
                <a:latin typeface="Calibri" pitchFamily="34" charset="0"/>
              </a:rPr>
              <a:t>       作为一位科学家和理想主义者，卡逊又是个孤独的听众，官场的人们常常难以如此。当她接到一封来自马萨诸塞州的杜可斯波里的一个名叫奥尔加</a:t>
            </a:r>
            <a:r>
              <a:rPr lang="en-US" altLang="zh-CN" sz="2400" b="1">
                <a:latin typeface="Calibri" pitchFamily="34" charset="0"/>
              </a:rPr>
              <a:t>·</a:t>
            </a:r>
            <a:r>
              <a:rPr lang="zh-CN" altLang="en-US" sz="2400" b="1">
                <a:latin typeface="Calibri" pitchFamily="34" charset="0"/>
              </a:rPr>
              <a:t>哈金丝的妇女的关于</a:t>
            </a:r>
            <a:r>
              <a:rPr lang="en-US" altLang="zh-CN" sz="2400" b="1">
                <a:latin typeface="Calibri" pitchFamily="34" charset="0"/>
              </a:rPr>
              <a:t>DDT</a:t>
            </a:r>
            <a:r>
              <a:rPr lang="zh-CN" altLang="en-US" sz="2400" b="1">
                <a:latin typeface="Calibri" pitchFamily="34" charset="0"/>
              </a:rPr>
              <a:t>杀死鸟类的信时，她就构思出了</a:t>
            </a:r>
            <a:r>
              <a:rPr lang="en-US" altLang="zh-CN" sz="2400" b="1">
                <a:latin typeface="Calibri" pitchFamily="34" charset="0"/>
              </a:rPr>
              <a:t>《</a:t>
            </a:r>
            <a:r>
              <a:rPr lang="zh-CN" altLang="en-US" sz="2400" b="1">
                <a:latin typeface="Calibri" pitchFamily="34" charset="0"/>
              </a:rPr>
              <a:t>寂静的春天</a:t>
            </a:r>
            <a:r>
              <a:rPr lang="en-US" altLang="zh-CN" sz="2400" b="1">
                <a:latin typeface="Calibri" pitchFamily="34" charset="0"/>
              </a:rPr>
              <a:t>》</a:t>
            </a:r>
            <a:r>
              <a:rPr lang="zh-CN" altLang="en-US" sz="2400" b="1">
                <a:latin typeface="Calibri" pitchFamily="34" charset="0"/>
              </a:rPr>
              <a:t>。现在，因为卡逊的努力而禁止了</a:t>
            </a:r>
            <a:r>
              <a:rPr lang="en-US" altLang="zh-CN" sz="2400" b="1">
                <a:latin typeface="Calibri" pitchFamily="34" charset="0"/>
              </a:rPr>
              <a:t>DDT</a:t>
            </a:r>
            <a:r>
              <a:rPr lang="zh-CN" altLang="en-US" sz="2400" b="1">
                <a:latin typeface="Calibri" pitchFamily="34" charset="0"/>
              </a:rPr>
              <a:t>，一些与她有着特殊关系的鸟类，如鹰和移居的猎鹰，不再处于绝迹的边缘。因为她的著作，人类，至少是数不清的人，保住了性命。</a:t>
            </a:r>
          </a:p>
        </p:txBody>
      </p:sp>
      <p:sp>
        <p:nvSpPr>
          <p:cNvPr id="3" name="矩形 2"/>
          <p:cNvSpPr/>
          <p:nvPr/>
        </p:nvSpPr>
        <p:spPr>
          <a:xfrm>
            <a:off x="3131840" y="476672"/>
            <a:ext cx="2037737" cy="1200329"/>
          </a:xfrm>
          <a:prstGeom prst="rect">
            <a:avLst/>
          </a:prstGeom>
          <a:noFill/>
        </p:spPr>
        <p:txBody>
          <a:bodyPr wrap="none">
            <a:spAutoFit/>
          </a:bodyPr>
          <a:lstStyle/>
          <a:p>
            <a:pPr algn="ctr">
              <a:spcBef>
                <a:spcPts val="0"/>
              </a:spcBef>
              <a:spcAft>
                <a:spcPts val="0"/>
              </a:spcAft>
              <a:defRPr/>
            </a:pPr>
            <a:r>
              <a:rPr lang="zh-CN" altLang="en-US" sz="7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rPr>
              <a:t>前言</a:t>
            </a:r>
            <a:endParaRPr lang="zh-CN" altLang="en-US" sz="7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6386" name="TextBox 3"/>
          <p:cNvSpPr txBox="1">
            <a:spLocks noChangeArrowheads="1"/>
          </p:cNvSpPr>
          <p:nvPr/>
        </p:nvSpPr>
        <p:spPr bwMode="auto">
          <a:xfrm>
            <a:off x="468313" y="692150"/>
            <a:ext cx="6624637" cy="3970338"/>
          </a:xfrm>
          <a:prstGeom prst="rect">
            <a:avLst/>
          </a:prstGeom>
          <a:noFill/>
          <a:ln w="9525">
            <a:noFill/>
            <a:miter lim="800000"/>
          </a:ln>
        </p:spPr>
        <p:txBody>
          <a:bodyPr>
            <a:spAutoFit/>
          </a:bodyPr>
          <a:lstStyle/>
          <a:p>
            <a:r>
              <a:rPr lang="zh-CN" altLang="en-US" sz="3600" b="1">
                <a:latin typeface="Calibri" pitchFamily="34" charset="0"/>
              </a:rPr>
              <a:t>        一封简单的信，一本充满争议的书，一个身患疾病的瘦弱女人，引起一场轰轰烈烈的政府与社会的运动，歇斯底里的抨击，震撼不了这个女人的呐喊。半个世纪的转变，描述了一个未尽的未来，这是一个正在进行的预言。</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7410" name="TextBox 5"/>
          <p:cNvSpPr txBox="1">
            <a:spLocks noChangeArrowheads="1"/>
          </p:cNvSpPr>
          <p:nvPr/>
        </p:nvSpPr>
        <p:spPr bwMode="auto">
          <a:xfrm>
            <a:off x="323850" y="1412875"/>
            <a:ext cx="8208963" cy="4800600"/>
          </a:xfrm>
          <a:prstGeom prst="rect">
            <a:avLst/>
          </a:prstGeom>
          <a:noFill/>
          <a:ln w="9525">
            <a:noFill/>
            <a:miter lim="800000"/>
          </a:ln>
        </p:spPr>
        <p:txBody>
          <a:bodyPr>
            <a:spAutoFit/>
          </a:bodyPr>
          <a:lstStyle/>
          <a:p>
            <a:r>
              <a:rPr lang="zh-CN" altLang="en-US" sz="3200">
                <a:latin typeface="Calibri" pitchFamily="34" charset="0"/>
              </a:rPr>
              <a:t>一封信，一本书，一场运动，一个世纪。</a:t>
            </a:r>
            <a:endParaRPr lang="en-US" altLang="zh-CN" sz="3200">
              <a:latin typeface="Calibri" pitchFamily="34" charset="0"/>
            </a:endParaRPr>
          </a:p>
          <a:p>
            <a:endParaRPr lang="en-US" altLang="zh-CN" sz="3200">
              <a:latin typeface="Calibri" pitchFamily="34" charset="0"/>
            </a:endParaRPr>
          </a:p>
          <a:p>
            <a:r>
              <a:rPr lang="en-US" altLang="zh-CN" sz="3200">
                <a:latin typeface="Calibri" pitchFamily="34" charset="0"/>
              </a:rPr>
              <a:t>      《</a:t>
            </a:r>
            <a:r>
              <a:rPr lang="zh-CN" altLang="en-US" sz="3200">
                <a:latin typeface="Calibri" pitchFamily="34" charset="0"/>
              </a:rPr>
              <a:t>寂静的春天</a:t>
            </a:r>
            <a:r>
              <a:rPr lang="en-US" altLang="zh-CN" sz="3200">
                <a:latin typeface="Calibri" pitchFamily="34" charset="0"/>
              </a:rPr>
              <a:t>》1962</a:t>
            </a:r>
            <a:r>
              <a:rPr lang="zh-CN" altLang="en-US" sz="3200">
                <a:latin typeface="Calibri" pitchFamily="34" charset="0"/>
              </a:rPr>
              <a:t>年在</a:t>
            </a:r>
            <a:r>
              <a:rPr lang="zh-CN" altLang="en-US" sz="3200">
                <a:latin typeface="Calibri" pitchFamily="34" charset="0"/>
                <a:hlinkClick r:id="rId2"/>
              </a:rPr>
              <a:t>美国</a:t>
            </a:r>
            <a:r>
              <a:rPr lang="zh-CN" altLang="en-US" sz="3200">
                <a:latin typeface="Calibri" pitchFamily="34" charset="0"/>
              </a:rPr>
              <a:t>问世时，是一本很有争议的书，是标志着人类首次关注环境问题的著作。它那惊世骇俗的关于农药危害人类环境的预言，不仅受到与之</a:t>
            </a:r>
            <a:r>
              <a:rPr lang="zh-CN" altLang="en-US" sz="3200">
                <a:latin typeface="Calibri" pitchFamily="34" charset="0"/>
                <a:hlinkClick r:id="rId3"/>
              </a:rPr>
              <a:t>利害攸关</a:t>
            </a:r>
            <a:r>
              <a:rPr lang="zh-CN" altLang="en-US" sz="3200">
                <a:latin typeface="Calibri" pitchFamily="34" charset="0"/>
              </a:rPr>
              <a:t>的生产与经济部门的猛烈抨击，而且也强烈震撼了社会广大民众。</a:t>
            </a:r>
            <a:endParaRPr lang="zh-CN" altLang="en-US" sz="3200">
              <a:latin typeface="Calibri" pitchFamily="34" charset="0"/>
            </a:endParaRPr>
          </a:p>
          <a:p>
            <a:endParaRPr lang="en-US" altLang="zh-CN" sz="3200">
              <a:latin typeface="Calibri" pitchFamily="34" charset="0"/>
            </a:endParaRPr>
          </a:p>
          <a:p>
            <a:r>
              <a:rPr lang="zh-CN" altLang="en-US">
                <a:latin typeface="Calibri" pitchFamily="34" charset="0"/>
              </a:rPr>
              <a:t>。</a:t>
            </a:r>
          </a:p>
        </p:txBody>
      </p:sp>
      <p:sp>
        <p:nvSpPr>
          <p:cNvPr id="7" name="矩形 6"/>
          <p:cNvSpPr/>
          <p:nvPr/>
        </p:nvSpPr>
        <p:spPr>
          <a:xfrm>
            <a:off x="0" y="0"/>
            <a:ext cx="8964488" cy="923330"/>
          </a:xfrm>
          <a:prstGeom prst="rect">
            <a:avLst/>
          </a:prstGeom>
          <a:noFill/>
        </p:spPr>
        <p:txBody>
          <a:bodyPr>
            <a:spAutoFit/>
          </a:bodyPr>
          <a:lstStyle/>
          <a:p>
            <a:pPr algn="ctr">
              <a:spcBef>
                <a:spcPts val="0"/>
              </a:spcBef>
              <a:spcAft>
                <a:spcPts val="0"/>
              </a:spcAft>
              <a:defRPr/>
            </a:pPr>
            <a:r>
              <a:rPr lang="en-US" altLang="zh-CN"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rPr>
              <a:t>《</a:t>
            </a:r>
            <a:r>
              <a:rPr lang="zh-CN" alt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rPr>
              <a:t>寂静的春天</a:t>
            </a:r>
            <a:r>
              <a:rPr lang="en-US" altLang="zh-CN"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rPr>
              <a:t>》</a:t>
            </a:r>
            <a:r>
              <a:rPr lang="zh-CN" alt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rPr>
              <a:t>问世的意义：</a:t>
            </a:r>
            <a:endParaRPr lang="zh-CN" altLang="en-US" sz="5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51520" y="0"/>
            <a:ext cx="2149229" cy="923330"/>
          </a:xfrm>
          <a:prstGeom prst="rect">
            <a:avLst/>
          </a:prstGeom>
          <a:noFill/>
        </p:spPr>
        <p:txBody>
          <a:bodyPr>
            <a:spAutoFit/>
          </a:bodyPr>
          <a:lstStyle/>
          <a:p>
            <a:pPr algn="ctr">
              <a:spcBef>
                <a:spcPts val="0"/>
              </a:spcBef>
              <a:spcAft>
                <a:spcPts val="0"/>
              </a:spcAft>
              <a:defRPr/>
            </a:pPr>
            <a:r>
              <a:rPr lang="zh-CN" alt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rPr>
              <a:t>背景：</a:t>
            </a:r>
            <a:endParaRPr lang="zh-CN" alt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endParaRPr>
          </a:p>
        </p:txBody>
      </p:sp>
      <p:sp>
        <p:nvSpPr>
          <p:cNvPr id="18435" name="TextBox 4"/>
          <p:cNvSpPr txBox="1">
            <a:spLocks noChangeArrowheads="1"/>
          </p:cNvSpPr>
          <p:nvPr/>
        </p:nvSpPr>
        <p:spPr bwMode="auto">
          <a:xfrm>
            <a:off x="250825" y="949325"/>
            <a:ext cx="8569325" cy="5262563"/>
          </a:xfrm>
          <a:prstGeom prst="rect">
            <a:avLst/>
          </a:prstGeom>
          <a:noFill/>
          <a:ln w="9525">
            <a:noFill/>
            <a:miter lim="800000"/>
          </a:ln>
        </p:spPr>
        <p:txBody>
          <a:bodyPr>
            <a:spAutoFit/>
          </a:bodyPr>
          <a:lstStyle/>
          <a:p>
            <a:r>
              <a:rPr lang="zh-CN" altLang="en-US">
                <a:latin typeface="Calibri" pitchFamily="34" charset="0"/>
              </a:rPr>
              <a:t>           </a:t>
            </a:r>
            <a:r>
              <a:rPr lang="zh-CN" altLang="en-US" sz="2800" b="1">
                <a:latin typeface="Calibri" pitchFamily="34" charset="0"/>
              </a:rPr>
              <a:t>本书的作者是一位研究鱼类和野生资源的海洋生物学家，所以，你也就不必为本书和它的作者受到从环境污染中获利的人的抵制而感到吃惊。大多数化工公司企图禁止</a:t>
            </a:r>
            <a:r>
              <a:rPr lang="en-US" altLang="zh-CN" sz="2800" b="1">
                <a:latin typeface="Calibri" pitchFamily="34" charset="0"/>
              </a:rPr>
              <a:t>《</a:t>
            </a:r>
            <a:r>
              <a:rPr lang="zh-CN" altLang="en-US" sz="2800" b="1">
                <a:latin typeface="Calibri" pitchFamily="34" charset="0"/>
              </a:rPr>
              <a:t>寂静的春天）的发行。当它的片段在</a:t>
            </a:r>
            <a:r>
              <a:rPr lang="en-US" altLang="zh-CN" sz="2800" b="1">
                <a:latin typeface="Calibri" pitchFamily="34" charset="0"/>
              </a:rPr>
              <a:t>《</a:t>
            </a:r>
            <a:r>
              <a:rPr lang="zh-CN" altLang="en-US" sz="2800" b="1">
                <a:latin typeface="Calibri" pitchFamily="34" charset="0"/>
              </a:rPr>
              <a:t>纽约人</a:t>
            </a:r>
            <a:r>
              <a:rPr lang="en-US" altLang="zh-CN" sz="2800" b="1">
                <a:latin typeface="Calibri" pitchFamily="34" charset="0"/>
              </a:rPr>
              <a:t>》</a:t>
            </a:r>
            <a:r>
              <a:rPr lang="zh-CN" altLang="en-US" sz="2800" b="1">
                <a:latin typeface="Calibri" pitchFamily="34" charset="0"/>
              </a:rPr>
              <a:t>中出现时，马上有一群人指责书的作者卡逊是歇斯底里的、极端的。即使现在，当向那些以环境为代价获取经济利益的人问起此类问题时，你依然能够听见这种谩骂（在</a:t>
            </a:r>
            <a:r>
              <a:rPr lang="en-US" altLang="zh-CN" sz="2800" b="1">
                <a:latin typeface="Calibri" pitchFamily="34" charset="0"/>
              </a:rPr>
              <a:t>1992</a:t>
            </a:r>
            <a:r>
              <a:rPr lang="zh-CN" altLang="en-US" sz="2800" b="1">
                <a:latin typeface="Calibri" pitchFamily="34" charset="0"/>
              </a:rPr>
              <a:t>年的竞选中我被贴上了“臭氧人”的标签，当然，起这个名字不是为了赞扬，而我，则把它作为荣誉的象征，我晓得提出这些问题永远会激发凶猛的</a:t>
            </a:r>
            <a:r>
              <a:rPr lang="en-US" altLang="zh-CN" sz="2800" b="1">
                <a:latin typeface="Calibri" pitchFamily="34" charset="0"/>
              </a:rPr>
              <a:t>——</a:t>
            </a:r>
            <a:r>
              <a:rPr lang="zh-CN" altLang="en-US" sz="2800" b="1">
                <a:latin typeface="Calibri" pitchFamily="34" charset="0"/>
              </a:rPr>
              <a:t>有时是愚蠢的</a:t>
            </a:r>
            <a:r>
              <a:rPr lang="en-US" altLang="zh-CN" sz="2800" b="1">
                <a:latin typeface="Calibri" pitchFamily="34" charset="0"/>
              </a:rPr>
              <a:t>——</a:t>
            </a:r>
            <a:r>
              <a:rPr lang="zh-CN" altLang="en-US" sz="2800" b="1">
                <a:latin typeface="Calibri" pitchFamily="34" charset="0"/>
              </a:rPr>
              <a:t>反抗）。当这本书开始广为传颁时，反抗的力量曾是很可怕的。</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9458" name="TextBox 1"/>
          <p:cNvSpPr txBox="1">
            <a:spLocks noChangeArrowheads="1"/>
          </p:cNvSpPr>
          <p:nvPr/>
        </p:nvSpPr>
        <p:spPr bwMode="auto">
          <a:xfrm>
            <a:off x="395288" y="692150"/>
            <a:ext cx="5400675" cy="6124575"/>
          </a:xfrm>
          <a:prstGeom prst="rect">
            <a:avLst/>
          </a:prstGeom>
          <a:noFill/>
          <a:ln w="9525">
            <a:noFill/>
            <a:miter lim="800000"/>
          </a:ln>
        </p:spPr>
        <p:txBody>
          <a:bodyPr>
            <a:spAutoFit/>
          </a:bodyPr>
          <a:lstStyle/>
          <a:p>
            <a:r>
              <a:rPr lang="zh-CN" altLang="en-US" sz="2800" b="1">
                <a:latin typeface="Calibri" pitchFamily="34" charset="0"/>
              </a:rPr>
              <a:t>对蕾切尔</a:t>
            </a:r>
            <a:r>
              <a:rPr lang="en-US" altLang="zh-CN" sz="2800" b="1">
                <a:latin typeface="Calibri" pitchFamily="34" charset="0"/>
              </a:rPr>
              <a:t>·</a:t>
            </a:r>
            <a:r>
              <a:rPr lang="zh-CN" altLang="en-US" sz="2800" b="1">
                <a:latin typeface="Calibri" pitchFamily="34" charset="0"/>
              </a:rPr>
              <a:t>卡逊的攻击绝对比得上当年出版</a:t>
            </a:r>
            <a:r>
              <a:rPr lang="en-US" altLang="zh-CN" sz="2800" b="1">
                <a:latin typeface="Calibri" pitchFamily="34" charset="0"/>
              </a:rPr>
              <a:t>《</a:t>
            </a:r>
            <a:r>
              <a:rPr lang="zh-CN" altLang="en-US" sz="2800" b="1">
                <a:latin typeface="Calibri" pitchFamily="34" charset="0"/>
              </a:rPr>
              <a:t>物种起源</a:t>
            </a:r>
            <a:r>
              <a:rPr lang="en-US" altLang="zh-CN" sz="2800" b="1">
                <a:latin typeface="Calibri" pitchFamily="34" charset="0"/>
              </a:rPr>
              <a:t>》</a:t>
            </a:r>
            <a:r>
              <a:rPr lang="zh-CN" altLang="en-US" sz="2800" b="1">
                <a:latin typeface="Calibri" pitchFamily="34" charset="0"/>
              </a:rPr>
              <a:t>时对达尔文的攻击。况且，卡逊是一位妇女，很多冷嘲热讽直接指向了她的性别，把她称作“歇斯底里的”。</a:t>
            </a:r>
            <a:r>
              <a:rPr lang="en-US" altLang="zh-CN" sz="2800" b="1">
                <a:latin typeface="Calibri" pitchFamily="34" charset="0"/>
              </a:rPr>
              <a:t>《</a:t>
            </a:r>
            <a:r>
              <a:rPr lang="zh-CN" altLang="en-US" sz="2800" b="1">
                <a:latin typeface="Calibri" pitchFamily="34" charset="0"/>
              </a:rPr>
              <a:t>时代）杂志甚至还指责她“煽情”。她彼当做“大自然的</a:t>
            </a:r>
            <a:r>
              <a:rPr lang="zh-CN" altLang="en-US" sz="2800" b="1">
                <a:latin typeface="Calibri" pitchFamily="34" charset="0"/>
                <a:hlinkClick r:id="rId2"/>
              </a:rPr>
              <a:t>女祭司</a:t>
            </a:r>
            <a:r>
              <a:rPr lang="zh-CN" altLang="en-US" sz="2800" b="1">
                <a:latin typeface="Calibri" pitchFamily="34" charset="0"/>
              </a:rPr>
              <a:t>”而摒弃了，她作为科学家的荣誉也被攻击，而对手们资助了那些预料会否定她的研究工作的宣传品。那完全是一场激烈的、有财政保障的反击战，不是对一位政治候选人，而是针对一本书和它的作者。</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20482" name="TextBox 1"/>
          <p:cNvSpPr txBox="1">
            <a:spLocks noChangeArrowheads="1"/>
          </p:cNvSpPr>
          <p:nvPr/>
        </p:nvSpPr>
        <p:spPr bwMode="auto">
          <a:xfrm>
            <a:off x="827088" y="620713"/>
            <a:ext cx="7200900" cy="5262562"/>
          </a:xfrm>
          <a:prstGeom prst="rect">
            <a:avLst/>
          </a:prstGeom>
          <a:noFill/>
          <a:ln w="9525">
            <a:noFill/>
            <a:miter lim="800000"/>
          </a:ln>
        </p:spPr>
        <p:txBody>
          <a:bodyPr>
            <a:spAutoFit/>
          </a:bodyPr>
          <a:lstStyle/>
          <a:p>
            <a:r>
              <a:rPr lang="zh-CN" altLang="en-US" sz="2800" b="1">
                <a:latin typeface="Calibri" pitchFamily="34" charset="0"/>
              </a:rPr>
              <a:t>       卡逊在论战中具有两个决定性的力量：尊重事实和非凡的个人勇气。她反复地推敲过</a:t>
            </a:r>
            <a:r>
              <a:rPr lang="en-US" altLang="zh-CN" sz="2800" b="1">
                <a:latin typeface="Calibri" pitchFamily="34" charset="0"/>
              </a:rPr>
              <a:t>《</a:t>
            </a:r>
            <a:r>
              <a:rPr lang="zh-CN" altLang="en-US" sz="2800" b="1">
                <a:latin typeface="Calibri" pitchFamily="34" charset="0"/>
              </a:rPr>
              <a:t>寂静的春天</a:t>
            </a:r>
            <a:r>
              <a:rPr lang="en-US" altLang="zh-CN" sz="2800" b="1">
                <a:latin typeface="Calibri" pitchFamily="34" charset="0"/>
              </a:rPr>
              <a:t>》</a:t>
            </a:r>
            <a:r>
              <a:rPr lang="zh-CN" altLang="en-US" sz="2800" b="1">
                <a:latin typeface="Calibri" pitchFamily="34" charset="0"/>
              </a:rPr>
              <a:t>中的每一段话。现实已经证明，她的警言是言简意赅的。她的勇气、她的远见卓识，已经远远超过了她要动摇那些牢固的、获利颇丰的产业的意愿。当写作</a:t>
            </a:r>
            <a:r>
              <a:rPr lang="en-US" altLang="zh-CN" sz="2800" b="1">
                <a:latin typeface="Calibri" pitchFamily="34" charset="0"/>
              </a:rPr>
              <a:t>《</a:t>
            </a:r>
            <a:r>
              <a:rPr lang="zh-CN" altLang="en-US" sz="2800" b="1">
                <a:latin typeface="Calibri" pitchFamily="34" charset="0"/>
              </a:rPr>
              <a:t>寂静的春天</a:t>
            </a:r>
            <a:r>
              <a:rPr lang="en-US" altLang="zh-CN" sz="2800" b="1">
                <a:latin typeface="Calibri" pitchFamily="34" charset="0"/>
              </a:rPr>
              <a:t>》</a:t>
            </a:r>
            <a:r>
              <a:rPr lang="zh-CN" altLang="en-US" sz="2800" b="1">
                <a:latin typeface="Calibri" pitchFamily="34" charset="0"/>
              </a:rPr>
              <a:t>的时候，她强忍着切除乳房的痛苦，同时还接受着放射治疗。书出版两年后，她逝世于乳腺癌。具有讽刺意味的是，新的研究有力地证明了这一疾病与有毒化学品的暴露有着必然联系。从某种意义上说，卡逊确确实实是在为她的生命而写作。</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l="-17000" r="-17000"/>
          </a:stretch>
        </a:blipFill>
        <a:effectLst/>
      </p:bgPr>
    </p:bg>
    <p:spTree>
      <p:nvGrpSpPr>
        <p:cNvPr id="1" name=""/>
        <p:cNvGrpSpPr/>
        <p:nvPr/>
      </p:nvGrpSpPr>
      <p:grpSpPr>
        <a:xfrm>
          <a:off x="0" y="0"/>
          <a:ext cx="0" cy="0"/>
          <a:chOff x="0" y="0"/>
          <a:chExt cx="0" cy="0"/>
        </a:xfrm>
      </p:grpSpPr>
      <p:sp>
        <p:nvSpPr>
          <p:cNvPr id="4" name="矩形 3"/>
          <p:cNvSpPr/>
          <p:nvPr/>
        </p:nvSpPr>
        <p:spPr>
          <a:xfrm>
            <a:off x="179512" y="0"/>
            <a:ext cx="3456384" cy="923330"/>
          </a:xfrm>
          <a:prstGeom prst="rect">
            <a:avLst/>
          </a:prstGeom>
          <a:noFill/>
        </p:spPr>
        <p:txBody>
          <a:bodyPr>
            <a:spAutoFit/>
          </a:bodyPr>
          <a:lstStyle/>
          <a:p>
            <a:pPr algn="ctr">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作者简介：</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endParaRPr>
          </a:p>
        </p:txBody>
      </p:sp>
      <p:sp>
        <p:nvSpPr>
          <p:cNvPr id="21507" name="TextBox 4"/>
          <p:cNvSpPr txBox="1">
            <a:spLocks noChangeArrowheads="1"/>
          </p:cNvSpPr>
          <p:nvPr/>
        </p:nvSpPr>
        <p:spPr bwMode="auto">
          <a:xfrm>
            <a:off x="250825" y="908050"/>
            <a:ext cx="8353425" cy="2555875"/>
          </a:xfrm>
          <a:prstGeom prst="rect">
            <a:avLst/>
          </a:prstGeom>
          <a:noFill/>
          <a:ln w="9525">
            <a:noFill/>
            <a:miter lim="800000"/>
          </a:ln>
        </p:spPr>
        <p:txBody>
          <a:bodyPr>
            <a:spAutoFit/>
          </a:bodyPr>
          <a:lstStyle/>
          <a:p>
            <a:r>
              <a:rPr lang="zh-CN" altLang="en-US" sz="2000" b="1">
                <a:latin typeface="Calibri" pitchFamily="34" charset="0"/>
                <a:hlinkClick r:id="rId2"/>
              </a:rPr>
              <a:t>蕾切尔</a:t>
            </a:r>
            <a:r>
              <a:rPr lang="en-US" altLang="zh-CN" sz="2000" b="1">
                <a:latin typeface="Calibri" pitchFamily="34" charset="0"/>
                <a:hlinkClick r:id="rId2"/>
              </a:rPr>
              <a:t>·</a:t>
            </a:r>
            <a:r>
              <a:rPr lang="zh-CN" altLang="en-US" sz="2000" b="1">
                <a:latin typeface="Calibri" pitchFamily="34" charset="0"/>
                <a:hlinkClick r:id="rId2"/>
              </a:rPr>
              <a:t>卡逊</a:t>
            </a:r>
            <a:r>
              <a:rPr lang="en-US" altLang="zh-CN" sz="2000" b="1">
                <a:latin typeface="Calibri" pitchFamily="34" charset="0"/>
              </a:rPr>
              <a:t>1907</a:t>
            </a:r>
            <a:r>
              <a:rPr lang="zh-CN" altLang="en-US" sz="2000" b="1">
                <a:latin typeface="Calibri" pitchFamily="34" charset="0"/>
              </a:rPr>
              <a:t>年</a:t>
            </a:r>
            <a:r>
              <a:rPr lang="en-US" altLang="zh-CN" sz="2000" b="1">
                <a:latin typeface="Calibri" pitchFamily="34" charset="0"/>
              </a:rPr>
              <a:t>5</a:t>
            </a:r>
            <a:r>
              <a:rPr lang="zh-CN" altLang="en-US" sz="2000" b="1">
                <a:latin typeface="Calibri" pitchFamily="34" charset="0"/>
              </a:rPr>
              <a:t>月</a:t>
            </a:r>
            <a:r>
              <a:rPr lang="en-US" altLang="zh-CN" sz="2000" b="1">
                <a:latin typeface="Calibri" pitchFamily="34" charset="0"/>
              </a:rPr>
              <a:t>27</a:t>
            </a:r>
            <a:r>
              <a:rPr lang="zh-CN" altLang="en-US" sz="2000" b="1">
                <a:latin typeface="Calibri" pitchFamily="34" charset="0"/>
              </a:rPr>
              <a:t>日生于宾夕法尼亚州</a:t>
            </a:r>
            <a:r>
              <a:rPr lang="zh-CN" altLang="en-US" sz="2000" b="1">
                <a:latin typeface="Calibri" pitchFamily="34" charset="0"/>
                <a:hlinkClick r:id="rId3"/>
              </a:rPr>
              <a:t>泉溪镇</a:t>
            </a:r>
            <a:r>
              <a:rPr lang="zh-CN" altLang="en-US" sz="2000" b="1">
                <a:latin typeface="Calibri" pitchFamily="34" charset="0"/>
              </a:rPr>
              <a:t>，并在那儿度过童年。她</a:t>
            </a:r>
            <a:r>
              <a:rPr lang="en-US" altLang="zh-CN" sz="2000" b="1">
                <a:latin typeface="Calibri" pitchFamily="34" charset="0"/>
              </a:rPr>
              <a:t>1935</a:t>
            </a:r>
            <a:r>
              <a:rPr lang="zh-CN" altLang="en-US" sz="2000" b="1">
                <a:latin typeface="Calibri" pitchFamily="34" charset="0"/>
              </a:rPr>
              <a:t>年至</a:t>
            </a:r>
            <a:r>
              <a:rPr lang="en-US" altLang="zh-CN" sz="2000" b="1">
                <a:latin typeface="Calibri" pitchFamily="34" charset="0"/>
              </a:rPr>
              <a:t>1952</a:t>
            </a:r>
            <a:r>
              <a:rPr lang="zh-CN" altLang="en-US" sz="2000" b="1">
                <a:latin typeface="Calibri" pitchFamily="34" charset="0"/>
              </a:rPr>
              <a:t>年间供职于</a:t>
            </a:r>
            <a:r>
              <a:rPr lang="zh-CN" altLang="en-US" sz="2000" b="1">
                <a:latin typeface="Calibri" pitchFamily="34" charset="0"/>
                <a:hlinkClick r:id="rId4"/>
              </a:rPr>
              <a:t>美国联邦政府</a:t>
            </a:r>
            <a:r>
              <a:rPr lang="zh-CN" altLang="en-US" sz="2000" b="1">
                <a:latin typeface="Calibri" pitchFamily="34" charset="0"/>
              </a:rPr>
              <a:t>所属的鱼类及野生生物调查所，这使她有机会接触到许多环境问题。在此期间，她曾写过一些有关海洋生态的著作，如</a:t>
            </a:r>
            <a:r>
              <a:rPr lang="en-US" altLang="zh-CN" sz="2000" b="1">
                <a:latin typeface="Calibri" pitchFamily="34" charset="0"/>
              </a:rPr>
              <a:t>《</a:t>
            </a:r>
            <a:r>
              <a:rPr lang="zh-CN" altLang="en-US" sz="2000" b="1">
                <a:latin typeface="Calibri" pitchFamily="34" charset="0"/>
              </a:rPr>
              <a:t>在海风下</a:t>
            </a:r>
            <a:r>
              <a:rPr lang="en-US" altLang="zh-CN" sz="2000" b="1">
                <a:latin typeface="Calibri" pitchFamily="34" charset="0"/>
              </a:rPr>
              <a:t>》</a:t>
            </a:r>
            <a:r>
              <a:rPr lang="zh-CN" altLang="en-US" sz="2000" b="1">
                <a:latin typeface="Calibri" pitchFamily="34" charset="0"/>
              </a:rPr>
              <a:t>，</a:t>
            </a:r>
            <a:r>
              <a:rPr lang="en-US" altLang="zh-CN" sz="2000" b="1">
                <a:latin typeface="Calibri" pitchFamily="34" charset="0"/>
              </a:rPr>
              <a:t>《</a:t>
            </a:r>
            <a:r>
              <a:rPr lang="zh-CN" altLang="en-US" sz="2000" b="1">
                <a:latin typeface="Calibri" pitchFamily="34" charset="0"/>
              </a:rPr>
              <a:t>海的边缘</a:t>
            </a:r>
            <a:r>
              <a:rPr lang="en-US" altLang="zh-CN" sz="2000" b="1">
                <a:latin typeface="Calibri" pitchFamily="34" charset="0"/>
              </a:rPr>
              <a:t>》</a:t>
            </a:r>
            <a:r>
              <a:rPr lang="zh-CN" altLang="en-US" sz="2000" b="1">
                <a:latin typeface="Calibri" pitchFamily="34" charset="0"/>
              </a:rPr>
              <a:t>和</a:t>
            </a:r>
            <a:r>
              <a:rPr lang="en-US" altLang="zh-CN" sz="2000" b="1">
                <a:latin typeface="Calibri" pitchFamily="34" charset="0"/>
              </a:rPr>
              <a:t>《</a:t>
            </a:r>
            <a:r>
              <a:rPr lang="zh-CN" altLang="en-US" sz="2000" b="1">
                <a:latin typeface="Calibri" pitchFamily="34" charset="0"/>
              </a:rPr>
              <a:t>环绕着我们的海洋</a:t>
            </a:r>
            <a:r>
              <a:rPr lang="en-US" altLang="zh-CN" sz="2000" b="1">
                <a:latin typeface="Calibri" pitchFamily="34" charset="0"/>
              </a:rPr>
              <a:t>》</a:t>
            </a:r>
            <a:r>
              <a:rPr lang="zh-CN" altLang="en-US" sz="2000" b="1">
                <a:latin typeface="Calibri" pitchFamily="34" charset="0"/>
              </a:rPr>
              <a:t>。这些著作使她获得了第一流作家的声誉。</a:t>
            </a:r>
            <a:endParaRPr lang="en-US" altLang="zh-CN" sz="2000" b="1">
              <a:latin typeface="Calibri" pitchFamily="34" charset="0"/>
            </a:endParaRPr>
          </a:p>
          <a:p>
            <a:r>
              <a:rPr lang="zh-CN" altLang="en-US" sz="2000" b="1">
                <a:latin typeface="Calibri" pitchFamily="34" charset="0"/>
              </a:rPr>
              <a:t>她作为科学家的荣誉也被攻击，而对手们资助了那些预料会否定她的研究工作的宣传品。那完全是一场激烈的、有财政保障的反击战，不是对一位政治候选人，而是针对一本书和它的作者。</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3307</Words>
  <Paragraphs>89</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dcterms:created xsi:type="dcterms:W3CDTF">2013-09-21T12:54:00Z</dcterms:created>
  <dcterms:modified xsi:type="dcterms:W3CDTF">2018-08-19T19:31:00Z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2052-10.1.0.5346</vt:lpwstr>
  </property>
</Properties>
</file>