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3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6B000-3351-4B76-BA6E-54018884E5A3}" type="slidenum">
              <a:rPr lang="zh-CN" altLang="zh-CN"/>
              <a:pPr/>
              <a:t>1</a:t>
            </a:fld>
            <a:endParaRPr lang="zh-CN" altLang="zh-CN"/>
          </a:p>
        </p:txBody>
      </p:sp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1835150" y="981075"/>
            <a:ext cx="5473700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sz="8000" b="1" dirty="0">
                <a:latin typeface="+mn-ea"/>
              </a:rPr>
              <a:t>白杨礼赞</a:t>
            </a:r>
          </a:p>
          <a:p>
            <a:pPr algn="ctr">
              <a:spcBef>
                <a:spcPct val="50000"/>
              </a:spcBef>
            </a:pPr>
            <a:r>
              <a:rPr lang="zh-CN" sz="2400" dirty="0">
                <a:latin typeface="+mn-ea"/>
              </a:rPr>
              <a:t>（茅盾）</a:t>
            </a:r>
          </a:p>
          <a:p>
            <a:pPr algn="ctr">
              <a:spcBef>
                <a:spcPct val="50000"/>
              </a:spcBef>
            </a:pPr>
            <a:endParaRPr lang="zh-CN" altLang="zh-CN" sz="24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3203575" y="3644900"/>
            <a:ext cx="331311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4800" b="1" dirty="0">
                <a:solidFill>
                  <a:srgbClr val="FF0000"/>
                </a:solidFill>
                <a:latin typeface="+mn-ea"/>
              </a:rPr>
              <a:t>第二课时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1C31-FB33-4136-9563-48E49D2823F2}" type="slidenum">
              <a:rPr lang="zh-CN" altLang="zh-CN"/>
              <a:pPr/>
              <a:t>10</a:t>
            </a:fld>
            <a:endParaRPr lang="zh-CN" altLang="zh-CN"/>
          </a:p>
        </p:txBody>
      </p:sp>
      <p:sp>
        <p:nvSpPr>
          <p:cNvPr id="32770" name="TextBox 2"/>
          <p:cNvSpPr txBox="1">
            <a:spLocks noChangeArrowheads="1"/>
          </p:cNvSpPr>
          <p:nvPr/>
        </p:nvSpPr>
        <p:spPr bwMode="auto">
          <a:xfrm>
            <a:off x="7086471" y="214313"/>
            <a:ext cx="1661993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zh-CN" altLang="zh-CN" sz="2400" b="1" dirty="0">
                <a:latin typeface="华文行楷" pitchFamily="2" charset="-122"/>
              </a:rPr>
              <a:t>         </a:t>
            </a:r>
            <a:r>
              <a:rPr lang="zh-CN" sz="2400" b="1" dirty="0">
                <a:latin typeface="华文行楷" pitchFamily="2" charset="-122"/>
              </a:rPr>
              <a:t>这是虽在北方风雪的压迫下却保持着倔强挺立的一种树。哪怕只有碗那样粗细，它却努力向上发展，高到丈许，两丈，参天耸立，不折不挠，对抗着西北风。</a:t>
            </a:r>
          </a:p>
        </p:txBody>
      </p:sp>
      <p:sp>
        <p:nvSpPr>
          <p:cNvPr id="32771" name="日期占位符 6"/>
          <p:cNvSpPr txBox="1">
            <a:spLocks noGrp="1"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fld id="{26384D1F-E185-4F0D-A12A-3398EE4AA8F5}" type="datetime1">
              <a:rPr lang="zh-CN" altLang="en-US" sz="1200">
                <a:solidFill>
                  <a:srgbClr val="FFFFFF"/>
                </a:solidFill>
              </a:rPr>
              <a:pPr/>
              <a:t>2016/9/29</a:t>
            </a:fld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2772" name="页脚占位符 5"/>
          <p:cNvSpPr txBox="1">
            <a:spLocks noGrp="1"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sz="1200">
                <a:solidFill>
                  <a:srgbClr val="FFFFFF"/>
                </a:solidFill>
              </a:rPr>
              <a:t>桐城市黄岗初中：舒林</a:t>
            </a:r>
          </a:p>
        </p:txBody>
      </p:sp>
      <p:sp>
        <p:nvSpPr>
          <p:cNvPr id="32773" name="灯片编号占位符 4"/>
          <p:cNvSpPr txBox="1">
            <a:spLocks noGrp="1"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FDC66EE1-6491-4E9C-B45F-AB63082CD6FB}" type="slidenum">
              <a:rPr lang="zh-CN" altLang="en-US" sz="1200">
                <a:solidFill>
                  <a:srgbClr val="FFFFFF"/>
                </a:solidFill>
              </a:rPr>
              <a:pPr algn="r"/>
              <a:t>10</a:t>
            </a:fld>
            <a:endParaRPr lang="en-US" sz="1200">
              <a:solidFill>
                <a:srgbClr val="FFFFFF"/>
              </a:solidFill>
            </a:endParaRPr>
          </a:p>
        </p:txBody>
      </p:sp>
      <p:pic>
        <p:nvPicPr>
          <p:cNvPr id="32774" name="Picture 6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156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F9A5A-2844-400A-B9AC-D093EBB39367}" type="slidenum">
              <a:rPr lang="zh-CN" altLang="zh-CN"/>
              <a:pPr/>
              <a:t>11</a:t>
            </a:fld>
            <a:endParaRPr lang="zh-CN" altLang="zh-CN"/>
          </a:p>
        </p:txBody>
      </p:sp>
      <p:sp>
        <p:nvSpPr>
          <p:cNvPr id="33794" name="AutoShape 2"/>
          <p:cNvSpPr>
            <a:spLocks noChangeArrowheads="1"/>
          </p:cNvSpPr>
          <p:nvPr/>
        </p:nvSpPr>
        <p:spPr bwMode="auto">
          <a:xfrm>
            <a:off x="2555875" y="188913"/>
            <a:ext cx="3024188" cy="576262"/>
          </a:xfrm>
          <a:prstGeom prst="roundRect">
            <a:avLst>
              <a:gd name="adj" fmla="val 16667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sz="3600" b="1" dirty="0">
                <a:solidFill>
                  <a:srgbClr val="FF0000"/>
                </a:solidFill>
              </a:rPr>
              <a:t>互动交流一</a:t>
            </a: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250825" y="851484"/>
            <a:ext cx="8616950" cy="5911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indent="298450">
              <a:lnSpc>
                <a:spcPct val="120000"/>
              </a:lnSpc>
            </a:pPr>
            <a:r>
              <a:rPr lang="zh-CN" sz="2500" b="1" dirty="0">
                <a:latin typeface="+mn-ea"/>
              </a:rPr>
              <a:t>阅读第</a:t>
            </a:r>
            <a:r>
              <a:rPr lang="zh-CN" altLang="zh-CN" sz="2500" b="1" dirty="0">
                <a:latin typeface="+mn-ea"/>
              </a:rPr>
              <a:t>2</a:t>
            </a:r>
            <a:r>
              <a:rPr lang="zh-CN" sz="2500" b="1" dirty="0">
                <a:latin typeface="+mn-ea"/>
              </a:rPr>
              <a:t>、</a:t>
            </a:r>
            <a:r>
              <a:rPr lang="zh-CN" altLang="zh-CN" sz="2500" b="1" dirty="0">
                <a:latin typeface="+mn-ea"/>
              </a:rPr>
              <a:t>3</a:t>
            </a:r>
            <a:r>
              <a:rPr lang="zh-CN" sz="2500" b="1" dirty="0">
                <a:latin typeface="+mn-ea"/>
              </a:rPr>
              <a:t>两段，完成下列问题</a:t>
            </a:r>
          </a:p>
          <a:p>
            <a:pPr indent="298450">
              <a:lnSpc>
                <a:spcPct val="120000"/>
              </a:lnSpc>
            </a:pPr>
            <a:r>
              <a:rPr lang="zh-CN" altLang="zh-CN" sz="2500" b="1" dirty="0">
                <a:latin typeface="+mn-ea"/>
              </a:rPr>
              <a:t>1  </a:t>
            </a:r>
            <a:r>
              <a:rPr lang="zh-CN" sz="2500" b="1" dirty="0">
                <a:latin typeface="+mn-ea"/>
              </a:rPr>
              <a:t>作者笔下的壮美的黄土高原有怎样的特点？作者感受又如何？</a:t>
            </a:r>
          </a:p>
          <a:p>
            <a:pPr indent="298450">
              <a:lnSpc>
                <a:spcPct val="120000"/>
              </a:lnSpc>
            </a:pPr>
            <a:r>
              <a:rPr lang="zh-CN" sz="2500" b="1" dirty="0">
                <a:solidFill>
                  <a:schemeClr val="tx2"/>
                </a:solidFill>
                <a:latin typeface="+mn-ea"/>
              </a:rPr>
              <a:t>    </a:t>
            </a:r>
            <a:r>
              <a:rPr lang="zh-CN" sz="2500" b="1" dirty="0">
                <a:solidFill>
                  <a:srgbClr val="FF0000"/>
                </a:solidFill>
                <a:latin typeface="+mn-ea"/>
              </a:rPr>
              <a:t>特</a:t>
            </a:r>
            <a:r>
              <a:rPr lang="zh-CN" sz="2500" b="1" dirty="0" smtClean="0">
                <a:solidFill>
                  <a:srgbClr val="FF0000"/>
                </a:solidFill>
                <a:latin typeface="+mn-ea"/>
              </a:rPr>
              <a:t>点</a:t>
            </a:r>
            <a:r>
              <a:rPr lang="zh-CN" altLang="en-US" sz="2500" b="1" dirty="0" smtClean="0">
                <a:solidFill>
                  <a:srgbClr val="FF0000"/>
                </a:solidFill>
                <a:latin typeface="+mn-ea"/>
                <a:sym typeface="Wingdings" pitchFamily="2" charset="2"/>
              </a:rPr>
              <a:t>（色彩）</a:t>
            </a:r>
            <a:r>
              <a:rPr lang="zh-CN" sz="2500" b="1" dirty="0" smtClean="0">
                <a:solidFill>
                  <a:srgbClr val="FF0000"/>
                </a:solidFill>
                <a:latin typeface="+mn-ea"/>
              </a:rPr>
              <a:t>“</a:t>
            </a:r>
            <a:r>
              <a:rPr lang="zh-CN" sz="2500" b="1" dirty="0">
                <a:solidFill>
                  <a:srgbClr val="FF0000"/>
                </a:solidFill>
                <a:latin typeface="+mn-ea"/>
              </a:rPr>
              <a:t>黄绿错综</a:t>
            </a:r>
            <a:r>
              <a:rPr lang="zh-CN" sz="2500" b="1" dirty="0" smtClean="0">
                <a:solidFill>
                  <a:srgbClr val="FF0000"/>
                </a:solidFill>
                <a:latin typeface="+mn-ea"/>
              </a:rPr>
              <a:t>”；</a:t>
            </a:r>
            <a:r>
              <a:rPr lang="zh-CN" altLang="en-US" sz="2500" b="1" dirty="0" smtClean="0">
                <a:solidFill>
                  <a:srgbClr val="FF0000"/>
                </a:solidFill>
                <a:latin typeface="+mn-ea"/>
              </a:rPr>
              <a:t>（幅员）</a:t>
            </a:r>
            <a:r>
              <a:rPr lang="zh-CN" sz="2500" b="1" dirty="0" smtClean="0">
                <a:solidFill>
                  <a:srgbClr val="FF0000"/>
                </a:solidFill>
                <a:latin typeface="+mn-ea"/>
              </a:rPr>
              <a:t>“</a:t>
            </a:r>
            <a:r>
              <a:rPr lang="zh-CN" sz="2500" b="1" dirty="0">
                <a:solidFill>
                  <a:srgbClr val="FF0000"/>
                </a:solidFill>
                <a:latin typeface="+mn-ea"/>
              </a:rPr>
              <a:t>无边无垠</a:t>
            </a:r>
            <a:r>
              <a:rPr lang="zh-CN" sz="2500" b="1" dirty="0" smtClean="0">
                <a:solidFill>
                  <a:srgbClr val="FF0000"/>
                </a:solidFill>
                <a:latin typeface="+mn-ea"/>
              </a:rPr>
              <a:t>”；</a:t>
            </a:r>
            <a:r>
              <a:rPr lang="zh-CN" altLang="en-US" sz="2500" b="1" dirty="0" smtClean="0">
                <a:solidFill>
                  <a:srgbClr val="FF0000"/>
                </a:solidFill>
                <a:latin typeface="+mn-ea"/>
              </a:rPr>
              <a:t>（地势）</a:t>
            </a:r>
            <a:r>
              <a:rPr lang="zh-CN" sz="2500" b="1" dirty="0" smtClean="0">
                <a:solidFill>
                  <a:srgbClr val="FF0000"/>
                </a:solidFill>
                <a:latin typeface="+mn-ea"/>
              </a:rPr>
              <a:t>坦</a:t>
            </a:r>
            <a:r>
              <a:rPr lang="zh-CN" sz="2500" b="1" dirty="0">
                <a:solidFill>
                  <a:srgbClr val="FF0000"/>
                </a:solidFill>
                <a:latin typeface="+mn-ea"/>
              </a:rPr>
              <a:t>荡如砥”。</a:t>
            </a:r>
          </a:p>
          <a:p>
            <a:pPr indent="298450">
              <a:lnSpc>
                <a:spcPct val="120000"/>
              </a:lnSpc>
            </a:pPr>
            <a:r>
              <a:rPr lang="zh-CN" sz="2500" b="1" dirty="0">
                <a:solidFill>
                  <a:schemeClr val="tx2"/>
                </a:solidFill>
                <a:latin typeface="+mn-ea"/>
              </a:rPr>
              <a:t>    </a:t>
            </a:r>
            <a:r>
              <a:rPr lang="zh-CN" sz="2500" b="1" dirty="0">
                <a:solidFill>
                  <a:srgbClr val="0000CC"/>
                </a:solidFill>
                <a:latin typeface="+mn-ea"/>
              </a:rPr>
              <a:t>作者感受：雄壮、伟大；单调</a:t>
            </a:r>
          </a:p>
          <a:p>
            <a:pPr indent="298450">
              <a:lnSpc>
                <a:spcPct val="120000"/>
              </a:lnSpc>
              <a:buAutoNum type="arabicPlain" startAt="2"/>
            </a:pPr>
            <a:r>
              <a:rPr lang="zh-CN" sz="2500" b="1" dirty="0" smtClean="0">
                <a:latin typeface="+mn-ea"/>
              </a:rPr>
              <a:t>作</a:t>
            </a:r>
            <a:r>
              <a:rPr lang="zh-CN" sz="2500" b="1" dirty="0">
                <a:latin typeface="+mn-ea"/>
              </a:rPr>
              <a:t>者为什么不直接写白杨树而是从从黄土高原写起</a:t>
            </a:r>
            <a:r>
              <a:rPr lang="zh-CN" sz="2500" b="1" dirty="0" smtClean="0">
                <a:latin typeface="+mn-ea"/>
              </a:rPr>
              <a:t>？</a:t>
            </a:r>
            <a:endParaRPr lang="en-US" altLang="zh-CN" sz="2500" b="1" dirty="0" smtClean="0">
              <a:latin typeface="+mn-ea"/>
            </a:endParaRPr>
          </a:p>
          <a:p>
            <a:pPr indent="298450">
              <a:lnSpc>
                <a:spcPct val="12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）展现白杨树不寻常的生长环境，渲染一种不平凡的环境气氛，暗示在此生长的白杨树也一定是不平凡的。为下文描写白杨树的外形起正面烘托的作用。 </a:t>
            </a:r>
            <a:br>
              <a:rPr lang="zh-CN" altLang="en-US" sz="2000" b="1" dirty="0" smtClean="0">
                <a:solidFill>
                  <a:srgbClr val="FF0000"/>
                </a:solidFill>
              </a:rPr>
            </a:br>
            <a:r>
              <a:rPr lang="zh-CN" altLang="en-US" sz="2000" b="1" dirty="0" smtClean="0">
                <a:solidFill>
                  <a:srgbClr val="FF0000"/>
                </a:solidFill>
              </a:rPr>
              <a:t>        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）暗示陕甘宁边区抗日根据地，为后文揭示白杨树的象征意义，表达主题思想作铺垫。体现了散文的形散而神不散的特点。 </a:t>
            </a:r>
            <a:br>
              <a:rPr lang="zh-CN" altLang="en-US" sz="2000" b="1" dirty="0" smtClean="0">
                <a:solidFill>
                  <a:srgbClr val="FF0000"/>
                </a:solidFill>
              </a:rPr>
            </a:br>
            <a:r>
              <a:rPr lang="zh-CN" altLang="en-US" sz="2000" b="1" dirty="0" smtClean="0">
                <a:solidFill>
                  <a:srgbClr val="FF0000"/>
                </a:solidFill>
              </a:rPr>
              <a:t>       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）在恹恹欲睡时看到白杨树，令人振奋的惊叫起来，意在突出白杨树的不平凡，欲扬先抑对白杨树进行反面衬托。 </a:t>
            </a:r>
            <a:endParaRPr lang="zh-CN" sz="20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4BEEF-816E-434E-BE5D-5784F02B858F}" type="slidenum">
              <a:rPr lang="zh-CN" altLang="zh-CN"/>
              <a:pPr/>
              <a:t>12</a:t>
            </a:fld>
            <a:endParaRPr lang="zh-CN" altLang="zh-CN"/>
          </a:p>
        </p:txBody>
      </p:sp>
      <p:sp>
        <p:nvSpPr>
          <p:cNvPr id="34818" name="AutoShape 2"/>
          <p:cNvSpPr>
            <a:spLocks noChangeArrowheads="1"/>
          </p:cNvSpPr>
          <p:nvPr/>
        </p:nvSpPr>
        <p:spPr bwMode="auto">
          <a:xfrm>
            <a:off x="2555875" y="188913"/>
            <a:ext cx="3024188" cy="576262"/>
          </a:xfrm>
          <a:prstGeom prst="roundRect">
            <a:avLst>
              <a:gd name="adj" fmla="val 16667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sz="3600" b="1" dirty="0">
                <a:solidFill>
                  <a:srgbClr val="FF0000"/>
                </a:solidFill>
              </a:rPr>
              <a:t>互动交流二</a:t>
            </a: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250825" y="812981"/>
            <a:ext cx="8640763" cy="4755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indent="304800">
              <a:lnSpc>
                <a:spcPct val="130000"/>
              </a:lnSpc>
            </a:pPr>
            <a:r>
              <a:rPr lang="zh-CN" sz="2500" b="1" dirty="0">
                <a:latin typeface="+mn-ea"/>
              </a:rPr>
              <a:t>再读课文第</a:t>
            </a:r>
            <a:r>
              <a:rPr lang="zh-CN" altLang="zh-CN" sz="2500" b="1" dirty="0">
                <a:latin typeface="+mn-ea"/>
              </a:rPr>
              <a:t>7</a:t>
            </a:r>
            <a:r>
              <a:rPr lang="zh-CN" sz="2500" b="1" dirty="0">
                <a:latin typeface="+mn-ea"/>
              </a:rPr>
              <a:t>小节</a:t>
            </a:r>
            <a:r>
              <a:rPr lang="zh-CN" altLang="zh-CN" sz="2500" b="1" dirty="0">
                <a:latin typeface="+mn-ea"/>
              </a:rPr>
              <a:t>,</a:t>
            </a:r>
            <a:r>
              <a:rPr lang="zh-CN" sz="2500" b="1" dirty="0">
                <a:latin typeface="+mn-ea"/>
              </a:rPr>
              <a:t>思考下列问题：</a:t>
            </a:r>
          </a:p>
          <a:p>
            <a:pPr indent="304800">
              <a:lnSpc>
                <a:spcPct val="130000"/>
              </a:lnSpc>
            </a:pPr>
            <a:r>
              <a:rPr lang="zh-CN" sz="2500" b="1" dirty="0">
                <a:latin typeface="+mn-ea"/>
              </a:rPr>
              <a:t>  </a:t>
            </a:r>
            <a:r>
              <a:rPr lang="zh-CN" altLang="zh-CN" sz="2500" b="1" dirty="0">
                <a:latin typeface="+mn-ea"/>
              </a:rPr>
              <a:t>1  </a:t>
            </a:r>
            <a:r>
              <a:rPr lang="zh-CN" sz="2500" b="1" dirty="0">
                <a:latin typeface="+mn-ea"/>
              </a:rPr>
              <a:t>哪些词语可以形容白杨树的不平凡？ </a:t>
            </a:r>
          </a:p>
          <a:p>
            <a:pPr indent="304800">
              <a:lnSpc>
                <a:spcPct val="130000"/>
              </a:lnSpc>
            </a:pPr>
            <a:r>
              <a:rPr lang="zh-CN" sz="2500" b="1" dirty="0">
                <a:solidFill>
                  <a:srgbClr val="FF0000"/>
                </a:solidFill>
                <a:latin typeface="+mn-ea"/>
              </a:rPr>
              <a:t>      伟岸、正直、朴质、严肃、温和、坚强不屈、挺拔、伟丈夫等。</a:t>
            </a:r>
          </a:p>
          <a:p>
            <a:pPr indent="304800">
              <a:lnSpc>
                <a:spcPct val="130000"/>
              </a:lnSpc>
            </a:pPr>
            <a:r>
              <a:rPr lang="zh-CN" altLang="zh-CN" sz="2500" b="1" dirty="0">
                <a:latin typeface="+mn-ea"/>
              </a:rPr>
              <a:t>2  </a:t>
            </a:r>
            <a:r>
              <a:rPr lang="zh-CN" sz="2500" b="1" dirty="0">
                <a:latin typeface="+mn-ea"/>
              </a:rPr>
              <a:t>为了表现白杨树内在气质的不平凡，采用了哪些手法？</a:t>
            </a:r>
          </a:p>
          <a:p>
            <a:pPr indent="304800">
              <a:lnSpc>
                <a:spcPct val="130000"/>
              </a:lnSpc>
            </a:pPr>
            <a:r>
              <a:rPr lang="zh-CN" sz="2500" b="1" dirty="0">
                <a:solidFill>
                  <a:srgbClr val="0000CC"/>
                </a:solidFill>
                <a:latin typeface="+mn-ea"/>
              </a:rPr>
              <a:t>   ①  用了</a:t>
            </a:r>
            <a:r>
              <a:rPr lang="zh-CN" sz="2700" b="1" dirty="0">
                <a:solidFill>
                  <a:srgbClr val="0000CC"/>
                </a:solidFill>
                <a:latin typeface="+mn-ea"/>
              </a:rPr>
              <a:t>欲扬先抑</a:t>
            </a:r>
            <a:r>
              <a:rPr lang="zh-CN" sz="2500" b="1" dirty="0">
                <a:solidFill>
                  <a:srgbClr val="0000CC"/>
                </a:solidFill>
                <a:latin typeface="+mn-ea"/>
              </a:rPr>
              <a:t>的手法指出白杨树“算不得树中的好女子”，流露出作者对白杨树之美的</a:t>
            </a:r>
            <a:r>
              <a:rPr lang="zh-CN" sz="2700" b="1" dirty="0">
                <a:solidFill>
                  <a:srgbClr val="0000CC"/>
                </a:solidFill>
                <a:latin typeface="+mn-ea"/>
              </a:rPr>
              <a:t>肯定</a:t>
            </a:r>
            <a:r>
              <a:rPr lang="zh-CN" sz="2500" b="1" dirty="0">
                <a:solidFill>
                  <a:srgbClr val="0000CC"/>
                </a:solidFill>
                <a:latin typeface="+mn-ea"/>
              </a:rPr>
              <a:t>；</a:t>
            </a:r>
          </a:p>
          <a:p>
            <a:pPr indent="304800">
              <a:lnSpc>
                <a:spcPct val="130000"/>
              </a:lnSpc>
            </a:pPr>
            <a:r>
              <a:rPr lang="zh-CN" b="1" dirty="0">
                <a:solidFill>
                  <a:srgbClr val="0000CC"/>
                </a:solidFill>
                <a:latin typeface="+mn-ea"/>
              </a:rPr>
              <a:t>    </a:t>
            </a:r>
            <a:r>
              <a:rPr lang="zh-CN" sz="2500" b="1" dirty="0" smtClean="0">
                <a:solidFill>
                  <a:srgbClr val="0000CC"/>
                </a:solidFill>
                <a:latin typeface="+mn-ea"/>
              </a:rPr>
              <a:t>②  </a:t>
            </a:r>
            <a:r>
              <a:rPr lang="zh-CN" sz="2500" b="1" dirty="0">
                <a:solidFill>
                  <a:srgbClr val="0000CC"/>
                </a:solidFill>
                <a:latin typeface="+mn-ea"/>
              </a:rPr>
              <a:t>以“伟丈夫”与“好女子”相</a:t>
            </a:r>
            <a:r>
              <a:rPr lang="zh-CN" sz="2700" b="1" dirty="0">
                <a:solidFill>
                  <a:srgbClr val="0000CC"/>
                </a:solidFill>
                <a:latin typeface="+mn-ea"/>
              </a:rPr>
              <a:t>对比</a:t>
            </a:r>
            <a:r>
              <a:rPr lang="zh-CN" sz="2500" b="1" dirty="0">
                <a:solidFill>
                  <a:srgbClr val="0000CC"/>
                </a:solidFill>
                <a:latin typeface="+mn-ea"/>
              </a:rPr>
              <a:t>，突出白杨树</a:t>
            </a:r>
            <a:r>
              <a:rPr lang="zh-CN" sz="2700" b="1" dirty="0">
                <a:solidFill>
                  <a:srgbClr val="0000CC"/>
                </a:solidFill>
                <a:latin typeface="+mn-ea"/>
              </a:rPr>
              <a:t>刚健</a:t>
            </a:r>
            <a:r>
              <a:rPr lang="zh-CN" sz="2500" b="1" dirty="0">
                <a:solidFill>
                  <a:srgbClr val="0000CC"/>
                </a:solidFill>
                <a:latin typeface="+mn-ea"/>
              </a:rPr>
              <a:t>的</a:t>
            </a:r>
            <a:r>
              <a:rPr lang="zh-CN" sz="2700" b="1" dirty="0">
                <a:solidFill>
                  <a:srgbClr val="0000CC"/>
                </a:solidFill>
                <a:latin typeface="+mn-ea"/>
              </a:rPr>
              <a:t>不平凡</a:t>
            </a:r>
            <a:r>
              <a:rPr lang="zh-CN" sz="2500" b="1" dirty="0">
                <a:solidFill>
                  <a:srgbClr val="0000CC"/>
                </a:solidFill>
                <a:latin typeface="+mn-ea"/>
              </a:rPr>
              <a:t>的内在气质</a:t>
            </a:r>
            <a:r>
              <a:rPr lang="zh-CN" sz="2500" b="1" dirty="0" smtClean="0">
                <a:solidFill>
                  <a:srgbClr val="0000CC"/>
                </a:solidFill>
                <a:latin typeface="+mn-ea"/>
              </a:rPr>
              <a:t>。</a:t>
            </a:r>
            <a:r>
              <a:rPr lang="zh-CN" altLang="en-US" sz="2500" b="1" dirty="0" smtClean="0">
                <a:solidFill>
                  <a:srgbClr val="0000CC"/>
                </a:solidFill>
                <a:latin typeface="+mn-ea"/>
              </a:rPr>
              <a:t>很自然地由赞美树过渡到赞美人。</a:t>
            </a:r>
            <a:endParaRPr lang="zh-CN" sz="2500" b="1" dirty="0">
              <a:solidFill>
                <a:srgbClr val="0000CC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E56C5-3794-4948-92CE-9F12F75BC2C5}" type="slidenum">
              <a:rPr lang="zh-CN" altLang="zh-CN"/>
              <a:pPr/>
              <a:t>13</a:t>
            </a:fld>
            <a:endParaRPr lang="zh-CN" altLang="zh-CN"/>
          </a:p>
        </p:txBody>
      </p:sp>
      <p:sp>
        <p:nvSpPr>
          <p:cNvPr id="35842" name="AutoShape 2"/>
          <p:cNvSpPr>
            <a:spLocks noChangeArrowheads="1"/>
          </p:cNvSpPr>
          <p:nvPr/>
        </p:nvSpPr>
        <p:spPr bwMode="auto">
          <a:xfrm>
            <a:off x="2555875" y="188913"/>
            <a:ext cx="3024188" cy="576262"/>
          </a:xfrm>
          <a:prstGeom prst="roundRect">
            <a:avLst>
              <a:gd name="adj" fmla="val 16667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sz="3600" b="1" dirty="0">
                <a:solidFill>
                  <a:srgbClr val="FF0000"/>
                </a:solidFill>
              </a:rPr>
              <a:t>互动交流三</a:t>
            </a: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179512" y="836712"/>
            <a:ext cx="8424863" cy="6596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indent="304800">
              <a:lnSpc>
                <a:spcPct val="130000"/>
              </a:lnSpc>
            </a:pPr>
            <a:r>
              <a:rPr lang="zh-CN" altLang="zh-CN" sz="2500" b="1" dirty="0">
                <a:latin typeface="+mn-ea"/>
              </a:rPr>
              <a:t>3  </a:t>
            </a:r>
            <a:r>
              <a:rPr lang="zh-CN" sz="2500" b="1" dirty="0">
                <a:latin typeface="+mn-ea"/>
              </a:rPr>
              <a:t>思考作者是如何揭示白杨树的象征意义的？（注意四个反问句的问法有什么变化，意思是怎样不断加深的。）</a:t>
            </a:r>
          </a:p>
          <a:p>
            <a:pPr indent="304800">
              <a:lnSpc>
                <a:spcPct val="130000"/>
              </a:lnSpc>
            </a:pPr>
            <a:r>
              <a:rPr lang="zh-CN" sz="2500" b="1" dirty="0">
                <a:solidFill>
                  <a:schemeClr val="tx2"/>
                </a:solidFill>
                <a:latin typeface="+mn-ea"/>
              </a:rPr>
              <a:t>     第</a:t>
            </a:r>
            <a:r>
              <a:rPr lang="zh-CN" altLang="zh-CN" sz="2500" b="1" dirty="0">
                <a:solidFill>
                  <a:schemeClr val="tx2"/>
                </a:solidFill>
                <a:latin typeface="+mn-ea"/>
              </a:rPr>
              <a:t>1</a:t>
            </a:r>
            <a:r>
              <a:rPr lang="zh-CN" sz="2500" b="1" dirty="0">
                <a:solidFill>
                  <a:schemeClr val="tx2"/>
                </a:solidFill>
                <a:latin typeface="+mn-ea"/>
              </a:rPr>
              <a:t>句是肯定的反问句，表达的是否定的意思。</a:t>
            </a:r>
          </a:p>
          <a:p>
            <a:pPr indent="304800">
              <a:lnSpc>
                <a:spcPct val="130000"/>
              </a:lnSpc>
            </a:pPr>
            <a:r>
              <a:rPr lang="zh-CN" sz="2500" b="1" dirty="0">
                <a:solidFill>
                  <a:schemeClr val="tx2"/>
                </a:solidFill>
                <a:latin typeface="+mn-ea"/>
              </a:rPr>
              <a:t>     第</a:t>
            </a:r>
            <a:r>
              <a:rPr lang="zh-CN" altLang="zh-CN" sz="2500" b="1" dirty="0">
                <a:solidFill>
                  <a:schemeClr val="tx2"/>
                </a:solidFill>
                <a:latin typeface="+mn-ea"/>
              </a:rPr>
              <a:t>2—4</a:t>
            </a:r>
            <a:r>
              <a:rPr lang="zh-CN" sz="2500" b="1" dirty="0">
                <a:solidFill>
                  <a:schemeClr val="tx2"/>
                </a:solidFill>
                <a:latin typeface="+mn-ea"/>
              </a:rPr>
              <a:t>句是否定的反问句，表达的是肯定的意思。</a:t>
            </a:r>
          </a:p>
          <a:p>
            <a:pPr indent="304800">
              <a:lnSpc>
                <a:spcPct val="130000"/>
              </a:lnSpc>
            </a:pPr>
            <a:r>
              <a:rPr lang="zh-CN" sz="2500" b="1" dirty="0">
                <a:solidFill>
                  <a:schemeClr val="tx2"/>
                </a:solidFill>
                <a:latin typeface="+mn-ea"/>
              </a:rPr>
              <a:t>     四句的意思逐层加深。</a:t>
            </a:r>
          </a:p>
          <a:p>
            <a:pPr indent="304800">
              <a:lnSpc>
                <a:spcPct val="130000"/>
              </a:lnSpc>
            </a:pPr>
            <a:r>
              <a:rPr lang="zh-CN" sz="2500" b="1" dirty="0">
                <a:solidFill>
                  <a:schemeClr val="tx2"/>
                </a:solidFill>
                <a:latin typeface="+mn-ea"/>
              </a:rPr>
              <a:t>     第</a:t>
            </a:r>
            <a:r>
              <a:rPr lang="zh-CN" altLang="zh-CN" sz="2500" b="1" dirty="0">
                <a:solidFill>
                  <a:schemeClr val="tx2"/>
                </a:solidFill>
                <a:latin typeface="+mn-ea"/>
              </a:rPr>
              <a:t>1</a:t>
            </a:r>
            <a:r>
              <a:rPr lang="zh-CN" sz="2500" b="1" dirty="0">
                <a:solidFill>
                  <a:schemeClr val="tx2"/>
                </a:solidFill>
                <a:latin typeface="+mn-ea"/>
              </a:rPr>
              <a:t>句明确白杨树不只是</a:t>
            </a:r>
            <a:r>
              <a:rPr lang="zh-CN" sz="2500" b="1" dirty="0" smtClean="0">
                <a:solidFill>
                  <a:schemeClr val="tx2"/>
                </a:solidFill>
                <a:latin typeface="+mn-ea"/>
              </a:rPr>
              <a:t>树</a:t>
            </a:r>
            <a:r>
              <a:rPr lang="zh-CN" altLang="en-US" sz="2500" b="1" dirty="0" smtClean="0">
                <a:solidFill>
                  <a:schemeClr val="tx2"/>
                </a:solidFill>
                <a:latin typeface="+mn-ea"/>
              </a:rPr>
              <a:t>（由树及人）</a:t>
            </a:r>
            <a:r>
              <a:rPr lang="zh-CN" sz="2500" b="1" dirty="0" smtClean="0">
                <a:solidFill>
                  <a:schemeClr val="tx2"/>
                </a:solidFill>
                <a:latin typeface="+mn-ea"/>
              </a:rPr>
              <a:t>，</a:t>
            </a:r>
            <a:r>
              <a:rPr lang="zh-CN" altLang="en-US" sz="2500" b="1" dirty="0" smtClean="0">
                <a:solidFill>
                  <a:schemeClr val="tx2"/>
                </a:solidFill>
                <a:latin typeface="+mn-ea"/>
              </a:rPr>
              <a:t>引起读者的共鸣，为下文作铺垫；</a:t>
            </a:r>
            <a:r>
              <a:rPr lang="zh-CN" sz="2500" b="1" dirty="0" smtClean="0">
                <a:solidFill>
                  <a:schemeClr val="tx2"/>
                </a:solidFill>
                <a:latin typeface="+mn-ea"/>
              </a:rPr>
              <a:t>第</a:t>
            </a:r>
            <a:r>
              <a:rPr lang="zh-CN" altLang="zh-CN" sz="2500" b="1" dirty="0">
                <a:solidFill>
                  <a:schemeClr val="tx2"/>
                </a:solidFill>
                <a:latin typeface="+mn-ea"/>
              </a:rPr>
              <a:t>2</a:t>
            </a:r>
            <a:r>
              <a:rPr lang="zh-CN" sz="2500" b="1" dirty="0" smtClean="0">
                <a:solidFill>
                  <a:schemeClr val="tx2"/>
                </a:solidFill>
                <a:latin typeface="+mn-ea"/>
              </a:rPr>
              <a:t>句</a:t>
            </a:r>
            <a:r>
              <a:rPr lang="zh-CN" altLang="en-US" sz="2500" b="1" dirty="0" smtClean="0">
                <a:solidFill>
                  <a:schemeClr val="tx2"/>
                </a:solidFill>
                <a:latin typeface="+mn-ea"/>
              </a:rPr>
              <a:t>肯定白杨树不平凡的品质，</a:t>
            </a:r>
            <a:r>
              <a:rPr lang="zh-CN" sz="2500" b="1" dirty="0" smtClean="0">
                <a:solidFill>
                  <a:schemeClr val="tx2"/>
                </a:solidFill>
                <a:latin typeface="+mn-ea"/>
              </a:rPr>
              <a:t>指</a:t>
            </a:r>
            <a:r>
              <a:rPr lang="zh-CN" sz="2500" b="1" dirty="0">
                <a:solidFill>
                  <a:schemeClr val="tx2"/>
                </a:solidFill>
                <a:latin typeface="+mn-ea"/>
              </a:rPr>
              <a:t>出白杨树象征了“北方的农民</a:t>
            </a:r>
            <a:r>
              <a:rPr lang="zh-CN" sz="2500" b="1" dirty="0" smtClean="0">
                <a:solidFill>
                  <a:schemeClr val="tx2"/>
                </a:solidFill>
                <a:latin typeface="+mn-ea"/>
              </a:rPr>
              <a:t>”</a:t>
            </a:r>
            <a:r>
              <a:rPr lang="zh-CN" altLang="en-US" sz="2500" b="1" dirty="0" smtClean="0">
                <a:solidFill>
                  <a:schemeClr val="tx2"/>
                </a:solidFill>
                <a:latin typeface="+mn-ea"/>
              </a:rPr>
              <a:t>；</a:t>
            </a:r>
            <a:r>
              <a:rPr lang="zh-CN" sz="2500" b="1" dirty="0" smtClean="0">
                <a:solidFill>
                  <a:schemeClr val="tx2"/>
                </a:solidFill>
                <a:latin typeface="+mn-ea"/>
              </a:rPr>
              <a:t>第</a:t>
            </a:r>
            <a:r>
              <a:rPr lang="zh-CN" altLang="zh-CN" sz="2500" b="1" dirty="0">
                <a:solidFill>
                  <a:schemeClr val="tx2"/>
                </a:solidFill>
                <a:latin typeface="+mn-ea"/>
              </a:rPr>
              <a:t>3</a:t>
            </a:r>
            <a:r>
              <a:rPr lang="zh-CN" sz="2500" b="1" dirty="0">
                <a:solidFill>
                  <a:schemeClr val="tx2"/>
                </a:solidFill>
                <a:latin typeface="+mn-ea"/>
              </a:rPr>
              <a:t>句由“农民</a:t>
            </a:r>
            <a:r>
              <a:rPr lang="zh-CN" sz="2500" b="1" dirty="0" smtClean="0">
                <a:solidFill>
                  <a:schemeClr val="tx2"/>
                </a:solidFill>
                <a:latin typeface="+mn-ea"/>
              </a:rPr>
              <a:t>”</a:t>
            </a:r>
            <a:r>
              <a:rPr lang="zh-CN" altLang="en-US" sz="2500" b="1" dirty="0" smtClean="0">
                <a:solidFill>
                  <a:schemeClr val="tx2"/>
                </a:solidFill>
                <a:latin typeface="+mn-ea"/>
              </a:rPr>
              <a:t>进一步</a:t>
            </a:r>
            <a:r>
              <a:rPr lang="zh-CN" sz="2500" b="1" dirty="0" smtClean="0">
                <a:solidFill>
                  <a:schemeClr val="tx2"/>
                </a:solidFill>
                <a:latin typeface="+mn-ea"/>
              </a:rPr>
              <a:t>扩</a:t>
            </a:r>
            <a:r>
              <a:rPr lang="zh-CN" sz="2500" b="1" dirty="0">
                <a:solidFill>
                  <a:schemeClr val="tx2"/>
                </a:solidFill>
                <a:latin typeface="+mn-ea"/>
              </a:rPr>
              <a:t>大到“守卫家乡的哨兵</a:t>
            </a:r>
            <a:r>
              <a:rPr lang="zh-CN" sz="2500" b="1" dirty="0" smtClean="0">
                <a:solidFill>
                  <a:schemeClr val="tx2"/>
                </a:solidFill>
                <a:latin typeface="+mn-ea"/>
              </a:rPr>
              <a:t>”</a:t>
            </a:r>
            <a:r>
              <a:rPr lang="zh-CN" altLang="en-US" sz="2500" b="1" dirty="0" smtClean="0">
                <a:solidFill>
                  <a:schemeClr val="tx2"/>
                </a:solidFill>
                <a:latin typeface="+mn-ea"/>
              </a:rPr>
              <a:t>；</a:t>
            </a:r>
            <a:r>
              <a:rPr lang="zh-CN" sz="2500" b="1" dirty="0" smtClean="0">
                <a:solidFill>
                  <a:schemeClr val="tx2"/>
                </a:solidFill>
                <a:latin typeface="+mn-ea"/>
              </a:rPr>
              <a:t>第</a:t>
            </a:r>
            <a:r>
              <a:rPr lang="zh-CN" altLang="zh-CN" sz="2500" b="1" dirty="0">
                <a:solidFill>
                  <a:schemeClr val="tx2"/>
                </a:solidFill>
                <a:latin typeface="+mn-ea"/>
              </a:rPr>
              <a:t>4</a:t>
            </a:r>
            <a:r>
              <a:rPr lang="zh-CN" sz="2500" b="1" dirty="0">
                <a:solidFill>
                  <a:schemeClr val="tx2"/>
                </a:solidFill>
                <a:latin typeface="+mn-ea"/>
              </a:rPr>
              <a:t>句则进一步指出白杨</a:t>
            </a:r>
            <a:r>
              <a:rPr lang="zh-CN" sz="2500" b="1" dirty="0" smtClean="0">
                <a:solidFill>
                  <a:schemeClr val="tx2"/>
                </a:solidFill>
                <a:latin typeface="+mn-ea"/>
              </a:rPr>
              <a:t>树</a:t>
            </a:r>
            <a:r>
              <a:rPr lang="zh-CN" altLang="en-US" sz="2500" b="1" dirty="0" smtClean="0">
                <a:solidFill>
                  <a:schemeClr val="tx2"/>
                </a:solidFill>
                <a:latin typeface="+mn-ea"/>
              </a:rPr>
              <a:t>的精神面貌，正</a:t>
            </a:r>
            <a:r>
              <a:rPr lang="zh-CN" sz="2500" b="1" dirty="0" smtClean="0">
                <a:solidFill>
                  <a:schemeClr val="tx2"/>
                </a:solidFill>
                <a:latin typeface="+mn-ea"/>
              </a:rPr>
              <a:t>象</a:t>
            </a:r>
            <a:r>
              <a:rPr lang="zh-CN" sz="2500" b="1" dirty="0">
                <a:solidFill>
                  <a:schemeClr val="tx2"/>
                </a:solidFill>
                <a:latin typeface="+mn-ea"/>
              </a:rPr>
              <a:t>征了“今天在华北平原纵横决荡，用血写出新中国历史的那种精神和意志”，愈来愈鲜明地突出了文章的中心。</a:t>
            </a:r>
          </a:p>
          <a:p>
            <a:pPr indent="304800">
              <a:lnSpc>
                <a:spcPct val="130000"/>
              </a:lnSpc>
            </a:pPr>
            <a:endParaRPr lang="zh-CN" altLang="zh-CN" sz="25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A80C6-3E7C-412D-BE66-3BCBC86E8445}" type="slidenum">
              <a:rPr lang="zh-CN" altLang="zh-CN"/>
              <a:pPr/>
              <a:t>14</a:t>
            </a:fld>
            <a:endParaRPr lang="zh-CN" altLang="zh-CN"/>
          </a:p>
        </p:txBody>
      </p:sp>
      <p:sp>
        <p:nvSpPr>
          <p:cNvPr id="36866" name="AutoShape 2"/>
          <p:cNvSpPr>
            <a:spLocks noChangeArrowheads="1"/>
          </p:cNvSpPr>
          <p:nvPr/>
        </p:nvSpPr>
        <p:spPr bwMode="auto">
          <a:xfrm>
            <a:off x="2555875" y="188913"/>
            <a:ext cx="3024188" cy="576262"/>
          </a:xfrm>
          <a:prstGeom prst="roundRect">
            <a:avLst>
              <a:gd name="adj" fmla="val 16667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sz="3600" b="1" dirty="0">
                <a:solidFill>
                  <a:srgbClr val="FF0000"/>
                </a:solidFill>
              </a:rPr>
              <a:t>互动交流四</a:t>
            </a: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395288" y="1444625"/>
            <a:ext cx="8424862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indent="304800">
              <a:lnSpc>
                <a:spcPct val="130000"/>
              </a:lnSpc>
            </a:pPr>
            <a:r>
              <a:rPr lang="zh-CN" altLang="zh-CN" sz="2500" b="1" dirty="0">
                <a:latin typeface="+mn-ea"/>
              </a:rPr>
              <a:t>3 </a:t>
            </a:r>
            <a:r>
              <a:rPr lang="zh-CN" sz="2500" b="1" dirty="0">
                <a:latin typeface="+mn-ea"/>
              </a:rPr>
              <a:t>思考作者是如何揭示白杨树的象征意义的？（注意四个反问句的问法有什么变化，意思是怎样不断加深的。）</a:t>
            </a:r>
          </a:p>
          <a:p>
            <a:pPr indent="304800">
              <a:lnSpc>
                <a:spcPct val="130000"/>
              </a:lnSpc>
            </a:pPr>
            <a:r>
              <a:rPr lang="zh-CN" sz="2500" b="1" dirty="0">
                <a:solidFill>
                  <a:schemeClr val="tx2"/>
                </a:solidFill>
                <a:latin typeface="+mn-ea"/>
              </a:rPr>
              <a:t>       </a:t>
            </a:r>
            <a:r>
              <a:rPr lang="zh-CN" sz="2800" b="1" dirty="0">
                <a:solidFill>
                  <a:schemeClr val="tx2"/>
                </a:solidFill>
                <a:latin typeface="+mn-ea"/>
              </a:rPr>
              <a:t>这四个句子，以反问强化了内容的表达，以排比增强了语言的气势，以层递步步深化内容，使感情的表达更加强烈。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628800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135000"/>
              </a:lnSpc>
            </a:pPr>
            <a:r>
              <a:rPr lang="en-US" altLang="zh-CN" sz="4000" b="1" dirty="0" smtClean="0">
                <a:latin typeface="+mn-ea"/>
                <a:ea typeface="+mn-ea"/>
              </a:rPr>
              <a:t>1</a:t>
            </a:r>
            <a:r>
              <a:rPr lang="zh-CN" altLang="en-US" sz="4000" b="1" dirty="0" smtClean="0">
                <a:latin typeface="+mn-ea"/>
                <a:ea typeface="+mn-ea"/>
              </a:rPr>
              <a:t>、“</a:t>
            </a:r>
            <a:r>
              <a:rPr lang="zh-CN" altLang="en-US" sz="4000" b="1" dirty="0">
                <a:latin typeface="+mn-ea"/>
                <a:ea typeface="+mn-ea"/>
              </a:rPr>
              <a:t>那也是直挺秀颀的”意思是什么</a:t>
            </a:r>
            <a:r>
              <a:rPr lang="en-US" altLang="zh-CN" sz="4000" b="1" dirty="0">
                <a:latin typeface="+mn-ea"/>
                <a:ea typeface="+mn-ea"/>
              </a:rPr>
              <a:t>? </a:t>
            </a:r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2608263" y="3284538"/>
            <a:ext cx="5635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kumimoji="1" lang="zh-CN" altLang="zh-CN" sz="2400" b="0">
              <a:latin typeface="Times New Roman" pitchFamily="18" charset="0"/>
            </a:endParaRP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1042988" y="2565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kumimoji="1" lang="zh-CN" altLang="zh-CN" sz="2400" b="0">
              <a:latin typeface="Times New Roman" pitchFamily="18" charset="0"/>
            </a:endParaRP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467544" y="3212976"/>
            <a:ext cx="7869237" cy="237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>
                <a:solidFill>
                  <a:srgbClr val="FF0000"/>
                </a:solidFill>
                <a:latin typeface="+mn-ea"/>
              </a:rPr>
              <a:t>归纳：这句话形褒实贬，意思是楠木虽也有高高挺立的风姿，却自居高贵，缺乏内在的美，一语双关，指树实指人</a:t>
            </a:r>
            <a:r>
              <a:rPr kumimoji="1" lang="en-US" altLang="zh-CN" sz="3200" b="1" dirty="0">
                <a:solidFill>
                  <a:srgbClr val="FF0000"/>
                </a:solidFill>
                <a:latin typeface="+mn-ea"/>
              </a:rPr>
              <a:t>——“</a:t>
            </a:r>
            <a:r>
              <a:rPr kumimoji="1" lang="zh-CN" altLang="en-US" sz="3200" b="1" dirty="0">
                <a:solidFill>
                  <a:srgbClr val="FF0000"/>
                </a:solidFill>
                <a:latin typeface="+mn-ea"/>
              </a:rPr>
              <a:t>贱视民众”</a:t>
            </a:r>
            <a:r>
              <a:rPr kumimoji="1" lang="en-US" altLang="zh-CN" sz="3200" b="1" dirty="0">
                <a:solidFill>
                  <a:srgbClr val="FF0000"/>
                </a:solidFill>
                <a:latin typeface="+mn-ea"/>
              </a:rPr>
              <a:t>(</a:t>
            </a:r>
            <a:r>
              <a:rPr kumimoji="1" lang="zh-CN" altLang="en-US" sz="3200" b="1" dirty="0">
                <a:solidFill>
                  <a:srgbClr val="FF0000"/>
                </a:solidFill>
                <a:latin typeface="+mn-ea"/>
              </a:rPr>
              <a:t>国民党反动派</a:t>
            </a:r>
            <a:r>
              <a:rPr kumimoji="1" lang="en-US" altLang="zh-CN" sz="3200" b="1" dirty="0">
                <a:solidFill>
                  <a:srgbClr val="FF0000"/>
                </a:solidFill>
                <a:latin typeface="+mn-ea"/>
              </a:rPr>
              <a:t>)</a:t>
            </a:r>
            <a:r>
              <a:rPr kumimoji="1" lang="zh-CN" altLang="en-US" sz="3200" b="1" dirty="0">
                <a:solidFill>
                  <a:srgbClr val="FF0000"/>
                </a:solidFill>
                <a:latin typeface="+mn-ea"/>
              </a:rPr>
              <a:t>的人。 </a:t>
            </a: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2555776" y="476672"/>
            <a:ext cx="3024188" cy="576262"/>
          </a:xfrm>
          <a:prstGeom prst="roundRect">
            <a:avLst>
              <a:gd name="adj" fmla="val 16667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sz="3600" b="1" dirty="0">
                <a:solidFill>
                  <a:srgbClr val="FF0000"/>
                </a:solidFill>
              </a:rPr>
              <a:t>互动交流五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B5BE0-94A2-4F61-896C-0EBC182F990E}" type="slidenum">
              <a:rPr lang="zh-CN" altLang="zh-CN"/>
              <a:pPr/>
              <a:t>16</a:t>
            </a:fld>
            <a:endParaRPr lang="zh-CN" altLang="zh-CN"/>
          </a:p>
        </p:txBody>
      </p:sp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251520" y="1340768"/>
            <a:ext cx="8605838" cy="3975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b="1" dirty="0" smtClean="0">
                <a:latin typeface="+mn-ea"/>
              </a:rPr>
              <a:t>2</a:t>
            </a:r>
            <a:r>
              <a:rPr lang="zh-CN" altLang="en-US" sz="2600" b="1" dirty="0" smtClean="0">
                <a:latin typeface="+mn-ea"/>
              </a:rPr>
              <a:t>、</a:t>
            </a:r>
            <a:r>
              <a:rPr lang="zh-CN" altLang="zh-CN" sz="2600" b="1" dirty="0" smtClean="0">
                <a:latin typeface="+mn-ea"/>
              </a:rPr>
              <a:t>  </a:t>
            </a:r>
            <a:r>
              <a:rPr lang="zh-CN" sz="2600" b="1" dirty="0">
                <a:latin typeface="+mn-ea"/>
              </a:rPr>
              <a:t>文章结尾写“直挺秀颀”的楠木有何作用？</a:t>
            </a:r>
          </a:p>
          <a:p>
            <a:pPr>
              <a:lnSpc>
                <a:spcPct val="130000"/>
              </a:lnSpc>
            </a:pPr>
            <a:r>
              <a:rPr lang="zh-CN" sz="2600" dirty="0">
                <a:solidFill>
                  <a:schemeClr val="tx2"/>
                </a:solidFill>
                <a:latin typeface="+mn-ea"/>
              </a:rPr>
              <a:t>       </a:t>
            </a:r>
            <a:r>
              <a:rPr lang="zh-CN" sz="2600" b="1" dirty="0">
                <a:solidFill>
                  <a:srgbClr val="FF0000"/>
                </a:solidFill>
                <a:latin typeface="+mn-ea"/>
              </a:rPr>
              <a:t>①结尾写楠木是为了与白杨树</a:t>
            </a:r>
            <a:r>
              <a:rPr lang="zh-CN" sz="2800" b="1" dirty="0">
                <a:solidFill>
                  <a:schemeClr val="tx2"/>
                </a:solidFill>
                <a:latin typeface="+mn-ea"/>
              </a:rPr>
              <a:t>对比</a:t>
            </a:r>
            <a:r>
              <a:rPr lang="zh-CN" sz="2600" dirty="0">
                <a:solidFill>
                  <a:schemeClr val="tx2"/>
                </a:solidFill>
                <a:latin typeface="+mn-ea"/>
              </a:rPr>
              <a:t>，</a:t>
            </a:r>
            <a:r>
              <a:rPr lang="zh-CN" sz="2600" b="1" dirty="0">
                <a:solidFill>
                  <a:srgbClr val="FF0000"/>
                </a:solidFill>
                <a:latin typeface="+mn-ea"/>
              </a:rPr>
              <a:t>突出白杨树的普通而</a:t>
            </a:r>
            <a:r>
              <a:rPr lang="zh-CN" sz="2800" b="1" dirty="0">
                <a:solidFill>
                  <a:schemeClr val="tx2"/>
                </a:solidFill>
                <a:latin typeface="+mn-ea"/>
              </a:rPr>
              <a:t>不平凡</a:t>
            </a:r>
            <a:r>
              <a:rPr lang="zh-CN" sz="2600" b="1" dirty="0">
                <a:solidFill>
                  <a:srgbClr val="FF0000"/>
                </a:solidFill>
                <a:latin typeface="+mn-ea"/>
              </a:rPr>
              <a:t>的特点；</a:t>
            </a:r>
          </a:p>
          <a:p>
            <a:pPr>
              <a:lnSpc>
                <a:spcPct val="130000"/>
              </a:lnSpc>
            </a:pPr>
            <a:r>
              <a:rPr lang="zh-CN" sz="2600" dirty="0">
                <a:solidFill>
                  <a:schemeClr val="tx2"/>
                </a:solidFill>
                <a:latin typeface="+mn-ea"/>
              </a:rPr>
              <a:t>       ②</a:t>
            </a:r>
            <a:r>
              <a:rPr lang="zh-CN" sz="2800" b="1" dirty="0">
                <a:solidFill>
                  <a:schemeClr val="tx2"/>
                </a:solidFill>
                <a:latin typeface="+mn-ea"/>
              </a:rPr>
              <a:t>以树喻人</a:t>
            </a:r>
            <a:r>
              <a:rPr lang="zh-CN" sz="2600" dirty="0">
                <a:solidFill>
                  <a:schemeClr val="tx2"/>
                </a:solidFill>
                <a:latin typeface="+mn-ea"/>
              </a:rPr>
              <a:t>，</a:t>
            </a:r>
            <a:r>
              <a:rPr lang="zh-CN" sz="2600" b="1" dirty="0">
                <a:solidFill>
                  <a:srgbClr val="FF0000"/>
                </a:solidFill>
                <a:latin typeface="+mn-ea"/>
              </a:rPr>
              <a:t>将顽固倒退的国民党反动派与北方的抗日农民相</a:t>
            </a:r>
            <a:r>
              <a:rPr lang="zh-CN" sz="2800" b="1" dirty="0">
                <a:solidFill>
                  <a:schemeClr val="tx2"/>
                </a:solidFill>
                <a:latin typeface="+mn-ea"/>
              </a:rPr>
              <a:t>对比</a:t>
            </a:r>
            <a:r>
              <a:rPr lang="zh-CN" sz="2600" dirty="0">
                <a:solidFill>
                  <a:schemeClr val="tx2"/>
                </a:solidFill>
                <a:latin typeface="+mn-ea"/>
              </a:rPr>
              <a:t>，</a:t>
            </a:r>
            <a:r>
              <a:rPr lang="zh-CN" sz="2600" b="1" dirty="0">
                <a:solidFill>
                  <a:srgbClr val="FF0000"/>
                </a:solidFill>
                <a:latin typeface="+mn-ea"/>
              </a:rPr>
              <a:t>突出其</a:t>
            </a:r>
            <a:r>
              <a:rPr lang="zh-CN" sz="2800" b="1" dirty="0">
                <a:solidFill>
                  <a:schemeClr val="tx2"/>
                </a:solidFill>
                <a:latin typeface="+mn-ea"/>
              </a:rPr>
              <a:t>朴质、坚强、力求上进的精神。</a:t>
            </a:r>
          </a:p>
          <a:p>
            <a:pPr>
              <a:lnSpc>
                <a:spcPct val="130000"/>
              </a:lnSpc>
            </a:pPr>
            <a:endParaRPr lang="zh-CN" altLang="zh-CN" sz="2800" b="1" dirty="0">
              <a:solidFill>
                <a:schemeClr val="tx2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0C738-B96C-4291-BE09-446078F7D4D3}" type="slidenum">
              <a:rPr lang="zh-CN" altLang="zh-CN"/>
              <a:pPr/>
              <a:t>17</a:t>
            </a:fld>
            <a:endParaRPr lang="zh-CN" altLang="zh-CN"/>
          </a:p>
        </p:txBody>
      </p:sp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323850" y="908050"/>
            <a:ext cx="8605838" cy="559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marL="457200" indent="-457200">
              <a:lnSpc>
                <a:spcPct val="110000"/>
              </a:lnSpc>
            </a:pPr>
            <a:r>
              <a:rPr lang="en-US" altLang="zh-CN" sz="2500" b="1" dirty="0" smtClean="0">
                <a:latin typeface="+mn-ea"/>
              </a:rPr>
              <a:t>3</a:t>
            </a:r>
            <a:r>
              <a:rPr lang="zh-CN" altLang="en-US" sz="2500" b="1" dirty="0" smtClean="0">
                <a:latin typeface="+mn-ea"/>
              </a:rPr>
              <a:t>、</a:t>
            </a:r>
            <a:r>
              <a:rPr lang="zh-CN" sz="2500" b="1" dirty="0" smtClean="0">
                <a:latin typeface="+mn-ea"/>
              </a:rPr>
              <a:t>文</a:t>
            </a:r>
            <a:r>
              <a:rPr lang="zh-CN" sz="2500" b="1" dirty="0">
                <a:latin typeface="+mn-ea"/>
              </a:rPr>
              <a:t>章反复强调白杨树是“西北极普通的一种树，然而实在是不平凡的一种树”。你认为“极普通”和“不平凡”矛盾吗？说说理由。 </a:t>
            </a:r>
            <a:br>
              <a:rPr lang="zh-CN" sz="2500" b="1" dirty="0">
                <a:latin typeface="+mn-ea"/>
              </a:rPr>
            </a:br>
            <a:endParaRPr lang="zh-CN" sz="2500" b="1" dirty="0">
              <a:latin typeface="+mn-ea"/>
            </a:endParaRPr>
          </a:p>
          <a:p>
            <a:pPr marL="457200" indent="-457200">
              <a:lnSpc>
                <a:spcPct val="110000"/>
              </a:lnSpc>
            </a:pPr>
            <a:r>
              <a:rPr lang="zh-CN" sz="2500" b="1" dirty="0">
                <a:latin typeface="+mn-ea"/>
              </a:rPr>
              <a:t>        </a:t>
            </a:r>
            <a:r>
              <a:rPr lang="zh-CN" sz="2500" b="1" dirty="0">
                <a:solidFill>
                  <a:schemeClr val="tx2"/>
                </a:solidFill>
                <a:latin typeface="+mn-ea"/>
              </a:rPr>
              <a:t>不矛盾。</a:t>
            </a:r>
          </a:p>
          <a:p>
            <a:pPr marL="457200" indent="-457200">
              <a:lnSpc>
                <a:spcPct val="130000"/>
              </a:lnSpc>
            </a:pPr>
            <a:r>
              <a:rPr lang="zh-CN" sz="2500" b="1" dirty="0">
                <a:solidFill>
                  <a:schemeClr val="tx2"/>
                </a:solidFill>
                <a:latin typeface="+mn-ea"/>
              </a:rPr>
              <a:t>        “极普通”是单纯从树的</a:t>
            </a:r>
            <a:r>
              <a:rPr lang="zh-CN" sz="2500" b="1" dirty="0">
                <a:solidFill>
                  <a:srgbClr val="FF0000"/>
                </a:solidFill>
                <a:latin typeface="+mn-ea"/>
              </a:rPr>
              <a:t>生物角度</a:t>
            </a:r>
            <a:r>
              <a:rPr lang="zh-CN" sz="2500" b="1" dirty="0">
                <a:solidFill>
                  <a:schemeClr val="tx2"/>
                </a:solidFill>
                <a:latin typeface="+mn-ea"/>
              </a:rPr>
              <a:t>讲这种树在西北很多很常见，</a:t>
            </a:r>
          </a:p>
          <a:p>
            <a:pPr marL="457200" indent="-457200">
              <a:lnSpc>
                <a:spcPct val="130000"/>
              </a:lnSpc>
            </a:pPr>
            <a:r>
              <a:rPr lang="zh-CN" sz="2500" b="1" dirty="0">
                <a:solidFill>
                  <a:schemeClr val="tx2"/>
                </a:solidFill>
                <a:latin typeface="+mn-ea"/>
              </a:rPr>
              <a:t>        “不平凡”主要是从树的</a:t>
            </a:r>
            <a:r>
              <a:rPr lang="zh-CN" sz="2500" b="1" dirty="0">
                <a:solidFill>
                  <a:srgbClr val="FF0000"/>
                </a:solidFill>
                <a:latin typeface="+mn-ea"/>
              </a:rPr>
              <a:t>象征意义</a:t>
            </a:r>
            <a:r>
              <a:rPr lang="zh-CN" sz="2500" b="1" dirty="0">
                <a:solidFill>
                  <a:schemeClr val="tx2"/>
                </a:solidFill>
                <a:latin typeface="+mn-ea"/>
              </a:rPr>
              <a:t>角度讲，因为它具有不寻常的象征意义；</a:t>
            </a:r>
          </a:p>
          <a:p>
            <a:pPr marL="457200" indent="-457200">
              <a:lnSpc>
                <a:spcPct val="130000"/>
              </a:lnSpc>
            </a:pPr>
            <a:r>
              <a:rPr lang="zh-CN" sz="2500" b="1" dirty="0">
                <a:solidFill>
                  <a:schemeClr val="tx2"/>
                </a:solidFill>
                <a:latin typeface="+mn-ea"/>
              </a:rPr>
              <a:t>       “极普通”是说白杨树在树中并不“贵族化</a:t>
            </a:r>
            <a:r>
              <a:rPr lang="zh-CN" sz="2500" b="1" dirty="0" smtClean="0">
                <a:solidFill>
                  <a:schemeClr val="tx2"/>
                </a:solidFill>
                <a:latin typeface="+mn-ea"/>
              </a:rPr>
              <a:t>”，</a:t>
            </a:r>
            <a:endParaRPr lang="en-US" altLang="zh-CN" sz="2500" b="1" dirty="0" smtClean="0">
              <a:solidFill>
                <a:schemeClr val="tx2"/>
              </a:solidFill>
              <a:latin typeface="+mn-ea"/>
            </a:endParaRPr>
          </a:p>
          <a:p>
            <a:pPr marL="457200" indent="-457200">
              <a:lnSpc>
                <a:spcPct val="130000"/>
              </a:lnSpc>
            </a:pPr>
            <a:r>
              <a:rPr lang="en-US" altLang="zh-CN" sz="2500" b="1" dirty="0" smtClean="0">
                <a:solidFill>
                  <a:schemeClr val="tx2"/>
                </a:solidFill>
                <a:latin typeface="+mn-ea"/>
              </a:rPr>
              <a:t>       </a:t>
            </a:r>
            <a:r>
              <a:rPr lang="zh-CN" sz="2500" b="1" dirty="0" smtClean="0">
                <a:solidFill>
                  <a:schemeClr val="tx2"/>
                </a:solidFill>
                <a:latin typeface="+mn-ea"/>
              </a:rPr>
              <a:t>“不</a:t>
            </a:r>
            <a:r>
              <a:rPr lang="zh-CN" sz="2500" b="1" dirty="0">
                <a:solidFill>
                  <a:schemeClr val="tx2"/>
                </a:solidFill>
                <a:latin typeface="+mn-ea"/>
              </a:rPr>
              <a:t>平凡”是说它有许多十分可贵而美好的品质。</a:t>
            </a:r>
          </a:p>
          <a:p>
            <a:pPr marL="457200" indent="-4572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</a:pPr>
            <a:endParaRPr lang="zh-CN" altLang="zh-CN" sz="25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915" name="AutoShape 3"/>
          <p:cNvSpPr>
            <a:spLocks noChangeArrowheads="1"/>
          </p:cNvSpPr>
          <p:nvPr/>
        </p:nvSpPr>
        <p:spPr bwMode="auto">
          <a:xfrm>
            <a:off x="2555875" y="188913"/>
            <a:ext cx="3024188" cy="576262"/>
          </a:xfrm>
          <a:prstGeom prst="roundRect">
            <a:avLst>
              <a:gd name="adj" fmla="val 16667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sz="3600" b="1" dirty="0">
                <a:solidFill>
                  <a:srgbClr val="FF0000"/>
                </a:solidFill>
              </a:rPr>
              <a:t>互动交流六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2209800" cy="6858000"/>
            <a:chOff x="0" y="0"/>
            <a:chExt cx="1392" cy="4320"/>
          </a:xfrm>
        </p:grpSpPr>
        <p:pic>
          <p:nvPicPr>
            <p:cNvPr id="29699" name="Picture 3" descr="pain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92" cy="1392"/>
            </a:xfrm>
            <a:prstGeom prst="rect">
              <a:avLst/>
            </a:prstGeom>
            <a:noFill/>
          </p:spPr>
        </p:pic>
        <p:pic>
          <p:nvPicPr>
            <p:cNvPr id="29700" name="Picture 4" descr="pain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392"/>
              <a:ext cx="1392" cy="1440"/>
            </a:xfrm>
            <a:prstGeom prst="rect">
              <a:avLst/>
            </a:prstGeom>
            <a:noFill/>
          </p:spPr>
        </p:pic>
        <p:pic>
          <p:nvPicPr>
            <p:cNvPr id="29701" name="Picture 5" descr="TINBA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2832"/>
              <a:ext cx="1392" cy="1488"/>
            </a:xfrm>
            <a:prstGeom prst="rect">
              <a:avLst/>
            </a:prstGeom>
            <a:noFill/>
          </p:spPr>
        </p:pic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2362200" y="685800"/>
            <a:ext cx="685800" cy="3352800"/>
            <a:chOff x="1488" y="576"/>
            <a:chExt cx="432" cy="1632"/>
          </a:xfrm>
        </p:grpSpPr>
        <p:sp>
          <p:nvSpPr>
            <p:cNvPr id="29703" name="Oval 7"/>
            <p:cNvSpPr>
              <a:spLocks noChangeArrowheads="1"/>
            </p:cNvSpPr>
            <p:nvPr/>
          </p:nvSpPr>
          <p:spPr bwMode="auto">
            <a:xfrm>
              <a:off x="1488" y="576"/>
              <a:ext cx="432" cy="163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zh-CN" altLang="zh-CN" sz="2400" b="0">
                <a:latin typeface="Times New Roman" pitchFamily="18" charset="0"/>
              </a:endParaRPr>
            </a:p>
          </p:txBody>
        </p:sp>
        <p:sp>
          <p:nvSpPr>
            <p:cNvPr id="29704" name="Text Box 8"/>
            <p:cNvSpPr txBox="1">
              <a:spLocks noChangeArrowheads="1"/>
            </p:cNvSpPr>
            <p:nvPr/>
          </p:nvSpPr>
          <p:spPr bwMode="auto">
            <a:xfrm>
              <a:off x="1533" y="755"/>
              <a:ext cx="349" cy="1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2400" dirty="0">
                  <a:latin typeface="Times New Roman" pitchFamily="18" charset="0"/>
                  <a:ea typeface="楷体_GB2312" pitchFamily="49" charset="-122"/>
                </a:rPr>
                <a:t>外部外形  色彩</a:t>
              </a: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3200400" y="609600"/>
            <a:ext cx="2133600" cy="3276600"/>
            <a:chOff x="2016" y="384"/>
            <a:chExt cx="1344" cy="2064"/>
          </a:xfrm>
        </p:grpSpPr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2016" y="384"/>
              <a:ext cx="1296" cy="336"/>
              <a:chOff x="2016" y="384"/>
              <a:chExt cx="1296" cy="336"/>
            </a:xfrm>
          </p:grpSpPr>
          <p:sp>
            <p:nvSpPr>
              <p:cNvPr id="29707" name="Oval 11"/>
              <p:cNvSpPr>
                <a:spLocks noChangeArrowheads="1"/>
              </p:cNvSpPr>
              <p:nvPr/>
            </p:nvSpPr>
            <p:spPr bwMode="auto">
              <a:xfrm>
                <a:off x="2016" y="384"/>
                <a:ext cx="1296" cy="336"/>
              </a:xfrm>
              <a:prstGeom prst="ellipse">
                <a:avLst/>
              </a:pr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08" name="Text Box 12"/>
              <p:cNvSpPr txBox="1">
                <a:spLocks noChangeArrowheads="1"/>
              </p:cNvSpPr>
              <p:nvPr/>
            </p:nvSpPr>
            <p:spPr bwMode="auto">
              <a:xfrm>
                <a:off x="2160" y="384"/>
                <a:ext cx="110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zh-CN" altLang="en-US" sz="2400">
                    <a:latin typeface="Times New Roman" pitchFamily="18" charset="0"/>
                    <a:ea typeface="楷体_GB2312" pitchFamily="49" charset="-122"/>
                  </a:rPr>
                  <a:t>总的形象</a:t>
                </a:r>
              </a:p>
            </p:txBody>
          </p:sp>
        </p:grpSp>
        <p:grpSp>
          <p:nvGrpSpPr>
            <p:cNvPr id="6" name="Group 13"/>
            <p:cNvGrpSpPr>
              <a:grpSpLocks/>
            </p:cNvGrpSpPr>
            <p:nvPr/>
          </p:nvGrpSpPr>
          <p:grpSpPr bwMode="auto">
            <a:xfrm>
              <a:off x="2016" y="816"/>
              <a:ext cx="1296" cy="336"/>
              <a:chOff x="2016" y="816"/>
              <a:chExt cx="1296" cy="336"/>
            </a:xfrm>
          </p:grpSpPr>
          <p:sp>
            <p:nvSpPr>
              <p:cNvPr id="29710" name="Oval 14"/>
              <p:cNvSpPr>
                <a:spLocks noChangeArrowheads="1"/>
              </p:cNvSpPr>
              <p:nvPr/>
            </p:nvSpPr>
            <p:spPr bwMode="auto">
              <a:xfrm>
                <a:off x="2016" y="816"/>
                <a:ext cx="1296" cy="336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11" name="Text Box 15"/>
              <p:cNvSpPr txBox="1">
                <a:spLocks noChangeArrowheads="1"/>
              </p:cNvSpPr>
              <p:nvPr/>
            </p:nvSpPr>
            <p:spPr bwMode="auto">
              <a:xfrm>
                <a:off x="2112" y="816"/>
                <a:ext cx="110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zh-CN" altLang="en-US" sz="2400">
                    <a:latin typeface="Times New Roman" pitchFamily="18" charset="0"/>
                    <a:ea typeface="楷体_GB2312" pitchFamily="49" charset="-122"/>
                  </a:rPr>
                  <a:t>干</a:t>
                </a:r>
              </a:p>
            </p:txBody>
          </p:sp>
        </p:grpSp>
        <p:grpSp>
          <p:nvGrpSpPr>
            <p:cNvPr id="7" name="Group 16"/>
            <p:cNvGrpSpPr>
              <a:grpSpLocks/>
            </p:cNvGrpSpPr>
            <p:nvPr/>
          </p:nvGrpSpPr>
          <p:grpSpPr bwMode="auto">
            <a:xfrm>
              <a:off x="2064" y="1248"/>
              <a:ext cx="1296" cy="336"/>
              <a:chOff x="2064" y="1248"/>
              <a:chExt cx="1296" cy="336"/>
            </a:xfrm>
          </p:grpSpPr>
          <p:sp>
            <p:nvSpPr>
              <p:cNvPr id="29713" name="Oval 17"/>
              <p:cNvSpPr>
                <a:spLocks noChangeArrowheads="1"/>
              </p:cNvSpPr>
              <p:nvPr/>
            </p:nvSpPr>
            <p:spPr bwMode="auto">
              <a:xfrm>
                <a:off x="2064" y="1248"/>
                <a:ext cx="1296" cy="336"/>
              </a:xfrm>
              <a:prstGeom prst="ellipse">
                <a:avLst/>
              </a:prstGeom>
              <a:solidFill>
                <a:srgbClr val="99CC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14" name="Text Box 18"/>
              <p:cNvSpPr txBox="1">
                <a:spLocks noChangeArrowheads="1"/>
              </p:cNvSpPr>
              <p:nvPr/>
            </p:nvSpPr>
            <p:spPr bwMode="auto">
              <a:xfrm>
                <a:off x="2064" y="1248"/>
                <a:ext cx="120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zh-CN" altLang="en-US" sz="2400">
                    <a:latin typeface="Times New Roman" pitchFamily="18" charset="0"/>
                    <a:ea typeface="楷体_GB2312" pitchFamily="49" charset="-122"/>
                  </a:rPr>
                  <a:t>枝</a:t>
                </a:r>
              </a:p>
            </p:txBody>
          </p:sp>
        </p:grpSp>
        <p:grpSp>
          <p:nvGrpSpPr>
            <p:cNvPr id="8" name="Group 19"/>
            <p:cNvGrpSpPr>
              <a:grpSpLocks/>
            </p:cNvGrpSpPr>
            <p:nvPr/>
          </p:nvGrpSpPr>
          <p:grpSpPr bwMode="auto">
            <a:xfrm>
              <a:off x="2016" y="1680"/>
              <a:ext cx="1344" cy="336"/>
              <a:chOff x="2016" y="1680"/>
              <a:chExt cx="1344" cy="336"/>
            </a:xfrm>
          </p:grpSpPr>
          <p:sp>
            <p:nvSpPr>
              <p:cNvPr id="29716" name="Oval 20"/>
              <p:cNvSpPr>
                <a:spLocks noChangeArrowheads="1"/>
              </p:cNvSpPr>
              <p:nvPr/>
            </p:nvSpPr>
            <p:spPr bwMode="auto">
              <a:xfrm>
                <a:off x="2064" y="1680"/>
                <a:ext cx="1296" cy="336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17" name="Text Box 21"/>
              <p:cNvSpPr txBox="1">
                <a:spLocks noChangeArrowheads="1"/>
              </p:cNvSpPr>
              <p:nvPr/>
            </p:nvSpPr>
            <p:spPr bwMode="auto">
              <a:xfrm>
                <a:off x="2016" y="1680"/>
                <a:ext cx="13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zh-CN" altLang="en-US" sz="2400">
                    <a:latin typeface="Times New Roman" pitchFamily="18" charset="0"/>
                    <a:ea typeface="楷体_GB2312" pitchFamily="49" charset="-122"/>
                  </a:rPr>
                  <a:t>叶</a:t>
                </a:r>
              </a:p>
            </p:txBody>
          </p:sp>
        </p:grpSp>
        <p:grpSp>
          <p:nvGrpSpPr>
            <p:cNvPr id="9" name="Group 22"/>
            <p:cNvGrpSpPr>
              <a:grpSpLocks/>
            </p:cNvGrpSpPr>
            <p:nvPr/>
          </p:nvGrpSpPr>
          <p:grpSpPr bwMode="auto">
            <a:xfrm>
              <a:off x="2064" y="2112"/>
              <a:ext cx="1296" cy="336"/>
              <a:chOff x="2064" y="2112"/>
              <a:chExt cx="1296" cy="336"/>
            </a:xfrm>
          </p:grpSpPr>
          <p:sp>
            <p:nvSpPr>
              <p:cNvPr id="29719" name="Oval 23"/>
              <p:cNvSpPr>
                <a:spLocks noChangeArrowheads="1"/>
              </p:cNvSpPr>
              <p:nvPr/>
            </p:nvSpPr>
            <p:spPr bwMode="auto">
              <a:xfrm>
                <a:off x="2064" y="2112"/>
                <a:ext cx="1296" cy="336"/>
              </a:xfrm>
              <a:prstGeom prst="ellipse">
                <a:avLst/>
              </a:prstGeom>
              <a:solidFill>
                <a:srgbClr val="CC99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20" name="Text Box 24"/>
              <p:cNvSpPr txBox="1">
                <a:spLocks noChangeArrowheads="1"/>
              </p:cNvSpPr>
              <p:nvPr/>
            </p:nvSpPr>
            <p:spPr bwMode="auto">
              <a:xfrm>
                <a:off x="2064" y="2112"/>
                <a:ext cx="129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zh-CN" altLang="en-US" sz="2400">
                    <a:latin typeface="Times New Roman" pitchFamily="18" charset="0"/>
                    <a:ea typeface="楷体_GB2312" pitchFamily="49" charset="-122"/>
                  </a:rPr>
                  <a:t>皮</a:t>
                </a:r>
              </a:p>
            </p:txBody>
          </p:sp>
        </p:grpSp>
      </p:grpSp>
      <p:sp>
        <p:nvSpPr>
          <p:cNvPr id="29721" name="Oval 25"/>
          <p:cNvSpPr>
            <a:spLocks noChangeArrowheads="1"/>
          </p:cNvSpPr>
          <p:nvPr/>
        </p:nvSpPr>
        <p:spPr bwMode="auto">
          <a:xfrm>
            <a:off x="5410200" y="6096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>
                <a:latin typeface="Times New Roman" pitchFamily="18" charset="0"/>
                <a:ea typeface="楷体_GB2312" pitchFamily="49" charset="-122"/>
              </a:rPr>
              <a:t>力争上游</a:t>
            </a:r>
          </a:p>
        </p:txBody>
      </p:sp>
      <p:sp>
        <p:nvSpPr>
          <p:cNvPr id="29722" name="Oval 26"/>
          <p:cNvSpPr>
            <a:spLocks noChangeArrowheads="1"/>
          </p:cNvSpPr>
          <p:nvPr/>
        </p:nvSpPr>
        <p:spPr bwMode="auto">
          <a:xfrm>
            <a:off x="5410200" y="12954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000">
                <a:latin typeface="Times New Roman" pitchFamily="18" charset="0"/>
                <a:ea typeface="楷体_GB2312" pitchFamily="49" charset="-122"/>
              </a:rPr>
              <a:t>笔直，绝无旁枝</a:t>
            </a:r>
          </a:p>
        </p:txBody>
      </p:sp>
      <p:sp>
        <p:nvSpPr>
          <p:cNvPr id="29723" name="Oval 27"/>
          <p:cNvSpPr>
            <a:spLocks noChangeArrowheads="1"/>
          </p:cNvSpPr>
          <p:nvPr/>
        </p:nvSpPr>
        <p:spPr bwMode="auto">
          <a:xfrm>
            <a:off x="5486400" y="19812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000">
                <a:latin typeface="Times New Roman" pitchFamily="18" charset="0"/>
                <a:ea typeface="楷体_GB2312" pitchFamily="49" charset="-122"/>
              </a:rPr>
              <a:t>笔直，紧紧靠拢</a:t>
            </a:r>
          </a:p>
        </p:txBody>
      </p:sp>
      <p:sp>
        <p:nvSpPr>
          <p:cNvPr id="29724" name="Oval 28"/>
          <p:cNvSpPr>
            <a:spLocks noChangeArrowheads="1"/>
          </p:cNvSpPr>
          <p:nvPr/>
        </p:nvSpPr>
        <p:spPr bwMode="auto">
          <a:xfrm>
            <a:off x="5486400" y="26670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>
                <a:latin typeface="Times New Roman" pitchFamily="18" charset="0"/>
                <a:ea typeface="楷体_GB2312" pitchFamily="49" charset="-122"/>
              </a:rPr>
              <a:t>片片向上</a:t>
            </a:r>
          </a:p>
        </p:txBody>
      </p:sp>
      <p:sp>
        <p:nvSpPr>
          <p:cNvPr id="29725" name="Oval 29"/>
          <p:cNvSpPr>
            <a:spLocks noChangeArrowheads="1"/>
          </p:cNvSpPr>
          <p:nvPr/>
        </p:nvSpPr>
        <p:spPr bwMode="auto">
          <a:xfrm>
            <a:off x="5486400" y="33528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>
                <a:latin typeface="Times New Roman" pitchFamily="18" charset="0"/>
                <a:ea typeface="楷体_GB2312" pitchFamily="49" charset="-122"/>
              </a:rPr>
              <a:t>光滑淡青色</a:t>
            </a:r>
          </a:p>
        </p:txBody>
      </p:sp>
      <p:sp>
        <p:nvSpPr>
          <p:cNvPr id="29726" name="Oval 30"/>
          <p:cNvSpPr>
            <a:spLocks noChangeArrowheads="1"/>
          </p:cNvSpPr>
          <p:nvPr/>
        </p:nvSpPr>
        <p:spPr bwMode="auto">
          <a:xfrm>
            <a:off x="7620000" y="990600"/>
            <a:ext cx="838200" cy="7620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>
                <a:latin typeface="Times New Roman" pitchFamily="18" charset="0"/>
                <a:ea typeface="楷体_GB2312" pitchFamily="49" charset="-122"/>
              </a:rPr>
              <a:t>正直</a:t>
            </a:r>
          </a:p>
        </p:txBody>
      </p:sp>
      <p:sp>
        <p:nvSpPr>
          <p:cNvPr id="29727" name="Oval 31"/>
          <p:cNvSpPr>
            <a:spLocks noChangeArrowheads="1"/>
          </p:cNvSpPr>
          <p:nvPr/>
        </p:nvSpPr>
        <p:spPr bwMode="auto">
          <a:xfrm>
            <a:off x="7620000" y="1752600"/>
            <a:ext cx="838200" cy="762000"/>
          </a:xfrm>
          <a:prstGeom prst="ellipse">
            <a:avLst/>
          </a:prstGeom>
          <a:solidFill>
            <a:srgbClr val="99CCFF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>
                <a:latin typeface="Times New Roman" pitchFamily="18" charset="0"/>
                <a:ea typeface="楷体_GB2312" pitchFamily="49" charset="-122"/>
              </a:rPr>
              <a:t>团结</a:t>
            </a:r>
          </a:p>
        </p:txBody>
      </p:sp>
      <p:sp>
        <p:nvSpPr>
          <p:cNvPr id="29728" name="Oval 32"/>
          <p:cNvSpPr>
            <a:spLocks noChangeArrowheads="1"/>
          </p:cNvSpPr>
          <p:nvPr/>
        </p:nvSpPr>
        <p:spPr bwMode="auto">
          <a:xfrm>
            <a:off x="7620000" y="2514600"/>
            <a:ext cx="838200" cy="7620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>
                <a:latin typeface="Times New Roman" pitchFamily="18" charset="0"/>
                <a:ea typeface="楷体_GB2312" pitchFamily="49" charset="-122"/>
              </a:rPr>
              <a:t>进取</a:t>
            </a:r>
          </a:p>
        </p:txBody>
      </p:sp>
      <p:sp>
        <p:nvSpPr>
          <p:cNvPr id="29729" name="Oval 33"/>
          <p:cNvSpPr>
            <a:spLocks noChangeArrowheads="1"/>
          </p:cNvSpPr>
          <p:nvPr/>
        </p:nvSpPr>
        <p:spPr bwMode="auto">
          <a:xfrm>
            <a:off x="7620000" y="3276600"/>
            <a:ext cx="838200" cy="762000"/>
          </a:xfrm>
          <a:prstGeom prst="ellipse">
            <a:avLst/>
          </a:prstGeom>
          <a:solidFill>
            <a:srgbClr val="CC99FF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>
                <a:latin typeface="Times New Roman" pitchFamily="18" charset="0"/>
                <a:ea typeface="楷体_GB2312" pitchFamily="49" charset="-122"/>
              </a:rPr>
              <a:t>质朴</a:t>
            </a:r>
          </a:p>
        </p:txBody>
      </p:sp>
      <p:grpSp>
        <p:nvGrpSpPr>
          <p:cNvPr id="10" name="Group 34"/>
          <p:cNvGrpSpPr>
            <a:grpSpLocks/>
          </p:cNvGrpSpPr>
          <p:nvPr/>
        </p:nvGrpSpPr>
        <p:grpSpPr bwMode="auto">
          <a:xfrm>
            <a:off x="2362200" y="3810000"/>
            <a:ext cx="685800" cy="2590800"/>
            <a:chOff x="1488" y="576"/>
            <a:chExt cx="432" cy="1632"/>
          </a:xfrm>
        </p:grpSpPr>
        <p:sp>
          <p:nvSpPr>
            <p:cNvPr id="29731" name="Oval 35"/>
            <p:cNvSpPr>
              <a:spLocks noChangeArrowheads="1"/>
            </p:cNvSpPr>
            <p:nvPr/>
          </p:nvSpPr>
          <p:spPr bwMode="auto">
            <a:xfrm>
              <a:off x="1488" y="576"/>
              <a:ext cx="432" cy="163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zh-CN" altLang="zh-CN" sz="2400" b="0">
                <a:latin typeface="Times New Roman" pitchFamily="18" charset="0"/>
              </a:endParaRPr>
            </a:p>
          </p:txBody>
        </p:sp>
        <p:sp>
          <p:nvSpPr>
            <p:cNvPr id="29732" name="Text Box 36"/>
            <p:cNvSpPr txBox="1">
              <a:spLocks noChangeArrowheads="1"/>
            </p:cNvSpPr>
            <p:nvPr/>
          </p:nvSpPr>
          <p:spPr bwMode="auto">
            <a:xfrm>
              <a:off x="1536" y="912"/>
              <a:ext cx="346" cy="1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2400">
                  <a:latin typeface="Times New Roman" pitchFamily="18" charset="0"/>
                  <a:ea typeface="楷体_GB2312" pitchFamily="49" charset="-122"/>
                </a:rPr>
                <a:t>内在气质</a:t>
              </a:r>
            </a:p>
          </p:txBody>
        </p:sp>
      </p:grpSp>
      <p:sp>
        <p:nvSpPr>
          <p:cNvPr id="29733" name="Oval 37"/>
          <p:cNvSpPr>
            <a:spLocks noChangeArrowheads="1"/>
          </p:cNvSpPr>
          <p:nvPr/>
        </p:nvSpPr>
        <p:spPr bwMode="auto">
          <a:xfrm>
            <a:off x="3276600" y="4800600"/>
            <a:ext cx="2057400" cy="533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倔强挺立</a:t>
            </a:r>
          </a:p>
        </p:txBody>
      </p:sp>
      <p:sp>
        <p:nvSpPr>
          <p:cNvPr id="29734" name="Oval 38"/>
          <p:cNvSpPr>
            <a:spLocks noChangeArrowheads="1"/>
          </p:cNvSpPr>
          <p:nvPr/>
        </p:nvSpPr>
        <p:spPr bwMode="auto">
          <a:xfrm>
            <a:off x="5562600" y="4495800"/>
            <a:ext cx="2057400" cy="533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参天耸立</a:t>
            </a:r>
          </a:p>
        </p:txBody>
      </p:sp>
      <p:sp>
        <p:nvSpPr>
          <p:cNvPr id="29735" name="Oval 39"/>
          <p:cNvSpPr>
            <a:spLocks noChangeArrowheads="1"/>
          </p:cNvSpPr>
          <p:nvPr/>
        </p:nvSpPr>
        <p:spPr bwMode="auto">
          <a:xfrm>
            <a:off x="5562600" y="5181600"/>
            <a:ext cx="2057400" cy="533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不折不挠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9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9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9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21" grpId="0" animBg="1" autoUpdateAnimBg="0"/>
      <p:bldP spid="29722" grpId="0" animBg="1" autoUpdateAnimBg="0"/>
      <p:bldP spid="29723" grpId="0" animBg="1" autoUpdateAnimBg="0"/>
      <p:bldP spid="29724" grpId="0" animBg="1" autoUpdateAnimBg="0"/>
      <p:bldP spid="29725" grpId="0" animBg="1" autoUpdateAnimBg="0"/>
      <p:bldP spid="29726" grpId="0" animBg="1" autoUpdateAnimBg="0"/>
      <p:bldP spid="29727" grpId="0" animBg="1" autoUpdateAnimBg="0"/>
      <p:bldP spid="29728" grpId="0" animBg="1" autoUpdateAnimBg="0"/>
      <p:bldP spid="29729" grpId="0" animBg="1" autoUpdateAnimBg="0"/>
      <p:bldP spid="29733" grpId="0" animBg="1" autoUpdateAnimBg="0"/>
      <p:bldP spid="29734" grpId="0" animBg="1" autoUpdateAnimBg="0"/>
      <p:bldP spid="29735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1C290-D05F-4FB6-883A-FCEBC146057D}" type="slidenum">
              <a:rPr lang="zh-CN" altLang="zh-CN"/>
              <a:pPr/>
              <a:t>19</a:t>
            </a:fld>
            <a:endParaRPr lang="zh-CN" altLang="zh-CN"/>
          </a:p>
        </p:txBody>
      </p:sp>
      <p:pic>
        <p:nvPicPr>
          <p:cNvPr id="39938" name="Picture 2" descr="pa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 descr="p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09800"/>
            <a:ext cx="2209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4" descr="TINB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95800"/>
            <a:ext cx="2209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362200" y="990600"/>
            <a:ext cx="685800" cy="2590800"/>
            <a:chOff x="0" y="0"/>
            <a:chExt cx="432" cy="1632"/>
          </a:xfrm>
        </p:grpSpPr>
        <p:sp>
          <p:nvSpPr>
            <p:cNvPr id="39942" name="Oval 6"/>
            <p:cNvSpPr>
              <a:spLocks noChangeArrowheads="1"/>
            </p:cNvSpPr>
            <p:nvPr/>
          </p:nvSpPr>
          <p:spPr bwMode="auto">
            <a:xfrm>
              <a:off x="0" y="0"/>
              <a:ext cx="432" cy="163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39943" name="Text Box 7"/>
            <p:cNvSpPr txBox="1">
              <a:spLocks noChangeArrowheads="1"/>
            </p:cNvSpPr>
            <p:nvPr/>
          </p:nvSpPr>
          <p:spPr bwMode="auto">
            <a:xfrm>
              <a:off x="105" y="336"/>
              <a:ext cx="289" cy="1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b="1" dirty="0">
                  <a:ea typeface="楷体_GB2312" pitchFamily="49" charset="-122"/>
                </a:rPr>
                <a:t>外部形象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3200400" y="609600"/>
            <a:ext cx="2133600" cy="3276600"/>
            <a:chOff x="0" y="0"/>
            <a:chExt cx="1344" cy="2064"/>
          </a:xfrm>
        </p:grpSpPr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0" y="0"/>
              <a:ext cx="1296" cy="336"/>
              <a:chOff x="0" y="0"/>
              <a:chExt cx="1296" cy="336"/>
            </a:xfrm>
          </p:grpSpPr>
          <p:sp>
            <p:nvSpPr>
              <p:cNvPr id="39946" name="Oval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96" cy="336"/>
              </a:xfrm>
              <a:prstGeom prst="ellipse">
                <a:avLst/>
              </a:pr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947" name="Text Box 11"/>
              <p:cNvSpPr txBox="1">
                <a:spLocks noChangeArrowheads="1"/>
              </p:cNvSpPr>
              <p:nvPr/>
            </p:nvSpPr>
            <p:spPr bwMode="auto">
              <a:xfrm>
                <a:off x="144" y="0"/>
                <a:ext cx="110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b="1">
                    <a:ea typeface="楷体_GB2312" pitchFamily="49" charset="-122"/>
                  </a:rPr>
                  <a:t>总的形象</a:t>
                </a:r>
              </a:p>
            </p:txBody>
          </p:sp>
        </p:grpSp>
        <p:grpSp>
          <p:nvGrpSpPr>
            <p:cNvPr id="5" name="Group 12"/>
            <p:cNvGrpSpPr>
              <a:grpSpLocks/>
            </p:cNvGrpSpPr>
            <p:nvPr/>
          </p:nvGrpSpPr>
          <p:grpSpPr bwMode="auto">
            <a:xfrm>
              <a:off x="0" y="432"/>
              <a:ext cx="1296" cy="336"/>
              <a:chOff x="0" y="0"/>
              <a:chExt cx="1296" cy="336"/>
            </a:xfrm>
          </p:grpSpPr>
          <p:sp>
            <p:nvSpPr>
              <p:cNvPr id="39949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96" cy="336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950" name="Text Box 14"/>
              <p:cNvSpPr txBox="1">
                <a:spLocks noChangeArrowheads="1"/>
              </p:cNvSpPr>
              <p:nvPr/>
            </p:nvSpPr>
            <p:spPr bwMode="auto">
              <a:xfrm>
                <a:off x="96" y="0"/>
                <a:ext cx="110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b="1">
                    <a:ea typeface="楷体_GB2312" pitchFamily="49" charset="-122"/>
                  </a:rPr>
                  <a:t>干</a:t>
                </a:r>
              </a:p>
            </p:txBody>
          </p:sp>
        </p:grpSp>
        <p:grpSp>
          <p:nvGrpSpPr>
            <p:cNvPr id="6" name="Group 15"/>
            <p:cNvGrpSpPr>
              <a:grpSpLocks/>
            </p:cNvGrpSpPr>
            <p:nvPr/>
          </p:nvGrpSpPr>
          <p:grpSpPr bwMode="auto">
            <a:xfrm>
              <a:off x="48" y="864"/>
              <a:ext cx="1296" cy="336"/>
              <a:chOff x="0" y="0"/>
              <a:chExt cx="1296" cy="336"/>
            </a:xfrm>
          </p:grpSpPr>
          <p:sp>
            <p:nvSpPr>
              <p:cNvPr id="39952" name="Oval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96" cy="336"/>
              </a:xfrm>
              <a:prstGeom prst="ellipse">
                <a:avLst/>
              </a:prstGeom>
              <a:solidFill>
                <a:srgbClr val="99CC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953" name="Text Box 1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20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b="1">
                    <a:ea typeface="楷体_GB2312" pitchFamily="49" charset="-122"/>
                  </a:rPr>
                  <a:t>枝</a:t>
                </a:r>
              </a:p>
            </p:txBody>
          </p:sp>
        </p:grpSp>
        <p:grpSp>
          <p:nvGrpSpPr>
            <p:cNvPr id="7" name="Group 18"/>
            <p:cNvGrpSpPr>
              <a:grpSpLocks/>
            </p:cNvGrpSpPr>
            <p:nvPr/>
          </p:nvGrpSpPr>
          <p:grpSpPr bwMode="auto">
            <a:xfrm>
              <a:off x="0" y="1296"/>
              <a:ext cx="1344" cy="336"/>
              <a:chOff x="0" y="0"/>
              <a:chExt cx="1344" cy="336"/>
            </a:xfrm>
          </p:grpSpPr>
          <p:sp>
            <p:nvSpPr>
              <p:cNvPr id="39955" name="Oval 19"/>
              <p:cNvSpPr>
                <a:spLocks noChangeArrowheads="1"/>
              </p:cNvSpPr>
              <p:nvPr/>
            </p:nvSpPr>
            <p:spPr bwMode="auto">
              <a:xfrm>
                <a:off x="48" y="0"/>
                <a:ext cx="1296" cy="336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956" name="Text Box 20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3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b="1">
                    <a:ea typeface="楷体_GB2312" pitchFamily="49" charset="-122"/>
                  </a:rPr>
                  <a:t>叶</a:t>
                </a:r>
              </a:p>
            </p:txBody>
          </p:sp>
        </p:grpSp>
        <p:grpSp>
          <p:nvGrpSpPr>
            <p:cNvPr id="8" name="Group 21"/>
            <p:cNvGrpSpPr>
              <a:grpSpLocks/>
            </p:cNvGrpSpPr>
            <p:nvPr/>
          </p:nvGrpSpPr>
          <p:grpSpPr bwMode="auto">
            <a:xfrm>
              <a:off x="48" y="1728"/>
              <a:ext cx="1296" cy="336"/>
              <a:chOff x="0" y="0"/>
              <a:chExt cx="1296" cy="336"/>
            </a:xfrm>
          </p:grpSpPr>
          <p:sp>
            <p:nvSpPr>
              <p:cNvPr id="39958" name="Oval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96" cy="336"/>
              </a:xfrm>
              <a:prstGeom prst="ellipse">
                <a:avLst/>
              </a:prstGeom>
              <a:solidFill>
                <a:srgbClr val="CC99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959" name="Text Box 23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29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b="1">
                    <a:ea typeface="楷体_GB2312" pitchFamily="49" charset="-122"/>
                  </a:rPr>
                  <a:t>皮</a:t>
                </a:r>
              </a:p>
            </p:txBody>
          </p:sp>
        </p:grpSp>
      </p:grpSp>
      <p:sp>
        <p:nvSpPr>
          <p:cNvPr id="39960" name="Oval 24"/>
          <p:cNvSpPr>
            <a:spLocks noChangeArrowheads="1"/>
          </p:cNvSpPr>
          <p:nvPr/>
        </p:nvSpPr>
        <p:spPr bwMode="auto">
          <a:xfrm>
            <a:off x="5410200" y="6096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ea typeface="楷体_GB2312" pitchFamily="49" charset="-122"/>
              </a:rPr>
              <a:t>力争上游</a:t>
            </a:r>
          </a:p>
        </p:txBody>
      </p:sp>
      <p:sp>
        <p:nvSpPr>
          <p:cNvPr id="39961" name="Oval 25"/>
          <p:cNvSpPr>
            <a:spLocks noChangeArrowheads="1"/>
          </p:cNvSpPr>
          <p:nvPr/>
        </p:nvSpPr>
        <p:spPr bwMode="auto">
          <a:xfrm>
            <a:off x="5410200" y="12954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sz="2000" b="1">
                <a:ea typeface="楷体_GB2312" pitchFamily="49" charset="-122"/>
              </a:rPr>
              <a:t>笔直，绝无旁枝</a:t>
            </a:r>
          </a:p>
        </p:txBody>
      </p:sp>
      <p:sp>
        <p:nvSpPr>
          <p:cNvPr id="39962" name="Oval 26"/>
          <p:cNvSpPr>
            <a:spLocks noChangeArrowheads="1"/>
          </p:cNvSpPr>
          <p:nvPr/>
        </p:nvSpPr>
        <p:spPr bwMode="auto">
          <a:xfrm>
            <a:off x="5486400" y="19812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sz="2000" b="1">
                <a:ea typeface="楷体_GB2312" pitchFamily="49" charset="-122"/>
              </a:rPr>
              <a:t>笔直，紧紧靠拢</a:t>
            </a:r>
          </a:p>
        </p:txBody>
      </p:sp>
      <p:sp>
        <p:nvSpPr>
          <p:cNvPr id="39963" name="Oval 27"/>
          <p:cNvSpPr>
            <a:spLocks noChangeArrowheads="1"/>
          </p:cNvSpPr>
          <p:nvPr/>
        </p:nvSpPr>
        <p:spPr bwMode="auto">
          <a:xfrm>
            <a:off x="5486400" y="26670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ea typeface="楷体_GB2312" pitchFamily="49" charset="-122"/>
              </a:rPr>
              <a:t>片片向上</a:t>
            </a:r>
          </a:p>
        </p:txBody>
      </p:sp>
      <p:sp>
        <p:nvSpPr>
          <p:cNvPr id="39964" name="Oval 28"/>
          <p:cNvSpPr>
            <a:spLocks noChangeArrowheads="1"/>
          </p:cNvSpPr>
          <p:nvPr/>
        </p:nvSpPr>
        <p:spPr bwMode="auto">
          <a:xfrm>
            <a:off x="5486400" y="3352800"/>
            <a:ext cx="2057400" cy="5334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ea typeface="楷体_GB2312" pitchFamily="49" charset="-122"/>
              </a:rPr>
              <a:t>光滑淡青色</a:t>
            </a:r>
          </a:p>
        </p:txBody>
      </p:sp>
      <p:sp>
        <p:nvSpPr>
          <p:cNvPr id="39965" name="Oval 29"/>
          <p:cNvSpPr>
            <a:spLocks noChangeArrowheads="1"/>
          </p:cNvSpPr>
          <p:nvPr/>
        </p:nvSpPr>
        <p:spPr bwMode="auto">
          <a:xfrm>
            <a:off x="7620000" y="990600"/>
            <a:ext cx="838200" cy="762000"/>
          </a:xfrm>
          <a:prstGeom prst="ellipse">
            <a:avLst/>
          </a:prstGeom>
          <a:solidFill>
            <a:srgbClr val="FFFF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ea typeface="楷体_GB2312" pitchFamily="49" charset="-122"/>
              </a:rPr>
              <a:t>正直</a:t>
            </a:r>
          </a:p>
        </p:txBody>
      </p:sp>
      <p:sp>
        <p:nvSpPr>
          <p:cNvPr id="39966" name="Oval 30"/>
          <p:cNvSpPr>
            <a:spLocks noChangeArrowheads="1"/>
          </p:cNvSpPr>
          <p:nvPr/>
        </p:nvSpPr>
        <p:spPr bwMode="auto">
          <a:xfrm>
            <a:off x="7620000" y="1752600"/>
            <a:ext cx="838200" cy="762000"/>
          </a:xfrm>
          <a:prstGeom prst="ellipse">
            <a:avLst/>
          </a:prstGeom>
          <a:solidFill>
            <a:srgbClr val="99CCFF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ea typeface="楷体_GB2312" pitchFamily="49" charset="-122"/>
              </a:rPr>
              <a:t>团结</a:t>
            </a:r>
          </a:p>
        </p:txBody>
      </p:sp>
      <p:sp>
        <p:nvSpPr>
          <p:cNvPr id="39967" name="Oval 31"/>
          <p:cNvSpPr>
            <a:spLocks noChangeArrowheads="1"/>
          </p:cNvSpPr>
          <p:nvPr/>
        </p:nvSpPr>
        <p:spPr bwMode="auto">
          <a:xfrm>
            <a:off x="7620000" y="2514600"/>
            <a:ext cx="838200" cy="762000"/>
          </a:xfrm>
          <a:prstGeom prst="ellipse">
            <a:avLst/>
          </a:prstGeom>
          <a:solidFill>
            <a:srgbClr val="FF0000"/>
          </a:solidFill>
          <a:ln w="9525" cmpd="sng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ea typeface="楷体_GB2312" pitchFamily="49" charset="-122"/>
              </a:rPr>
              <a:t>进取</a:t>
            </a:r>
          </a:p>
        </p:txBody>
      </p:sp>
      <p:sp>
        <p:nvSpPr>
          <p:cNvPr id="39968" name="Oval 32"/>
          <p:cNvSpPr>
            <a:spLocks noChangeArrowheads="1"/>
          </p:cNvSpPr>
          <p:nvPr/>
        </p:nvSpPr>
        <p:spPr bwMode="auto">
          <a:xfrm>
            <a:off x="7620000" y="3276600"/>
            <a:ext cx="838200" cy="762000"/>
          </a:xfrm>
          <a:prstGeom prst="ellipse">
            <a:avLst/>
          </a:prstGeom>
          <a:solidFill>
            <a:srgbClr val="CC99FF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ea typeface="楷体_GB2312" pitchFamily="49" charset="-122"/>
              </a:rPr>
              <a:t>质朴</a:t>
            </a:r>
          </a:p>
        </p:txBody>
      </p:sp>
      <p:grpSp>
        <p:nvGrpSpPr>
          <p:cNvPr id="9" name="Group 33"/>
          <p:cNvGrpSpPr>
            <a:grpSpLocks/>
          </p:cNvGrpSpPr>
          <p:nvPr/>
        </p:nvGrpSpPr>
        <p:grpSpPr bwMode="auto">
          <a:xfrm>
            <a:off x="2362200" y="3810000"/>
            <a:ext cx="685800" cy="2590800"/>
            <a:chOff x="0" y="0"/>
            <a:chExt cx="432" cy="1632"/>
          </a:xfrm>
        </p:grpSpPr>
        <p:sp>
          <p:nvSpPr>
            <p:cNvPr id="39970" name="Oval 34"/>
            <p:cNvSpPr>
              <a:spLocks noChangeArrowheads="1"/>
            </p:cNvSpPr>
            <p:nvPr/>
          </p:nvSpPr>
          <p:spPr bwMode="auto">
            <a:xfrm>
              <a:off x="0" y="0"/>
              <a:ext cx="432" cy="163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39971" name="Text Box 35"/>
            <p:cNvSpPr txBox="1">
              <a:spLocks noChangeArrowheads="1"/>
            </p:cNvSpPr>
            <p:nvPr/>
          </p:nvSpPr>
          <p:spPr bwMode="auto">
            <a:xfrm>
              <a:off x="48" y="336"/>
              <a:ext cx="346" cy="1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b="1">
                  <a:ea typeface="楷体_GB2312" pitchFamily="49" charset="-122"/>
                </a:rPr>
                <a:t>内在气质</a:t>
              </a:r>
            </a:p>
          </p:txBody>
        </p:sp>
      </p:grpSp>
      <p:sp>
        <p:nvSpPr>
          <p:cNvPr id="39972" name="Oval 36"/>
          <p:cNvSpPr>
            <a:spLocks noChangeArrowheads="1"/>
          </p:cNvSpPr>
          <p:nvPr/>
        </p:nvSpPr>
        <p:spPr bwMode="auto">
          <a:xfrm>
            <a:off x="3276600" y="4800600"/>
            <a:ext cx="2057400" cy="533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ea typeface="楷体_GB2312" pitchFamily="49" charset="-122"/>
              </a:rPr>
              <a:t>倔强挺立</a:t>
            </a:r>
          </a:p>
        </p:txBody>
      </p:sp>
      <p:sp>
        <p:nvSpPr>
          <p:cNvPr id="39973" name="Oval 37"/>
          <p:cNvSpPr>
            <a:spLocks noChangeArrowheads="1"/>
          </p:cNvSpPr>
          <p:nvPr/>
        </p:nvSpPr>
        <p:spPr bwMode="auto">
          <a:xfrm>
            <a:off x="5562600" y="4495800"/>
            <a:ext cx="2057400" cy="533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ea typeface="楷体_GB2312" pitchFamily="49" charset="-122"/>
              </a:rPr>
              <a:t>参天耸立</a:t>
            </a:r>
          </a:p>
        </p:txBody>
      </p:sp>
      <p:sp>
        <p:nvSpPr>
          <p:cNvPr id="39974" name="Oval 38"/>
          <p:cNvSpPr>
            <a:spLocks noChangeArrowheads="1"/>
          </p:cNvSpPr>
          <p:nvPr/>
        </p:nvSpPr>
        <p:spPr bwMode="auto">
          <a:xfrm>
            <a:off x="5562600" y="5181600"/>
            <a:ext cx="2057400" cy="533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ea typeface="楷体_GB2312" pitchFamily="49" charset="-122"/>
              </a:rPr>
              <a:t>不折不挠</a:t>
            </a:r>
          </a:p>
        </p:txBody>
      </p:sp>
      <p:sp>
        <p:nvSpPr>
          <p:cNvPr id="39975" name="AutoShape 39"/>
          <p:cNvSpPr>
            <a:spLocks noChangeArrowheads="1"/>
          </p:cNvSpPr>
          <p:nvPr/>
        </p:nvSpPr>
        <p:spPr bwMode="auto">
          <a:xfrm>
            <a:off x="2195513" y="0"/>
            <a:ext cx="2160587" cy="6207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sz="3600" b="1" dirty="0">
                <a:solidFill>
                  <a:schemeClr val="tx2"/>
                </a:solidFill>
              </a:rPr>
              <a:t>课堂小结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39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39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39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9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9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9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9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9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9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60" grpId="0" animBg="1" autoUpdateAnimBg="0"/>
      <p:bldP spid="39961" grpId="0" animBg="1" autoUpdateAnimBg="0"/>
      <p:bldP spid="39962" grpId="0" animBg="1" autoUpdateAnimBg="0"/>
      <p:bldP spid="39963" grpId="0" animBg="1" autoUpdateAnimBg="0"/>
      <p:bldP spid="39964" grpId="0" animBg="1" autoUpdateAnimBg="0"/>
      <p:bldP spid="39965" grpId="0" animBg="1" autoUpdateAnimBg="0"/>
      <p:bldP spid="39966" grpId="0" animBg="1" autoUpdateAnimBg="0"/>
      <p:bldP spid="39967" grpId="0" animBg="1" autoUpdateAnimBg="0"/>
      <p:bldP spid="39968" grpId="0" animBg="1" autoUpdateAnimBg="0"/>
      <p:bldP spid="39972" grpId="0" animBg="1" autoUpdateAnimBg="0"/>
      <p:bldP spid="39973" grpId="0" animBg="1" autoUpdateAnimBg="0"/>
      <p:bldP spid="39974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05B34-98C7-4F9C-800B-61C4422EB6DD}" type="slidenum">
              <a:rPr lang="zh-CN" altLang="zh-CN"/>
              <a:pPr/>
              <a:t>2</a:t>
            </a:fld>
            <a:endParaRPr lang="zh-CN" altLang="zh-CN"/>
          </a:p>
        </p:txBody>
      </p:sp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79388" y="1773238"/>
            <a:ext cx="8425060" cy="1645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marL="457200" indent="-457200"/>
            <a:r>
              <a:rPr lang="zh-CN" altLang="zh-CN" sz="2800" b="1" dirty="0">
                <a:latin typeface="+mn-ea"/>
              </a:rPr>
              <a:t>1  </a:t>
            </a:r>
            <a:r>
              <a:rPr lang="zh-CN" sz="2800" b="1" dirty="0">
                <a:latin typeface="+mn-ea"/>
              </a:rPr>
              <a:t>把握白杨树的象征意义以及对比烘托手法的运用。</a:t>
            </a:r>
          </a:p>
          <a:p>
            <a:pPr marL="457200" indent="-457200">
              <a:lnSpc>
                <a:spcPct val="130000"/>
              </a:lnSpc>
            </a:pPr>
            <a:r>
              <a:rPr lang="zh-CN" altLang="zh-CN" sz="2800" b="1" dirty="0">
                <a:latin typeface="+mn-ea"/>
              </a:rPr>
              <a:t>2  </a:t>
            </a:r>
            <a:r>
              <a:rPr lang="zh-CN" sz="2800" b="1" dirty="0">
                <a:latin typeface="+mn-ea"/>
              </a:rPr>
              <a:t>感受中华儿女朴质、坚强、力求上进的精神和意志。</a:t>
            </a:r>
          </a:p>
        </p:txBody>
      </p:sp>
      <p:sp>
        <p:nvSpPr>
          <p:cNvPr id="25603" name="AutoShape 3"/>
          <p:cNvSpPr>
            <a:spLocks noChangeArrowheads="1"/>
          </p:cNvSpPr>
          <p:nvPr/>
        </p:nvSpPr>
        <p:spPr bwMode="auto">
          <a:xfrm>
            <a:off x="2268538" y="549275"/>
            <a:ext cx="3024187" cy="576263"/>
          </a:xfrm>
          <a:prstGeom prst="roundRect">
            <a:avLst>
              <a:gd name="adj" fmla="val 16667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sz="3600" b="1" dirty="0">
                <a:solidFill>
                  <a:srgbClr val="FF0000"/>
                </a:solidFill>
              </a:rPr>
              <a:t>学习目标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1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48F6C-7326-4D87-9E11-68B1276B2EF8}" type="slidenum">
              <a:rPr lang="zh-CN" altLang="zh-CN"/>
              <a:pPr/>
              <a:t>20</a:t>
            </a:fld>
            <a:endParaRPr lang="zh-CN" altLang="zh-CN"/>
          </a:p>
        </p:txBody>
      </p:sp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0825" y="260350"/>
            <a:ext cx="8642350" cy="6323013"/>
          </a:xfrm>
        </p:spPr>
        <p:txBody>
          <a:bodyPr/>
          <a:lstStyle/>
          <a:p>
            <a:pPr algn="l"/>
            <a:r>
              <a:rPr lang="zh-CN" sz="3600" b="1" dirty="0">
                <a:solidFill>
                  <a:srgbClr val="FF0066"/>
                </a:solidFill>
                <a:ea typeface="华文行楷" pitchFamily="2" charset="-122"/>
              </a:rPr>
              <a:t>美点追踪：</a:t>
            </a:r>
            <a:br>
              <a:rPr lang="zh-CN" sz="3600" b="1" dirty="0">
                <a:solidFill>
                  <a:srgbClr val="FF0066"/>
                </a:solidFill>
                <a:ea typeface="华文行楷" pitchFamily="2" charset="-122"/>
              </a:rPr>
            </a:br>
            <a:r>
              <a:rPr lang="zh-CN" sz="2400" b="1" dirty="0"/>
              <a:t/>
            </a:r>
            <a:br>
              <a:rPr lang="zh-CN" sz="2400" b="1" dirty="0"/>
            </a:br>
            <a:r>
              <a:rPr lang="zh-CN" sz="2400" b="1" dirty="0">
                <a:solidFill>
                  <a:srgbClr val="FF66CC"/>
                </a:solidFill>
              </a:rPr>
              <a:t>用词美</a:t>
            </a:r>
            <a:r>
              <a:rPr lang="zh-CN" altLang="zh-CN" sz="2400" b="1" dirty="0">
                <a:solidFill>
                  <a:srgbClr val="FF66CC"/>
                </a:solidFill>
              </a:rPr>
              <a:t>:</a:t>
            </a:r>
            <a:r>
              <a:rPr lang="zh-CN" altLang="zh-CN" sz="2400" b="1" dirty="0"/>
              <a:t> </a:t>
            </a:r>
            <a:r>
              <a:rPr lang="zh-CN" sz="2400" b="1" dirty="0"/>
              <a:t>伟岸 </a:t>
            </a:r>
            <a:r>
              <a:rPr lang="zh-CN" altLang="zh-CN" sz="2400" b="1" dirty="0"/>
              <a:t>,</a:t>
            </a:r>
            <a:r>
              <a:rPr lang="zh-CN" sz="2400" b="1" dirty="0"/>
              <a:t>正直</a:t>
            </a:r>
            <a:r>
              <a:rPr lang="zh-CN" altLang="zh-CN" sz="2400" b="1" dirty="0"/>
              <a:t>,</a:t>
            </a:r>
            <a:r>
              <a:rPr lang="zh-CN" sz="2400" b="1" dirty="0"/>
              <a:t>朴质</a:t>
            </a:r>
            <a:r>
              <a:rPr lang="zh-CN" altLang="zh-CN" sz="2400" b="1" dirty="0"/>
              <a:t>,</a:t>
            </a:r>
            <a:r>
              <a:rPr lang="zh-CN" sz="2400" b="1" dirty="0"/>
              <a:t>严肃        温和        坚强不屈</a:t>
            </a:r>
            <a:r>
              <a:rPr lang="zh-CN" altLang="zh-CN" sz="2400" b="1" dirty="0"/>
              <a:t>,</a:t>
            </a:r>
            <a:r>
              <a:rPr lang="zh-CN" sz="2400" b="1" dirty="0"/>
              <a:t>挺拔</a:t>
            </a:r>
            <a:br>
              <a:rPr lang="zh-CN" sz="2400" b="1" dirty="0"/>
            </a:br>
            <a:r>
              <a:rPr lang="zh-CN" sz="2400" b="1" dirty="0"/>
              <a:t/>
            </a:r>
            <a:br>
              <a:rPr lang="zh-CN" sz="2400" b="1" dirty="0"/>
            </a:br>
            <a:r>
              <a:rPr lang="zh-CN" sz="2400" b="1" dirty="0">
                <a:solidFill>
                  <a:srgbClr val="FF66CC"/>
                </a:solidFill>
              </a:rPr>
              <a:t>句式美</a:t>
            </a:r>
            <a:r>
              <a:rPr lang="zh-CN" altLang="zh-CN" sz="2400" b="1" dirty="0">
                <a:solidFill>
                  <a:srgbClr val="FF66CC"/>
                </a:solidFill>
              </a:rPr>
              <a:t>:</a:t>
            </a:r>
            <a:r>
              <a:rPr lang="zh-CN" altLang="zh-CN" sz="2400" b="1" dirty="0"/>
              <a:t>    </a:t>
            </a:r>
            <a:r>
              <a:rPr lang="zh-CN" sz="2400" b="1" dirty="0"/>
              <a:t>难道</a:t>
            </a:r>
            <a:r>
              <a:rPr lang="zh-CN" altLang="zh-CN" sz="2400" b="1" dirty="0"/>
              <a:t>A           </a:t>
            </a:r>
            <a:r>
              <a:rPr lang="zh-CN" sz="2400" b="1" dirty="0"/>
              <a:t>难道</a:t>
            </a:r>
            <a:r>
              <a:rPr lang="zh-CN" altLang="zh-CN" sz="2400" b="1" dirty="0"/>
              <a:t>B          </a:t>
            </a:r>
            <a:r>
              <a:rPr lang="zh-CN" sz="2400" b="1" dirty="0"/>
              <a:t>难道</a:t>
            </a:r>
            <a:r>
              <a:rPr lang="zh-CN" altLang="zh-CN" sz="2400" b="1" dirty="0"/>
              <a:t>C          </a:t>
            </a:r>
            <a:r>
              <a:rPr lang="zh-CN" sz="2400" b="1" dirty="0"/>
              <a:t>难道</a:t>
            </a:r>
            <a:r>
              <a:rPr lang="zh-CN" altLang="zh-CN" sz="2400" b="1" dirty="0"/>
              <a:t>D</a:t>
            </a:r>
            <a:br>
              <a:rPr lang="zh-CN" altLang="zh-CN" sz="2400" b="1" dirty="0"/>
            </a:br>
            <a:r>
              <a:rPr lang="zh-CN" altLang="zh-CN" sz="2400" b="1" dirty="0"/>
              <a:t/>
            </a:r>
            <a:br>
              <a:rPr lang="zh-CN" altLang="zh-CN" sz="2400" b="1" dirty="0"/>
            </a:br>
            <a:r>
              <a:rPr lang="zh-CN" sz="2400" b="1" dirty="0">
                <a:solidFill>
                  <a:srgbClr val="FF66CC"/>
                </a:solidFill>
              </a:rPr>
              <a:t>段式美</a:t>
            </a:r>
            <a:r>
              <a:rPr lang="zh-CN" altLang="zh-CN" sz="2400" b="1" dirty="0">
                <a:solidFill>
                  <a:srgbClr val="FF66CC"/>
                </a:solidFill>
              </a:rPr>
              <a:t>:</a:t>
            </a:r>
            <a:r>
              <a:rPr lang="zh-CN" altLang="zh-CN" sz="2400" b="1" dirty="0"/>
              <a:t>    </a:t>
            </a:r>
            <a:r>
              <a:rPr lang="zh-CN" sz="2400" b="1" dirty="0"/>
              <a:t>抑              扬</a:t>
            </a:r>
            <a:br>
              <a:rPr lang="zh-CN" sz="2400" b="1" dirty="0"/>
            </a:br>
            <a:r>
              <a:rPr lang="zh-CN" sz="2400" b="1" dirty="0"/>
              <a:t/>
            </a:r>
            <a:br>
              <a:rPr lang="zh-CN" sz="2400" b="1" dirty="0"/>
            </a:br>
            <a:r>
              <a:rPr lang="zh-CN" sz="2400" b="1" dirty="0">
                <a:solidFill>
                  <a:srgbClr val="FF66CC"/>
                </a:solidFill>
              </a:rPr>
              <a:t>情感美</a:t>
            </a:r>
            <a:r>
              <a:rPr lang="zh-CN" altLang="zh-CN" sz="2400" b="1" dirty="0">
                <a:solidFill>
                  <a:srgbClr val="FF66CC"/>
                </a:solidFill>
              </a:rPr>
              <a:t>:</a:t>
            </a:r>
            <a:r>
              <a:rPr lang="zh-CN" altLang="zh-CN" sz="2400" b="1" dirty="0"/>
              <a:t>    </a:t>
            </a:r>
            <a:r>
              <a:rPr lang="zh-CN" sz="2400" b="1" dirty="0"/>
              <a:t>浅              深</a:t>
            </a:r>
            <a:br>
              <a:rPr lang="zh-CN" sz="2400" b="1" dirty="0"/>
            </a:br>
            <a:r>
              <a:rPr lang="zh-CN" sz="2400" b="1" dirty="0"/>
              <a:t/>
            </a:r>
            <a:br>
              <a:rPr lang="zh-CN" sz="2400" b="1" dirty="0"/>
            </a:br>
            <a:r>
              <a:rPr lang="zh-CN" sz="2400" b="1" dirty="0">
                <a:solidFill>
                  <a:srgbClr val="FF66CC"/>
                </a:solidFill>
              </a:rPr>
              <a:t>象征美</a:t>
            </a:r>
            <a:r>
              <a:rPr lang="zh-CN" altLang="zh-CN" sz="2400" b="1" dirty="0">
                <a:solidFill>
                  <a:srgbClr val="FF66CC"/>
                </a:solidFill>
              </a:rPr>
              <a:t>:</a:t>
            </a:r>
            <a:r>
              <a:rPr lang="zh-CN" altLang="zh-CN" sz="2400" b="1" dirty="0"/>
              <a:t>  </a:t>
            </a:r>
            <a:r>
              <a:rPr lang="zh-CN" sz="2400" b="1" dirty="0"/>
              <a:t>物         人          神</a:t>
            </a:r>
          </a:p>
        </p:txBody>
      </p:sp>
      <p:sp>
        <p:nvSpPr>
          <p:cNvPr id="40963" name="Line 3"/>
          <p:cNvSpPr>
            <a:spLocks noChangeShapeType="1"/>
          </p:cNvSpPr>
          <p:nvPr/>
        </p:nvSpPr>
        <p:spPr bwMode="auto">
          <a:xfrm>
            <a:off x="4284663" y="2420938"/>
            <a:ext cx="4318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0964" name="Line 4"/>
          <p:cNvSpPr>
            <a:spLocks noChangeShapeType="1"/>
          </p:cNvSpPr>
          <p:nvPr/>
        </p:nvSpPr>
        <p:spPr bwMode="auto">
          <a:xfrm>
            <a:off x="5580063" y="2420938"/>
            <a:ext cx="504825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0965" name="Line 5"/>
          <p:cNvSpPr>
            <a:spLocks noChangeShapeType="1"/>
          </p:cNvSpPr>
          <p:nvPr/>
        </p:nvSpPr>
        <p:spPr bwMode="auto">
          <a:xfrm>
            <a:off x="2555776" y="3212976"/>
            <a:ext cx="576262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0966" name="Line 6"/>
          <p:cNvSpPr>
            <a:spLocks noChangeShapeType="1"/>
          </p:cNvSpPr>
          <p:nvPr/>
        </p:nvSpPr>
        <p:spPr bwMode="auto">
          <a:xfrm>
            <a:off x="3995936" y="3140968"/>
            <a:ext cx="6477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0967" name="Line 7"/>
          <p:cNvSpPr>
            <a:spLocks noChangeShapeType="1"/>
          </p:cNvSpPr>
          <p:nvPr/>
        </p:nvSpPr>
        <p:spPr bwMode="auto">
          <a:xfrm>
            <a:off x="5364088" y="3140968"/>
            <a:ext cx="576262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0968" name="Line 8"/>
          <p:cNvSpPr>
            <a:spLocks noChangeShapeType="1"/>
          </p:cNvSpPr>
          <p:nvPr/>
        </p:nvSpPr>
        <p:spPr bwMode="auto">
          <a:xfrm>
            <a:off x="2124075" y="3933825"/>
            <a:ext cx="935038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0969" name="Line 9"/>
          <p:cNvSpPr>
            <a:spLocks noChangeShapeType="1"/>
          </p:cNvSpPr>
          <p:nvPr/>
        </p:nvSpPr>
        <p:spPr bwMode="auto">
          <a:xfrm>
            <a:off x="2124075" y="4652963"/>
            <a:ext cx="1008063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0970" name="Line 10"/>
          <p:cNvSpPr>
            <a:spLocks noChangeShapeType="1"/>
          </p:cNvSpPr>
          <p:nvPr/>
        </p:nvSpPr>
        <p:spPr bwMode="auto">
          <a:xfrm>
            <a:off x="1908175" y="5373688"/>
            <a:ext cx="6477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0971" name="Line 11"/>
          <p:cNvSpPr>
            <a:spLocks noChangeShapeType="1"/>
          </p:cNvSpPr>
          <p:nvPr/>
        </p:nvSpPr>
        <p:spPr bwMode="auto">
          <a:xfrm>
            <a:off x="2987675" y="5373688"/>
            <a:ext cx="6477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0972" name="AutoShape 12"/>
          <p:cNvSpPr>
            <a:spLocks/>
          </p:cNvSpPr>
          <p:nvPr/>
        </p:nvSpPr>
        <p:spPr bwMode="auto">
          <a:xfrm>
            <a:off x="0" y="2276475"/>
            <a:ext cx="323850" cy="3311525"/>
          </a:xfrm>
          <a:prstGeom prst="leftBrace">
            <a:avLst>
              <a:gd name="adj1" fmla="val 85212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D4C3A-F018-483A-9B6A-185C77073B43}" type="slidenum">
              <a:rPr lang="zh-CN" altLang="zh-CN"/>
              <a:pPr/>
              <a:t>21</a:t>
            </a:fld>
            <a:endParaRPr lang="zh-CN" altLang="zh-CN"/>
          </a:p>
        </p:txBody>
      </p:sp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468313" y="1916113"/>
            <a:ext cx="8424862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r>
              <a:rPr lang="zh-CN" altLang="zh-CN" sz="2800" b="1">
                <a:latin typeface="Garamond" pitchFamily="18" charset="0"/>
              </a:rPr>
              <a:t>1</a:t>
            </a:r>
            <a:r>
              <a:rPr lang="zh-CN" sz="2800" b="1">
                <a:latin typeface="Garamond" pitchFamily="18" charset="0"/>
              </a:rPr>
              <a:t>、</a:t>
            </a:r>
            <a:r>
              <a:rPr lang="zh-CN" sz="2800" b="1">
                <a:latin typeface="Arial"/>
              </a:rPr>
              <a:t>“</a:t>
            </a:r>
            <a:r>
              <a:rPr lang="zh-CN" sz="2800" b="1">
                <a:latin typeface="Garamond" pitchFamily="18" charset="0"/>
              </a:rPr>
              <a:t>不平凡</a:t>
            </a:r>
            <a:r>
              <a:rPr lang="zh-CN" sz="2800" b="1">
                <a:latin typeface="Arial"/>
              </a:rPr>
              <a:t>”</a:t>
            </a:r>
            <a:r>
              <a:rPr lang="zh-CN" sz="2800" b="1">
                <a:latin typeface="Garamond" pitchFamily="18" charset="0"/>
              </a:rPr>
              <a:t>三字既是文章的抒情基础，也是结构文章的感情线索；</a:t>
            </a:r>
          </a:p>
          <a:p>
            <a:endParaRPr lang="zh-CN" sz="2800" b="1">
              <a:latin typeface="Garamond" pitchFamily="18" charset="0"/>
            </a:endParaRPr>
          </a:p>
          <a:p>
            <a:r>
              <a:rPr lang="zh-CN" altLang="zh-CN" sz="2800" b="1">
                <a:latin typeface="Garamond" pitchFamily="18" charset="0"/>
              </a:rPr>
              <a:t>2</a:t>
            </a:r>
            <a:r>
              <a:rPr lang="zh-CN" sz="2800" b="1">
                <a:latin typeface="Garamond" pitchFamily="18" charset="0"/>
              </a:rPr>
              <a:t>、课文运用了</a:t>
            </a:r>
            <a:r>
              <a:rPr lang="zh-CN" sz="2800" b="1">
                <a:latin typeface="Arial"/>
              </a:rPr>
              <a:t>“</a:t>
            </a:r>
            <a:r>
              <a:rPr lang="zh-CN" sz="2800" b="1">
                <a:latin typeface="Garamond" pitchFamily="18" charset="0"/>
              </a:rPr>
              <a:t>托物言志</a:t>
            </a:r>
            <a:r>
              <a:rPr lang="zh-CN" sz="2800" b="1">
                <a:latin typeface="Arial"/>
              </a:rPr>
              <a:t>”</a:t>
            </a:r>
            <a:r>
              <a:rPr lang="zh-CN" sz="2800" b="1">
                <a:latin typeface="Garamond" pitchFamily="18" charset="0"/>
              </a:rPr>
              <a:t>的象征手法，使得文章的主旨含而不露，隐而不晦；</a:t>
            </a:r>
          </a:p>
          <a:p>
            <a:endParaRPr lang="zh-CN" sz="2800" b="1">
              <a:latin typeface="Garamond" pitchFamily="18" charset="0"/>
            </a:endParaRPr>
          </a:p>
          <a:p>
            <a:r>
              <a:rPr lang="zh-CN" altLang="zh-CN" sz="2800" b="1">
                <a:latin typeface="Garamond" pitchFamily="18" charset="0"/>
              </a:rPr>
              <a:t>3</a:t>
            </a:r>
            <a:r>
              <a:rPr lang="zh-CN" sz="2800" b="1">
                <a:latin typeface="Garamond" pitchFamily="18" charset="0"/>
              </a:rPr>
              <a:t>、散文中记叙、描写是抒情、议论的基础，抒情、议论是记叙、描写的深化。</a:t>
            </a:r>
          </a:p>
        </p:txBody>
      </p:sp>
      <p:sp>
        <p:nvSpPr>
          <p:cNvPr id="41987" name="AutoShape 3"/>
          <p:cNvSpPr>
            <a:spLocks noChangeArrowheads="1"/>
          </p:cNvSpPr>
          <p:nvPr/>
        </p:nvSpPr>
        <p:spPr bwMode="auto">
          <a:xfrm>
            <a:off x="2195513" y="476250"/>
            <a:ext cx="2160587" cy="6207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sz="3600" b="1">
                <a:solidFill>
                  <a:schemeClr val="tx2"/>
                </a:solidFill>
              </a:rPr>
              <a:t>课堂小结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C155E-1CFF-4FAD-9E7B-B691859DB84C}" type="slidenum">
              <a:rPr lang="zh-CN" altLang="zh-CN"/>
              <a:pPr/>
              <a:t>22</a:t>
            </a:fld>
            <a:endParaRPr lang="zh-CN" altLang="zh-CN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09800"/>
            <a:ext cx="7772400" cy="2376488"/>
          </a:xfrm>
        </p:spPr>
        <p:txBody>
          <a:bodyPr>
            <a:normAutofit fontScale="90000"/>
          </a:bodyPr>
          <a:lstStyle/>
          <a:p>
            <a:r>
              <a:rPr lang="zh-CN" sz="5400" b="1" dirty="0">
                <a:solidFill>
                  <a:srgbClr val="FF0000"/>
                </a:solidFill>
                <a:latin typeface="+mn-ea"/>
                <a:ea typeface="+mn-ea"/>
              </a:rPr>
              <a:t>题白杨图</a:t>
            </a:r>
            <a:r>
              <a:rPr lang="zh-CN" sz="5400" b="1" dirty="0">
                <a:solidFill>
                  <a:srgbClr val="FF0000"/>
                </a:solidFill>
                <a:ea typeface="华文行楷" pitchFamily="2" charset="-122"/>
              </a:rPr>
              <a:t/>
            </a:r>
            <a:br>
              <a:rPr lang="zh-CN" sz="5400" b="1" dirty="0">
                <a:solidFill>
                  <a:srgbClr val="FF0000"/>
                </a:solidFill>
                <a:ea typeface="华文行楷" pitchFamily="2" charset="-122"/>
              </a:rPr>
            </a:br>
            <a:r>
              <a:rPr lang="zh-CN" sz="3200" b="1" dirty="0">
                <a:solidFill>
                  <a:schemeClr val="accent2"/>
                </a:solidFill>
              </a:rPr>
              <a:t>茅盾</a:t>
            </a:r>
            <a:r>
              <a:rPr lang="zh-CN" sz="2400" dirty="0">
                <a:solidFill>
                  <a:schemeClr val="accent2"/>
                </a:solidFill>
              </a:rPr>
              <a:t/>
            </a:r>
            <a:br>
              <a:rPr lang="zh-CN" sz="2400" dirty="0">
                <a:solidFill>
                  <a:schemeClr val="accent2"/>
                </a:solidFill>
              </a:rPr>
            </a:br>
            <a:r>
              <a:rPr lang="zh-CN" sz="2400" dirty="0"/>
              <a:t/>
            </a:r>
            <a:br>
              <a:rPr lang="zh-CN" sz="2400" dirty="0"/>
            </a:br>
            <a:r>
              <a:rPr lang="zh-CN" sz="4800" dirty="0">
                <a:latin typeface="+mn-ea"/>
                <a:ea typeface="+mn-ea"/>
              </a:rPr>
              <a:t>北方有佳树，挺立如长矛。</a:t>
            </a:r>
            <a:br>
              <a:rPr lang="zh-CN" sz="4800" dirty="0">
                <a:latin typeface="+mn-ea"/>
                <a:ea typeface="+mn-ea"/>
              </a:rPr>
            </a:br>
            <a:r>
              <a:rPr lang="zh-CN" sz="4800" dirty="0">
                <a:latin typeface="+mn-ea"/>
                <a:ea typeface="+mn-ea"/>
              </a:rPr>
              <a:t>叶叶皆团结，枝枝争上游。</a:t>
            </a:r>
            <a:br>
              <a:rPr lang="zh-CN" sz="4800" dirty="0">
                <a:latin typeface="+mn-ea"/>
                <a:ea typeface="+mn-ea"/>
              </a:rPr>
            </a:br>
            <a:r>
              <a:rPr lang="zh-CN" sz="4800" dirty="0">
                <a:latin typeface="+mn-ea"/>
                <a:ea typeface="+mn-ea"/>
              </a:rPr>
              <a:t>羞与楠枋伍，甘居榆枣俦。</a:t>
            </a:r>
            <a:br>
              <a:rPr lang="zh-CN" sz="4800" dirty="0">
                <a:latin typeface="+mn-ea"/>
                <a:ea typeface="+mn-ea"/>
              </a:rPr>
            </a:br>
            <a:r>
              <a:rPr lang="zh-CN" sz="4800" dirty="0">
                <a:latin typeface="+mn-ea"/>
                <a:ea typeface="+mn-ea"/>
              </a:rPr>
              <a:t>丹青标风骨，愿与子同仇。</a:t>
            </a:r>
            <a:r>
              <a:rPr lang="zh-CN" sz="4800" dirty="0">
                <a:ea typeface="华文新魏" pitchFamily="2" charset="-122"/>
              </a:rPr>
              <a:t/>
            </a:r>
            <a:br>
              <a:rPr lang="zh-CN" sz="4800" dirty="0">
                <a:ea typeface="华文新魏" pitchFamily="2" charset="-122"/>
              </a:rPr>
            </a:br>
            <a:endParaRPr lang="zh-CN" sz="4800" dirty="0">
              <a:ea typeface="华文新魏" pitchFamily="2" charset="-122"/>
            </a:endParaRPr>
          </a:p>
        </p:txBody>
      </p:sp>
      <p:pic>
        <p:nvPicPr>
          <p:cNvPr id="43011" name="Picture 3" descr="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391400" y="533400"/>
            <a:ext cx="1458913" cy="59436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C38DC-F6DD-4AEF-AA42-040888A168A6}" type="slidenum">
              <a:rPr lang="zh-CN" altLang="zh-CN"/>
              <a:pPr/>
              <a:t>23</a:t>
            </a:fld>
            <a:endParaRPr lang="zh-CN" altLang="zh-CN"/>
          </a:p>
        </p:txBody>
      </p:sp>
      <p:sp>
        <p:nvSpPr>
          <p:cNvPr id="44034" name="Rectangle 2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30000"/>
              </a:lnSpc>
              <a:buFont typeface="Wingdings" pitchFamily="2" charset="2"/>
              <a:buNone/>
            </a:pPr>
            <a:r>
              <a:rPr lang="zh-CN" altLang="zh-CN" b="1" dirty="0">
                <a:latin typeface="+mn-ea"/>
              </a:rPr>
              <a:t>1  </a:t>
            </a:r>
            <a:r>
              <a:rPr lang="zh-CN" b="1" dirty="0">
                <a:latin typeface="+mn-ea"/>
              </a:rPr>
              <a:t>复习</a:t>
            </a:r>
            <a:r>
              <a:rPr lang="zh-CN" altLang="zh-CN" b="1" dirty="0">
                <a:latin typeface="+mn-ea"/>
              </a:rPr>
              <a:t>《</a:t>
            </a:r>
            <a:r>
              <a:rPr lang="zh-CN" b="1" dirty="0">
                <a:latin typeface="+mn-ea"/>
              </a:rPr>
              <a:t>白杨礼赞</a:t>
            </a:r>
            <a:r>
              <a:rPr lang="zh-CN" altLang="zh-CN" b="1" dirty="0">
                <a:latin typeface="+mn-ea"/>
              </a:rPr>
              <a:t>》</a:t>
            </a:r>
          </a:p>
          <a:p>
            <a:pPr>
              <a:lnSpc>
                <a:spcPct val="130000"/>
              </a:lnSpc>
              <a:buFont typeface="Wingdings" pitchFamily="2" charset="2"/>
              <a:buNone/>
            </a:pPr>
            <a:r>
              <a:rPr lang="zh-CN" altLang="zh-CN" dirty="0">
                <a:latin typeface="+mn-ea"/>
              </a:rPr>
              <a:t>2  </a:t>
            </a:r>
            <a:r>
              <a:rPr lang="zh-CN" altLang="en-US" b="1" dirty="0" smtClean="0">
                <a:latin typeface="+mn-ea"/>
              </a:rPr>
              <a:t>完成练习册</a:t>
            </a:r>
            <a:endParaRPr lang="zh-CN" altLang="zh-CN" b="1" dirty="0">
              <a:latin typeface="+mn-ea"/>
            </a:endParaRPr>
          </a:p>
        </p:txBody>
      </p:sp>
      <p:sp>
        <p:nvSpPr>
          <p:cNvPr id="44035" name="AutoShape 3"/>
          <p:cNvSpPr>
            <a:spLocks noChangeArrowheads="1"/>
          </p:cNvSpPr>
          <p:nvPr/>
        </p:nvSpPr>
        <p:spPr bwMode="auto">
          <a:xfrm>
            <a:off x="1258888" y="549275"/>
            <a:ext cx="5472112" cy="647700"/>
          </a:xfrm>
          <a:prstGeom prst="roundRect">
            <a:avLst>
              <a:gd name="adj" fmla="val 16667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457200" indent="-457200" algn="ctr"/>
            <a:r>
              <a:rPr lang="zh-CN" sz="3200" b="1" dirty="0">
                <a:solidFill>
                  <a:srgbClr val="FF0000"/>
                </a:solidFill>
              </a:rPr>
              <a:t>布置作业和预习作业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FB979-3F0C-4850-9E1C-EDE29E6C5467}" type="slidenum">
              <a:rPr lang="zh-CN" altLang="zh-CN"/>
              <a:pPr/>
              <a:t>24</a:t>
            </a:fld>
            <a:endParaRPr lang="zh-CN" altLang="zh-CN"/>
          </a:p>
        </p:txBody>
      </p:sp>
      <p:pic>
        <p:nvPicPr>
          <p:cNvPr id="45058" name="Picture 2" descr="ae2fbf1d80cba4f4a78669c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533400" y="1295400"/>
            <a:ext cx="8229600" cy="29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7200" dirty="0">
                <a:solidFill>
                  <a:srgbClr val="FF0066"/>
                </a:solidFill>
                <a:latin typeface="+mn-ea"/>
              </a:rPr>
              <a:t>    </a:t>
            </a:r>
            <a:r>
              <a:rPr lang="zh-CN" altLang="en-US" sz="4400" b="1" dirty="0">
                <a:solidFill>
                  <a:srgbClr val="FF0000"/>
                </a:solidFill>
                <a:latin typeface="+mn-ea"/>
              </a:rPr>
              <a:t>明确：</a:t>
            </a:r>
          </a:p>
          <a:p>
            <a:r>
              <a:rPr lang="zh-CN" altLang="en-US" sz="4400" b="1" dirty="0">
                <a:solidFill>
                  <a:srgbClr val="FF0000"/>
                </a:solidFill>
                <a:latin typeface="+mn-ea"/>
              </a:rPr>
              <a:t>   （</a:t>
            </a:r>
            <a:r>
              <a:rPr lang="en-US" sz="4400" b="1" dirty="0">
                <a:solidFill>
                  <a:srgbClr val="FF0000"/>
                </a:solidFill>
                <a:latin typeface="+mn-ea"/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  <a:latin typeface="+mn-ea"/>
              </a:rPr>
              <a:t>）</a:t>
            </a:r>
            <a:r>
              <a:rPr lang="zh-CN" altLang="en-US" sz="3600" b="1" dirty="0">
                <a:solidFill>
                  <a:schemeClr val="accent2"/>
                </a:solidFill>
                <a:latin typeface="+mn-ea"/>
              </a:rPr>
              <a:t>通过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</a:rPr>
              <a:t>某一特定</a:t>
            </a:r>
            <a:r>
              <a:rPr lang="zh-CN" altLang="en-US" sz="3600" b="1" dirty="0">
                <a:solidFill>
                  <a:schemeClr val="accent2"/>
                </a:solidFill>
                <a:latin typeface="+mn-ea"/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</a:rPr>
              <a:t>具体形象</a:t>
            </a:r>
            <a:r>
              <a:rPr lang="zh-CN" altLang="en-US" sz="3600" b="1" dirty="0">
                <a:solidFill>
                  <a:schemeClr val="accent2"/>
                </a:solidFill>
                <a:latin typeface="+mn-ea"/>
              </a:rPr>
              <a:t>来</a:t>
            </a:r>
            <a:r>
              <a:rPr lang="zh-CN" altLang="en-US" sz="3600" b="1" dirty="0">
                <a:solidFill>
                  <a:srgbClr val="CC0099"/>
                </a:solidFill>
                <a:latin typeface="+mn-ea"/>
              </a:rPr>
              <a:t>暗示</a:t>
            </a:r>
            <a:r>
              <a:rPr lang="zh-CN" altLang="en-US" sz="3600" b="1" dirty="0">
                <a:solidFill>
                  <a:schemeClr val="accent2"/>
                </a:solidFill>
                <a:latin typeface="+mn-ea"/>
              </a:rPr>
              <a:t>另一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</a:rPr>
              <a:t>事物</a:t>
            </a:r>
            <a:r>
              <a:rPr lang="zh-CN" altLang="en-US" sz="3600" b="1" dirty="0">
                <a:solidFill>
                  <a:schemeClr val="accent2"/>
                </a:solidFill>
                <a:latin typeface="+mn-ea"/>
              </a:rPr>
              <a:t>或某种较为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</a:rPr>
              <a:t>普遍的意义</a:t>
            </a:r>
            <a:r>
              <a:rPr lang="zh-CN" altLang="en-US" sz="3600" b="1" dirty="0">
                <a:solidFill>
                  <a:schemeClr val="accent2"/>
                </a:solidFill>
                <a:latin typeface="+mn-ea"/>
              </a:rPr>
              <a:t>，这种手法叫象征。</a:t>
            </a: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381000" y="4321175"/>
            <a:ext cx="84582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600" b="1" dirty="0">
                <a:latin typeface="+mn-ea"/>
              </a:rPr>
              <a:t>象征体和本体之间存在着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</a:rPr>
              <a:t>某种相似的特点</a:t>
            </a:r>
            <a:r>
              <a:rPr lang="zh-CN" altLang="en-US" sz="3600" b="1" dirty="0">
                <a:latin typeface="+mn-ea"/>
              </a:rPr>
              <a:t>，可以借助读者的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</a:rPr>
              <a:t>想象和联想</a:t>
            </a:r>
            <a:r>
              <a:rPr lang="zh-CN" altLang="en-US" sz="3600" b="1" dirty="0">
                <a:latin typeface="+mn-ea"/>
              </a:rPr>
              <a:t>把它们联系起来。 </a:t>
            </a:r>
          </a:p>
        </p:txBody>
      </p:sp>
      <p:sp>
        <p:nvSpPr>
          <p:cNvPr id="45061" name="AutoShape 5"/>
          <p:cNvSpPr>
            <a:spLocks noChangeArrowheads="1"/>
          </p:cNvSpPr>
          <p:nvPr/>
        </p:nvSpPr>
        <p:spPr bwMode="auto">
          <a:xfrm>
            <a:off x="228600" y="-150813"/>
            <a:ext cx="8763000" cy="2055813"/>
          </a:xfrm>
          <a:prstGeom prst="horizontalScroll">
            <a:avLst>
              <a:gd name="adj" fmla="val 12500"/>
            </a:avLst>
          </a:prstGeom>
          <a:solidFill>
            <a:srgbClr val="00FFFF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4000" b="1" dirty="0">
                <a:latin typeface="+mn-ea"/>
              </a:rPr>
              <a:t>3</a:t>
            </a:r>
            <a:r>
              <a:rPr lang="zh-CN" altLang="en-US" sz="4000" b="1" dirty="0">
                <a:latin typeface="+mn-ea"/>
              </a:rPr>
              <a:t>、什么叫象征，本文的象征体</a:t>
            </a:r>
          </a:p>
          <a:p>
            <a:pPr algn="ctr"/>
            <a:r>
              <a:rPr lang="zh-CN" altLang="en-US" sz="4000" b="1" dirty="0">
                <a:latin typeface="+mn-ea"/>
              </a:rPr>
              <a:t>和本体是什么？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utoUpdateAnimBg="0"/>
      <p:bldP spid="45060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F58C4-125D-4CE9-A21D-03087133B032}" type="slidenum">
              <a:rPr lang="zh-CN" altLang="zh-CN"/>
              <a:pPr/>
              <a:t>25</a:t>
            </a:fld>
            <a:endParaRPr lang="zh-CN" altLang="zh-CN"/>
          </a:p>
        </p:txBody>
      </p:sp>
      <p:pic>
        <p:nvPicPr>
          <p:cNvPr id="46082" name="Picture 2" descr="12633049_20050906144701354785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4127500"/>
            <a:ext cx="34925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 descr="白杨树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7170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WordArt 4"/>
          <p:cNvSpPr>
            <a:spLocks noChangeArrowheads="1" noChangeShapeType="1"/>
          </p:cNvSpPr>
          <p:nvPr/>
        </p:nvSpPr>
        <p:spPr bwMode="auto">
          <a:xfrm>
            <a:off x="0" y="304800"/>
            <a:ext cx="2268538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056"/>
              </a:avLst>
            </a:prstTxWarp>
          </a:bodyPr>
          <a:lstStyle/>
          <a:p>
            <a:pPr algn="ctr"/>
            <a:r>
              <a:rPr lang="zh-CN" altLang="en-US" sz="3600" b="1" normalizeH="1">
                <a:ln w="9525" cmpd="sng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8000"/>
                    </a:srgbClr>
                  </a:outerShdw>
                </a:effectLst>
                <a:latin typeface="宋体"/>
                <a:ea typeface="宋体"/>
              </a:rPr>
              <a:t>白杨树</a:t>
            </a:r>
          </a:p>
        </p:txBody>
      </p:sp>
      <p:sp>
        <p:nvSpPr>
          <p:cNvPr id="46085" name="WordArt 5"/>
          <p:cNvSpPr>
            <a:spLocks noChangeArrowheads="1" noChangeShapeType="1"/>
          </p:cNvSpPr>
          <p:nvPr/>
        </p:nvSpPr>
        <p:spPr bwMode="auto">
          <a:xfrm>
            <a:off x="228600" y="4800600"/>
            <a:ext cx="4419600" cy="1604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 cmpd="sng">
                  <a:solidFill>
                    <a:srgbClr val="EAEAEA"/>
                  </a:solidFill>
                  <a:round/>
                  <a:headEnd/>
                  <a:tailEnd/>
                </a:ln>
                <a:latin typeface="+mn-ea"/>
              </a:rPr>
              <a:t>（</a:t>
            </a:r>
            <a:r>
              <a:rPr lang="en-US" altLang="zh-CN" sz="3600" b="1" kern="10" dirty="0">
                <a:ln w="12700" cmpd="sng">
                  <a:solidFill>
                    <a:srgbClr val="EAEAEA"/>
                  </a:solidFill>
                  <a:round/>
                  <a:headEnd/>
                  <a:tailEnd/>
                </a:ln>
                <a:latin typeface="+mn-ea"/>
              </a:rPr>
              <a:t>2</a:t>
            </a:r>
            <a:r>
              <a:rPr lang="zh-CN" altLang="en-US" sz="3600" b="1" kern="10" dirty="0">
                <a:ln w="12700" cmpd="sng">
                  <a:solidFill>
                    <a:srgbClr val="EAEAEA"/>
                  </a:solidFill>
                  <a:round/>
                  <a:headEnd/>
                  <a:tailEnd/>
                </a:ln>
                <a:latin typeface="+mn-ea"/>
              </a:rPr>
              <a:t>）象征本体和象征体</a:t>
            </a:r>
          </a:p>
        </p:txBody>
      </p:sp>
      <p:sp>
        <p:nvSpPr>
          <p:cNvPr id="46086" name="WordArt 6"/>
          <p:cNvSpPr>
            <a:spLocks noChangeArrowheads="1" noChangeShapeType="1"/>
          </p:cNvSpPr>
          <p:nvPr/>
        </p:nvSpPr>
        <p:spPr bwMode="auto">
          <a:xfrm>
            <a:off x="6877050" y="4221163"/>
            <a:ext cx="2089150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normalizeH="1">
                <a:ln w="9525" cmpd="sng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99190" dir="7788334" algn="ctr" rotWithShape="0">
                    <a:srgbClr val="000080">
                      <a:alpha val="78000"/>
                    </a:srgbClr>
                  </a:outerShdw>
                </a:effectLst>
                <a:latin typeface="宋体"/>
                <a:ea typeface="宋体"/>
              </a:rPr>
              <a:t>抗日军民</a:t>
            </a:r>
          </a:p>
        </p:txBody>
      </p:sp>
      <p:sp>
        <p:nvSpPr>
          <p:cNvPr id="46087" name="Line 7"/>
          <p:cNvSpPr>
            <a:spLocks noChangeShapeType="1"/>
          </p:cNvSpPr>
          <p:nvPr/>
        </p:nvSpPr>
        <p:spPr bwMode="auto">
          <a:xfrm>
            <a:off x="2051050" y="2276475"/>
            <a:ext cx="3455988" cy="3240088"/>
          </a:xfrm>
          <a:prstGeom prst="line">
            <a:avLst/>
          </a:prstGeom>
          <a:noFill/>
          <a:ln w="76200" cmpd="sng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3203575" y="2708275"/>
            <a:ext cx="86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Verdana" pitchFamily="34" charset="0"/>
              </a:rPr>
              <a:t>层</a:t>
            </a:r>
          </a:p>
        </p:txBody>
      </p:sp>
      <p:sp>
        <p:nvSpPr>
          <p:cNvPr id="46089" name="Text Box 9"/>
          <p:cNvSpPr txBox="1">
            <a:spLocks noChangeArrowheads="1"/>
          </p:cNvSpPr>
          <p:nvPr/>
        </p:nvSpPr>
        <p:spPr bwMode="auto">
          <a:xfrm>
            <a:off x="2411413" y="1916113"/>
            <a:ext cx="86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Verdana" pitchFamily="34" charset="0"/>
              </a:rPr>
              <a:t>层</a:t>
            </a:r>
          </a:p>
        </p:txBody>
      </p:sp>
      <p:sp>
        <p:nvSpPr>
          <p:cNvPr id="46090" name="Text Box 10"/>
          <p:cNvSpPr txBox="1">
            <a:spLocks noChangeArrowheads="1"/>
          </p:cNvSpPr>
          <p:nvPr/>
        </p:nvSpPr>
        <p:spPr bwMode="auto">
          <a:xfrm>
            <a:off x="4067175" y="3644900"/>
            <a:ext cx="86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Verdana" pitchFamily="34" charset="0"/>
              </a:rPr>
              <a:t>深</a:t>
            </a:r>
          </a:p>
        </p:txBody>
      </p:sp>
      <p:sp>
        <p:nvSpPr>
          <p:cNvPr id="46091" name="Text Box 11"/>
          <p:cNvSpPr txBox="1">
            <a:spLocks noChangeArrowheads="1"/>
          </p:cNvSpPr>
          <p:nvPr/>
        </p:nvSpPr>
        <p:spPr bwMode="auto">
          <a:xfrm>
            <a:off x="4932363" y="4365625"/>
            <a:ext cx="86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Verdana" pitchFamily="34" charset="0"/>
              </a:rPr>
              <a:t>入</a:t>
            </a:r>
          </a:p>
        </p:txBody>
      </p:sp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3816350" y="0"/>
            <a:ext cx="5327650" cy="308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Verdana" pitchFamily="34" charset="0"/>
              </a:rPr>
              <a:t>树（本体）</a:t>
            </a:r>
            <a:r>
              <a:rPr lang="en-US" sz="2800" b="1">
                <a:solidFill>
                  <a:srgbClr val="0000FF"/>
                </a:solidFill>
                <a:latin typeface="Verdana" pitchFamily="34" charset="0"/>
              </a:rPr>
              <a:t>   </a:t>
            </a:r>
            <a:r>
              <a:rPr lang="en-US" sz="2800" b="1">
                <a:solidFill>
                  <a:srgbClr val="FF0000"/>
                </a:solidFill>
                <a:latin typeface="Times New Roman"/>
              </a:rPr>
              <a:t>—</a:t>
            </a:r>
            <a:r>
              <a:rPr lang="zh-CN" altLang="en-US" sz="2800" b="1">
                <a:solidFill>
                  <a:srgbClr val="FF0000"/>
                </a:solidFill>
                <a:latin typeface="Verdana" pitchFamily="34" charset="0"/>
              </a:rPr>
              <a:t>人</a:t>
            </a:r>
            <a:r>
              <a:rPr lang="zh-CN" altLang="en-US" sz="2800" b="1">
                <a:solidFill>
                  <a:srgbClr val="0000FF"/>
                </a:solidFill>
                <a:latin typeface="Verdana" pitchFamily="34" charset="0"/>
              </a:rPr>
              <a:t>（象征体）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Verdana" pitchFamily="34" charset="0"/>
              </a:rPr>
              <a:t>朴质、严肃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Verdana" pitchFamily="34" charset="0"/>
              </a:rPr>
              <a:t>坚强不屈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Verdana" pitchFamily="34" charset="0"/>
              </a:rPr>
              <a:t>坚强不屈         </a:t>
            </a:r>
            <a:r>
              <a:rPr lang="en-US" sz="2800" b="1">
                <a:solidFill>
                  <a:srgbClr val="FF0000"/>
                </a:solidFill>
                <a:latin typeface="Times New Roman"/>
              </a:rPr>
              <a:t>—</a:t>
            </a:r>
            <a:r>
              <a:rPr lang="zh-CN" altLang="en-US" sz="2800" b="1">
                <a:solidFill>
                  <a:srgbClr val="FF0000"/>
                </a:solidFill>
                <a:latin typeface="Verdana" pitchFamily="34" charset="0"/>
              </a:rPr>
              <a:t>哨兵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Verdana" pitchFamily="34" charset="0"/>
              </a:rPr>
              <a:t>团结、力求上进</a:t>
            </a:r>
            <a:r>
              <a:rPr lang="en-US" sz="2800" b="1">
                <a:solidFill>
                  <a:srgbClr val="FF0000"/>
                </a:solidFill>
                <a:latin typeface="Times New Roman"/>
              </a:rPr>
              <a:t>—</a:t>
            </a:r>
            <a:r>
              <a:rPr lang="zh-CN" altLang="en-US" sz="2800" b="1">
                <a:solidFill>
                  <a:srgbClr val="FF0000"/>
                </a:solidFill>
                <a:latin typeface="Verdana" pitchFamily="34" charset="0"/>
              </a:rPr>
              <a:t>精神和意志</a:t>
            </a:r>
          </a:p>
        </p:txBody>
      </p:sp>
      <p:sp>
        <p:nvSpPr>
          <p:cNvPr id="46093" name="Rectangle 13"/>
          <p:cNvSpPr>
            <a:spLocks noChangeArrowheads="1"/>
          </p:cNvSpPr>
          <p:nvPr/>
        </p:nvSpPr>
        <p:spPr bwMode="auto">
          <a:xfrm>
            <a:off x="6156325" y="908050"/>
            <a:ext cx="1970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Verdana" pitchFamily="34" charset="0"/>
              </a:rPr>
              <a:t>北方的农民</a:t>
            </a:r>
          </a:p>
        </p:txBody>
      </p:sp>
      <p:sp>
        <p:nvSpPr>
          <p:cNvPr id="46094" name="AutoShape 14"/>
          <p:cNvSpPr>
            <a:spLocks/>
          </p:cNvSpPr>
          <p:nvPr/>
        </p:nvSpPr>
        <p:spPr bwMode="auto">
          <a:xfrm>
            <a:off x="5791200" y="914400"/>
            <a:ext cx="71438" cy="649288"/>
          </a:xfrm>
          <a:prstGeom prst="rightBrace">
            <a:avLst>
              <a:gd name="adj1" fmla="val 75740"/>
              <a:gd name="adj2" fmla="val 50000"/>
            </a:avLst>
          </a:prstGeom>
          <a:noFill/>
          <a:ln w="28575" cmpd="sng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 animBg="1"/>
      <p:bldP spid="46086" grpId="0" animBg="1"/>
      <p:bldP spid="46087" grpId="0" animBg="1"/>
      <p:bldP spid="46088" grpId="0" autoUpdateAnimBg="0"/>
      <p:bldP spid="46089" grpId="0" autoUpdateAnimBg="0"/>
      <p:bldP spid="46090" grpId="0" autoUpdateAnimBg="0"/>
      <p:bldP spid="46091" grpId="0" autoUpdateAnimBg="0"/>
      <p:bldP spid="46093" grpId="0" autoUpdateAnimBg="0"/>
      <p:bldP spid="46094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FF358-2810-44CD-BEE0-A1DAAEDE8EE3}" type="slidenum">
              <a:rPr lang="zh-CN" altLang="zh-CN"/>
              <a:pPr/>
              <a:t>26</a:t>
            </a:fld>
            <a:endParaRPr lang="zh-CN" altLang="zh-CN"/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zh-CN" altLang="zh-CN"/>
          </a:p>
        </p:txBody>
      </p:sp>
      <p:pic>
        <p:nvPicPr>
          <p:cNvPr id="47107" name="图片 1" descr="1598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4632831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</a:rPr>
              <a:t>这种写法就叫象征。象征是写作方法而不是拟人、比喻之类的修辞法。拟人、比喻只表现在句子上，象征表现在篇章上，作者将所描绘的事物赋予一定的意义。 </a:t>
            </a:r>
            <a:r>
              <a:rPr lang="zh-CN" altLang="en-US" sz="3200" b="1" dirty="0">
                <a:solidFill>
                  <a:schemeClr val="bg1"/>
                </a:solidFill>
                <a:latin typeface="Times New Roman" pitchFamily="18" charset="0"/>
                <a:ea typeface="华文新魏" pitchFamily="2" charset="-122"/>
              </a:rPr>
              <a:t/>
            </a:r>
            <a:br>
              <a:rPr lang="zh-CN" altLang="en-US" sz="3200" b="1" dirty="0">
                <a:solidFill>
                  <a:schemeClr val="bg1"/>
                </a:solidFill>
                <a:latin typeface="Times New Roman" pitchFamily="18" charset="0"/>
                <a:ea typeface="华文新魏" pitchFamily="2" charset="-122"/>
              </a:rPr>
            </a:b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/>
            </a:r>
            <a:br>
              <a:rPr lang="zh-CN" altLang="en-US" sz="3200" b="1" dirty="0">
                <a:latin typeface="Times New Roman" pitchFamily="18" charset="0"/>
                <a:ea typeface="华文新魏" pitchFamily="2" charset="-122"/>
              </a:rPr>
            </a:br>
            <a:endParaRPr lang="zh-CN" altLang="en-US" sz="3200" b="1" dirty="0">
              <a:latin typeface="Times New Roman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4DA22-87F7-4157-96C5-181BC6D583CE}" type="slidenum">
              <a:rPr lang="zh-CN" altLang="zh-CN"/>
              <a:pPr/>
              <a:t>3</a:t>
            </a:fld>
            <a:endParaRPr lang="zh-CN" altLang="zh-CN"/>
          </a:p>
        </p:txBody>
      </p:sp>
      <p:sp>
        <p:nvSpPr>
          <p:cNvPr id="26626" name="AutoShape 2"/>
          <p:cNvSpPr>
            <a:spLocks noChangeArrowheads="1"/>
          </p:cNvSpPr>
          <p:nvPr/>
        </p:nvSpPr>
        <p:spPr bwMode="auto">
          <a:xfrm>
            <a:off x="2916238" y="188913"/>
            <a:ext cx="3024187" cy="576262"/>
          </a:xfrm>
          <a:prstGeom prst="roundRect">
            <a:avLst>
              <a:gd name="adj" fmla="val 16667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sz="3600" b="1" dirty="0">
                <a:solidFill>
                  <a:srgbClr val="FF0000"/>
                </a:solidFill>
              </a:rPr>
              <a:t>自学指导</a:t>
            </a: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250825" y="722313"/>
            <a:ext cx="8642350" cy="598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indent="596900">
              <a:lnSpc>
                <a:spcPct val="115000"/>
              </a:lnSpc>
            </a:pPr>
            <a:r>
              <a:rPr lang="zh-CN" sz="2500" b="1" dirty="0">
                <a:latin typeface="+mn-ea"/>
              </a:rPr>
              <a:t>阅读第</a:t>
            </a:r>
            <a:r>
              <a:rPr lang="zh-CN" altLang="zh-CN" sz="2500" b="1" dirty="0">
                <a:latin typeface="+mn-ea"/>
              </a:rPr>
              <a:t>5</a:t>
            </a:r>
            <a:r>
              <a:rPr lang="zh-CN" sz="2500" b="1" dirty="0">
                <a:latin typeface="+mn-ea"/>
              </a:rPr>
              <a:t>自然段，完成下列问题：</a:t>
            </a:r>
          </a:p>
          <a:p>
            <a:pPr indent="596900">
              <a:lnSpc>
                <a:spcPct val="115000"/>
              </a:lnSpc>
            </a:pPr>
            <a:r>
              <a:rPr lang="zh-CN" altLang="zh-CN" sz="2500" b="1" dirty="0">
                <a:latin typeface="+mn-ea"/>
              </a:rPr>
              <a:t>1  </a:t>
            </a:r>
            <a:r>
              <a:rPr lang="zh-CN" sz="2500" b="1" dirty="0">
                <a:latin typeface="+mn-ea"/>
              </a:rPr>
              <a:t>白杨树的总体形象特征是什么</a:t>
            </a:r>
            <a:r>
              <a:rPr lang="zh-CN" altLang="zh-CN" sz="2500" b="1" dirty="0">
                <a:latin typeface="+mn-ea"/>
              </a:rPr>
              <a:t>? </a:t>
            </a:r>
            <a:r>
              <a:rPr lang="zh-CN" sz="2500" b="1" dirty="0">
                <a:latin typeface="+mn-ea"/>
              </a:rPr>
              <a:t>用文中的词语来概括。</a:t>
            </a:r>
          </a:p>
          <a:p>
            <a:pPr indent="596900">
              <a:lnSpc>
                <a:spcPct val="115000"/>
              </a:lnSpc>
            </a:pPr>
            <a:r>
              <a:rPr lang="zh-CN" sz="2500" b="1" dirty="0">
                <a:solidFill>
                  <a:srgbClr val="FF0000"/>
                </a:solidFill>
                <a:latin typeface="+mn-ea"/>
              </a:rPr>
              <a:t>       </a:t>
            </a:r>
            <a:r>
              <a:rPr lang="zh-CN" sz="2600" b="1" dirty="0">
                <a:solidFill>
                  <a:srgbClr val="FF0000"/>
                </a:solidFill>
                <a:latin typeface="+mn-ea"/>
              </a:rPr>
              <a:t>“力争上游”</a:t>
            </a:r>
            <a:r>
              <a:rPr lang="zh-CN" sz="2500" b="1" dirty="0">
                <a:solidFill>
                  <a:srgbClr val="FF0000"/>
                </a:solidFill>
                <a:latin typeface="+mn-ea"/>
              </a:rPr>
              <a:t> </a:t>
            </a:r>
          </a:p>
          <a:p>
            <a:pPr indent="596900">
              <a:lnSpc>
                <a:spcPct val="115000"/>
              </a:lnSpc>
            </a:pPr>
            <a:r>
              <a:rPr lang="zh-CN" altLang="zh-CN" sz="2500" b="1" dirty="0">
                <a:latin typeface="+mn-ea"/>
              </a:rPr>
              <a:t>2 </a:t>
            </a:r>
            <a:r>
              <a:rPr lang="zh-CN" sz="2500" b="1" dirty="0">
                <a:latin typeface="+mn-ea"/>
              </a:rPr>
              <a:t>文章是从 哪些方面来描写白杨树外形的</a:t>
            </a:r>
            <a:r>
              <a:rPr lang="zh-CN" altLang="zh-CN" sz="2500" b="1" dirty="0">
                <a:latin typeface="+mn-ea"/>
              </a:rPr>
              <a:t>? </a:t>
            </a:r>
            <a:r>
              <a:rPr lang="zh-CN" sz="2500" b="1" dirty="0">
                <a:latin typeface="+mn-ea"/>
              </a:rPr>
              <a:t>各有什么特点？</a:t>
            </a:r>
          </a:p>
          <a:p>
            <a:pPr indent="596900">
              <a:lnSpc>
                <a:spcPct val="115000"/>
              </a:lnSpc>
            </a:pPr>
            <a:r>
              <a:rPr lang="zh-CN" sz="2500" b="1" dirty="0">
                <a:solidFill>
                  <a:srgbClr val="FF0000"/>
                </a:solidFill>
                <a:latin typeface="+mn-ea"/>
              </a:rPr>
              <a:t>           </a:t>
            </a:r>
            <a:r>
              <a:rPr lang="zh-CN" sz="2600" b="1" dirty="0">
                <a:solidFill>
                  <a:srgbClr val="FF0000"/>
                </a:solidFill>
                <a:latin typeface="+mn-ea"/>
              </a:rPr>
              <a:t>干：笔直、绝无旁枝（正直）</a:t>
            </a:r>
          </a:p>
          <a:p>
            <a:pPr indent="596900">
              <a:lnSpc>
                <a:spcPct val="115000"/>
              </a:lnSpc>
            </a:pPr>
            <a:r>
              <a:rPr lang="zh-CN" sz="2600" b="1" dirty="0">
                <a:solidFill>
                  <a:srgbClr val="FF0000"/>
                </a:solidFill>
                <a:latin typeface="+mn-ea"/>
              </a:rPr>
              <a:t>外部形象   </a:t>
            </a:r>
            <a:r>
              <a:rPr lang="zh-CN" sz="2600" b="1" dirty="0" smtClean="0">
                <a:solidFill>
                  <a:srgbClr val="FF0000"/>
                </a:solidFill>
                <a:latin typeface="+mn-ea"/>
              </a:rPr>
              <a:t>枝</a:t>
            </a:r>
            <a:r>
              <a:rPr lang="zh-CN" sz="2600" b="1" dirty="0">
                <a:solidFill>
                  <a:srgbClr val="FF0000"/>
                </a:solidFill>
                <a:latin typeface="+mn-ea"/>
              </a:rPr>
              <a:t>：笔直、紧紧靠拢（团结）</a:t>
            </a:r>
          </a:p>
          <a:p>
            <a:pPr indent="596900">
              <a:lnSpc>
                <a:spcPct val="115000"/>
              </a:lnSpc>
            </a:pPr>
            <a:r>
              <a:rPr lang="zh-CN" sz="2600" b="1" dirty="0">
                <a:solidFill>
                  <a:srgbClr val="FF0000"/>
                </a:solidFill>
                <a:latin typeface="+mn-ea"/>
              </a:rPr>
              <a:t>           </a:t>
            </a:r>
            <a:r>
              <a:rPr lang="zh-CN" sz="2600" b="1" dirty="0" smtClean="0">
                <a:solidFill>
                  <a:srgbClr val="FF0000"/>
                </a:solidFill>
                <a:latin typeface="+mn-ea"/>
              </a:rPr>
              <a:t>叶</a:t>
            </a:r>
            <a:r>
              <a:rPr lang="zh-CN" sz="2600" b="1" dirty="0">
                <a:solidFill>
                  <a:srgbClr val="FF0000"/>
                </a:solidFill>
                <a:latin typeface="+mn-ea"/>
              </a:rPr>
              <a:t>：片片向上      （进取）</a:t>
            </a:r>
          </a:p>
          <a:p>
            <a:pPr indent="596900">
              <a:lnSpc>
                <a:spcPct val="115000"/>
              </a:lnSpc>
            </a:pPr>
            <a:r>
              <a:rPr lang="zh-CN" sz="2600" b="1" dirty="0">
                <a:solidFill>
                  <a:srgbClr val="FF0000"/>
                </a:solidFill>
                <a:latin typeface="+mn-ea"/>
              </a:rPr>
              <a:t>           </a:t>
            </a:r>
            <a:r>
              <a:rPr lang="zh-CN" sz="2600" b="1" dirty="0" smtClean="0">
                <a:solidFill>
                  <a:srgbClr val="FF0000"/>
                </a:solidFill>
                <a:latin typeface="+mn-ea"/>
              </a:rPr>
              <a:t>皮</a:t>
            </a:r>
            <a:r>
              <a:rPr lang="zh-CN" sz="2600" b="1" dirty="0">
                <a:solidFill>
                  <a:srgbClr val="FF0000"/>
                </a:solidFill>
                <a:latin typeface="+mn-ea"/>
              </a:rPr>
              <a:t>：光滑淡青色    （质朴）</a:t>
            </a:r>
          </a:p>
          <a:p>
            <a:pPr indent="596900">
              <a:lnSpc>
                <a:spcPct val="115000"/>
              </a:lnSpc>
            </a:pPr>
            <a:r>
              <a:rPr lang="zh-CN" sz="2500" b="1" dirty="0">
                <a:latin typeface="+mn-ea"/>
              </a:rPr>
              <a:t>   </a:t>
            </a:r>
            <a:r>
              <a:rPr lang="zh-CN" altLang="zh-CN" sz="2500" b="1" dirty="0">
                <a:latin typeface="+mn-ea"/>
              </a:rPr>
              <a:t>3  </a:t>
            </a:r>
            <a:r>
              <a:rPr lang="zh-CN" sz="2500" b="1" dirty="0">
                <a:latin typeface="+mn-ea"/>
              </a:rPr>
              <a:t>作者认为白杨树的性格特征是什么</a:t>
            </a:r>
            <a:r>
              <a:rPr lang="zh-CN" altLang="zh-CN" sz="2500" b="1" dirty="0">
                <a:latin typeface="+mn-ea"/>
              </a:rPr>
              <a:t>? </a:t>
            </a:r>
            <a:r>
              <a:rPr lang="zh-CN" sz="2500" b="1" dirty="0">
                <a:latin typeface="+mn-ea"/>
              </a:rPr>
              <a:t>用课文中的词语回答。</a:t>
            </a:r>
          </a:p>
          <a:p>
            <a:pPr indent="596900" algn="ctr">
              <a:lnSpc>
                <a:spcPct val="115000"/>
              </a:lnSpc>
            </a:pPr>
            <a:r>
              <a:rPr lang="zh-CN" b="1" dirty="0">
                <a:solidFill>
                  <a:srgbClr val="FF0000"/>
                </a:solidFill>
                <a:latin typeface="+mn-ea"/>
              </a:rPr>
              <a:t>  </a:t>
            </a:r>
            <a:r>
              <a:rPr lang="zh-CN" altLang="en-US" sz="2600" b="1" dirty="0" smtClean="0">
                <a:solidFill>
                  <a:srgbClr val="FF0000"/>
                </a:solidFill>
                <a:latin typeface="+mn-ea"/>
              </a:rPr>
              <a:t>“</a:t>
            </a:r>
            <a:r>
              <a:rPr lang="zh-CN" sz="2600" b="1" dirty="0" smtClean="0">
                <a:solidFill>
                  <a:srgbClr val="FF0000"/>
                </a:solidFill>
                <a:latin typeface="+mn-ea"/>
              </a:rPr>
              <a:t>倔</a:t>
            </a:r>
            <a:r>
              <a:rPr lang="zh-CN" sz="2600" b="1" dirty="0">
                <a:solidFill>
                  <a:srgbClr val="FF0000"/>
                </a:solidFill>
                <a:latin typeface="+mn-ea"/>
              </a:rPr>
              <a:t>强挺立” “ 不折不</a:t>
            </a:r>
            <a:r>
              <a:rPr lang="zh-CN" sz="2600" b="1" dirty="0" smtClean="0">
                <a:solidFill>
                  <a:srgbClr val="FF0000"/>
                </a:solidFill>
                <a:latin typeface="+mn-ea"/>
              </a:rPr>
              <a:t>挠</a:t>
            </a:r>
            <a:r>
              <a:rPr lang="zh-CN" altLang="en-US" sz="2600" b="1" dirty="0" smtClean="0">
                <a:solidFill>
                  <a:srgbClr val="FF0000"/>
                </a:solidFill>
                <a:latin typeface="+mn-ea"/>
              </a:rPr>
              <a:t>”</a:t>
            </a:r>
            <a:endParaRPr lang="zh-CN" sz="2600" b="1" dirty="0">
              <a:solidFill>
                <a:srgbClr val="FF0000"/>
              </a:solidFill>
              <a:latin typeface="+mn-ea"/>
            </a:endParaRPr>
          </a:p>
          <a:p>
            <a:pPr indent="596900">
              <a:lnSpc>
                <a:spcPct val="130000"/>
              </a:lnSpc>
            </a:pPr>
            <a:endParaRPr lang="zh-CN" altLang="zh-CN" sz="26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latin typeface="+mn-ea"/>
                <a:ea typeface="+mn-ea"/>
              </a:rPr>
              <a:t>5</a:t>
            </a:r>
            <a:r>
              <a:rPr lang="zh-CN" altLang="en-US" b="1" dirty="0">
                <a:latin typeface="+mn-ea"/>
                <a:ea typeface="+mn-ea"/>
              </a:rPr>
              <a:t>、</a:t>
            </a:r>
            <a:r>
              <a:rPr lang="en-US" altLang="zh-CN" b="1" dirty="0">
                <a:latin typeface="+mn-ea"/>
                <a:ea typeface="+mn-ea"/>
              </a:rPr>
              <a:t>6</a:t>
            </a:r>
            <a:r>
              <a:rPr lang="zh-CN" altLang="en-US" b="1" dirty="0">
                <a:latin typeface="+mn-ea"/>
                <a:ea typeface="+mn-ea"/>
              </a:rPr>
              <a:t>段的写法特点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9592" y="1752601"/>
            <a:ext cx="7482408" cy="2180456"/>
          </a:xfrm>
        </p:spPr>
        <p:txBody>
          <a:bodyPr>
            <a:normAutofit fontScale="92500"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由远及近，由下至上，由平视到仰视，由外在形象到内在品质。 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  <a:br>
              <a:rPr lang="zh-CN" altLang="en-US" dirty="0">
                <a:solidFill>
                  <a:srgbClr val="FF0000"/>
                </a:solidFill>
              </a:rPr>
            </a:b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1B325-B2B4-464C-8F7D-0E2350B52903}" type="slidenum">
              <a:rPr lang="zh-CN" altLang="zh-CN"/>
              <a:pPr/>
              <a:t>5</a:t>
            </a:fld>
            <a:endParaRPr lang="zh-CN" altLang="zh-CN"/>
          </a:p>
        </p:txBody>
      </p:sp>
      <p:pic>
        <p:nvPicPr>
          <p:cNvPr id="27650" name="图片 3" descr="W0200904233759321863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98750" y="-169863"/>
            <a:ext cx="10320338" cy="798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Box 2"/>
          <p:cNvSpPr txBox="1">
            <a:spLocks noChangeArrowheads="1"/>
          </p:cNvSpPr>
          <p:nvPr/>
        </p:nvSpPr>
        <p:spPr bwMode="auto">
          <a:xfrm>
            <a:off x="7794937" y="620689"/>
            <a:ext cx="1169551" cy="566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zh-CN" sz="3200" b="1" dirty="0">
                <a:solidFill>
                  <a:srgbClr val="FF0000"/>
                </a:solidFill>
                <a:latin typeface="+mn-ea"/>
              </a:rPr>
              <a:t>那是力争上游的一种树，笔直的干，笔直的枝。</a:t>
            </a:r>
          </a:p>
        </p:txBody>
      </p:sp>
      <p:sp>
        <p:nvSpPr>
          <p:cNvPr id="27652" name="日期占位符 6"/>
          <p:cNvSpPr txBox="1">
            <a:spLocks noGrp="1"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1200">
                <a:solidFill>
                  <a:srgbClr val="FFFFFF"/>
                </a:solidFill>
              </a:rPr>
              <a:t> 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653" name="页脚占位符 5"/>
          <p:cNvSpPr txBox="1">
            <a:spLocks noGrp="1"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zh-CN" sz="120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27654" name="灯片编号占位符 4"/>
          <p:cNvSpPr txBox="1">
            <a:spLocks noGrp="1"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zh-CN" altLang="zh-CN" sz="1200">
                <a:solidFill>
                  <a:srgbClr val="FFFFFF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6C217-5019-4553-A33C-3FCA882F3B7E}" type="slidenum">
              <a:rPr lang="zh-CN" altLang="zh-CN"/>
              <a:pPr/>
              <a:t>6</a:t>
            </a:fld>
            <a:endParaRPr lang="zh-CN" altLang="zh-CN"/>
          </a:p>
        </p:txBody>
      </p:sp>
      <p:pic>
        <p:nvPicPr>
          <p:cNvPr id="28674" name="图片 1" descr="15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55650" y="-530225"/>
            <a:ext cx="7759700" cy="1149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7506137" y="548680"/>
            <a:ext cx="1169551" cy="597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zh-CN" sz="3200" b="1" dirty="0">
                <a:latin typeface="+mn-ea"/>
              </a:rPr>
              <a:t>它的干通常是丈把高，像加过人工似的，一丈以内绝无旁枝。</a:t>
            </a:r>
          </a:p>
        </p:txBody>
      </p:sp>
      <p:sp>
        <p:nvSpPr>
          <p:cNvPr id="28676" name="日期占位符 5"/>
          <p:cNvSpPr txBox="1">
            <a:spLocks noGrp="1"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fld id="{9CA39E1A-7043-4B47-983D-A7C64FC151E9}" type="datetime1">
              <a:rPr lang="zh-CN" altLang="en-US" sz="1200">
                <a:solidFill>
                  <a:srgbClr val="FFFFFF"/>
                </a:solidFill>
              </a:rPr>
              <a:pPr/>
              <a:t>2016/9/29</a:t>
            </a:fld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678" name="灯片编号占位符 3"/>
          <p:cNvSpPr txBox="1">
            <a:spLocks noGrp="1"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84B59DD0-BCBB-43FF-9AB6-184B2AC26DC5}" type="slidenum">
              <a:rPr lang="zh-CN" altLang="en-US" sz="1200">
                <a:solidFill>
                  <a:srgbClr val="FFFFFF"/>
                </a:solidFill>
              </a:rPr>
              <a:pPr algn="r"/>
              <a:t>6</a:t>
            </a:fld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A0922-37A5-436C-A1DC-297DEDBF182E}" type="slidenum">
              <a:rPr lang="zh-CN" altLang="zh-CN"/>
              <a:pPr/>
              <a:t>7</a:t>
            </a:fld>
            <a:endParaRPr lang="zh-CN" altLang="zh-CN"/>
          </a:p>
        </p:txBody>
      </p:sp>
      <p:pic>
        <p:nvPicPr>
          <p:cNvPr id="29698" name="图片 2" descr="5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161213" cy="950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Box 4"/>
          <p:cNvSpPr txBox="1">
            <a:spLocks noChangeArrowheads="1"/>
          </p:cNvSpPr>
          <p:nvPr/>
        </p:nvSpPr>
        <p:spPr bwMode="auto">
          <a:xfrm>
            <a:off x="7296789" y="332656"/>
            <a:ext cx="147732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zh-CN" sz="2800" b="1" dirty="0">
                <a:latin typeface="+mn-ea"/>
              </a:rPr>
              <a:t>它所有的丫枝一律向上，而且紧紧靠拢，也像加过人工似的，成为一束，绝不旁逸斜出。</a:t>
            </a:r>
          </a:p>
        </p:txBody>
      </p:sp>
      <p:sp>
        <p:nvSpPr>
          <p:cNvPr id="29700" name="日期占位符 6"/>
          <p:cNvSpPr txBox="1">
            <a:spLocks noGrp="1"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fld id="{EC8C9A08-09F0-43F7-951E-CDAEE6D1C9DD}" type="datetime1">
              <a:rPr lang="zh-CN" altLang="en-US" sz="1200">
                <a:solidFill>
                  <a:srgbClr val="FFFFFF"/>
                </a:solidFill>
              </a:rPr>
              <a:pPr/>
              <a:t>2016/9/29</a:t>
            </a:fld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702" name="灯片编号占位符 3"/>
          <p:cNvSpPr txBox="1">
            <a:spLocks noGrp="1"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2D5F8C1B-F0ED-4548-A4E5-3F9759FC957A}" type="slidenum">
              <a:rPr lang="zh-CN" altLang="en-US" sz="1200">
                <a:solidFill>
                  <a:srgbClr val="FFFFFF"/>
                </a:solidFill>
              </a:rPr>
              <a:pPr algn="r"/>
              <a:t>7</a:t>
            </a:fld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B332F-275F-42BF-AEDD-3A9DC74AF80B}" type="slidenum">
              <a:rPr lang="zh-CN" altLang="zh-CN"/>
              <a:pPr/>
              <a:t>8</a:t>
            </a:fld>
            <a:endParaRPr lang="zh-CN" altLang="zh-CN"/>
          </a:p>
        </p:txBody>
      </p:sp>
      <p:pic>
        <p:nvPicPr>
          <p:cNvPr id="30722" name="图片 1" descr="2008698213875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2263" y="-169863"/>
            <a:ext cx="10223501" cy="7667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Box 2"/>
          <p:cNvSpPr txBox="1">
            <a:spLocks noChangeArrowheads="1"/>
          </p:cNvSpPr>
          <p:nvPr/>
        </p:nvSpPr>
        <p:spPr bwMode="auto">
          <a:xfrm>
            <a:off x="687388" y="5183188"/>
            <a:ext cx="819626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000" b="1" dirty="0">
                <a:solidFill>
                  <a:srgbClr val="FF0000"/>
                </a:solidFill>
                <a:latin typeface="+mn-ea"/>
              </a:rPr>
              <a:t>    </a:t>
            </a:r>
            <a:r>
              <a:rPr lang="zh-CN" sz="4000" b="1" dirty="0">
                <a:solidFill>
                  <a:srgbClr val="FF0000"/>
                </a:solidFill>
                <a:latin typeface="+mn-ea"/>
              </a:rPr>
              <a:t>它的宽大的叶子也是片片向上，几乎没有斜生的，更不用说倒垂了。</a:t>
            </a:r>
          </a:p>
        </p:txBody>
      </p:sp>
      <p:sp>
        <p:nvSpPr>
          <p:cNvPr id="30724" name="日期占位符 5"/>
          <p:cNvSpPr txBox="1">
            <a:spLocks noGrp="1"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1200">
                <a:solidFill>
                  <a:srgbClr val="FFFFFF"/>
                </a:solidFill>
              </a:rPr>
              <a:t> 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725" name="页脚占位符 4"/>
          <p:cNvSpPr txBox="1">
            <a:spLocks noGrp="1"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zh-CN" sz="120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30726" name="灯片编号占位符 3"/>
          <p:cNvSpPr txBox="1">
            <a:spLocks noGrp="1"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3A184283-4870-4846-B487-9C443510B30A}" type="slidenum">
              <a:rPr lang="zh-CN" altLang="en-US" sz="1200">
                <a:solidFill>
                  <a:srgbClr val="FFFFFF"/>
                </a:solidFill>
              </a:rPr>
              <a:pPr algn="r"/>
              <a:t>8</a:t>
            </a:fld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2E51F-A3C7-47EB-9451-759D077661E3}" type="slidenum">
              <a:rPr lang="zh-CN" altLang="zh-CN"/>
              <a:pPr/>
              <a:t>9</a:t>
            </a:fld>
            <a:endParaRPr lang="zh-CN" altLang="zh-CN"/>
          </a:p>
        </p:txBody>
      </p:sp>
      <p:pic>
        <p:nvPicPr>
          <p:cNvPr id="31746" name="图片 1" descr="10c650a74258efb4d04358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75350" y="476250"/>
            <a:ext cx="1511935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Box 2"/>
          <p:cNvSpPr txBox="1">
            <a:spLocks noChangeArrowheads="1"/>
          </p:cNvSpPr>
          <p:nvPr/>
        </p:nvSpPr>
        <p:spPr bwMode="auto">
          <a:xfrm>
            <a:off x="611560" y="5229225"/>
            <a:ext cx="79928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sz="3200" b="1" dirty="0">
                <a:solidFill>
                  <a:srgbClr val="FF0000"/>
                </a:solidFill>
                <a:latin typeface="+mn-ea"/>
              </a:rPr>
              <a:t>它的皮光滑而有银色的晕圈，微微泛出淡青色。</a:t>
            </a:r>
          </a:p>
        </p:txBody>
      </p:sp>
      <p:sp>
        <p:nvSpPr>
          <p:cNvPr id="31748" name="日期占位符 5"/>
          <p:cNvSpPr txBox="1">
            <a:spLocks noGrp="1"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zh-CN" sz="120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31749" name="页脚占位符 4"/>
          <p:cNvSpPr txBox="1">
            <a:spLocks noGrp="1"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zh-CN" sz="120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31750" name="灯片编号占位符 3"/>
          <p:cNvSpPr txBox="1">
            <a:spLocks noGrp="1"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zh-CN" altLang="zh-CN" sz="1200">
                <a:solidFill>
                  <a:srgbClr val="FFFFFF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2122</Words>
  <PresentationFormat>全屏显示(4:3)</PresentationFormat>
  <Paragraphs>192</Paragraphs>
  <Slides>26</Slides>
  <Notes>0</Notes>
  <HiddenSlides>1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幻灯片 1</vt:lpstr>
      <vt:lpstr>幻灯片 2</vt:lpstr>
      <vt:lpstr>幻灯片 3</vt:lpstr>
      <vt:lpstr>5、6段的写法特点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1、“那也是直挺秀颀的”意思是什么? </vt:lpstr>
      <vt:lpstr>幻灯片 16</vt:lpstr>
      <vt:lpstr>幻灯片 17</vt:lpstr>
      <vt:lpstr>幻灯片 18</vt:lpstr>
      <vt:lpstr>幻灯片 19</vt:lpstr>
      <vt:lpstr>美点追踪：  用词美: 伟岸 ,正直,朴质,严肃        温和        坚强不屈,挺拔  句式美:    难道A           难道B          难道C          难道D  段式美:    抑              扬  情感美:    浅              深  象征美:  物         人          神</vt:lpstr>
      <vt:lpstr>幻灯片 21</vt:lpstr>
      <vt:lpstr>题白杨图 茅盾  北方有佳树，挺立如长矛。 叶叶皆团结，枝枝争上游。 羞与楠枋伍，甘居榆枣俦。 丹青标风骨，愿与子同仇。 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modified xsi:type="dcterms:W3CDTF">2016-09-28T17:31:47Z</dcterms:modified>
</cp:coreProperties>
</file>