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409" r:id="rId2"/>
    <p:sldId id="349" r:id="rId3"/>
    <p:sldId id="262" r:id="rId4"/>
    <p:sldId id="351" r:id="rId5"/>
    <p:sldId id="331" r:id="rId6"/>
    <p:sldId id="352" r:id="rId7"/>
    <p:sldId id="353" r:id="rId8"/>
    <p:sldId id="354" r:id="rId9"/>
    <p:sldId id="406" r:id="rId10"/>
    <p:sldId id="288" r:id="rId11"/>
    <p:sldId id="357" r:id="rId12"/>
    <p:sldId id="403" r:id="rId13"/>
    <p:sldId id="358" r:id="rId14"/>
    <p:sldId id="359" r:id="rId15"/>
    <p:sldId id="360" r:id="rId16"/>
    <p:sldId id="361" r:id="rId17"/>
    <p:sldId id="362" r:id="rId18"/>
    <p:sldId id="363" r:id="rId19"/>
    <p:sldId id="364" r:id="rId20"/>
    <p:sldId id="365" r:id="rId21"/>
    <p:sldId id="414" r:id="rId22"/>
    <p:sldId id="335" r:id="rId23"/>
    <p:sldId id="369" r:id="rId24"/>
    <p:sldId id="370" r:id="rId25"/>
    <p:sldId id="371" r:id="rId26"/>
    <p:sldId id="415" r:id="rId27"/>
    <p:sldId id="416" r:id="rId28"/>
    <p:sldId id="417" r:id="rId29"/>
    <p:sldId id="418" r:id="rId30"/>
    <p:sldId id="419" r:id="rId31"/>
    <p:sldId id="420" r:id="rId32"/>
    <p:sldId id="397" r:id="rId33"/>
    <p:sldId id="398" r:id="rId34"/>
    <p:sldId id="399" r:id="rId35"/>
    <p:sldId id="400" r:id="rId36"/>
    <p:sldId id="401" r:id="rId37"/>
    <p:sldId id="412" r:id="rId38"/>
    <p:sldId id="330" r:id="rId39"/>
    <p:sldId id="413" r:id="rId40"/>
    <p:sldId id="343" r:id="rId41"/>
    <p:sldId id="344" r:id="rId42"/>
    <p:sldId id="345"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3675874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3961633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4195322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2585052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a:t>
            </a:r>
            <a:r>
              <a:rPr lang="zh-CN" altLang="en-US" b="1" dirty="0" smtClean="0">
                <a:latin typeface="黑体" panose="02010600030101010101" pitchFamily="2" charset="-122"/>
                <a:ea typeface="黑体" panose="02010600030101010101" pitchFamily="2" charset="-122"/>
              </a:rPr>
              <a:t>点五</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692310"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14</a:t>
            </a:r>
            <a:r>
              <a:rPr lang="zh-CN" altLang="zh-CN" sz="1800" b="1" kern="1200" dirty="0" smtClean="0">
                <a:solidFill>
                  <a:srgbClr val="C00000"/>
                </a:solidFill>
                <a:effectLst/>
                <a:latin typeface="+mn-lt"/>
                <a:ea typeface="+mn-ea"/>
                <a:cs typeface="+mn-cs"/>
              </a:rPr>
              <a:t>　文体特征技巧题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聚焦传主</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重视作用</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1.emf"/><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22.xml"/><Relationship Id="rId4" Type="http://schemas.openxmlformats.org/officeDocument/2006/relationships/slide" Target="slide10.xml"/></Relationships>
</file>

<file path=ppt/slides/_rels/slide2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image" Target="../media/image12.emf"/><Relationship Id="rId5" Type="http://schemas.openxmlformats.org/officeDocument/2006/relationships/package" Target="../embeddings/Microsoft_Word___2.docx"/><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image" Target="../media/image13.emf"/><Relationship Id="rId5" Type="http://schemas.openxmlformats.org/officeDocument/2006/relationships/package" Target="../embeddings/Microsoft_Word___3.docx"/><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image" Target="../media/image14.emf"/><Relationship Id="rId5" Type="http://schemas.openxmlformats.org/officeDocument/2006/relationships/package" Target="../embeddings/Microsoft_Word___4.docx"/><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image" Target="../media/image15.emf"/><Relationship Id="rId5" Type="http://schemas.openxmlformats.org/officeDocument/2006/relationships/package" Target="../embeddings/Microsoft_Word___5.docx"/><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3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3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3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3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37.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4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10.xml"/><Relationship Id="rId5" Type="http://schemas.openxmlformats.org/officeDocument/2006/relationships/slide" Target="slide42.xml"/><Relationship Id="rId4" Type="http://schemas.openxmlformats.org/officeDocument/2006/relationships/slide" Target="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14</a:t>
            </a:r>
            <a:r>
              <a:rPr lang="zh-CN" altLang="zh-CN" dirty="0"/>
              <a:t>　文体特征技巧题</a:t>
            </a:r>
            <a:r>
              <a:rPr lang="en-US" altLang="zh-CN" dirty="0"/>
              <a:t>:</a:t>
            </a:r>
            <a:r>
              <a:rPr lang="zh-CN" altLang="zh-CN" dirty="0"/>
              <a:t/>
            </a:r>
            <a:br>
              <a:rPr lang="zh-CN" altLang="zh-CN" dirty="0"/>
            </a:br>
            <a:r>
              <a:rPr lang="en-US" altLang="zh-CN" dirty="0"/>
              <a:t> </a:t>
            </a:r>
            <a:r>
              <a:rPr lang="en-US" altLang="zh-CN" dirty="0" smtClean="0"/>
              <a:t>       </a:t>
            </a:r>
            <a:r>
              <a:rPr lang="zh-CN" altLang="zh-CN" dirty="0" smtClean="0"/>
              <a:t>聚焦</a:t>
            </a:r>
            <a:r>
              <a:rPr lang="zh-CN" altLang="zh-CN" dirty="0"/>
              <a:t>传主</a:t>
            </a:r>
            <a:r>
              <a:rPr lang="en-US" altLang="zh-CN" dirty="0"/>
              <a:t>,</a:t>
            </a:r>
            <a:r>
              <a:rPr lang="zh-CN" altLang="zh-CN" dirty="0"/>
              <a:t>重视作用</a:t>
            </a:r>
          </a:p>
        </p:txBody>
      </p:sp>
    </p:spTree>
    <p:extLst>
      <p:ext uri="{BB962C8B-B14F-4D97-AF65-F5344CB8AC3E}">
        <p14:creationId xmlns:p14="http://schemas.microsoft.com/office/powerpoint/2010/main" val="2446067470"/>
      </p:ext>
    </p:extLst>
  </p:cSld>
  <p:clrMapOvr>
    <a:masterClrMapping/>
  </p:clrMapOvr>
  <p:transition spd="slow">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6002"/>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一、分析传记的文体特征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注意叙述的人称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了解叙评结合的特点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落实手法作用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传记多用形象化方法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记载人物事迹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描写人物的生活经历、精神风貌及其历史背景。所有传记的基本特征是纪实性和文学性的高度统一。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传记的类别多种多样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说法不同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表现形式和侧重点也不相同。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从叙述人称看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有自传和他传之分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自传是指本人叙述自己生平事迹的文字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多是回顾生活往事、人生阅历、兴趣爱好、思想轨迹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其形式如同一般的散文形式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信笔写来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形散神聚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如回忆录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他传是指他人为传主撰写的典型的传记文章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其写作意图和写作思路非常明显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通过对传主的典型事迹的叙写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突出传主形象、性情、品格、成就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表达出对传主的感情。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从表达方式看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有叙传和评传之分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叙传重在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重写人物事迹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评传重在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即在叙述人物事迹的基础上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对人物的所作所为加以评述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它处于人物传记和文学评论之间。由于评传兼具两者特点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因此可以写得比较简短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更适合于考试命题选用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应予以特别重视。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传记的选材是为刻画人物、体现性格、表达主题服务的。表现手法的运用一是为传主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或突出其性情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或揭示其品质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二是为文本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或揭示其含义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或突出其主旨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三是为读者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或引人入胜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或发人深省。语言特色有的通俗易懂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有的亦庄亦谐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有的平实朴素。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50430"/>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朱东润自传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年我出生在江苏泰兴一个失业店员的家庭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早年生活艰苦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所受的教育也存在着一定的波折。</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岁我到梧州担任广西第二中学的外语教师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岁调任南通师范学校教师。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我到武汉大学担任外语讲师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从此我就成为大学教师。那时武汉大学的文学院长是闻一多教授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他看到中文系的教师实在太复杂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总想来一些变动。用近年的说法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这叫作掺沙子。我的命运是作为沙子而到中文系开课的。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4285857"/>
      </p:ext>
    </p:extLst>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大约是</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一所内迁的大学的中文系在学年开始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出现了传记研究这一个课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其下注明本年开韩柳文。传记文学也好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韩柳文学也不妨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但是怎么会在传记研究这个总题下面开韩柳文呢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在当时的大学里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出现的怪事不少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可是这一项多少和我的兴趣有关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这就决定了我对于传记文学献身的意图。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《四库全书总目》有传记类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指出《晏子春秋》为传之祖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《孔子三朝记》为记之祖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这是三百年前的看法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现在用不上了。有人说《史记》《汉书》为传记之祖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这个也用不上。《史》《汉》有互见法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对于一个人的评价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常常需要通读全书多卷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才能得其大略。可是在传记文学里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一个传主只有一本书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必须在这本书里把对他的评价全部交代。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是不是古人所作的传、行状、神道碑这一类的作品对于近代传记文学的写作有什么帮助呢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也不尽然。古代文人的这类作品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主要是对于死者的歌颂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对于近代传记文学是没有什么用处的。这些作品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毕竟不是传记文学。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除了史家和文人的作品以外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是不是还有值得提出的呢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这便是所谓别传。别传的名称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可能不是作者的自称而是后人认为有别于正史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。有些简单一些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也可称为传叙。这类作品写得都很生动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没有那些阿谀奉承之辞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而且是信笔直书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对于传主的错误和缺陷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都是全部奉陈。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是不是可以从国外吸收传记文学的写作方法呢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而且有此必要。但是不能没有一个抉择。罗马时代的勃路塔克是最好的了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但是他的时代和我们相去太远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而且他的那部大作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所着重的是相互比较而很少对于传主的刻画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因此我们只能看到一个大略而看不到入情入理的细致的分析。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英国的《约翰逊博士传》是传记文学中的不朽名作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英国人把它推重到极高的地位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这部书的细致是到了一个登峰造极的地位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但是的确也难免有些琐碎。而且由于约翰逊并不处于当时的政治中心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其人也并不能代表英国的一般人物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所以这部作品不是我们必须模仿的范本。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wipe/>
      </p:transition>
    </mc:Choice>
    <mc:Fallback>
      <p:transition spd="slow">
        <p:wip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是不是我国已经翻译过来的《维多利亚女王传》可以作为范本呢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应当说是可以。由于作者着墨无多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处处显得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颊上三毫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的风神。可是中国文人相传的做法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正是走的一样的道路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所以无论近代人怎么推崇这部作品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总还不免令人有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穿新鞋走老路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的戒心。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国内外的作品读过一些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也读过法国评论家莫洛亚的传记文学理论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是不是对于传记文学就算有些认识呢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在自己没有动手创作之前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就不能算是认识。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这时是</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中国正在艰苦抗战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我只身独处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住在四川乐山的郊区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每周得进城到学校上课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生活也很艰苦。家乡已经陷落了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妻室儿女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一家八口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正在死亡线上挣扎。我决心把研读的各种传记作为范本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自己也写出一本来。我写谁呢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我考虑了好久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最后决定写明代的张居正。第一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因为他能把一个充满内忧外患的国家拯救出来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为垂亡的明王朝延长了七十年的寿命。第二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因为他不顾个人的安危和世人的唾骂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终于完成历史赋予他的使命。他不是没有缺点的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但是无论他有多大的缺点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他是唯一能够拯救那个时代的人物。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自传和传人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本是性质类似的著述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除了因为作者立场的不同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因而有必要的区别以外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原来没有很大的差异。但是在西洋文学里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常会发生分类的麻烦。我们则传叙二字连用指明同类的文学。同时因为古代的用法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传人曰传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自叙曰叙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这种分别的观念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是一种原有的观念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所以传叙文学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包括叙、传在内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丝毫不感觉牵强。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朱东润《关于传叙文学的几个名词》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朱先生确是有儒家风度的学者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因此他所选择的传主对象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差不多都是关心国计民生的有为之士。他强调关切现实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拯救危亡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尊崇气节与品格。这都是可以理解的。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傅璇琮《理性的思索和情感的倾注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读朱东润先生史传文学随想》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抓人物特点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朱东润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我国著名传记文学家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文学史家。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列大事年表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1896</a:t>
            </a:r>
            <a:r>
              <a:rPr lang="zh-CN" altLang="zh-CN" sz="2200" dirty="0">
                <a:solidFill>
                  <a:srgbClr val="000000"/>
                </a:solidFill>
                <a:latin typeface="Times New Roman" panose="02020603050405020304" pitchFamily="18" charset="0"/>
                <a:cs typeface="Times New Roman" panose="02020603050405020304" pitchFamily="18" charset="0"/>
              </a:rPr>
              <a:t>年生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cs typeface="Times New Roman" panose="02020603050405020304" pitchFamily="18" charset="0"/>
              </a:rPr>
              <a:t>年在武汉大学任教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cs typeface="Times New Roman" panose="02020603050405020304" pitchFamily="18" charset="0"/>
              </a:rPr>
              <a:t>年开始从事传记研究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重点记叙了自己传记文学观的形成。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9852710"/>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传记是记载人物生平事迹的记叙类文体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它的表达技巧与小说类似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但文体特征与一般的记叙文不同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特别是评传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夹叙夹议、寓评于传。因此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高考命题往往从选材用材、细节描写、对比映衬、引用等角度设题考查传记的文体特征和表达技巧。在这一考点上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二轮复习的重点也应是这些方面。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1277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40780488"/>
              </p:ext>
            </p:extLst>
          </p:nvPr>
        </p:nvGraphicFramePr>
        <p:xfrm>
          <a:off x="508000" y="2287263"/>
          <a:ext cx="8128000" cy="1113103"/>
        </p:xfrm>
        <a:graphic>
          <a:graphicData uri="http://schemas.openxmlformats.org/presentationml/2006/ole">
            <mc:AlternateContent xmlns:mc="http://schemas.openxmlformats.org/markup-compatibility/2006">
              <mc:Choice xmlns:v="urn:schemas-microsoft-com:vml" Requires="v">
                <p:oleObj spid="_x0000_s34820" name="文档" r:id="rId6" imgW="3837032" imgH="525581" progId="Word.Document.12">
                  <p:embed/>
                </p:oleObj>
              </mc:Choice>
              <mc:Fallback>
                <p:oleObj name="文档" r:id="rId6" imgW="3837032" imgH="525581" progId="Word.Document.12">
                  <p:embed/>
                  <p:pic>
                    <p:nvPicPr>
                      <p:cNvPr id="0" name=""/>
                      <p:cNvPicPr/>
                      <p:nvPr/>
                    </p:nvPicPr>
                    <p:blipFill>
                      <a:blip r:embed="rId7"/>
                      <a:stretch>
                        <a:fillRect/>
                      </a:stretch>
                    </p:blipFill>
                    <p:spPr>
                      <a:xfrm>
                        <a:off x="508000" y="2287263"/>
                        <a:ext cx="8128000" cy="1113103"/>
                      </a:xfrm>
                      <a:prstGeom prst="rect">
                        <a:avLst/>
                      </a:prstGeom>
                    </p:spPr>
                  </p:pic>
                </p:oleObj>
              </mc:Fallback>
            </mc:AlternateContent>
          </a:graphicData>
        </a:graphic>
      </p:graphicFrame>
      <p:sp>
        <p:nvSpPr>
          <p:cNvPr id="5" name="矩形 4"/>
          <p:cNvSpPr>
            <a:spLocks noChangeAspect="1"/>
          </p:cNvSpPr>
          <p:nvPr/>
        </p:nvSpPr>
        <p:spPr>
          <a:xfrm>
            <a:off x="508000" y="3422379"/>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自传本身的特点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第一人称叙事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利于抒写情感思想。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内容特点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学术自传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将学术与生平交融在一起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偏重学术经历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写自己传记文学观的形成。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语言特点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穿插使用口语词汇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语言浅易朴素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行文平易自然。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特点</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888901"/>
      </p:ext>
    </p:extLst>
  </p:cSld>
  <p:clrMapOvr>
    <a:masterClrMapping/>
  </p:clrMapOvr>
  <mc:AlternateContent xmlns:mc="http://schemas.openxmlformats.org/markup-compatibility/2006">
    <mc:Choice xmlns:p14="http://schemas.microsoft.com/office/powerpoint/2010/main"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偏重学术经历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主要写自己的传记文学观及其形成过程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写生平与写学术二者交融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呈现学术背后的家国情怀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行文平易自然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穿插使用口语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就像和老朋友闲谈一样。</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32465203"/>
      </p:ext>
    </p:extLst>
  </p:cSld>
  <p:clrMapOvr>
    <a:masterClrMapping/>
  </p:clrMapOvr>
  <mc:AlternateContent xmlns:mc="http://schemas.openxmlformats.org/markup-compatibility/2006">
    <mc:Choice xmlns:p14="http://schemas.microsoft.com/office/powerpoint/2010/main"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470544"/>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二、分析传记的表达技巧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分清种类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明察作用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传记的表达技巧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指刻画传主形象、叙写传主事迹所运用的艺术手法。因传记是记载人物生平或事迹的一类记叙文体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它的表达技巧比较接近于小说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常用的表达技巧有以下几种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pull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graphicFrame>
        <p:nvGraphicFramePr>
          <p:cNvPr id="3" name="对象 2"/>
          <p:cNvGraphicFramePr>
            <a:graphicFrameLocks noChangeAspect="1"/>
          </p:cNvGraphicFramePr>
          <p:nvPr>
            <p:extLst>
              <p:ext uri="{D42A27DB-BD31-4B8C-83A1-F6EECF244321}">
                <p14:modId xmlns:p14="http://schemas.microsoft.com/office/powerpoint/2010/main" val="3127083322"/>
              </p:ext>
            </p:extLst>
          </p:nvPr>
        </p:nvGraphicFramePr>
        <p:xfrm>
          <a:off x="508000" y="1599061"/>
          <a:ext cx="8128000" cy="4998291"/>
        </p:xfrm>
        <a:graphic>
          <a:graphicData uri="http://schemas.openxmlformats.org/presentationml/2006/ole">
            <mc:AlternateContent xmlns:mc="http://schemas.openxmlformats.org/markup-compatibility/2006">
              <mc:Choice xmlns:v="urn:schemas-microsoft-com:vml" Requires="v">
                <p:oleObj spid="_x0000_s35844" name="文档" r:id="rId5" imgW="3908281" imgH="2402915" progId="Word.Document.12">
                  <p:embed/>
                </p:oleObj>
              </mc:Choice>
              <mc:Fallback>
                <p:oleObj name="文档" r:id="rId5" imgW="3908281" imgH="2402915" progId="Word.Document.12">
                  <p:embed/>
                  <p:pic>
                    <p:nvPicPr>
                      <p:cNvPr id="0" name=""/>
                      <p:cNvPicPr/>
                      <p:nvPr/>
                    </p:nvPicPr>
                    <p:blipFill>
                      <a:blip r:embed="rId6"/>
                      <a:stretch>
                        <a:fillRect/>
                      </a:stretch>
                    </p:blipFill>
                    <p:spPr>
                      <a:xfrm>
                        <a:off x="508000" y="1599061"/>
                        <a:ext cx="8128000" cy="4998291"/>
                      </a:xfrm>
                      <a:prstGeom prst="rect">
                        <a:avLst/>
                      </a:prstGeom>
                    </p:spPr>
                  </p:pic>
                </p:oleObj>
              </mc:Fallback>
            </mc:AlternateContent>
          </a:graphicData>
        </a:graphic>
      </p:graphicFrame>
    </p:spTree>
    <p:extLst>
      <p:ext uri="{BB962C8B-B14F-4D97-AF65-F5344CB8AC3E}">
        <p14:creationId xmlns:p14="http://schemas.microsoft.com/office/powerpoint/2010/main" val="2941033304"/>
      </p:ext>
    </p:extLst>
  </p:cSld>
  <p:clrMapOvr>
    <a:masterClrMapping/>
  </p:clrMapOvr>
  <p:transition spd="slow">
    <p:cover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graphicFrame>
        <p:nvGraphicFramePr>
          <p:cNvPr id="5" name="对象 4"/>
          <p:cNvGraphicFramePr>
            <a:graphicFrameLocks noChangeAspect="1"/>
          </p:cNvGraphicFramePr>
          <p:nvPr>
            <p:extLst>
              <p:ext uri="{D42A27DB-BD31-4B8C-83A1-F6EECF244321}">
                <p14:modId xmlns:p14="http://schemas.microsoft.com/office/powerpoint/2010/main" val="1662947794"/>
              </p:ext>
            </p:extLst>
          </p:nvPr>
        </p:nvGraphicFramePr>
        <p:xfrm>
          <a:off x="508000" y="1956939"/>
          <a:ext cx="8128000" cy="3920333"/>
        </p:xfrm>
        <a:graphic>
          <a:graphicData uri="http://schemas.openxmlformats.org/presentationml/2006/ole">
            <mc:AlternateContent xmlns:mc="http://schemas.openxmlformats.org/markup-compatibility/2006">
              <mc:Choice xmlns:v="urn:schemas-microsoft-com:vml" Requires="v">
                <p:oleObj spid="_x0000_s36868" name="文档" r:id="rId5" imgW="3907562" imgH="1883813" progId="Word.Document.12">
                  <p:embed/>
                </p:oleObj>
              </mc:Choice>
              <mc:Fallback>
                <p:oleObj name="文档" r:id="rId5" imgW="3907562" imgH="1883813" progId="Word.Document.12">
                  <p:embed/>
                  <p:pic>
                    <p:nvPicPr>
                      <p:cNvPr id="0" name=""/>
                      <p:cNvPicPr/>
                      <p:nvPr/>
                    </p:nvPicPr>
                    <p:blipFill>
                      <a:blip r:embed="rId6"/>
                      <a:stretch>
                        <a:fillRect/>
                      </a:stretch>
                    </p:blipFill>
                    <p:spPr>
                      <a:xfrm>
                        <a:off x="508000" y="1956939"/>
                        <a:ext cx="8128000" cy="3920333"/>
                      </a:xfrm>
                      <a:prstGeom prst="rect">
                        <a:avLst/>
                      </a:prstGeom>
                    </p:spPr>
                  </p:pic>
                </p:oleObj>
              </mc:Fallback>
            </mc:AlternateContent>
          </a:graphicData>
        </a:graphic>
      </p:graphicFrame>
    </p:spTree>
    <p:extLst>
      <p:ext uri="{BB962C8B-B14F-4D97-AF65-F5344CB8AC3E}">
        <p14:creationId xmlns:p14="http://schemas.microsoft.com/office/powerpoint/2010/main" val="2606198390"/>
      </p:ext>
    </p:extLst>
  </p:cSld>
  <p:clrMapOvr>
    <a:masterClrMapping/>
  </p:clrMapOvr>
  <p:transition spd="slow">
    <p:cover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graphicFrame>
        <p:nvGraphicFramePr>
          <p:cNvPr id="3" name="对象 2"/>
          <p:cNvGraphicFramePr>
            <a:graphicFrameLocks noChangeAspect="1"/>
          </p:cNvGraphicFramePr>
          <p:nvPr>
            <p:extLst>
              <p:ext uri="{D42A27DB-BD31-4B8C-83A1-F6EECF244321}">
                <p14:modId xmlns:p14="http://schemas.microsoft.com/office/powerpoint/2010/main" val="937502064"/>
              </p:ext>
            </p:extLst>
          </p:nvPr>
        </p:nvGraphicFramePr>
        <p:xfrm>
          <a:off x="508000" y="1618897"/>
          <a:ext cx="8128000" cy="3199037"/>
        </p:xfrm>
        <a:graphic>
          <a:graphicData uri="http://schemas.openxmlformats.org/presentationml/2006/ole">
            <mc:AlternateContent xmlns:mc="http://schemas.openxmlformats.org/markup-compatibility/2006">
              <mc:Choice xmlns:v="urn:schemas-microsoft-com:vml" Requires="v">
                <p:oleObj spid="_x0000_s37892" name="文档" r:id="rId5" imgW="3908281" imgH="1538226" progId="Word.Document.12">
                  <p:embed/>
                </p:oleObj>
              </mc:Choice>
              <mc:Fallback>
                <p:oleObj name="文档" r:id="rId5" imgW="3908281" imgH="1538226" progId="Word.Document.12">
                  <p:embed/>
                  <p:pic>
                    <p:nvPicPr>
                      <p:cNvPr id="0" name=""/>
                      <p:cNvPicPr/>
                      <p:nvPr/>
                    </p:nvPicPr>
                    <p:blipFill>
                      <a:blip r:embed="rId6"/>
                      <a:stretch>
                        <a:fillRect/>
                      </a:stretch>
                    </p:blipFill>
                    <p:spPr>
                      <a:xfrm>
                        <a:off x="508000" y="1618897"/>
                        <a:ext cx="8128000" cy="3199037"/>
                      </a:xfrm>
                      <a:prstGeom prst="rect">
                        <a:avLst/>
                      </a:prstGeom>
                    </p:spPr>
                  </p:pic>
                </p:oleObj>
              </mc:Fallback>
            </mc:AlternateContent>
          </a:graphicData>
        </a:graphic>
      </p:graphicFrame>
      <p:sp>
        <p:nvSpPr>
          <p:cNvPr id="5" name="矩形 4"/>
          <p:cNvSpPr>
            <a:spLocks noChangeAspect="1"/>
          </p:cNvSpPr>
          <p:nvPr/>
        </p:nvSpPr>
        <p:spPr>
          <a:xfrm>
            <a:off x="508000" y="4378601"/>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传记在选材用材上还要注意两点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一是详略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对与传主和文章的主题有密切关系的材料详写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与主题关系不密切的材料略写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二是叙议关系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议论是为叙述服务的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叙述的材料是基础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议论是为了抒情和点题。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cover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416318" y="1367589"/>
            <a:ext cx="8312472"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隐居中的林庚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唯独在有人请他为学生讲课时绝不推辞。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林庚有一种超乎寻常的感情和期待。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张鸣</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说。在他那间</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多年毫无变化、简朴陈旧的客厅里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他面对来访的学生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很容易激动起来。阳光从东、南、西三面的窗户里洒进来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坐在他面前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甚至连敬仰的心都很难产生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他实在太随和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太真诚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。学生袁行霈</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他从不对学生耳提面命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疾言厉色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也不肯当面表扬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或者说些惯常的客套话。学生去看望他时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他起身迎接。离开时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又总是要送出大门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这位曾经的北平现代派诗人、后来的古典文学研究者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一生追慕的是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寒士文学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布衣感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。他推崇不在权贵面前低头、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贵者虽自贵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视之若尘埃。贱者虽自贱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重之若千钧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的骨气。他的学生袁行霈至今记得先生的一句话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人走路要昂着头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我一生都是昂着头的。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8811244"/>
      </p:ext>
    </p:extLst>
  </p:cSld>
  <p:clrMapOvr>
    <a:masterClrMapping/>
  </p:clrMapOvr>
  <p:transition spd="slow">
    <p:checke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中林庚曾被选调入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两校写作小组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成为有人指责林庚的罪名之一。但钱理群</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向记者转述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在一次为一本古书做注的讨论会上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江青曾送给林庚一枝花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转交夫人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。林庚不卑不亢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接过花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随手放在桌上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没有任何受宠若惊的表情。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这起码说明林庚先生的态度。他是温和的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他不是激烈反抗型的文人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这与他的性格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一向相符。而他对政治里的事情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原本并不清楚。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钱理群说。他认为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此前和此后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林庚与政治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再无半点瓜葛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可以作为一个证明。而林庚晚年的隐居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被钱理群看作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从根底上是自由的精神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在做人上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他是成功的。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钱理群评论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相比一些在世时被推上高位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被别人供奉的人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林庚的结局是最美的。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762438"/>
      </p:ext>
    </p:extLst>
  </p:cSld>
  <p:clrMapOvr>
    <a:masterClrMapping/>
  </p:clrMapOvr>
  <p:transition spd="slow">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他并不显赫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社会上的人也许并不知道他是谁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然而学生却永远铭记。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钱理群说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这是作为一个老师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可以得到的最高评价。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选自《民国那些人》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北大中文系教授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曾任北京大学中文系古代文学教研室主任、中文系副主任等职。</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袁行霈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著名古典文学专家。曾任北京大学中国传统文化研究中心主任、北京大学校务委员会委员。</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钱理群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著名人文学者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鲁迅、周作人研究专家。北京大学资深教授。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8922304"/>
      </p:ext>
    </p:extLst>
  </p:cSld>
  <p:clrMapOvr>
    <a:masterClrMapping/>
  </p:clrMapOvr>
  <p:transition spd="slow">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229593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84276556"/>
              </p:ext>
            </p:extLst>
          </p:nvPr>
        </p:nvGraphicFramePr>
        <p:xfrm>
          <a:off x="508000" y="3160032"/>
          <a:ext cx="8128000" cy="1493104"/>
        </p:xfrm>
        <a:graphic>
          <a:graphicData uri="http://schemas.openxmlformats.org/presentationml/2006/ole">
            <mc:AlternateContent xmlns:mc="http://schemas.openxmlformats.org/markup-compatibility/2006">
              <mc:Choice xmlns:v="urn:schemas-microsoft-com:vml" Requires="v">
                <p:oleObj spid="_x0000_s38916" name="文档" r:id="rId5" imgW="3837032" imgH="704855" progId="Word.Document.12">
                  <p:embed/>
                </p:oleObj>
              </mc:Choice>
              <mc:Fallback>
                <p:oleObj name="文档" r:id="rId5" imgW="3837032" imgH="704855" progId="Word.Document.12">
                  <p:embed/>
                  <p:pic>
                    <p:nvPicPr>
                      <p:cNvPr id="0" name=""/>
                      <p:cNvPicPr/>
                      <p:nvPr/>
                    </p:nvPicPr>
                    <p:blipFill>
                      <a:blip r:embed="rId6"/>
                      <a:stretch>
                        <a:fillRect/>
                      </a:stretch>
                    </p:blipFill>
                    <p:spPr>
                      <a:xfrm>
                        <a:off x="508000" y="3160032"/>
                        <a:ext cx="8128000" cy="1493104"/>
                      </a:xfrm>
                      <a:prstGeom prst="rect">
                        <a:avLst/>
                      </a:prstGeom>
                    </p:spPr>
                  </p:pic>
                </p:oleObj>
              </mc:Fallback>
            </mc:AlternateContent>
          </a:graphicData>
        </a:graphic>
      </p:graphicFrame>
    </p:spTree>
    <p:extLst>
      <p:ext uri="{BB962C8B-B14F-4D97-AF65-F5344CB8AC3E}">
        <p14:creationId xmlns:p14="http://schemas.microsoft.com/office/powerpoint/2010/main" val="382458436"/>
      </p:ext>
    </p:extLst>
  </p:cSld>
  <p:clrMapOvr>
    <a:masterClrMapping/>
  </p:clrMapOvr>
  <p:transition spd="slow">
    <p:cover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永远的汪曾祺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徐卓人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寸步没有离开过中国的世俗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在数十年生活的波涛中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他总是被十分随意地卷来抛去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在芸芸众生的故事中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他始终扮演着一个平常老百姓的角色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他甚至认为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当了一回右派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是三生有幸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我这一生就更加平淡了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。尽管他年轻时曾向他的老师沈从文流露过他要自杀</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年以后很长一段时间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他也曾陷入过深深的苦闷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曾经一度难以摆脱沮丧与无奈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但他最终接受了现世生活的全部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且显得波澜不兴。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从引用的对象看</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三人身份地位不一般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评价具有权威性和说服力。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从引用的内容看</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多为议论评价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对表现人物精神品质起到了画龙点睛的作用。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从引用的效果看</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使传记内容显得更加真实可信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有助于多方面表现林庚先生的精神品质。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对传主的作用</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对文本的作用</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对读者的作用</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2926951"/>
      </p:ext>
    </p:extLst>
  </p:cSld>
  <p:clrMapOvr>
    <a:masterClrMapping/>
  </p:clrMapOvr>
  <p:transition spd="slow">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三人皆是与林庚关系密切的人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引述他们的话使传记内容显得更加真实可信。</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引述内容多为议论评价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对表现人物精神品质起到了画龙点睛的作用。</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三人身份地位不一般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评价具有权威性和说服力。</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引用多人多侧面的评述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有助于多方面表现林庚先生的精神品质。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53383341"/>
      </p:ext>
    </p:extLst>
  </p:cSld>
  <p:clrMapOvr>
    <a:masterClrMapping/>
  </p:clrMapOvr>
  <p:transition spd="slow">
    <p:checke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35522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江西三校高三模拟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徐半尺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华夏辨画第一人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程仲霖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徐邦达先生雅号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徐半尺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意思是他经验丰富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慧眼独具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在鉴定书画时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往往刚刚打开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便知真伪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因此又被奉为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华夏辨画第一人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有一次来访者将画轴徐徐打开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刚露出一片竹叶的梢头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徐邦达便脱口而出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李方膺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画轴完全展开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果然不错。对传世的历代书画进行鉴别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有利于艺术品收集、整理、保护和研究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可以古为今用。但是中国历史悠久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历代书画家数量很多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而每一位书画家的创作时间大概有几十年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作品复杂。这些书画作品大多经过公、私收藏家相互转递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才流传至今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但真伪杂糅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不容易搞清楚。对于古书画鉴藏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至今仍然采用传统的方法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即凭鉴定家的眼睛来判断。因此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这是一项专门的学问。那么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徐先生的慧眼是怎么练就的呢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2069060"/>
      </p:ext>
    </p:extLst>
  </p:cSld>
  <p:clrMapOvr>
    <a:masterClrMapping/>
  </p:clrMapOvr>
  <p:transition spd="slow">
    <p:randomBa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徐先生出身于书画收藏之家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自幼喜爱诗词书画。他主张下苦功认真临摹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要临得像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非一点一画地看、细琢磨不可。临摹一遍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真比欣赏一百遍还要记得清楚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搞得明白。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他先后师从苏州老画师李醉石、著名画家兼鉴定家赵叔孺。后又入当时著名书画家、鉴赏家、晚清著名金石考古学家吴大澂之孙吴湖帆先生之门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书画与鉴赏能力日益精深。他</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岁创作的摹本奚冈《松溪高逸图》现保存于加拿大</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岁创作的摹本张中《芙蓉鸳鸯图》现存于新加坡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皆是两家博物馆的珍宝。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《富春山居图》是元代著名书画家黄公望的一幅名作。抗战时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故宫文物南迁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徐邦达在上海的库房里看到了两幅《富春山居图》。经过仔细考证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他发现乾隆皇帝曾经御笔亲题为真品的实为赝品。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6871521"/>
      </p:ext>
    </p:extLst>
  </p:cSld>
  <p:clrMapOvr>
    <a:masterClrMapping/>
  </p:clrMapOvr>
  <p:transition spd="slow">
    <p:checke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徐先生到国家文物局工作。当时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各地送来的古书画非常多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徐先生夜以继日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逐一考订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为国家发掘和抢救了</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700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余件书画并重建了故宫博物院绘画馆。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徐先生被下放到干校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体力劳动之余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他在没有任何资料可以参考的情况下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完成了《古书画鉴定概论》初稿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把实践经验总结成为系统的理论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这部书至今是古书画鉴定专业的必读书目。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8243215"/>
      </p:ext>
    </p:extLst>
  </p:cSld>
  <p:clrMapOvr>
    <a:masterClrMapping/>
  </p:clrMapOvr>
  <p:transition spd="slow">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徐先生与启功、谢稚柳、刘九庵等先生组成全国书画巡回鉴定专家组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甄别国内各省、市、自治区文博单位所藏历代书画作品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历时八年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行程数万里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过目书画十余万件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各大博物馆所藏字画的一级品几乎全部经过他的鉴定。徐邦达先生还著有《古书画提要目录》《古书画伪讹考辨》《历代书画家传记考辨》《中国绘画史图录》《重编清宫旧藏书画目》《改编历代流传绘画年表》《古书画伪讹考辨续编》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这些书资料翔实而完善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将传统鉴定方法与现代考古学手段相结合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为书画鉴定提供和建立了可传授的研究方法和学术理论。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9553580"/>
      </p:ext>
    </p:extLst>
  </p:cSld>
  <p:clrMapOvr>
    <a:masterClrMapping/>
  </p:clrMapOvr>
  <p:transition spd="slow">
    <p:checker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很多人只知道徐邦达会鉴定古书画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他不只会鉴定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在绘画、书法、诗词方面也有很高的成就。著名学者周汝昌和徐邦达是多年诗友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鉴书观画总燃犀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倚马诗才世未知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对徐先生的诗词造诣大加赞赏。徐邦达的人品和文品一致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还是一位爱国主义知识分子。当年汪精卫在南京过六十大寿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吴湖帆让弟子每人作一幅画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结果其他人都画了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只有徐邦达没画。吴先生问为什么不画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徐邦达说汪精卫是汉奸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不能画。徐邦达在鉴定领域眼力之高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自不待言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然而他却谨言慎行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从不妄下断言。很多人都希望花重金请他指假成真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牟取暴利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但一生淡泊的徐邦达从来没有接受过这种请求。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996855"/>
      </p:ext>
    </p:extLst>
  </p:cSld>
  <p:clrMapOvr>
    <a:masterClrMapping/>
  </p:clrMapOvr>
  <p:transition spd="slow">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或许这些故事是大家所耳熟能详的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但在今天这个浮躁充溢的时代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重温徐邦达的人与艺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仔细感受他的精神气质与文化涵养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我们得到的不仅仅是对他艺术成就的赞叹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更多的可能是对人生的重新思考。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3137581"/>
      </p:ext>
    </p:extLst>
  </p:cSld>
  <p:clrMapOvr>
    <a:masterClrMapping/>
  </p:clrMapOvr>
  <p:transition spd="slow">
    <p:cut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359897"/>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徐邦达凭他丰富的经验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独具慧眼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在来访者将画轴打开一半时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就能说出其作者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徐半尺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的雅号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又被奉为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华夏辨画第一人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文章写到中国历代书画家数量很多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作品流传至今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真伪杂糅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是为了说明书画鉴定之难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更体现了徐邦达专业功底深厚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练就了一双慧眼。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由徐邦达等四人组成的全国书画巡回鉴定专家组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为我国古书画研究做出了杰出贡献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全国各大博物馆所藏字画的一级品全部由他鉴定过。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徐邦达将千载中国书画知识沉淀于胸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把实践经验总结为系统理论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将传统鉴定方法与现代考古学手段相结合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建立了可传授的研究方法和学术理论。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很多人只知道徐邦达会鉴定古书画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著名学者周汝昌曾赋诗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鉴书观画总燃犀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倚马诗才世未知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赞赏他在绘画、书法、诗词方面也有很高的成就。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7" name="五边形 2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0" name="五边形 4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1" name="组合 50"/>
          <p:cNvGrpSpPr/>
          <p:nvPr/>
        </p:nvGrpSpPr>
        <p:grpSpPr>
          <a:xfrm>
            <a:off x="251520" y="4576385"/>
            <a:ext cx="8640960" cy="2092975"/>
            <a:chOff x="251520" y="2373112"/>
            <a:chExt cx="8640960" cy="2092975"/>
          </a:xfrm>
        </p:grpSpPr>
        <p:grpSp>
          <p:nvGrpSpPr>
            <p:cNvPr id="52" name="组合 51"/>
            <p:cNvGrpSpPr/>
            <p:nvPr/>
          </p:nvGrpSpPr>
          <p:grpSpPr>
            <a:xfrm>
              <a:off x="251520" y="2373112"/>
              <a:ext cx="8640960" cy="2092975"/>
              <a:chOff x="251520" y="327913"/>
              <a:chExt cx="8640960" cy="2092975"/>
            </a:xfrm>
          </p:grpSpPr>
          <p:sp>
            <p:nvSpPr>
              <p:cNvPr id="54" name="五边形 5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5" name="燕尾形 5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6" name="组合 55"/>
              <p:cNvGrpSpPr/>
              <p:nvPr/>
            </p:nvGrpSpPr>
            <p:grpSpPr>
              <a:xfrm>
                <a:off x="251520" y="327913"/>
                <a:ext cx="8640960" cy="1775968"/>
                <a:chOff x="251520" y="327913"/>
                <a:chExt cx="8640960" cy="1775968"/>
              </a:xfrm>
            </p:grpSpPr>
            <p:sp>
              <p:nvSpPr>
                <p:cNvPr id="57" name="矩形 56"/>
                <p:cNvSpPr/>
                <p:nvPr/>
              </p:nvSpPr>
              <p:spPr>
                <a:xfrm>
                  <a:off x="251520" y="327913"/>
                  <a:ext cx="8640960" cy="177596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28"/>
                <p:cNvSpPr txBox="1"/>
                <p:nvPr/>
              </p:nvSpPr>
              <p:spPr>
                <a:xfrm>
                  <a:off x="8382111" y="32791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3" name="矩形 52"/>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打开一半</a:t>
              </a:r>
              <a:r>
                <a:rPr lang="en-US" altLang="zh-CN" sz="2000" dirty="0"/>
                <a:t>”</a:t>
              </a:r>
              <a:r>
                <a:rPr lang="zh-CN" altLang="zh-CN" sz="2000" dirty="0"/>
                <a:t>与原文不符</a:t>
              </a:r>
              <a:r>
                <a:rPr lang="en-US" altLang="zh-CN" sz="2000" dirty="0"/>
                <a:t>,</a:t>
              </a:r>
              <a:r>
                <a:rPr lang="zh-CN" altLang="zh-CN" sz="2000" dirty="0"/>
                <a:t>原文是</a:t>
              </a:r>
              <a:r>
                <a:rPr lang="en-US" altLang="zh-CN" sz="2000" dirty="0"/>
                <a:t>“</a:t>
              </a:r>
              <a:r>
                <a:rPr lang="zh-CN" altLang="zh-CN" sz="2000" dirty="0"/>
                <a:t>刚刚打开</a:t>
              </a:r>
              <a:r>
                <a:rPr lang="en-US" altLang="zh-CN" sz="2000" dirty="0"/>
                <a:t>,</a:t>
              </a:r>
              <a:r>
                <a:rPr lang="zh-CN" altLang="zh-CN" sz="2000" dirty="0"/>
                <a:t>便知真伪</a:t>
              </a:r>
              <a:r>
                <a:rPr lang="en-US" altLang="zh-CN" sz="2000" dirty="0"/>
                <a:t>”</a:t>
              </a:r>
              <a:r>
                <a:rPr lang="zh-CN" altLang="zh-CN" sz="2000" dirty="0"/>
                <a:t>。</a:t>
              </a:r>
              <a:r>
                <a:rPr lang="en-US" altLang="zh-CN" sz="2000" dirty="0"/>
                <a:t>C</a:t>
              </a:r>
              <a:r>
                <a:rPr lang="zh-CN" altLang="zh-CN" sz="2000" dirty="0"/>
                <a:t>项</a:t>
              </a:r>
              <a:r>
                <a:rPr lang="en-US" altLang="zh-CN" sz="2000" dirty="0"/>
                <a:t>,</a:t>
              </a:r>
              <a:r>
                <a:rPr lang="zh-CN" altLang="zh-CN" sz="2000" dirty="0"/>
                <a:t>说法过于绝对</a:t>
              </a:r>
              <a:r>
                <a:rPr lang="en-US" altLang="zh-CN" sz="2000" dirty="0"/>
                <a:t>,</a:t>
              </a:r>
              <a:r>
                <a:rPr lang="zh-CN" altLang="zh-CN" sz="2000" dirty="0"/>
                <a:t>原文是</a:t>
              </a:r>
              <a:r>
                <a:rPr lang="en-US" altLang="zh-CN" sz="2000" dirty="0"/>
                <a:t>“</a:t>
              </a:r>
              <a:r>
                <a:rPr lang="zh-CN" altLang="zh-CN" sz="2000" dirty="0"/>
                <a:t>几乎全部经过他的鉴定</a:t>
              </a:r>
              <a:r>
                <a:rPr lang="en-US" altLang="zh-CN" sz="2000" dirty="0"/>
                <a:t>”</a:t>
              </a:r>
              <a:r>
                <a:rPr lang="zh-CN" altLang="zh-CN" sz="2000" dirty="0"/>
                <a:t>。</a:t>
              </a:r>
              <a:r>
                <a:rPr lang="en-US" altLang="zh-CN" sz="2000" dirty="0"/>
                <a:t>E</a:t>
              </a:r>
              <a:r>
                <a:rPr lang="zh-CN" altLang="zh-CN" sz="2000" dirty="0"/>
                <a:t>项</a:t>
              </a:r>
              <a:r>
                <a:rPr lang="en-US" altLang="zh-CN" sz="2000" dirty="0"/>
                <a:t>,</a:t>
              </a:r>
              <a:r>
                <a:rPr lang="zh-CN" altLang="zh-CN" sz="2000" dirty="0"/>
                <a:t>周汝昌的诗句是对徐邦达的诗词造诣大加赞赏。</a:t>
              </a:r>
            </a:p>
          </p:txBody>
        </p:sp>
      </p:grpSp>
      <p:grpSp>
        <p:nvGrpSpPr>
          <p:cNvPr id="59" name="组合 58"/>
          <p:cNvGrpSpPr/>
          <p:nvPr/>
        </p:nvGrpSpPr>
        <p:grpSpPr>
          <a:xfrm>
            <a:off x="251520" y="5633844"/>
            <a:ext cx="8640960" cy="1035516"/>
            <a:chOff x="251520" y="4869160"/>
            <a:chExt cx="8640960" cy="1035516"/>
          </a:xfrm>
        </p:grpSpPr>
        <p:grpSp>
          <p:nvGrpSpPr>
            <p:cNvPr id="60" name="组合 59"/>
            <p:cNvGrpSpPr/>
            <p:nvPr/>
          </p:nvGrpSpPr>
          <p:grpSpPr>
            <a:xfrm>
              <a:off x="251520" y="4869160"/>
              <a:ext cx="8640960" cy="1035516"/>
              <a:chOff x="251520" y="3872081"/>
              <a:chExt cx="8640960" cy="1035516"/>
            </a:xfrm>
          </p:grpSpPr>
          <p:sp>
            <p:nvSpPr>
              <p:cNvPr id="62" name="五边形 6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3" name="五边形 6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4" name="燕尾形 6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矩形 64"/>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1" name="矩形 60"/>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BD</a:t>
              </a:r>
              <a:endParaRPr lang="zh-CN" altLang="en-US" sz="2000" dirty="0"/>
            </a:p>
          </p:txBody>
        </p:sp>
      </p:grpSp>
    </p:spTree>
    <p:extLst>
      <p:ext uri="{BB962C8B-B14F-4D97-AF65-F5344CB8AC3E}">
        <p14:creationId xmlns:p14="http://schemas.microsoft.com/office/powerpoint/2010/main" val="1220477380"/>
      </p:ext>
    </p:extLst>
  </p:cSld>
  <p:clrMapOvr>
    <a:masterClrMapping/>
  </p:clrMapOvr>
  <mc:AlternateContent xmlns:mc="http://schemas.openxmlformats.org/markup-compatibility/2006">
    <mc:Choice xmlns:p14="http://schemas.microsoft.com/office/powerpoint/2010/main"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childTnLst>
                    </p:cTn>
                  </p:par>
                </p:childTnLst>
              </p:cTn>
              <p:nextCondLst>
                <p:cond evt="onClick" delay="0">
                  <p:tgtEl>
                    <p:spTgt spid="50"/>
                  </p:tgtEl>
                </p:cond>
              </p:nextCondLst>
            </p:seq>
            <p:seq concurrent="1" nextAc="seek">
              <p:cTn id="8" restart="whenNotActive" fill="hold" evtFilter="cancelBubble" nodeType="interactiveSeq">
                <p:stCondLst>
                  <p:cond evt="onClick" delay="0">
                    <p:tgtEl>
                      <p:spTgt spid="5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1"/>
                                        </p:tgtEl>
                                      </p:cBhvr>
                                    </p:animEffect>
                                    <p:set>
                                      <p:cBhvr>
                                        <p:cTn id="13"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childTnLst>
                    </p:cTn>
                  </p:par>
                </p:childTnLst>
              </p:cTn>
              <p:nextCondLst>
                <p:cond evt="onClick" delay="0">
                  <p:tgtEl>
                    <p:spTgt spid="27"/>
                  </p:tgtEl>
                </p:cond>
              </p:nextCondLst>
            </p:seq>
            <p:seq concurrent="1" nextAc="seek">
              <p:cTn id="20" restart="whenNotActive" fill="hold" evtFilter="cancelBubble" nodeType="interactiveSeq">
                <p:stCondLst>
                  <p:cond evt="onClick" delay="0">
                    <p:tgtEl>
                      <p:spTgt spid="5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9"/>
                                        </p:tgtEl>
                                      </p:cBhvr>
                                    </p:animEffect>
                                    <p:set>
                                      <p:cBhvr>
                                        <p:cTn id="25" dur="1" fill="hold">
                                          <p:stCondLst>
                                            <p:cond delay="4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59"/>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5" name="矩形 4"/>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这决定了汪曾祺是一个现实主义者。长期的平民化生活使他特别敏感于生活的细节。他总是睁着一双睿智的眼睛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来看待并关注生活的冷冷暖暖。他的作品无一不忠实于现世生活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没有生活的启发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我就写不出。弥足珍贵的是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汪曾祺没有沉湎于生活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历经世俗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由俗而脱俗。汪曾祺将精深的人生体验赋予了自己的文学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也传递给了读者。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62880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徐邦达在中国古书画鉴定方面有哪些艺术成就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465509"/>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此题考查对文章内容要点的筛选概括。徐邦达的艺术成就很高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可以从对艺术品鉴定的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实践方面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理论方面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加以概括。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实践方面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发现乾隆亲题《富春山居图》实为赝品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为国家发掘和抢救了</a:t>
            </a:r>
            <a:r>
              <a:rPr lang="en-US" altLang="zh-CN" sz="2200" dirty="0">
                <a:solidFill>
                  <a:srgbClr val="000000"/>
                </a:solidFill>
                <a:latin typeface="Times New Roman" panose="02020603050405020304" pitchFamily="18" charset="0"/>
                <a:cs typeface="Times New Roman" panose="02020603050405020304" pitchFamily="18" charset="0"/>
              </a:rPr>
              <a:t>3 700</a:t>
            </a:r>
            <a:r>
              <a:rPr lang="zh-CN" altLang="zh-CN" sz="2200" dirty="0">
                <a:solidFill>
                  <a:srgbClr val="000000"/>
                </a:solidFill>
                <a:latin typeface="Times New Roman" panose="02020603050405020304" pitchFamily="18" charset="0"/>
                <a:cs typeface="Times New Roman" panose="02020603050405020304" pitchFamily="18" charset="0"/>
              </a:rPr>
              <a:t>余件书画并重建了故宫博物院绘画馆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各大博物馆所藏字画的一级品几乎全部经过他鉴定。</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理论方面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《古书画鉴定概论》至今是古书画鉴定专业的必读书目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《古书画提要目录》等七部著作为书画鉴定提供和建立了可传授的研究方法和学术理论。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946045"/>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作为评传性质的文章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450101"/>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题目指明是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评传性质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因此答题时要紧扣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的是传主的突出成就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的是传主的人格魅力。另外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文中还包含了对传主的赞美之情。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传突出成就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精深的书画鉴赏能力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独具慧眼的传奇经历。</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经年积聚的艺术造诣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德艺双馨的大师风范。</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抒赞叹之情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叙述、议论、抒情结合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语言精当典雅。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5" name="矩形 4"/>
          <p:cNvSpPr>
            <a:spLocks noChangeAspect="1"/>
          </p:cNvSpPr>
          <p:nvPr/>
        </p:nvSpPr>
        <p:spPr>
          <a:xfrm>
            <a:off x="508000" y="148478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我们可以从徐邦达身上得到哪些人生启迪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请结合材料说明理由。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193633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此题考查探究传主的人格魅力。在徐邦达身上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有做学问的深厚积淀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有不计个人名利得失的高尚品格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有人品与艺品一致的操守。要注意分点概括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专业造诣需要经年积聚。鉴定看似轻松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实则需要艰苦卓绝的努力。</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做学问要厚积薄发。需要的是千年中国书画知识沉淀于胸的渊博。</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涵养精神气质。身处浮躁急切的时代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简单、坚守、诚挚地生活。</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人品文品一致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热爱祖国。德艺双馨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具有大公无私的赤子情怀。</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不计个人得失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淡泊名利。谨言慎行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拒绝指假成真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牟取暴利。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能答到任意四点即可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其他言之成理的说法亦可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4" name="矩形 3"/>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汪曾祺既得人生之精义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于是他也就具备了坚韧的心理承受力。他的这种状况外在的表露常常被人说为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是对世俗的一种涵化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是他对现世清醒到极至的一种反悖。他不擅以大喜大悲怪诞离奇制造效果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却以一种轻声的叹息慑服了人。人世间的悲哀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一切乏人兴趣甚至让人鄙薄的行为做派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一旦到了他的笔下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就顿生出脉脉的怜情和绵绵的酸涩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就变成了人类共同的苦恼和弱点的暗示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变成了人性涨落的一种提示。他习惯于把人世间的痛苦嚼碎了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咽到肚里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而后缓缓化解成那种味。这是一种微甜、微苦、微涩、微酸的五味相融的味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是一种经久永恒的味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但不咬牙切齿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但不得意忘形。他习惯于勇敢地承受世事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然后涵化丑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融化恶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这使他与他的文学具有了独特的人格力量。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cover dir="l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最可敬的是汪曾祺与他所观察以及所表现的人物始终站在同一水平线上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尊重他笔底的人物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将他们当成自己的朋友。他始终记住老师沈从文对他的告诫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千万不要冷嘲。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关注着世人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同情他们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爱他们。早在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他的《落魄》《鸡鸭名家》《老鲁》《职业》等作品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无不充满着对世道人心、人类命运的关注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那种浸润作品的淡淡的苦涩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已明显表现了他人道主义的基本主题。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strip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许多评论家都注意到了汪曾祺作品的人性美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可以说汪曾祺是当代最擅写人性的作家。他总是这样一往情深、小心翼翼地呵护着人世间的情义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哪怕是点滴的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稍逊即逝的。他十分崇尚沈从文对生活、对人、对山河草木都充满感情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对什么都爱着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用一颗蔼然之心爱着。与他的老师一样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他有着一种燃烧的感情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对于人类智慧与美丽永远倾心、永远诚实的赞颂的感情。看似冷静如水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其实灼烈如火。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汪曾祺不失为中国文坛的一位名士。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5776532"/>
      </p:ext>
    </p:extLst>
  </p:cSld>
  <p:clrMapOvr>
    <a:masterClrMapping/>
  </p:clrMapOvr>
  <p:transition>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556792"/>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本文是评传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既有叙写也有评述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请以第三、四段为例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简要分析这种写法的作用。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42394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此题考查传记的文体特征和表现手法。题目指明了分析的范围和手法。评传是夹叙夹议的文章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叙事迹评思想是这类传记的特点。因此分析时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既要注意这两段写了什么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还要注意作者是怎样看待传主的这些事迹的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以及这样写的表达效果。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第三段主要写汪曾祺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的文学创作思想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第四段主要评价他作品的人道主义主题。</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叙写中结合评议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知人论世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两相映照。</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使读者了解传主思想品格的同时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更深刻地理解、认识传主的文学作品。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3148045"/>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pic>
        <p:nvPicPr>
          <p:cNvPr id="4" name="图片 3"/>
          <p:cNvPicPr>
            <a:picLocks noChangeAspect="1"/>
          </p:cNvPicPr>
          <p:nvPr/>
        </p:nvPicPr>
        <p:blipFill>
          <a:blip r:embed="rId2"/>
          <a:stretch>
            <a:fillRect/>
          </a:stretch>
        </p:blipFill>
        <p:spPr>
          <a:xfrm>
            <a:off x="363095" y="2095138"/>
            <a:ext cx="8417811" cy="2702014"/>
          </a:xfrm>
          <a:prstGeom prst="rect">
            <a:avLst/>
          </a:prstGeom>
        </p:spPr>
      </p:pic>
    </p:spTree>
    <p:extLst>
      <p:ext uri="{BB962C8B-B14F-4D97-AF65-F5344CB8AC3E}">
        <p14:creationId xmlns:p14="http://schemas.microsoft.com/office/powerpoint/2010/main" val="3144533588"/>
      </p:ext>
    </p:extLst>
  </p:cSld>
  <p:clrMapOvr>
    <a:masterClrMapping/>
  </p:clrMapOvr>
  <p:transition>
    <p:cut/>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209</TotalTime>
  <Words>4653</Words>
  <Application>Microsoft Office PowerPoint</Application>
  <PresentationFormat>全屏显示(4:3)</PresentationFormat>
  <Paragraphs>250</Paragraphs>
  <Slides>42</Slides>
  <Notes>13</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55"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高优14新制作模板</vt:lpstr>
      <vt:lpstr>Microsoft Word 文档</vt:lpstr>
      <vt:lpstr>题型14　文体特征技巧题:         聚焦传主,重视作用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37</cp:revision>
  <dcterms:created xsi:type="dcterms:W3CDTF">2016-09-18T00:26:18Z</dcterms:created>
  <dcterms:modified xsi:type="dcterms:W3CDTF">2016-09-18T07:24:02Z</dcterms:modified>
</cp:coreProperties>
</file>