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av" ContentType="audio/x-wav"/>
  <Default Extension="emf" ContentType="image/x-em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8" r:id="rId3"/>
    <p:sldId id="257" r:id="rId4"/>
    <p:sldId id="259" r:id="rId5"/>
    <p:sldId id="342" r:id="rId6"/>
    <p:sldId id="260" r:id="rId7"/>
    <p:sldId id="445" r:id="rId8"/>
    <p:sldId id="504" r:id="rId9"/>
    <p:sldId id="507" r:id="rId10"/>
    <p:sldId id="503" r:id="rId11"/>
    <p:sldId id="444" r:id="rId12"/>
    <p:sldId id="261" r:id="rId13"/>
    <p:sldId id="262" r:id="rId14"/>
    <p:sldId id="390" r:id="rId15"/>
    <p:sldId id="391" r:id="rId16"/>
    <p:sldId id="392" r:id="rId17"/>
    <p:sldId id="393" r:id="rId18"/>
    <p:sldId id="394" r:id="rId19"/>
    <p:sldId id="395" r:id="rId20"/>
    <p:sldId id="396" r:id="rId21"/>
    <p:sldId id="397" r:id="rId22"/>
    <p:sldId id="398" r:id="rId23"/>
    <p:sldId id="399" r:id="rId24"/>
    <p:sldId id="263" r:id="rId25"/>
    <p:sldId id="264" r:id="rId26"/>
    <p:sldId id="265" r:id="rId27"/>
    <p:sldId id="266" r:id="rId28"/>
    <p:sldId id="267" r:id="rId29"/>
    <p:sldId id="268" r:id="rId30"/>
    <p:sldId id="304" r:id="rId31"/>
    <p:sldId id="505" r:id="rId32"/>
    <p:sldId id="305" r:id="rId33"/>
    <p:sldId id="506" r:id="rId34"/>
    <p:sldId id="306" r:id="rId35"/>
    <p:sldId id="269" r:id="rId36"/>
    <p:sldId id="303" r:id="rId37"/>
    <p:sldId id="270" r:id="rId38"/>
    <p:sldId id="271" r:id="rId39"/>
    <p:sldId id="272" r:id="rId40"/>
    <p:sldId id="273" r:id="rId41"/>
    <p:sldId id="274" r:id="rId42"/>
    <p:sldId id="275" r:id="rId43"/>
    <p:sldId id="276" r:id="rId44"/>
    <p:sldId id="277" r:id="rId45"/>
    <p:sldId id="278" r:id="rId46"/>
    <p:sldId id="279" r:id="rId47"/>
    <p:sldId id="280" r:id="rId48"/>
    <p:sldId id="281" r:id="rId49"/>
    <p:sldId id="282" r:id="rId50"/>
    <p:sldId id="283" r:id="rId51"/>
    <p:sldId id="284" r:id="rId52"/>
    <p:sldId id="285" r:id="rId53"/>
    <p:sldId id="286" r:id="rId54"/>
    <p:sldId id="287" r:id="rId55"/>
    <p:sldId id="288" r:id="rId56"/>
    <p:sldId id="289" r:id="rId57"/>
    <p:sldId id="290" r:id="rId58"/>
    <p:sldId id="291" r:id="rId59"/>
    <p:sldId id="292" r:id="rId60"/>
    <p:sldId id="293" r:id="rId61"/>
    <p:sldId id="294" r:id="rId62"/>
    <p:sldId id="295" r:id="rId63"/>
    <p:sldId id="296" r:id="rId64"/>
    <p:sldId id="297" r:id="rId65"/>
    <p:sldId id="298" r:id="rId66"/>
    <p:sldId id="299" r:id="rId67"/>
    <p:sldId id="300" r:id="rId68"/>
    <p:sldId id="301" r:id="rId69"/>
    <p:sldId id="302" r:id="rId70"/>
  </p:sldIdLst>
  <p:sldSz cx="12192000" cy="6858000"/>
  <p:notesSz cx="6858000" cy="9144000"/>
  <p:custDataLst>
    <p:tags r:id="rId7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720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4" Type="http://schemas.openxmlformats.org/officeDocument/2006/relationships/tags" Target="tags/tag3.xml"/><Relationship Id="rId73" Type="http://schemas.openxmlformats.org/officeDocument/2006/relationships/tableStyles" Target="tableStyles.xml"/><Relationship Id="rId72" Type="http://schemas.openxmlformats.org/officeDocument/2006/relationships/viewProps" Target="viewProps.xml"/><Relationship Id="rId71" Type="http://schemas.openxmlformats.org/officeDocument/2006/relationships/presProps" Target="presProps.xml"/><Relationship Id="rId70" Type="http://schemas.openxmlformats.org/officeDocument/2006/relationships/slide" Target="slides/slide68.xml"/><Relationship Id="rId7" Type="http://schemas.openxmlformats.org/officeDocument/2006/relationships/slide" Target="slides/slide5.xml"/><Relationship Id="rId69" Type="http://schemas.openxmlformats.org/officeDocument/2006/relationships/slide" Target="slides/slide67.xml"/><Relationship Id="rId68" Type="http://schemas.openxmlformats.org/officeDocument/2006/relationships/slide" Target="slides/slide66.xml"/><Relationship Id="rId67" Type="http://schemas.openxmlformats.org/officeDocument/2006/relationships/slide" Target="slides/slide65.xml"/><Relationship Id="rId66" Type="http://schemas.openxmlformats.org/officeDocument/2006/relationships/slide" Target="slides/slide64.xml"/><Relationship Id="rId65" Type="http://schemas.openxmlformats.org/officeDocument/2006/relationships/slide" Target="slides/slide63.xml"/><Relationship Id="rId64" Type="http://schemas.openxmlformats.org/officeDocument/2006/relationships/slide" Target="slides/slide62.xml"/><Relationship Id="rId63" Type="http://schemas.openxmlformats.org/officeDocument/2006/relationships/slide" Target="slides/slide61.xml"/><Relationship Id="rId62" Type="http://schemas.openxmlformats.org/officeDocument/2006/relationships/slide" Target="slides/slide60.xml"/><Relationship Id="rId61" Type="http://schemas.openxmlformats.org/officeDocument/2006/relationships/slide" Target="slides/slide59.xml"/><Relationship Id="rId60" Type="http://schemas.openxmlformats.org/officeDocument/2006/relationships/slide" Target="slides/slide58.xml"/><Relationship Id="rId6" Type="http://schemas.openxmlformats.org/officeDocument/2006/relationships/slide" Target="slides/slide4.xml"/><Relationship Id="rId59" Type="http://schemas.openxmlformats.org/officeDocument/2006/relationships/slide" Target="slides/slide57.xml"/><Relationship Id="rId58" Type="http://schemas.openxmlformats.org/officeDocument/2006/relationships/slide" Target="slides/slide56.xml"/><Relationship Id="rId57" Type="http://schemas.openxmlformats.org/officeDocument/2006/relationships/slide" Target="slides/slide55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397933" y="228600"/>
            <a:ext cx="11387667" cy="58705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sp>
        <p:nvSpPr>
          <p:cNvPr id="7" name="文本框 6"/>
          <p:cNvSpPr txBox="1"/>
          <p:nvPr userDrawn="1"/>
        </p:nvSpPr>
        <p:spPr>
          <a:xfrm rot="19920000">
            <a:off x="1670050" y="2622550"/>
            <a:ext cx="885126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9600" b="1">
                <a:solidFill>
                  <a:schemeClr val="accent5">
                    <a:lumMod val="20000"/>
                    <a:lumOff val="80000"/>
                  </a:schemeClr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赵生勤老师课件</a:t>
            </a:r>
            <a:endParaRPr lang="zh-CN" altLang="en-US" sz="9600" b="1">
              <a:solidFill>
                <a:schemeClr val="accent5">
                  <a:lumMod val="20000"/>
                  <a:lumOff val="80000"/>
                </a:schemeClr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.jpeg"/><Relationship Id="rId1" Type="http://schemas.openxmlformats.org/officeDocument/2006/relationships/tags" Target="../tags/tag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9.png"/><Relationship Id="rId1" Type="http://schemas.openxmlformats.org/officeDocument/2006/relationships/image" Target="../media/image8.jpeg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2.emf"/><Relationship Id="rId4" Type="http://schemas.openxmlformats.org/officeDocument/2006/relationships/image" Target="../media/image11.jpeg"/><Relationship Id="rId3" Type="http://schemas.openxmlformats.org/officeDocument/2006/relationships/hyperlink" Target="http://59.82.67.15:8090/EduResource/ResourcePlay.php?ResourceID=1000100018166&amp;NodeID=2621" TargetMode="External"/><Relationship Id="rId2" Type="http://schemas.openxmlformats.org/officeDocument/2006/relationships/image" Target="../media/image10.jpeg"/><Relationship Id="rId1" Type="http://schemas.openxmlformats.org/officeDocument/2006/relationships/hyperlink" Target="http://www.duhaibing.com/shufa/song/huangtingjian.htm" TargetMode="External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image" Target="../media/image13.emf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hyperlink" Target="http://202.121.80.13/wxzl/gdwx/mzmj/sd_oyx.htm" TargetMode="External"/><Relationship Id="rId8" Type="http://schemas.openxmlformats.org/officeDocument/2006/relationships/image" Target="../media/image18.jpeg"/><Relationship Id="rId7" Type="http://schemas.openxmlformats.org/officeDocument/2006/relationships/hyperlink" Target="http://baike.baidu.com/lemma-php/dispose/view.php/7500.html" TargetMode="External"/><Relationship Id="rId6" Type="http://schemas.openxmlformats.org/officeDocument/2006/relationships/image" Target="../media/image11.jpeg"/><Relationship Id="rId5" Type="http://schemas.openxmlformats.org/officeDocument/2006/relationships/hyperlink" Target="http://59.82.67.15:8090/EduResource/ResourcePlay.php?ResourceID=1000100018166&amp;NodeID=2621" TargetMode="External"/><Relationship Id="rId4" Type="http://schemas.openxmlformats.org/officeDocument/2006/relationships/image" Target="../media/image17.jpeg"/><Relationship Id="rId3" Type="http://schemas.openxmlformats.org/officeDocument/2006/relationships/hyperlink" Target="http://www.tjjy.com.cn/swin2000/gzdata/chinese/Senior_Chinese_V2/Unit_05/Lesson_17/HTML/gc2305171.htm" TargetMode="External"/><Relationship Id="rId2" Type="http://schemas.openxmlformats.org/officeDocument/2006/relationships/image" Target="../media/image16.jpeg"/><Relationship Id="rId18" Type="http://schemas.openxmlformats.org/officeDocument/2006/relationships/slideLayout" Target="../slideLayouts/slideLayout7.xml"/><Relationship Id="rId17" Type="http://schemas.openxmlformats.org/officeDocument/2006/relationships/image" Target="../media/image23.emf"/><Relationship Id="rId16" Type="http://schemas.openxmlformats.org/officeDocument/2006/relationships/image" Target="../media/image22.jpeg"/><Relationship Id="rId15" Type="http://schemas.openxmlformats.org/officeDocument/2006/relationships/hyperlink" Target="http://cathay.ce.cn/song/rw/200607/08/t20060708_7653535.shtml" TargetMode="External"/><Relationship Id="rId14" Type="http://schemas.openxmlformats.org/officeDocument/2006/relationships/image" Target="../media/image21.jpeg"/><Relationship Id="rId13" Type="http://schemas.openxmlformats.org/officeDocument/2006/relationships/hyperlink" Target="http://fo.wuys.com/lit/pic/013.asp" TargetMode="External"/><Relationship Id="rId12" Type="http://schemas.openxmlformats.org/officeDocument/2006/relationships/image" Target="../media/image20.jpeg"/><Relationship Id="rId11" Type="http://schemas.openxmlformats.org/officeDocument/2006/relationships/hyperlink" Target="http://book.sohu.com/20060215/n241833785.shtml" TargetMode="External"/><Relationship Id="rId10" Type="http://schemas.openxmlformats.org/officeDocument/2006/relationships/image" Target="../media/image19.jpeg"/><Relationship Id="rId1" Type="http://schemas.openxmlformats.org/officeDocument/2006/relationships/hyperlink" Target="http://bbs.tianjia.cn/view/32027.htm" TargetMode="Externa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27.jpeg"/><Relationship Id="rId6" Type="http://schemas.openxmlformats.org/officeDocument/2006/relationships/image" Target="../media/image26.jpeg"/><Relationship Id="rId5" Type="http://schemas.openxmlformats.org/officeDocument/2006/relationships/hyperlink" Target="http://www.tuzhan.com/html/200603/f4d2514710bc24a5b95a8d2b75e8a1fd.html" TargetMode="External"/><Relationship Id="rId4" Type="http://schemas.openxmlformats.org/officeDocument/2006/relationships/image" Target="../media/image25.jpeg"/><Relationship Id="rId3" Type="http://schemas.openxmlformats.org/officeDocument/2006/relationships/hyperlink" Target="http://www.clj6.com/web/in2.asp" TargetMode="External"/><Relationship Id="rId2" Type="http://schemas.openxmlformats.org/officeDocument/2006/relationships/image" Target="../media/image24.jpeg"/><Relationship Id="rId1" Type="http://schemas.openxmlformats.org/officeDocument/2006/relationships/hyperlink" Target="http://www.zgshj.com/Artist/H/2005/caixiang.htm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9.jpeg"/><Relationship Id="rId2" Type="http://schemas.openxmlformats.org/officeDocument/2006/relationships/hyperlink" Target="http://mag163.com/food/ShowArticle.asp?ArticleID=66" TargetMode="External"/><Relationship Id="rId1" Type="http://schemas.openxmlformats.org/officeDocument/2006/relationships/image" Target="../media/image28.emf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0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2.wav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2.wav"/><Relationship Id="rId1" Type="http://schemas.openxmlformats.org/officeDocument/2006/relationships/image" Target="../media/image31.jpe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audio" Target="../media/audio1.wav"/><Relationship Id="rId2" Type="http://schemas.openxmlformats.org/officeDocument/2006/relationships/image" Target="../media/image33.jpeg"/><Relationship Id="rId1" Type="http://schemas.openxmlformats.org/officeDocument/2006/relationships/image" Target="../media/image32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4.jpe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6.jpeg"/><Relationship Id="rId2" Type="http://schemas.openxmlformats.org/officeDocument/2006/relationships/hyperlink" Target="http://hi.baidu.com/wzwzwzmyhome/album/item/930dd258642a46c39c8204e1.html" TargetMode="External"/><Relationship Id="rId1" Type="http://schemas.openxmlformats.org/officeDocument/2006/relationships/image" Target="../media/image35.jpeg"/></Relationships>
</file>

<file path=ppt/slides/_rels/slide4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38.jpeg"/><Relationship Id="rId3" Type="http://schemas.openxmlformats.org/officeDocument/2006/relationships/hyperlink" Target="http://news.xinhuanet.com/ent/2008-06/03/content_8304949_3.htm" TargetMode="External"/><Relationship Id="rId2" Type="http://schemas.openxmlformats.org/officeDocument/2006/relationships/image" Target="../media/image37.jpeg"/><Relationship Id="rId1" Type="http://schemas.openxmlformats.org/officeDocument/2006/relationships/hyperlink" Target="http://80.yeeyoo.com/info/96758-4.htm" TargetMode="Externa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image" Target="../media/image5.jpe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image" Target="../media/image39.jpe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0.png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1.jpeg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2.jpeg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7" name="Text Box 2"/>
          <p:cNvSpPr txBox="1"/>
          <p:nvPr/>
        </p:nvSpPr>
        <p:spPr>
          <a:xfrm>
            <a:off x="1524000" y="6061075"/>
            <a:ext cx="309880" cy="768350"/>
          </a:xfrm>
          <a:prstGeom prst="rect">
            <a:avLst/>
          </a:prstGeom>
          <a:noFill/>
          <a:ln w="12700">
            <a:noFill/>
          </a:ln>
        </p:spPr>
        <p:txBody>
          <a:bodyPr wrap="none" anchor="t" anchorCtr="0">
            <a:spAutoFit/>
          </a:bodyPr>
          <a:p>
            <a:endParaRPr lang="zh-CN" altLang="zh-CN" sz="4400" b="1" dirty="0"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pic>
        <p:nvPicPr>
          <p:cNvPr id="4098" name="Picture 3" descr="2002081911433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1760" y="95250"/>
            <a:ext cx="11967845" cy="666750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786130" y="205105"/>
            <a:ext cx="10670540" cy="463105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96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</a:rPr>
              <a:t>念奴娇</a:t>
            </a:r>
            <a:r>
              <a:rPr kumimoji="1" lang="en-US" altLang="zh-CN" sz="96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</a:rPr>
              <a:t>·</a:t>
            </a:r>
            <a:endParaRPr kumimoji="1" lang="en-US" altLang="zh-CN" sz="96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华文行楷" panose="02010800040101010101" pitchFamily="2" charset="-122"/>
              <a:ea typeface="华文行楷" panose="02010800040101010101" pitchFamily="2" charset="-122"/>
              <a:cs typeface="华文行楷" panose="02010800040101010101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99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</a:rPr>
              <a:t>赤壁怀古</a:t>
            </a:r>
            <a:endParaRPr kumimoji="1" lang="zh-CN" altLang="en-US" sz="199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华文行楷" panose="02010800040101010101" pitchFamily="2" charset="-122"/>
              <a:ea typeface="华文行楷" panose="02010800040101010101" pitchFamily="2" charset="-122"/>
              <a:cs typeface="华文行楷" panose="02010800040101010101" pitchFamily="2" charset="-122"/>
            </a:endParaRPr>
          </a:p>
        </p:txBody>
      </p:sp>
      <p:sp>
        <p:nvSpPr>
          <p:cNvPr id="4101" name="TextBox 6"/>
          <p:cNvSpPr txBox="1"/>
          <p:nvPr/>
        </p:nvSpPr>
        <p:spPr>
          <a:xfrm>
            <a:off x="111760" y="5589270"/>
            <a:ext cx="11967845" cy="117348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1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 </a:t>
            </a:r>
            <a:r>
              <a:rPr lang="zh-CN" altLang="zh-CN" sz="32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《念奴娇·赤壁怀古》是苏轼谪居黄州游赤壁时写的。这时作者</a:t>
            </a:r>
            <a:r>
              <a:rPr lang="en-US" altLang="zh-CN" sz="32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47</a:t>
            </a:r>
            <a:r>
              <a:rPr lang="zh-CN" altLang="zh-CN" sz="32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岁，自觉功名事业还没有成就，就借怀古以抒发自己的抱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负</a:t>
            </a:r>
            <a:r>
              <a:rPr lang="zh-CN" altLang="zh-CN" sz="32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。</a:t>
            </a:r>
            <a:r>
              <a:rPr lang="en-US" altLang="zh-CN" sz="32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  </a:t>
            </a:r>
            <a:endParaRPr lang="en-US" altLang="zh-CN" sz="2400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106988" y="4319270"/>
            <a:ext cx="2217420" cy="13220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8000" b="1" dirty="0">
                <a:solidFill>
                  <a:srgbClr val="1720C8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苏轼</a:t>
            </a:r>
            <a:endParaRPr lang="zh-CN" altLang="en-US" sz="8000" b="1" dirty="0">
              <a:solidFill>
                <a:srgbClr val="1720C8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1" grpId="0"/>
      <p:bldP spid="3078" grpId="0" bldLvl="0" animBg="1"/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sp>
        <p:nvSpPr>
          <p:cNvPr id="23553" name="Rectangle 3"/>
          <p:cNvSpPr>
            <a:spLocks noGrp="1"/>
          </p:cNvSpPr>
          <p:nvPr>
            <p:ph idx="4294967295"/>
          </p:nvPr>
        </p:nvSpPr>
        <p:spPr>
          <a:xfrm>
            <a:off x="1746250" y="198438"/>
            <a:ext cx="8701088" cy="6462712"/>
          </a:xfrm>
        </p:spPr>
        <p:txBody>
          <a:bodyPr vert="horz" wrap="square" lIns="91440" tIns="45720" rIns="91440" bIns="45720" anchor="t" anchorCtr="0">
            <a:normAutofit lnSpcReduction="10000"/>
          </a:bodyPr>
          <a:p>
            <a:pPr marL="0" indent="0" eaLnBrk="1" hangingPunct="1">
              <a:buNone/>
            </a:pPr>
            <a:r>
              <a:rPr lang="en-US" altLang="zh-CN" sz="4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                  </a:t>
            </a:r>
            <a:endParaRPr lang="zh-CN" altLang="en-US" sz="3600" b="1" dirty="0">
              <a:solidFill>
                <a:srgbClr val="05090F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85445" y="905510"/>
            <a:ext cx="11423015" cy="5852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0" indent="0" algn="l" eaLnBrk="1" hangingPunct="1">
              <a:lnSpc>
                <a:spcPct val="130000"/>
              </a:lnSpc>
              <a:buNone/>
            </a:pPr>
            <a:r>
              <a:rPr lang="en-US" altLang="zh-CN" b="1">
                <a:sym typeface="+mn-ea"/>
              </a:rPr>
              <a:t>    </a:t>
            </a:r>
            <a:r>
              <a:rPr lang="en-US" altLang="zh-CN" sz="3600" b="1">
                <a:sym typeface="+mn-ea"/>
              </a:rPr>
              <a:t> </a:t>
            </a:r>
            <a:r>
              <a:rPr lang="en-US" altLang="zh-CN" sz="3600" b="1">
                <a:solidFill>
                  <a:srgbClr val="05090F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    1080</a:t>
            </a:r>
            <a:r>
              <a:rPr lang="zh-CN" altLang="en-US" sz="3600" b="1" dirty="0">
                <a:solidFill>
                  <a:srgbClr val="05090F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年，苏轼被贬黄州。在这里，他经常来赤鼻矶码头游览眺望，或泛舟江中。</a:t>
            </a:r>
            <a:r>
              <a:rPr lang="en-US" altLang="zh-CN" sz="3600" b="1">
                <a:solidFill>
                  <a:srgbClr val="05090F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1082</a:t>
            </a:r>
            <a:r>
              <a:rPr lang="zh-CN" altLang="en-US" sz="3600" b="1" dirty="0">
                <a:solidFill>
                  <a:srgbClr val="05090F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年，苏轼又来到赤壁。这时他已年近半百，站在矶头，望着滚滚东去的江水，想起自己建功立业的抱负也付之东流，不禁俯仰古今，浮想联翩，写下了名作</a:t>
            </a:r>
            <a:r>
              <a:rPr lang="en-US" altLang="zh-CN" sz="3600" b="1">
                <a:solidFill>
                  <a:srgbClr val="000099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《</a:t>
            </a:r>
            <a:r>
              <a:rPr lang="zh-CN" altLang="en-US" sz="3600" b="1" dirty="0">
                <a:solidFill>
                  <a:srgbClr val="000099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念奴娇赤壁怀古</a:t>
            </a:r>
            <a:r>
              <a:rPr lang="en-US" altLang="zh-CN" sz="3600" b="1">
                <a:solidFill>
                  <a:srgbClr val="000099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》</a:t>
            </a:r>
            <a:r>
              <a:rPr lang="zh-CN" altLang="en-US" sz="3600" b="1" dirty="0">
                <a:solidFill>
                  <a:srgbClr val="05090F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。这年七月十六日和十月十五日，苏轼又两次舟游赤壁之下的长江，写下了著名的</a:t>
            </a:r>
            <a:r>
              <a:rPr lang="en-US" altLang="zh-CN" sz="3600" b="1">
                <a:solidFill>
                  <a:srgbClr val="000099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《</a:t>
            </a:r>
            <a:r>
              <a:rPr lang="zh-CN" altLang="en-US" sz="3600" b="1" dirty="0">
                <a:solidFill>
                  <a:srgbClr val="000099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前赤壁赋</a:t>
            </a:r>
            <a:r>
              <a:rPr lang="en-US" altLang="zh-CN" sz="3600" b="1">
                <a:solidFill>
                  <a:srgbClr val="000099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》《</a:t>
            </a:r>
            <a:r>
              <a:rPr lang="zh-CN" altLang="en-US" sz="3600" b="1" dirty="0">
                <a:solidFill>
                  <a:srgbClr val="000099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后赤壁赋</a:t>
            </a:r>
            <a:r>
              <a:rPr lang="en-US" altLang="zh-CN" sz="3600" b="1">
                <a:solidFill>
                  <a:srgbClr val="000099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》</a:t>
            </a:r>
            <a:r>
              <a:rPr lang="zh-CN" altLang="en-US" sz="3600" b="1" dirty="0">
                <a:solidFill>
                  <a:srgbClr val="05090F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。前后</a:t>
            </a:r>
            <a:r>
              <a:rPr lang="en-US" altLang="zh-CN" sz="3600" b="1">
                <a:solidFill>
                  <a:srgbClr val="000099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《</a:t>
            </a:r>
            <a:r>
              <a:rPr lang="zh-CN" altLang="en-US" sz="3600" b="1" dirty="0">
                <a:solidFill>
                  <a:srgbClr val="000099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赤壁赋</a:t>
            </a:r>
            <a:r>
              <a:rPr lang="en-US" altLang="zh-CN" sz="3600" b="1">
                <a:solidFill>
                  <a:srgbClr val="000099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》</a:t>
            </a:r>
            <a:r>
              <a:rPr lang="zh-CN" altLang="en-US" sz="3600" b="1" dirty="0">
                <a:solidFill>
                  <a:srgbClr val="05090F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在我国文学艺术史上有着深远的影响。   </a:t>
            </a:r>
            <a:endParaRPr lang="zh-CN" altLang="en-US" sz="3600" b="1" dirty="0">
              <a:solidFill>
                <a:srgbClr val="05090F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886960" y="198755"/>
            <a:ext cx="2214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写作背景</a:t>
            </a:r>
            <a:endParaRPr lang="zh-CN" altLang="en-US" sz="40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pic>
        <p:nvPicPr>
          <p:cNvPr id="7169" name="Picture 5" descr="pic4"/>
          <p:cNvPicPr>
            <a:picLocks noChangeAspect="1"/>
          </p:cNvPicPr>
          <p:nvPr/>
        </p:nvPicPr>
        <p:blipFill>
          <a:blip r:embed="rId1"/>
          <a:srcRect l="9534" t="5008" r="40347" b="3827"/>
          <a:stretch>
            <a:fillRect/>
          </a:stretch>
        </p:blipFill>
        <p:spPr>
          <a:xfrm>
            <a:off x="553720" y="490220"/>
            <a:ext cx="2976563" cy="58769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01" name="WordArt 9"/>
          <p:cNvSpPr>
            <a:spLocks noTextEdit="1"/>
          </p:cNvSpPr>
          <p:nvPr/>
        </p:nvSpPr>
        <p:spPr>
          <a:xfrm>
            <a:off x="1836103" y="2914650"/>
            <a:ext cx="914400" cy="10287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0"/>
              </a:avLst>
            </a:prstTxWarp>
            <a:normAutofit/>
          </a:bodyPr>
          <a:p>
            <a:pPr algn="ctr"/>
            <a:r>
              <a:rPr lang="zh-CN" altLang="en-US" sz="3600">
                <a:ln w="9525" cap="flat" cmpd="sng">
                  <a:solidFill>
                    <a:srgbClr val="FF00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effectLst>
                  <a:outerShdw dist="53882" dir="2699999" algn="ctr" rotWithShape="0">
                    <a:srgbClr val="9999FF">
                      <a:alpha val="79999"/>
                    </a:srgbClr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</a:rPr>
              <a:t>苏轼</a:t>
            </a:r>
            <a:endParaRPr lang="zh-CN" altLang="en-US" sz="3600">
              <a:ln w="9525" cap="flat" cmpd="sng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FF0000"/>
              </a:solidFill>
              <a:effectLst>
                <a:outerShdw dist="53882" dir="2699999" algn="ctr" rotWithShape="0">
                  <a:srgbClr val="9999FF">
                    <a:alpha val="79999"/>
                  </a:srgbClr>
                </a:outerShdw>
              </a:effectLst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31754" name="Text Box 10"/>
          <p:cNvSpPr txBox="1"/>
          <p:nvPr/>
        </p:nvSpPr>
        <p:spPr>
          <a:xfrm>
            <a:off x="6570980" y="610870"/>
            <a:ext cx="4090988" cy="64516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苏洵、苏辙    三苏</a:t>
            </a:r>
            <a:endParaRPr lang="zh-CN" altLang="en-US" sz="36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31755" name="Text Box 11"/>
          <p:cNvSpPr txBox="1"/>
          <p:nvPr/>
        </p:nvSpPr>
        <p:spPr>
          <a:xfrm>
            <a:off x="6570980" y="1946910"/>
            <a:ext cx="4217035" cy="142621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韩愈   柳宗元  欧阳修  </a:t>
            </a:r>
            <a:endParaRPr lang="zh-CN" altLang="en-US" sz="2800" b="1" dirty="0">
              <a:solidFill>
                <a:srgbClr val="0000FF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苏洵  苏辙 王安石  曾巩</a:t>
            </a:r>
            <a:endParaRPr lang="zh-CN" altLang="en-US" sz="2800" b="1" dirty="0">
              <a:solidFill>
                <a:srgbClr val="0000FF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唐宋八大家（文）</a:t>
            </a:r>
            <a:endParaRPr lang="zh-CN" altLang="en-US" sz="2800" b="1" dirty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31757" name="Text Box 13"/>
          <p:cNvSpPr txBox="1"/>
          <p:nvPr/>
        </p:nvSpPr>
        <p:spPr>
          <a:xfrm>
            <a:off x="6570663" y="3789363"/>
            <a:ext cx="4303712" cy="58356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辛弃疾         苏辛</a:t>
            </a:r>
            <a:r>
              <a:rPr lang="en-US" altLang="zh-CN" sz="32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(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词）</a:t>
            </a:r>
            <a:endParaRPr lang="zh-CN" altLang="en-US" sz="3200" b="1" dirty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31759" name="Text Box 15"/>
          <p:cNvSpPr txBox="1"/>
          <p:nvPr/>
        </p:nvSpPr>
        <p:spPr>
          <a:xfrm>
            <a:off x="6568758" y="4789488"/>
            <a:ext cx="4305300" cy="132207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黄庭坚  米芾      蔡襄 </a:t>
            </a:r>
            <a:endParaRPr lang="zh-CN" altLang="en-US" sz="32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苏黄米蔡（书法）</a:t>
            </a:r>
            <a:endParaRPr lang="zh-CN" altLang="en-US" sz="3200" b="1" dirty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31771" name="AutoShape 27"/>
          <p:cNvSpPr/>
          <p:nvPr/>
        </p:nvSpPr>
        <p:spPr>
          <a:xfrm>
            <a:off x="6148388" y="2065338"/>
            <a:ext cx="320675" cy="1189037"/>
          </a:xfrm>
          <a:prstGeom prst="leftBrace">
            <a:avLst>
              <a:gd name="adj1" fmla="val 41250"/>
              <a:gd name="adj2" fmla="val 50000"/>
            </a:avLst>
          </a:prstGeom>
          <a:noFill/>
          <a:ln w="5715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1772" name="Line 28"/>
          <p:cNvSpPr/>
          <p:nvPr/>
        </p:nvSpPr>
        <p:spPr>
          <a:xfrm flipV="1">
            <a:off x="3298190" y="1139825"/>
            <a:ext cx="2996565" cy="1774190"/>
          </a:xfrm>
          <a:prstGeom prst="line">
            <a:avLst/>
          </a:prstGeom>
          <a:ln w="57150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31773" name="Line 29"/>
          <p:cNvSpPr/>
          <p:nvPr/>
        </p:nvSpPr>
        <p:spPr>
          <a:xfrm flipV="1">
            <a:off x="3299460" y="2678430"/>
            <a:ext cx="2849245" cy="575945"/>
          </a:xfrm>
          <a:prstGeom prst="line">
            <a:avLst/>
          </a:prstGeom>
          <a:ln w="57150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31774" name="Line 30"/>
          <p:cNvSpPr/>
          <p:nvPr/>
        </p:nvSpPr>
        <p:spPr>
          <a:xfrm>
            <a:off x="3298825" y="3602990"/>
            <a:ext cx="2952115" cy="488950"/>
          </a:xfrm>
          <a:prstGeom prst="line">
            <a:avLst/>
          </a:prstGeom>
          <a:ln w="57150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31775" name="Line 31"/>
          <p:cNvSpPr/>
          <p:nvPr/>
        </p:nvSpPr>
        <p:spPr>
          <a:xfrm>
            <a:off x="3298190" y="3942715"/>
            <a:ext cx="2996565" cy="1345565"/>
          </a:xfrm>
          <a:prstGeom prst="line">
            <a:avLst/>
          </a:prstGeom>
          <a:ln w="57150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1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1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17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17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17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17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17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17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17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17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17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17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17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17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0"/>
                            </p:stCondLst>
                            <p:childTnLst>
                              <p:par>
                                <p:cTn id="4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17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17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17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17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500"/>
                            </p:stCondLst>
                            <p:childTnLst>
                              <p:par>
                                <p:cTn id="5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17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17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54" grpId="0" bldLvl="0" animBg="1"/>
      <p:bldP spid="31755" grpId="0" bldLvl="0" animBg="1"/>
      <p:bldP spid="31757" grpId="0" bldLvl="0" animBg="1"/>
      <p:bldP spid="31759" grpId="0" bldLvl="0" animBg="1"/>
      <p:bldP spid="31771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Text Box 2"/>
          <p:cNvSpPr txBox="1"/>
          <p:nvPr/>
        </p:nvSpPr>
        <p:spPr>
          <a:xfrm>
            <a:off x="3722370" y="333375"/>
            <a:ext cx="8036560" cy="61855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苏轼</a:t>
            </a:r>
            <a:r>
              <a:rPr lang="zh-CN" altLang="en-US" sz="3600" b="1" dirty="0">
                <a:solidFill>
                  <a:srgbClr val="0033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（</a:t>
            </a:r>
            <a:r>
              <a:rPr lang="en-US" altLang="zh-CN" sz="3600" b="1" dirty="0">
                <a:solidFill>
                  <a:srgbClr val="0033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1037</a:t>
            </a:r>
            <a:r>
              <a:rPr lang="zh-CN" altLang="en-US" sz="3600" b="1" dirty="0">
                <a:solidFill>
                  <a:srgbClr val="0033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－</a:t>
            </a:r>
            <a:r>
              <a:rPr lang="en-US" altLang="zh-CN" sz="3600" b="1" dirty="0">
                <a:solidFill>
                  <a:srgbClr val="0033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1101</a:t>
            </a:r>
            <a:r>
              <a:rPr lang="zh-CN" altLang="en-US" sz="3600" b="1" dirty="0">
                <a:solidFill>
                  <a:srgbClr val="0033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），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北宋文学家、政治家、书画家。字子瞻，号东坡居士。眉州眉山（今属四川）人。与其父苏洵、其弟苏辙合称“</a:t>
            </a:r>
            <a:r>
              <a:rPr lang="zh-CN" altLang="en-US" sz="3600" b="1" dirty="0">
                <a:solidFill>
                  <a:srgbClr val="0033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三苏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”，同样都是</a:t>
            </a:r>
            <a:r>
              <a:rPr lang="zh-CN" altLang="en-US" sz="36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唐宋八大家之一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。</a:t>
            </a:r>
            <a:r>
              <a:rPr lang="en-US" altLang="zh-CN" sz="3600" b="1" dirty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21</a:t>
            </a:r>
            <a:r>
              <a:rPr lang="zh-CN" altLang="en-US" sz="3600" b="1" dirty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岁中进士，开始为宦生涯。宋神宗元丰二年（</a:t>
            </a:r>
            <a:r>
              <a:rPr lang="en-US" altLang="zh-CN" sz="3600" b="1" dirty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1079</a:t>
            </a:r>
            <a:r>
              <a:rPr lang="zh-CN" altLang="en-US" sz="3600" b="1" dirty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）因“乌台诗案”被捕入狱。出狱后，责授黄州团练副使。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苏轼是</a:t>
            </a:r>
            <a:r>
              <a:rPr lang="zh-CN" altLang="en-US" sz="36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北宋成就最高的文学家之一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。他的词改变了五代以来婉约柔靡的风格，</a:t>
            </a:r>
            <a:r>
              <a:rPr lang="zh-CN" altLang="en-US" sz="36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开创了豪放一派的词风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。与</a:t>
            </a:r>
            <a:r>
              <a:rPr lang="zh-CN" altLang="en-US" sz="36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辛弃疾合称“苏辛”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。</a:t>
            </a:r>
            <a:endParaRPr lang="zh-CN" altLang="en-US" sz="36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9219" name="Text Box 4"/>
          <p:cNvSpPr txBox="1"/>
          <p:nvPr/>
        </p:nvSpPr>
        <p:spPr>
          <a:xfrm>
            <a:off x="681355" y="333375"/>
            <a:ext cx="233997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作者简介</a:t>
            </a:r>
            <a:endParaRPr lang="zh-CN" altLang="en-US" sz="40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1748" name="Picture 2" descr="东坡像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59080" y="1276350"/>
            <a:ext cx="3166110" cy="52292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1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921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pic>
        <p:nvPicPr>
          <p:cNvPr id="15361" name="Picture 2" descr="苏轼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955" y="1098550"/>
            <a:ext cx="3360420" cy="564388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4" name="文本框 1"/>
          <p:cNvSpPr txBox="1"/>
          <p:nvPr/>
        </p:nvSpPr>
        <p:spPr>
          <a:xfrm>
            <a:off x="586740" y="166370"/>
            <a:ext cx="2482850" cy="768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4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作者简介</a:t>
            </a:r>
            <a:endParaRPr lang="zh-CN" altLang="en-US" sz="44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743960" y="291465"/>
            <a:ext cx="8258175" cy="64928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3200" b="1" noProof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      </a:t>
            </a:r>
            <a:r>
              <a:rPr lang="zh-CN" altLang="en-US" sz="3200" b="1" noProof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苏轼（</a:t>
            </a:r>
            <a:r>
              <a:rPr lang="en-US" altLang="zh-CN" sz="3200" b="1" noProof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1037----1101</a:t>
            </a:r>
            <a:r>
              <a:rPr lang="zh-CN" altLang="en-US" sz="3200" b="1" noProof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），眉州眉山（四川眉山）人，字</a:t>
            </a:r>
            <a:r>
              <a:rPr lang="zh-CN" altLang="en-US" sz="3200" b="1" noProof="0" dirty="0" smtClean="0">
                <a:ln>
                  <a:noFill/>
                </a:ln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子瞻，</a:t>
            </a:r>
            <a:r>
              <a:rPr lang="zh-CN" altLang="en-US" sz="3200" b="1" noProof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号“</a:t>
            </a:r>
            <a:r>
              <a:rPr lang="zh-CN" altLang="en-US" sz="3200" b="1" noProof="0" dirty="0" smtClean="0">
                <a:ln>
                  <a:noFill/>
                </a:ln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东坡居士</a:t>
            </a:r>
            <a:r>
              <a:rPr lang="zh-CN" altLang="en-US" sz="3200" b="1" noProof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”，世人称其为“苏东坡”。北宋著名</a:t>
            </a:r>
            <a:r>
              <a:rPr lang="zh-CN" altLang="en-US" sz="3200" b="1" noProof="0" dirty="0" smtClean="0">
                <a:ln>
                  <a:noFill/>
                </a:ln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文学家、书画家、诗人，美食家</a:t>
            </a:r>
            <a:r>
              <a:rPr lang="zh-CN" altLang="en-US" sz="3200" b="1" noProof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，</a:t>
            </a:r>
            <a:r>
              <a:rPr lang="zh-CN" altLang="en-US" sz="3200" b="1" noProof="0" dirty="0" smtClean="0">
                <a:ln>
                  <a:noFill/>
                </a:ln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豪放派</a:t>
            </a:r>
            <a:r>
              <a:rPr lang="zh-CN" altLang="en-US" sz="3200" b="1" noProof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词人代表。中国文学史上少有的全才之一。</a:t>
            </a:r>
            <a:endParaRPr lang="zh-CN" altLang="en-US" sz="3200" b="1" noProof="0" dirty="0" smtClean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  <a:sym typeface="+mn-ea"/>
            </a:endParaRPr>
          </a:p>
          <a:p>
            <a:pPr marL="0" lvl="1" algn="l"/>
            <a:r>
              <a:rPr lang="en-US" altLang="zh-CN" sz="3200" b="1" noProof="0">
                <a:ln>
                  <a:noFill/>
                </a:ln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      </a:t>
            </a:r>
            <a:r>
              <a:rPr lang="zh-CN" altLang="en-US" sz="3200" b="1" noProof="0">
                <a:ln>
                  <a:noFill/>
                </a:ln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宋神宗熙宁年间，苏轼因反对新法，遭朝臣嫉恨，以诗歌“玩弄朝廷，讥嘲国家大事”的罪名获罪。一场牵连苏轼三十九位亲友，一百多首诗的大案震惊朝野。这就是著名的</a:t>
            </a:r>
            <a:r>
              <a:rPr lang="en-US" altLang="zh-CN" sz="3200" b="1" noProof="0">
                <a:ln>
                  <a:noFill/>
                </a:ln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“</a:t>
            </a:r>
            <a:r>
              <a:rPr lang="zh-CN" altLang="en-US" sz="3200" b="1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乌台诗案</a:t>
            </a:r>
            <a:r>
              <a:rPr lang="en-US" altLang="zh-CN" sz="3200" b="1" noProof="0">
                <a:ln>
                  <a:noFill/>
                </a:ln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”</a:t>
            </a:r>
            <a:r>
              <a:rPr lang="zh-CN" altLang="en-US" sz="3200" b="1" noProof="0">
                <a:ln>
                  <a:noFill/>
                </a:ln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sym typeface="+mn-ea"/>
              </a:rPr>
              <a:t>。</a:t>
            </a:r>
            <a:endParaRPr lang="zh-CN" altLang="en-US" sz="3200" b="1" noProof="0">
              <a:ln>
                <a:noFill/>
              </a:ln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楷体_GB2312" pitchFamily="49" charset="-122"/>
              <a:ea typeface="楷体_GB2312" pitchFamily="49" charset="-122"/>
              <a:sym typeface="+mn-ea"/>
            </a:endParaRPr>
          </a:p>
          <a:p>
            <a:pPr marL="0" lvl="1" algn="l"/>
            <a:r>
              <a:rPr lang="en-US" altLang="zh-CN" sz="3200" b="1" noProof="0">
                <a:ln>
                  <a:noFill/>
                </a:ln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      </a:t>
            </a:r>
            <a:r>
              <a:rPr lang="zh-CN" altLang="en-US" sz="3200" b="1" noProof="0">
                <a:ln>
                  <a:noFill/>
                </a:ln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这一案件，导致苏轼终身遭贬，他以</a:t>
            </a:r>
            <a:r>
              <a:rPr lang="zh-CN" altLang="en-US" sz="3200" b="1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“问汝平生功业</a:t>
            </a:r>
            <a:r>
              <a:rPr lang="en-US" altLang="zh-CN" sz="3200" b="1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,</a:t>
            </a:r>
            <a:r>
              <a:rPr lang="zh-CN" altLang="en-US" sz="3200" b="1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黄州惠州儋州”</a:t>
            </a:r>
            <a:r>
              <a:rPr lang="zh-CN" altLang="en-US" sz="3200" b="1" noProof="0">
                <a:ln>
                  <a:noFill/>
                </a:ln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一句概括了自己饱经离难的一生。</a:t>
            </a:r>
            <a:endParaRPr kumimoji="0" lang="zh-CN" altLang="en-US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53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53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4" grpId="0"/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sp>
        <p:nvSpPr>
          <p:cNvPr id="126980" name="Rectangle 4"/>
          <p:cNvSpPr>
            <a:spLocks noChangeArrowheads="1"/>
          </p:cNvSpPr>
          <p:nvPr/>
        </p:nvSpPr>
        <p:spPr bwMode="auto">
          <a:xfrm>
            <a:off x="3819525" y="457200"/>
            <a:ext cx="7901305" cy="624078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/>
          <a:lstStyle/>
          <a:p>
            <a:pPr marL="742950" marR="0" lvl="1" indent="-285750" algn="l" defTabSz="914400" rtl="0" eaLnBrk="1" fontAlgn="base" latinLnBrk="0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           </a:t>
            </a:r>
            <a:r>
              <a:rPr kumimoji="0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宋神宗熙宁年间，苏轼因反对新法，遭朝臣嫉恨，以诗歌“玩弄朝廷，讥嘲国家大事”的罪名获罪。一场牵连苏轼三十九位亲友，一百多首诗的大案震惊朝野。这就是著名的</a:t>
            </a:r>
            <a:endParaRPr kumimoji="0" lang="zh-CN" altLang="en-US" sz="40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  <a:sym typeface="+mn-ea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60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楷体_GB2312" pitchFamily="49" charset="-122"/>
                <a:cs typeface="+mn-cs"/>
                <a:sym typeface="+mn-ea"/>
              </a:rPr>
              <a:t>“</a:t>
            </a:r>
            <a:r>
              <a:rPr kumimoji="0" lang="zh-CN" altLang="en-US" sz="60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  <a:sym typeface="+mn-ea"/>
              </a:rPr>
              <a:t>乌台诗案</a:t>
            </a:r>
            <a:r>
              <a:rPr kumimoji="0" lang="zh-CN" altLang="en-US" sz="60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楷体_GB2312" pitchFamily="49" charset="-122"/>
                <a:cs typeface="+mn-cs"/>
                <a:sym typeface="+mn-ea"/>
              </a:rPr>
              <a:t>”</a:t>
            </a:r>
            <a:r>
              <a:rPr kumimoji="0" lang="zh-CN" altLang="en-US" sz="6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  <a:sym typeface="+mn-ea"/>
              </a:rPr>
              <a:t>。</a:t>
            </a:r>
            <a:endParaRPr kumimoji="0" lang="zh-CN" altLang="en-US" sz="36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  <a:sym typeface="+mn-ea"/>
            </a:endParaRPr>
          </a:p>
        </p:txBody>
      </p:sp>
      <p:pic>
        <p:nvPicPr>
          <p:cNvPr id="22530" name="Picture 8" descr="c1331b08ef5bbffc63d9864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3245" y="228600"/>
            <a:ext cx="2949575" cy="6400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0">
                                            <p:txEl>
                                              <p:charRg st="0" end="8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6980">
                                            <p:txEl>
                                              <p:charRg st="0" end="8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6980">
                                            <p:txEl>
                                              <p:charRg st="0" end="8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6980">
                                            <p:txEl>
                                              <p:charRg st="0" end="8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0">
                                            <p:txEl>
                                              <p:charRg st="88" end="9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6980">
                                            <p:txEl>
                                              <p:charRg st="88" end="9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6980">
                                            <p:txEl>
                                              <p:charRg st="88" end="9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26980">
                                            <p:txEl>
                                              <p:charRg st="88" end="9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pic>
        <p:nvPicPr>
          <p:cNvPr id="23553" name="Picture 2" descr="陶瓷雕塑 由封伟民大师创作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3360" y="188595"/>
            <a:ext cx="4284980" cy="642175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54" name="Rectangle 3"/>
          <p:cNvPicPr>
            <a:picLocks noGrp="1" noChangeAspect="1"/>
          </p:cNvPicPr>
          <p:nvPr>
            <p:ph type="title" idx="4294967295"/>
          </p:nvPr>
        </p:nvPicPr>
        <p:blipFill>
          <a:blip r:embed="rId2"/>
          <a:stretch>
            <a:fillRect/>
          </a:stretch>
        </p:blipFill>
        <p:spPr>
          <a:xfrm>
            <a:off x="7839075" y="457200"/>
            <a:ext cx="2828925" cy="838200"/>
          </a:xfrm>
          <a:noFill/>
          <a:ln>
            <a:noFill/>
          </a:ln>
        </p:spPr>
      </p:pic>
      <p:sp>
        <p:nvSpPr>
          <p:cNvPr id="129031" name="Text Box 7"/>
          <p:cNvSpPr txBox="1">
            <a:spLocks noChangeArrowheads="1"/>
          </p:cNvSpPr>
          <p:nvPr/>
        </p:nvSpPr>
        <p:spPr bwMode="auto">
          <a:xfrm>
            <a:off x="4751070" y="340360"/>
            <a:ext cx="6974205" cy="15684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    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 这一案件，导致苏轼终身遭贬，他以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“问汝平生功业</a:t>
            </a: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,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黄州惠州儋州”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一句概括了自己饱经离难的一生。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312410" y="2716530"/>
            <a:ext cx="5621020" cy="3683000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p>
            <a:pPr marL="342900" marR="0" indent="-342900" algn="ctr" defTabSz="914400" fontAlgn="auto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Tx/>
              <a:defRPr/>
            </a:pPr>
            <a:r>
              <a:rPr lang="zh-CN" altLang="en-US" sz="5400" b="1" noProof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自题金山画像</a:t>
            </a:r>
            <a:r>
              <a:rPr lang="zh-CN" altLang="en-US" sz="7200" b="1" noProof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  </a:t>
            </a:r>
            <a:endParaRPr kumimoji="0" lang="zh-CN" altLang="en-US" sz="7200" b="1" kern="1200" cap="none" spc="0" normalizeH="0" baseline="0" noProof="0" smtClean="0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  <a:p>
            <a:pPr marL="342900" marR="0" indent="-342900" algn="ctr" defTabSz="914400" fontAlgn="auto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Tx/>
              <a:defRPr/>
            </a:pPr>
            <a:r>
              <a:rPr lang="zh-CN" altLang="en-US" sz="4400" b="1" noProof="0" smtClean="0">
                <a:solidFill>
                  <a:srgbClr val="05090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心似已灰之木，</a:t>
            </a:r>
            <a:endParaRPr kumimoji="0" lang="zh-CN" altLang="en-US" sz="4400" b="1" kern="1200" cap="none" spc="0" normalizeH="0" baseline="0" noProof="0" smtClean="0">
              <a:solidFill>
                <a:srgbClr val="05090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  <a:p>
            <a:pPr marL="342900" marR="0" indent="-342900" algn="ctr" defTabSz="914400" fontAlgn="auto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Tx/>
              <a:defRPr/>
            </a:pPr>
            <a:r>
              <a:rPr lang="zh-CN" altLang="en-US" sz="4400" b="1" noProof="0" smtClean="0">
                <a:solidFill>
                  <a:srgbClr val="05090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身如不系之舟。  </a:t>
            </a:r>
            <a:endParaRPr kumimoji="0" lang="zh-CN" altLang="en-US" sz="4400" b="1" kern="1200" cap="none" spc="0" normalizeH="0" baseline="0" noProof="0" smtClean="0">
              <a:solidFill>
                <a:srgbClr val="05090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  <a:p>
            <a:pPr marL="342900" marR="0" indent="-342900" algn="ctr" defTabSz="914400" fontAlgn="auto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Tx/>
              <a:defRPr/>
            </a:pPr>
            <a:r>
              <a:rPr lang="zh-CN" altLang="en-US" sz="4400" b="1" noProof="0" smtClean="0">
                <a:solidFill>
                  <a:srgbClr val="05090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问余平生功业，</a:t>
            </a:r>
            <a:endParaRPr kumimoji="0" lang="zh-CN" altLang="en-US" sz="4400" b="1" kern="1200" cap="none" spc="0" normalizeH="0" baseline="0" noProof="0" smtClean="0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  <a:p>
            <a:pPr marL="342900" marR="0" indent="-342900" algn="ctr" defTabSz="914400" fontAlgn="auto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Tx/>
              <a:defRPr/>
            </a:pPr>
            <a:r>
              <a:rPr lang="zh-CN" altLang="en-US" sz="4400" b="1" noProof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黄州惠州儋州。</a:t>
            </a:r>
            <a:endParaRPr kumimoji="0" lang="zh-CN" altLang="en-US" sz="7200" b="1" kern="1200" cap="none" spc="0" normalizeH="0" baseline="0" noProof="0" smtClean="0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35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35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290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90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29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9031" grpId="0" bldLvl="0" animBg="1"/>
      <p:bldP spid="2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1" name="Picture 2" descr="huangtingjianxiang">
            <a:hlinkClick r:id="rId1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5080" y="692150"/>
            <a:ext cx="3593465" cy="44386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2" name="Text Box 3"/>
          <p:cNvSpPr txBox="1"/>
          <p:nvPr/>
        </p:nvSpPr>
        <p:spPr>
          <a:xfrm>
            <a:off x="8840470" y="5407660"/>
            <a:ext cx="2160588" cy="82994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4800" b="1" dirty="0">
                <a:solidFill>
                  <a:srgbClr val="FF0066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黄庭坚</a:t>
            </a:r>
            <a:endParaRPr lang="zh-CN" altLang="en-US" sz="4800" b="1" dirty="0">
              <a:solidFill>
                <a:srgbClr val="FF0066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pic>
        <p:nvPicPr>
          <p:cNvPr id="15363" name="Picture 4" descr="1000100018166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4850" y="692150"/>
            <a:ext cx="3695700" cy="44386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4" name="Rectangle 5"/>
          <p:cNvSpPr/>
          <p:nvPr/>
        </p:nvSpPr>
        <p:spPr>
          <a:xfrm>
            <a:off x="1694180" y="5413375"/>
            <a:ext cx="1517650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4800" b="1" dirty="0">
                <a:solidFill>
                  <a:srgbClr val="FF0066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苏轼</a:t>
            </a:r>
            <a:endParaRPr lang="zh-CN" altLang="en-US" sz="4800" b="1" dirty="0">
              <a:solidFill>
                <a:srgbClr val="FF0066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pic>
        <p:nvPicPr>
          <p:cNvPr id="16389" name="Picture 6" descr="图片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96485" y="1449705"/>
            <a:ext cx="2398395" cy="29235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6" name="文本框 1"/>
          <p:cNvSpPr txBox="1"/>
          <p:nvPr/>
        </p:nvSpPr>
        <p:spPr>
          <a:xfrm>
            <a:off x="4703763" y="5041900"/>
            <a:ext cx="2265362" cy="1568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4800" b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</a:t>
            </a:r>
            <a:r>
              <a:rPr lang="zh-CN" altLang="en-US" sz="4800" b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合   称</a:t>
            </a:r>
            <a:r>
              <a:rPr lang="en-US" altLang="zh-CN" sz="4800" b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“</a:t>
            </a:r>
            <a:r>
              <a:rPr lang="zh-CN" altLang="en-US" sz="4800" b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苏黄</a:t>
            </a:r>
            <a:r>
              <a:rPr lang="en-US" altLang="zh-CN" sz="4800" b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”</a:t>
            </a:r>
            <a:endParaRPr lang="en-US" altLang="zh-CN" sz="4800" b="1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5367" name="文本框 2"/>
          <p:cNvSpPr txBox="1"/>
          <p:nvPr/>
        </p:nvSpPr>
        <p:spPr>
          <a:xfrm>
            <a:off x="7035800" y="5130800"/>
            <a:ext cx="1021080" cy="110680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6600" b="1">
                <a:solidFill>
                  <a:srgbClr val="0000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←</a:t>
            </a:r>
            <a:endParaRPr lang="zh-CN" altLang="en-US" sz="6600" b="1">
              <a:solidFill>
                <a:srgbClr val="000099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68" name="文本框 3"/>
          <p:cNvSpPr txBox="1"/>
          <p:nvPr/>
        </p:nvSpPr>
        <p:spPr>
          <a:xfrm>
            <a:off x="3692525" y="5130800"/>
            <a:ext cx="944880" cy="101473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6000" b="1">
                <a:solidFill>
                  <a:srgbClr val="0000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→</a:t>
            </a:r>
            <a:endParaRPr lang="zh-CN" altLang="en-US" sz="6000" b="1">
              <a:solidFill>
                <a:srgbClr val="000099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53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153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4" grpId="0"/>
      <p:bldP spid="15362" grpId="0"/>
      <p:bldP spid="15368" grpId="0"/>
      <p:bldP spid="15367" grpId="0"/>
      <p:bldP spid="1536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7409" name="Picture 2" descr="图片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38015" y="806450"/>
            <a:ext cx="3322955" cy="3651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86" name="Picture 3" descr="12295f5304caf20e1c1a654414fea02b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61605" y="476885"/>
            <a:ext cx="3994785" cy="461264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87" name="Picture 4" descr="0023ae9bcf230d02ea25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9435" y="476885"/>
            <a:ext cx="3776345" cy="46126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8" name="Rectangle 5"/>
          <p:cNvSpPr/>
          <p:nvPr/>
        </p:nvSpPr>
        <p:spPr>
          <a:xfrm>
            <a:off x="1711325" y="5308600"/>
            <a:ext cx="1472565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4800" b="1" dirty="0">
                <a:solidFill>
                  <a:srgbClr val="FF0066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苏轼</a:t>
            </a:r>
            <a:endParaRPr lang="zh-CN" altLang="en-US" sz="4800" b="1" dirty="0">
              <a:solidFill>
                <a:srgbClr val="FF0066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16389" name="Rectangle 6"/>
          <p:cNvSpPr/>
          <p:nvPr/>
        </p:nvSpPr>
        <p:spPr>
          <a:xfrm>
            <a:off x="8113395" y="5401310"/>
            <a:ext cx="2096135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4800" b="1" dirty="0">
                <a:solidFill>
                  <a:srgbClr val="FF0066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辛弃疾</a:t>
            </a:r>
            <a:endParaRPr lang="zh-CN" altLang="en-US" sz="4800" b="1" dirty="0">
              <a:solidFill>
                <a:srgbClr val="FF0066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16390" name="文本框 1"/>
          <p:cNvSpPr txBox="1"/>
          <p:nvPr/>
        </p:nvSpPr>
        <p:spPr>
          <a:xfrm>
            <a:off x="4565650" y="5029200"/>
            <a:ext cx="248602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5400" b="1">
                <a:solidFill>
                  <a:srgbClr val="C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 </a:t>
            </a:r>
            <a:r>
              <a:rPr lang="zh-CN" altLang="en-US" sz="5400" b="1">
                <a:solidFill>
                  <a:srgbClr val="C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合  称</a:t>
            </a:r>
            <a:r>
              <a:rPr lang="en-US" altLang="zh-CN" sz="5400" b="1">
                <a:solidFill>
                  <a:srgbClr val="C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“</a:t>
            </a:r>
            <a:r>
              <a:rPr lang="zh-CN" altLang="en-US" sz="5400" b="1">
                <a:solidFill>
                  <a:srgbClr val="C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苏辛</a:t>
            </a:r>
            <a:r>
              <a:rPr lang="en-US" altLang="zh-CN" sz="5400" b="1">
                <a:solidFill>
                  <a:srgbClr val="C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”</a:t>
            </a:r>
            <a:endParaRPr lang="en-US" altLang="zh-CN" sz="5400" b="1">
              <a:solidFill>
                <a:srgbClr val="C0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6391" name="文本框 3"/>
          <p:cNvSpPr txBox="1"/>
          <p:nvPr/>
        </p:nvSpPr>
        <p:spPr>
          <a:xfrm>
            <a:off x="3453130" y="5215890"/>
            <a:ext cx="1112520" cy="101473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6000" b="1">
                <a:solidFill>
                  <a:srgbClr val="0000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→</a:t>
            </a:r>
            <a:endParaRPr lang="zh-CN" altLang="en-US" sz="6000" b="1">
              <a:solidFill>
                <a:srgbClr val="000099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392" name="文本框 4"/>
          <p:cNvSpPr txBox="1"/>
          <p:nvPr/>
        </p:nvSpPr>
        <p:spPr>
          <a:xfrm>
            <a:off x="7051675" y="5216525"/>
            <a:ext cx="944880" cy="101473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6000" b="1">
                <a:solidFill>
                  <a:srgbClr val="0000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←</a:t>
            </a:r>
            <a:endParaRPr lang="zh-CN" altLang="en-US" sz="6000" b="1">
              <a:solidFill>
                <a:srgbClr val="000099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74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4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6390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6390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8" grpId="0"/>
      <p:bldP spid="16389" grpId="0"/>
      <p:bldP spid="16391" grpId="0"/>
      <p:bldP spid="1639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09" name="Rectangle 2"/>
          <p:cNvSpPr/>
          <p:nvPr/>
        </p:nvSpPr>
        <p:spPr>
          <a:xfrm>
            <a:off x="878205" y="2364740"/>
            <a:ext cx="857250" cy="424624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5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唐宋八大家</a:t>
            </a:r>
            <a:endParaRPr lang="zh-CN" altLang="en-US" sz="54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8434" name="Picture 3" descr="11489665532629354">
            <a:hlinkClick r:id="rId1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18705" y="179705"/>
            <a:ext cx="2085975" cy="2644775"/>
          </a:xfrm>
          <a:prstGeom prst="rect">
            <a:avLst/>
          </a:prstGeom>
          <a:noFill/>
          <a:ln w="9525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17411" name="Text Box 4"/>
          <p:cNvSpPr txBox="1"/>
          <p:nvPr/>
        </p:nvSpPr>
        <p:spPr>
          <a:xfrm>
            <a:off x="7902575" y="2909570"/>
            <a:ext cx="112712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33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苏辙</a:t>
            </a:r>
            <a:endParaRPr lang="zh-CN" altLang="en-US" sz="3200" b="1" dirty="0">
              <a:solidFill>
                <a:srgbClr val="FF33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pic>
        <p:nvPicPr>
          <p:cNvPr id="18436" name="Picture 5" descr="C2305171-1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97780" y="130175"/>
            <a:ext cx="2034540" cy="269049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3" name="Text Box 6"/>
          <p:cNvSpPr txBox="1"/>
          <p:nvPr/>
        </p:nvSpPr>
        <p:spPr>
          <a:xfrm>
            <a:off x="5808980" y="2917825"/>
            <a:ext cx="109664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33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苏洵</a:t>
            </a:r>
            <a:endParaRPr lang="zh-CN" altLang="en-US" sz="3200" b="1" dirty="0">
              <a:solidFill>
                <a:srgbClr val="FF33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pic>
        <p:nvPicPr>
          <p:cNvPr id="18438" name="Picture 7" descr="1000100018166">
            <a:hlinkClick r:id="rId5"/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730500" y="111760"/>
            <a:ext cx="2081530" cy="267779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5" name="Text Box 8"/>
          <p:cNvSpPr txBox="1"/>
          <p:nvPr/>
        </p:nvSpPr>
        <p:spPr>
          <a:xfrm>
            <a:off x="3019425" y="2863215"/>
            <a:ext cx="111887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33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苏轼</a:t>
            </a:r>
            <a:endParaRPr lang="zh-CN" altLang="en-US" sz="3200" b="1" dirty="0">
              <a:solidFill>
                <a:srgbClr val="FF33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pic>
        <p:nvPicPr>
          <p:cNvPr id="18440" name="Picture 9" descr="11475220542943568">
            <a:hlinkClick r:id="rId7"/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835515" y="153035"/>
            <a:ext cx="2026285" cy="26447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7" name="Text Box 10"/>
          <p:cNvSpPr txBox="1"/>
          <p:nvPr/>
        </p:nvSpPr>
        <p:spPr>
          <a:xfrm>
            <a:off x="10452100" y="2937510"/>
            <a:ext cx="112712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33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曾巩</a:t>
            </a:r>
            <a:endParaRPr lang="zh-CN" altLang="en-US" sz="3200" b="1" dirty="0">
              <a:solidFill>
                <a:srgbClr val="FF33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pic>
        <p:nvPicPr>
          <p:cNvPr id="18442" name="Picture 11" descr="423">
            <a:hlinkClick r:id="rId9"/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731770" y="3475990"/>
            <a:ext cx="2080895" cy="2665095"/>
          </a:xfrm>
          <a:prstGeom prst="rect">
            <a:avLst/>
          </a:prstGeom>
          <a:noFill/>
          <a:ln w="9525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17419" name="Text Box 12"/>
          <p:cNvSpPr txBox="1"/>
          <p:nvPr/>
        </p:nvSpPr>
        <p:spPr>
          <a:xfrm>
            <a:off x="3023870" y="6214428"/>
            <a:ext cx="1493838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33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欧阳修</a:t>
            </a:r>
            <a:endParaRPr lang="zh-CN" altLang="en-US" sz="3200" b="1" dirty="0">
              <a:solidFill>
                <a:srgbClr val="FF33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pic>
        <p:nvPicPr>
          <p:cNvPr id="18444" name="Picture 13" descr="Img241833789">
            <a:hlinkClick r:id="rId11"/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131435" y="3521075"/>
            <a:ext cx="1979295" cy="2665730"/>
          </a:xfrm>
          <a:prstGeom prst="rect">
            <a:avLst/>
          </a:prstGeom>
          <a:noFill/>
          <a:ln w="9525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17421" name="Text Box 14"/>
          <p:cNvSpPr txBox="1"/>
          <p:nvPr/>
        </p:nvSpPr>
        <p:spPr>
          <a:xfrm>
            <a:off x="5392420" y="6287453"/>
            <a:ext cx="145732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33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王安石</a:t>
            </a:r>
            <a:endParaRPr lang="zh-CN" altLang="en-US" sz="3200" b="1" dirty="0">
              <a:solidFill>
                <a:srgbClr val="FF33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pic>
        <p:nvPicPr>
          <p:cNvPr id="18446" name="Picture 15" descr="2b">
            <a:hlinkClick r:id="rId13"/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7429500" y="3503930"/>
            <a:ext cx="1976120" cy="2698750"/>
          </a:xfrm>
          <a:prstGeom prst="rect">
            <a:avLst/>
          </a:prstGeom>
          <a:noFill/>
          <a:ln w="9525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17423" name="Text Box 16"/>
          <p:cNvSpPr txBox="1"/>
          <p:nvPr/>
        </p:nvSpPr>
        <p:spPr>
          <a:xfrm>
            <a:off x="7946073" y="6213158"/>
            <a:ext cx="1030287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33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韩愈</a:t>
            </a:r>
            <a:endParaRPr lang="zh-CN" altLang="en-US" sz="3200" b="1" dirty="0">
              <a:solidFill>
                <a:srgbClr val="FF33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7424" name="Text Box 17"/>
          <p:cNvSpPr txBox="1"/>
          <p:nvPr/>
        </p:nvSpPr>
        <p:spPr>
          <a:xfrm>
            <a:off x="10291445" y="6274118"/>
            <a:ext cx="144780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33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柳宗元</a:t>
            </a:r>
            <a:endParaRPr lang="zh-CN" altLang="en-US" sz="3200" b="1" dirty="0">
              <a:solidFill>
                <a:srgbClr val="FF33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pic>
        <p:nvPicPr>
          <p:cNvPr id="18449" name="Picture 18" descr="W020060708370293715011">
            <a:hlinkClick r:id="rId15"/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9834880" y="3520440"/>
            <a:ext cx="2026920" cy="2665095"/>
          </a:xfrm>
          <a:prstGeom prst="rect">
            <a:avLst/>
          </a:prstGeom>
          <a:noFill/>
          <a:ln w="9525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</p:pic>
      <p:pic>
        <p:nvPicPr>
          <p:cNvPr id="18450" name="Picture 19" descr="图片4"/>
          <p:cNvPicPr>
            <a:picLocks noChangeAspect="1"/>
          </p:cNvPicPr>
          <p:nvPr/>
        </p:nvPicPr>
        <p:blipFill>
          <a:blip r:embed="rId17"/>
          <a:srcRect t="1185" r="27401"/>
          <a:stretch>
            <a:fillRect/>
          </a:stretch>
        </p:blipFill>
        <p:spPr>
          <a:xfrm>
            <a:off x="295275" y="289560"/>
            <a:ext cx="2149475" cy="19589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84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4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74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74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415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7415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00"/>
                            </p:stCondLst>
                            <p:childTnLst>
                              <p:par>
                                <p:cTn id="4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000"/>
                            </p:stCondLst>
                            <p:childTnLst>
                              <p:par>
                                <p:cTn id="5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74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74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500"/>
                            </p:stCondLst>
                            <p:childTnLst>
                              <p:par>
                                <p:cTn id="5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84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84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74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74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000"/>
                            </p:stCondLst>
                            <p:childTnLst>
                              <p:par>
                                <p:cTn id="6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84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84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74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74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500"/>
                            </p:stCondLst>
                            <p:childTnLst>
                              <p:par>
                                <p:cTn id="7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84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84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74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74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09" grpId="0"/>
      <p:bldP spid="17413" grpId="0"/>
      <p:bldP spid="17411" grpId="0"/>
      <p:bldP spid="17417" grpId="0"/>
      <p:bldP spid="17419" grpId="0"/>
      <p:bldP spid="17421" grpId="0"/>
      <p:bldP spid="17423" grpId="0"/>
      <p:bldP spid="1742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9457" name="Picture 2" descr="20050525170558320">
            <a:hlinkClick r:id="rId1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18320" y="970280"/>
            <a:ext cx="2458085" cy="4916805"/>
          </a:xfrm>
          <a:prstGeom prst="rect">
            <a:avLst/>
          </a:prstGeom>
          <a:noFill/>
          <a:ln w="9525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</p:pic>
      <p:pic>
        <p:nvPicPr>
          <p:cNvPr id="19458" name="Picture 3" descr="WXG0112030201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93745" y="970915"/>
            <a:ext cx="2609850" cy="4916805"/>
          </a:xfrm>
          <a:prstGeom prst="rect">
            <a:avLst/>
          </a:prstGeom>
          <a:noFill/>
          <a:ln w="9525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</p:pic>
      <p:pic>
        <p:nvPicPr>
          <p:cNvPr id="19459" name="Picture 4" descr="1a171a80884ddbf6ff5aca9df9c0e477_m">
            <a:hlinkClick r:id="rId5"/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61405" y="970280"/>
            <a:ext cx="2821940" cy="4916805"/>
          </a:xfrm>
          <a:prstGeom prst="rect">
            <a:avLst/>
          </a:prstGeom>
          <a:noFill/>
          <a:ln w="9525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</p:pic>
      <p:pic>
        <p:nvPicPr>
          <p:cNvPr id="19460" name="Picture 5" descr="gail23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27355" y="970915"/>
            <a:ext cx="2608580" cy="4916805"/>
          </a:xfrm>
          <a:prstGeom prst="rect">
            <a:avLst/>
          </a:prstGeom>
          <a:noFill/>
          <a:ln w="9525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18437" name="Text Box 6"/>
          <p:cNvSpPr txBox="1"/>
          <p:nvPr/>
        </p:nvSpPr>
        <p:spPr>
          <a:xfrm>
            <a:off x="10239375" y="6129338"/>
            <a:ext cx="1033463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660033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蔡襄</a:t>
            </a:r>
            <a:endParaRPr lang="zh-CN" altLang="en-US" sz="3200" b="1" dirty="0">
              <a:solidFill>
                <a:srgbClr val="660033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8438" name="Text Box 7"/>
          <p:cNvSpPr txBox="1"/>
          <p:nvPr/>
        </p:nvSpPr>
        <p:spPr>
          <a:xfrm>
            <a:off x="3837305" y="6129338"/>
            <a:ext cx="1522413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660033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黄庭坚</a:t>
            </a:r>
            <a:endParaRPr lang="zh-CN" altLang="en-US" sz="3200" b="1" dirty="0">
              <a:solidFill>
                <a:srgbClr val="660033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8439" name="Text Box 8"/>
          <p:cNvSpPr txBox="1"/>
          <p:nvPr/>
        </p:nvSpPr>
        <p:spPr>
          <a:xfrm>
            <a:off x="6874510" y="6129338"/>
            <a:ext cx="1185863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660033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米芾</a:t>
            </a:r>
            <a:endParaRPr lang="zh-CN" altLang="en-US" sz="3200" b="1" dirty="0">
              <a:solidFill>
                <a:srgbClr val="660033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8440" name="Text Box 9"/>
          <p:cNvSpPr txBox="1"/>
          <p:nvPr/>
        </p:nvSpPr>
        <p:spPr>
          <a:xfrm>
            <a:off x="1031875" y="6129338"/>
            <a:ext cx="108585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660033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苏轼</a:t>
            </a:r>
            <a:endParaRPr lang="zh-CN" altLang="en-US" sz="3200" b="1" dirty="0">
              <a:solidFill>
                <a:srgbClr val="660033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8441" name="WordArt 10"/>
          <p:cNvSpPr/>
          <p:nvPr/>
        </p:nvSpPr>
        <p:spPr>
          <a:xfrm>
            <a:off x="2846388" y="5530850"/>
            <a:ext cx="5976938" cy="5984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90000" lnSpcReduction="20000"/>
          </a:bodyPr>
          <a:p>
            <a:pPr algn="ctr" fontAlgn="base"/>
            <a:endParaRPr lang="zh-CN" altLang="en-US" sz="3600" b="1" strike="noStrike" noProof="1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9466" name="文本框 1"/>
          <p:cNvSpPr txBox="1"/>
          <p:nvPr/>
        </p:nvSpPr>
        <p:spPr>
          <a:xfrm>
            <a:off x="4180840" y="142875"/>
            <a:ext cx="3309620" cy="76835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ctr"/>
            <a:r>
              <a:rPr lang="zh-CN" altLang="en-US" sz="4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书法  宋四家</a:t>
            </a:r>
            <a:endParaRPr lang="zh-CN" altLang="en-US" sz="44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94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4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9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8440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8440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94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94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8" grpId="0"/>
      <p:bldP spid="18439" grpId="0"/>
      <p:bldP spid="18437" grpId="0"/>
      <p:bldP spid="1946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pic>
        <p:nvPicPr>
          <p:cNvPr id="3073" name="Picture 3" descr="D:\第三册教案\备课资料\评优课\图片\chibi_02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0335" y="130810"/>
            <a:ext cx="11938635" cy="659638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7" name="Text Box 9"/>
          <p:cNvSpPr txBox="1"/>
          <p:nvPr/>
        </p:nvSpPr>
        <p:spPr>
          <a:xfrm>
            <a:off x="2255520" y="415925"/>
            <a:ext cx="7374255" cy="455104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zh-CN" altLang="en-US" sz="13800" b="1" dirty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念奴娇</a:t>
            </a:r>
            <a:r>
              <a:rPr lang="en-US" altLang="zh-CN" sz="13800" b="1" dirty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·</a:t>
            </a:r>
            <a:endParaRPr lang="en-US" altLang="zh-CN" sz="13800" b="1" dirty="0">
              <a:solidFill>
                <a:srgbClr val="FF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>
              <a:lnSpc>
                <a:spcPct val="60000"/>
              </a:lnSpc>
              <a:spcBef>
                <a:spcPct val="50000"/>
              </a:spcBef>
            </a:pPr>
            <a:r>
              <a:rPr lang="zh-CN" altLang="en-US" sz="13800" b="1" dirty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赤壁怀古</a:t>
            </a:r>
            <a:endParaRPr lang="zh-CN" altLang="en-US" sz="13800" b="1" dirty="0">
              <a:solidFill>
                <a:srgbClr val="FF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2058" name="Text Box 10"/>
          <p:cNvSpPr txBox="1"/>
          <p:nvPr/>
        </p:nvSpPr>
        <p:spPr>
          <a:xfrm>
            <a:off x="3482975" y="5159375"/>
            <a:ext cx="4518025" cy="13220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5400" b="1" dirty="0">
                <a:solidFill>
                  <a:srgbClr val="FF9900"/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　</a:t>
            </a:r>
            <a:r>
              <a:rPr lang="zh-CN" altLang="en-US" sz="8000" b="1" dirty="0">
                <a:solidFill>
                  <a:srgbClr val="000099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苏　轼</a:t>
            </a:r>
            <a:endParaRPr lang="zh-CN" altLang="en-US" dirty="0">
              <a:solidFill>
                <a:srgbClr val="FF99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0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7" grpId="0"/>
      <p:bldP spid="205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481" name="Picture 2" descr="图片5"/>
          <p:cNvPicPr>
            <a:picLocks noChangeAspect="1"/>
          </p:cNvPicPr>
          <p:nvPr/>
        </p:nvPicPr>
        <p:blipFill>
          <a:blip r:embed="rId1"/>
          <a:srcRect t="1853" r="8118"/>
          <a:stretch>
            <a:fillRect/>
          </a:stretch>
        </p:blipFill>
        <p:spPr>
          <a:xfrm>
            <a:off x="416560" y="421640"/>
            <a:ext cx="3119120" cy="305371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58" name="Picture 3" descr="20060821143926207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42055" y="116205"/>
            <a:ext cx="8288020" cy="6626225"/>
          </a:xfrm>
          <a:prstGeom prst="rect">
            <a:avLst/>
          </a:prstGeom>
          <a:noFill/>
          <a:ln w="9525" cap="flat" cmpd="sng">
            <a:solidFill>
              <a:srgbClr val="FFCC00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19459" name="Text Box 4"/>
          <p:cNvSpPr txBox="1"/>
          <p:nvPr/>
        </p:nvSpPr>
        <p:spPr>
          <a:xfrm>
            <a:off x="524828" y="4249103"/>
            <a:ext cx="2705100" cy="110680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6600" dirty="0">
                <a:solidFill>
                  <a:srgbClr val="000099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东坡肉</a:t>
            </a:r>
            <a:endParaRPr lang="zh-CN" altLang="en-US" sz="6600" dirty="0">
              <a:solidFill>
                <a:srgbClr val="000099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4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4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9459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9459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10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sp>
        <p:nvSpPr>
          <p:cNvPr id="21505" name="Rectangle 2"/>
          <p:cNvSpPr/>
          <p:nvPr/>
        </p:nvSpPr>
        <p:spPr>
          <a:xfrm>
            <a:off x="1524000" y="465138"/>
            <a:ext cx="9144000" cy="5946775"/>
          </a:xfrm>
          <a:prstGeom prst="rect">
            <a:avLst/>
          </a:prstGeom>
          <a:noFill/>
          <a:ln w="38100">
            <a:noFill/>
          </a:ln>
        </p:spPr>
        <p:txBody>
          <a:bodyPr wrap="none" anchor="ctr" anchorCtr="0"/>
          <a:p>
            <a:pPr algn="ctr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482" name="Text Box 3"/>
          <p:cNvSpPr txBox="1"/>
          <p:nvPr/>
        </p:nvSpPr>
        <p:spPr>
          <a:xfrm>
            <a:off x="393065" y="1318895"/>
            <a:ext cx="11435715" cy="51320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30000"/>
              </a:lnSpc>
            </a:pPr>
            <a:r>
              <a:rPr lang="zh-CN" altLang="en-US" sz="3600" b="1" dirty="0">
                <a:latin typeface="Arial" panose="020B0604020202020204" pitchFamily="34" charset="0"/>
                <a:ea typeface="华文新魏" panose="02010800040101010101" pitchFamily="2" charset="-122"/>
              </a:rPr>
              <a:t>　</a:t>
            </a:r>
            <a:r>
              <a:rPr lang="en-US" altLang="zh-CN" sz="3600" b="1" dirty="0">
                <a:latin typeface="Arial" panose="020B0604020202020204" pitchFamily="34" charset="0"/>
                <a:ea typeface="华文新魏" panose="02010800040101010101" pitchFamily="2" charset="-122"/>
              </a:rPr>
              <a:t>   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苏东坡是个</a:t>
            </a:r>
            <a:r>
              <a:rPr lang="zh-CN" altLang="en-US" sz="3600" b="1" dirty="0">
                <a:solidFill>
                  <a:srgbClr val="C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秉性难改的乐天派</a:t>
            </a:r>
            <a:r>
              <a:rPr lang="en-US" altLang="zh-CN" sz="3600" b="1">
                <a:latin typeface="华文中宋" panose="02010600040101010101" pitchFamily="2" charset="-122"/>
                <a:ea typeface="华文中宋" panose="02010600040101010101" pitchFamily="2" charset="-122"/>
              </a:rPr>
              <a:t>,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是悲天悯人的</a:t>
            </a:r>
            <a:r>
              <a:rPr lang="zh-CN" altLang="en-US" sz="3600" b="1" dirty="0">
                <a:solidFill>
                  <a:srgbClr val="000099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道德家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，是黎民百姓的好朋友，是</a:t>
            </a:r>
            <a:r>
              <a:rPr lang="zh-CN" altLang="en-US" sz="3600" b="1" dirty="0">
                <a:solidFill>
                  <a:srgbClr val="000099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散文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作家，是新派的</a:t>
            </a:r>
            <a:r>
              <a:rPr lang="zh-CN" altLang="en-US" sz="3600" b="1" dirty="0">
                <a:solidFill>
                  <a:srgbClr val="000099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画家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，是伟大的</a:t>
            </a:r>
            <a:r>
              <a:rPr lang="zh-CN" altLang="en-US" sz="3600" b="1" dirty="0">
                <a:solidFill>
                  <a:srgbClr val="000099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书法家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，是酿酒的实验者，是工程师</a:t>
            </a:r>
            <a:r>
              <a:rPr lang="en-US" altLang="zh-CN" sz="3600" b="1">
                <a:latin typeface="华文中宋" panose="02010600040101010101" pitchFamily="2" charset="-122"/>
                <a:ea typeface="华文中宋" panose="02010600040101010101" pitchFamily="2" charset="-122"/>
              </a:rPr>
              <a:t>,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是假道学的反对者，是瑜珈术的修炼者</a:t>
            </a:r>
            <a:r>
              <a:rPr lang="en-US" altLang="zh-CN" sz="3600" b="1">
                <a:latin typeface="华文中宋" panose="02010600040101010101" pitchFamily="2" charset="-122"/>
                <a:ea typeface="华文中宋" panose="02010600040101010101" pitchFamily="2" charset="-122"/>
              </a:rPr>
              <a:t>,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是佛教徒，是士大夫，是皇帝的秘书，是饮酒成癖者，是心肠慈悲的法官，是政治上的坚持己见者，是月下的漫步者，是诗人，是生性诙谐爱开玩笑的人。                </a:t>
            </a:r>
            <a:endParaRPr lang="en-US" altLang="zh-CN" sz="3600" b="1">
              <a:latin typeface="Arial" panose="020B0604020202020204" pitchFamily="34" charset="0"/>
              <a:ea typeface="华文新魏" panose="02010800040101010101" pitchFamily="2" charset="-122"/>
            </a:endParaRPr>
          </a:p>
        </p:txBody>
      </p:sp>
      <p:sp>
        <p:nvSpPr>
          <p:cNvPr id="21507" name="文本框 1"/>
          <p:cNvSpPr txBox="1"/>
          <p:nvPr/>
        </p:nvSpPr>
        <p:spPr>
          <a:xfrm>
            <a:off x="2444750" y="465138"/>
            <a:ext cx="7274560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林语堂</a:t>
            </a:r>
            <a:r>
              <a:rPr lang="en-US" altLang="zh-CN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</a:t>
            </a: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神</a:t>
            </a:r>
            <a:r>
              <a:rPr lang="en-US" altLang="zh-CN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鬼</a:t>
            </a:r>
            <a:r>
              <a:rPr lang="en-US" altLang="zh-CN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人</a:t>
            </a:r>
            <a:r>
              <a:rPr lang="en-US" altLang="zh-CN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</a:t>
            </a: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苏东坡传</a:t>
            </a:r>
            <a:r>
              <a:rPr lang="en-US" altLang="zh-CN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》</a:t>
            </a:r>
            <a:endParaRPr lang="en-US" altLang="zh-CN" sz="40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charRg st="0" end="1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1000"/>
                                        <p:tgtEl>
                                          <p:spTgt spid="20482">
                                            <p:txEl>
                                              <p:charRg st="0" end="1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sp>
        <p:nvSpPr>
          <p:cNvPr id="23553" name="Rectangle 3"/>
          <p:cNvSpPr>
            <a:spLocks noGrp="1"/>
          </p:cNvSpPr>
          <p:nvPr>
            <p:ph idx="4294967295"/>
          </p:nvPr>
        </p:nvSpPr>
        <p:spPr>
          <a:xfrm>
            <a:off x="1746250" y="198438"/>
            <a:ext cx="8701088" cy="6462712"/>
          </a:xfrm>
        </p:spPr>
        <p:txBody>
          <a:bodyPr vert="horz" wrap="square" lIns="91440" tIns="45720" rIns="91440" bIns="45720" anchor="t" anchorCtr="0">
            <a:normAutofit lnSpcReduction="10000"/>
          </a:bodyPr>
          <a:p>
            <a:pPr marL="0" indent="0" eaLnBrk="1" hangingPunct="1">
              <a:buNone/>
            </a:pPr>
            <a:r>
              <a:rPr lang="en-US" altLang="zh-CN" sz="4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                  </a:t>
            </a:r>
            <a:endParaRPr lang="zh-CN" altLang="en-US" sz="3600" b="1" dirty="0">
              <a:solidFill>
                <a:srgbClr val="05090F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85445" y="905510"/>
            <a:ext cx="11423015" cy="5852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0" indent="0" algn="l" eaLnBrk="1" hangingPunct="1">
              <a:lnSpc>
                <a:spcPct val="130000"/>
              </a:lnSpc>
              <a:buNone/>
            </a:pPr>
            <a:r>
              <a:rPr lang="en-US" altLang="zh-CN" b="1">
                <a:sym typeface="+mn-ea"/>
              </a:rPr>
              <a:t>    </a:t>
            </a:r>
            <a:r>
              <a:rPr lang="en-US" altLang="zh-CN" sz="3600" b="1">
                <a:sym typeface="+mn-ea"/>
              </a:rPr>
              <a:t> </a:t>
            </a:r>
            <a:r>
              <a:rPr lang="en-US" altLang="zh-CN" sz="3600" b="1">
                <a:solidFill>
                  <a:srgbClr val="05090F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    1080</a:t>
            </a:r>
            <a:r>
              <a:rPr lang="zh-CN" altLang="en-US" sz="3600" b="1" dirty="0">
                <a:solidFill>
                  <a:srgbClr val="05090F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年，苏轼被贬黄州。在这里，他经常来赤鼻矶码头游览眺望，或泛舟江中。</a:t>
            </a:r>
            <a:r>
              <a:rPr lang="en-US" altLang="zh-CN" sz="3600" b="1">
                <a:solidFill>
                  <a:srgbClr val="05090F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1082</a:t>
            </a:r>
            <a:r>
              <a:rPr lang="zh-CN" altLang="en-US" sz="3600" b="1" dirty="0">
                <a:solidFill>
                  <a:srgbClr val="05090F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年，苏轼又来到赤壁。这时他已年近半百，站在矶头，望着滚滚东去的江水，想起自己建功立业的抱负也付之东流，不禁俯仰古今，浮想联翩，写下了名作</a:t>
            </a:r>
            <a:r>
              <a:rPr lang="en-US" altLang="zh-CN" sz="3600" b="1">
                <a:solidFill>
                  <a:srgbClr val="000099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《</a:t>
            </a:r>
            <a:r>
              <a:rPr lang="zh-CN" altLang="en-US" sz="3600" b="1" dirty="0">
                <a:solidFill>
                  <a:srgbClr val="000099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念奴娇赤壁怀古</a:t>
            </a:r>
            <a:r>
              <a:rPr lang="en-US" altLang="zh-CN" sz="3600" b="1">
                <a:solidFill>
                  <a:srgbClr val="000099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》</a:t>
            </a:r>
            <a:r>
              <a:rPr lang="zh-CN" altLang="en-US" sz="3600" b="1" dirty="0">
                <a:solidFill>
                  <a:srgbClr val="05090F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。这年七月十六日和十月十五日，苏轼又两次舟游赤壁之下的长江，写下了著名的</a:t>
            </a:r>
            <a:r>
              <a:rPr lang="en-US" altLang="zh-CN" sz="3600" b="1">
                <a:solidFill>
                  <a:srgbClr val="000099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《</a:t>
            </a:r>
            <a:r>
              <a:rPr lang="zh-CN" altLang="en-US" sz="3600" b="1" dirty="0">
                <a:solidFill>
                  <a:srgbClr val="000099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前赤壁赋</a:t>
            </a:r>
            <a:r>
              <a:rPr lang="en-US" altLang="zh-CN" sz="3600" b="1">
                <a:solidFill>
                  <a:srgbClr val="000099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》《</a:t>
            </a:r>
            <a:r>
              <a:rPr lang="zh-CN" altLang="en-US" sz="3600" b="1" dirty="0">
                <a:solidFill>
                  <a:srgbClr val="000099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后赤壁赋</a:t>
            </a:r>
            <a:r>
              <a:rPr lang="en-US" altLang="zh-CN" sz="3600" b="1">
                <a:solidFill>
                  <a:srgbClr val="000099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》</a:t>
            </a:r>
            <a:r>
              <a:rPr lang="zh-CN" altLang="en-US" sz="3600" b="1" dirty="0">
                <a:solidFill>
                  <a:srgbClr val="05090F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。前后</a:t>
            </a:r>
            <a:r>
              <a:rPr lang="en-US" altLang="zh-CN" sz="3600" b="1">
                <a:solidFill>
                  <a:srgbClr val="000099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《</a:t>
            </a:r>
            <a:r>
              <a:rPr lang="zh-CN" altLang="en-US" sz="3600" b="1" dirty="0">
                <a:solidFill>
                  <a:srgbClr val="000099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赤壁赋</a:t>
            </a:r>
            <a:r>
              <a:rPr lang="en-US" altLang="zh-CN" sz="3600" b="1">
                <a:solidFill>
                  <a:srgbClr val="000099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》</a:t>
            </a:r>
            <a:r>
              <a:rPr lang="zh-CN" altLang="en-US" sz="3600" b="1" dirty="0">
                <a:solidFill>
                  <a:srgbClr val="05090F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在我国文学艺术史上有着深远的影响。   </a:t>
            </a:r>
            <a:endParaRPr lang="zh-CN" altLang="en-US" sz="3600" b="1" dirty="0">
              <a:solidFill>
                <a:srgbClr val="05090F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886960" y="198755"/>
            <a:ext cx="2214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写作背景</a:t>
            </a:r>
            <a:endParaRPr lang="zh-CN" altLang="en-US" sz="40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241" name="Picture 3" descr="苏东坡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7965" y="1497965"/>
            <a:ext cx="3278505" cy="50590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2" name="Text Box 2"/>
          <p:cNvSpPr txBox="1"/>
          <p:nvPr/>
        </p:nvSpPr>
        <p:spPr>
          <a:xfrm>
            <a:off x="3735070" y="152400"/>
            <a:ext cx="8089265" cy="65855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en-US" altLang="zh-CN" sz="3200" b="1" dirty="0">
                <a:solidFill>
                  <a:srgbClr val="0033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     </a:t>
            </a:r>
            <a:r>
              <a:rPr lang="zh-CN" altLang="en-US" sz="3200" b="1" dirty="0">
                <a:solidFill>
                  <a:srgbClr val="0033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北宋元丰二（一零七九）年，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苏轼</a:t>
            </a:r>
            <a:r>
              <a:rPr lang="en-US" altLang="zh-CN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43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岁（元丰二年）时因作诗讽刺新法，被捕下狱，因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“乌台诗案”，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被贬为黄州团练副使（相当于今天的地方军分区的司令员，但“不得签书公事” ），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游赤鼻矶，作词抒怀。</a:t>
            </a:r>
            <a:r>
              <a:rPr lang="en-US" altLang="zh-CN" sz="32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《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念奴骄</a:t>
            </a:r>
            <a:r>
              <a:rPr lang="en-US" altLang="zh-CN" sz="32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》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是苏轼贬官黄州后的作品。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这是个闲职，他在旧城营地辟畦耕种，游历访古，政治上失意，滋长了他逃避现实和怀才不遇的思想情绪，但在祖国雄伟的江山和历史风云人物的激发下，那种追求功业的豪迈心情，仍然是掩盖不住的。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作者借景抒情，写下了一系列脍炙人口的名篇，此词为其代表作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。</a:t>
            </a:r>
            <a:endParaRPr lang="zh-CN" altLang="en-US" sz="32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0243" name="Text Box 4"/>
          <p:cNvSpPr txBox="1"/>
          <p:nvPr/>
        </p:nvSpPr>
        <p:spPr>
          <a:xfrm>
            <a:off x="728980" y="353060"/>
            <a:ext cx="251142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写作背景</a:t>
            </a:r>
            <a:endParaRPr lang="zh-CN" altLang="en-US" sz="40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02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02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1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/>
      <p:bldP spid="1024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1" name="标题 1"/>
          <p:cNvSpPr>
            <a:spLocks noGrp="1" noRot="1"/>
          </p:cNvSpPr>
          <p:nvPr>
            <p:ph type="title" idx="4294967295"/>
          </p:nvPr>
        </p:nvSpPr>
        <p:spPr>
          <a:xfrm>
            <a:off x="3791585" y="346075"/>
            <a:ext cx="4302125" cy="1143000"/>
          </a:xfrm>
        </p:spPr>
        <p:txBody>
          <a:bodyPr vert="horz" wrap="square" lIns="91440" tIns="45720" rIns="91440" bIns="45720" anchor="ctr" anchorCtr="0">
            <a:normAutofit fontScale="90000"/>
          </a:bodyPr>
          <a:p>
            <a:pPr algn="l" eaLnBrk="1" hangingPunct="1"/>
            <a:r>
              <a:rPr lang="zh-CN" altLang="en-US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念奴娇 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.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 赤壁怀古</a:t>
            </a:r>
            <a:r>
              <a:rPr lang="zh-CN" altLang="en-US" dirty="0">
                <a:solidFill>
                  <a:srgbClr val="FF0000"/>
                </a:solidFill>
              </a:rPr>
              <a:t>    </a:t>
            </a:r>
            <a:br>
              <a:rPr lang="zh-CN" altLang="en-US" dirty="0">
                <a:solidFill>
                  <a:srgbClr val="1313AD"/>
                </a:solidFill>
              </a:rPr>
            </a:br>
            <a:r>
              <a:rPr lang="zh-CN" altLang="en-US" dirty="0">
                <a:solidFill>
                  <a:srgbClr val="1313AD"/>
                </a:solidFill>
              </a:rPr>
              <a:t>                   </a:t>
            </a:r>
            <a:r>
              <a:rPr lang="zh-CN" altLang="en-US" sz="3600" b="1" dirty="0">
                <a:solidFill>
                  <a:srgbClr val="1313AD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苏轼</a:t>
            </a:r>
            <a:endParaRPr lang="zh-CN" altLang="en-US" sz="3600" b="1" dirty="0">
              <a:solidFill>
                <a:srgbClr val="1313AD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2290" name="内容占位符 2"/>
          <p:cNvSpPr>
            <a:spLocks noGrp="1" noRot="1"/>
          </p:cNvSpPr>
          <p:nvPr>
            <p:ph idx="4294967295"/>
          </p:nvPr>
        </p:nvSpPr>
        <p:spPr>
          <a:xfrm>
            <a:off x="591820" y="1489075"/>
            <a:ext cx="11152505" cy="5191125"/>
          </a:xfrm>
        </p:spPr>
        <p:txBody>
          <a:bodyPr vert="horz" wrap="square" lIns="91440" tIns="45720" rIns="91440" bIns="45720" anchor="t" anchorCtr="0">
            <a:normAutofit lnSpcReduction="10000"/>
          </a:bodyPr>
          <a:p>
            <a:pPr eaLnBrk="1" hangingPunct="1">
              <a:lnSpc>
                <a:spcPct val="120000"/>
              </a:lnSpc>
              <a:buNone/>
            </a:pPr>
            <a:r>
              <a:rPr lang="zh-CN" altLang="en-US" b="1" dirty="0">
                <a:solidFill>
                  <a:srgbClr val="1313AD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　    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大江</a:t>
            </a:r>
            <a:r>
              <a:rPr lang="en-US" altLang="zh-CN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/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东去，浪</a:t>
            </a:r>
            <a:r>
              <a:rPr lang="en-US" altLang="zh-CN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/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淘尽↘ 、千古</a:t>
            </a:r>
            <a:r>
              <a:rPr lang="en-US" altLang="zh-CN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/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风流∕人物。故垒西边，人道是↘、三国</a:t>
            </a:r>
            <a:r>
              <a:rPr lang="en-US" altLang="zh-CN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/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周郎∕赤壁。乱石</a:t>
            </a:r>
            <a:r>
              <a:rPr lang="en-US" altLang="zh-CN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/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穿空↗</a:t>
            </a:r>
            <a:r>
              <a:rPr lang="zh-CN" altLang="en-US" sz="3600" b="1" i="1" dirty="0">
                <a:latin typeface="华文中宋" panose="02010600040101010101" pitchFamily="2" charset="-122"/>
                <a:ea typeface="华文中宋" panose="02010600040101010101" pitchFamily="2" charset="-122"/>
              </a:rPr>
              <a:t> 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，惊涛</a:t>
            </a:r>
            <a:r>
              <a:rPr lang="en-US" altLang="zh-CN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/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拍岸↗ ，卷起∕千堆雪↘。江山如画，一时</a:t>
            </a:r>
            <a:r>
              <a:rPr lang="en-US" altLang="zh-CN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/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多少↘豪杰。                </a:t>
            </a:r>
            <a:endParaRPr lang="zh-CN" altLang="en-US" sz="36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eaLnBrk="1" hangingPunct="1">
              <a:lnSpc>
                <a:spcPct val="120000"/>
              </a:lnSpc>
              <a:buNone/>
            </a:pP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        遥想∕公瑾当年，小乔</a:t>
            </a:r>
            <a:r>
              <a:rPr lang="en-US" altLang="zh-CN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/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初嫁了，雄姿</a:t>
            </a:r>
            <a:r>
              <a:rPr lang="en-US" altLang="zh-CN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/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英发。羽扇纶巾，谈笑间、 樯橹</a:t>
            </a:r>
            <a:r>
              <a:rPr lang="en-US" altLang="zh-CN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/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灰飞烟灭。故国</a:t>
            </a:r>
            <a:r>
              <a:rPr lang="en-US" altLang="zh-CN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/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神游， 多情</a:t>
            </a:r>
            <a:r>
              <a:rPr lang="en-US" altLang="zh-CN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/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应笑我，早生</a:t>
            </a:r>
            <a:r>
              <a:rPr lang="en-US" altLang="zh-CN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/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华发↘。人生如梦，一尊</a:t>
            </a:r>
            <a:r>
              <a:rPr lang="en-US" altLang="zh-CN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/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还酹∕江月。</a:t>
            </a:r>
            <a:endParaRPr lang="en-US" altLang="zh-CN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02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02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charRg st="0" end="10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290">
                                            <p:txEl>
                                              <p:charRg st="0" end="10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290">
                                            <p:txEl>
                                              <p:charRg st="0" end="10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290">
                                            <p:txEl>
                                              <p:charRg st="0" end="10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charRg st="101" end="18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290">
                                            <p:txEl>
                                              <p:charRg st="101" end="18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290">
                                            <p:txEl>
                                              <p:charRg st="101" end="18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2290">
                                            <p:txEl>
                                              <p:charRg st="101" end="18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1" grpId="0"/>
      <p:bldP spid="12290" grpId="0" uiExpand="1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3" name="Rectangle 4"/>
          <p:cNvSpPr/>
          <p:nvPr/>
        </p:nvSpPr>
        <p:spPr>
          <a:xfrm>
            <a:off x="3519488" y="1450975"/>
            <a:ext cx="5151437" cy="48926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30000"/>
              </a:lnSpc>
            </a:pP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垒（</a:t>
            </a:r>
            <a:r>
              <a:rPr lang="en-US" altLang="zh-CN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lěi</a:t>
            </a: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  </a:t>
            </a:r>
            <a:endParaRPr lang="zh-CN" altLang="en-US" sz="40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公</a:t>
            </a: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瑾（</a:t>
            </a:r>
            <a:r>
              <a:rPr lang="en-US" altLang="zh-CN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jǐn</a:t>
            </a: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 </a:t>
            </a:r>
            <a:endParaRPr lang="zh-CN" altLang="en-US" sz="40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羽扇</a:t>
            </a: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纶（</a:t>
            </a:r>
            <a:r>
              <a:rPr lang="en-US" altLang="zh-CN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guān</a:t>
            </a: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巾</a:t>
            </a: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</a:t>
            </a:r>
            <a:endParaRPr lang="zh-CN" altLang="en-US" sz="40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樯</a:t>
            </a: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橹（</a:t>
            </a:r>
            <a:r>
              <a:rPr lang="en-US" altLang="zh-CN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lǔ</a:t>
            </a: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       </a:t>
            </a:r>
            <a:endParaRPr lang="zh-CN" altLang="en-US" sz="40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早生</a:t>
            </a: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华（</a:t>
            </a:r>
            <a:r>
              <a:rPr lang="en-US" altLang="zh-CN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huā</a:t>
            </a: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发</a:t>
            </a: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</a:t>
            </a:r>
            <a:endParaRPr lang="zh-CN" altLang="en-US" sz="40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还酹（</a:t>
            </a:r>
            <a:r>
              <a:rPr lang="en-US" altLang="zh-CN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huán lèi</a:t>
            </a: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  </a:t>
            </a:r>
            <a:endParaRPr lang="zh-CN" altLang="en-US" sz="40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266" name="矩形 2"/>
          <p:cNvSpPr/>
          <p:nvPr/>
        </p:nvSpPr>
        <p:spPr>
          <a:xfrm>
            <a:off x="5140325" y="203200"/>
            <a:ext cx="1963420" cy="92202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5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正  音</a:t>
            </a:r>
            <a:endParaRPr lang="zh-CN" altLang="en-US" sz="54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3313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313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313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">
                                            <p:txEl>
                                              <p:charRg st="9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3313">
                                            <p:txEl>
                                              <p:charRg st="9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313">
                                            <p:txEl>
                                              <p:charRg st="9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3313">
                                            <p:txEl>
                                              <p:charRg st="9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">
                                            <p:txEl>
                                              <p:charRg st="18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313">
                                            <p:txEl>
                                              <p:charRg st="18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313">
                                            <p:txEl>
                                              <p:charRg st="18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3313">
                                            <p:txEl>
                                              <p:charRg st="18" end="3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">
                                            <p:txEl>
                                              <p:charRg st="38" end="5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313">
                                            <p:txEl>
                                              <p:charRg st="38" end="5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313">
                                            <p:txEl>
                                              <p:charRg st="38" end="5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3313">
                                            <p:txEl>
                                              <p:charRg st="38" end="5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">
                                            <p:txEl>
                                              <p:charRg st="52" end="6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313">
                                            <p:txEl>
                                              <p:charRg st="52" end="6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313">
                                            <p:txEl>
                                              <p:charRg st="52" end="6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3313">
                                            <p:txEl>
                                              <p:charRg st="52" end="6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">
                                            <p:txEl>
                                              <p:charRg st="67" end="8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3313">
                                            <p:txEl>
                                              <p:charRg st="67" end="8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313">
                                            <p:txEl>
                                              <p:charRg st="67" end="8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3313">
                                            <p:txEl>
                                              <p:charRg st="67" end="8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sp>
        <p:nvSpPr>
          <p:cNvPr id="14337" name="Rectangle 2"/>
          <p:cNvSpPr/>
          <p:nvPr/>
        </p:nvSpPr>
        <p:spPr>
          <a:xfrm>
            <a:off x="837565" y="687705"/>
            <a:ext cx="10708005" cy="501586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p>
            <a:pPr eaLnBrk="0" hangingPunct="0"/>
            <a:r>
              <a:rPr lang="en-US" altLang="zh-CN" sz="3200" b="1" dirty="0">
                <a:solidFill>
                  <a:srgbClr val="1E1E1E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1.</a:t>
            </a:r>
            <a:r>
              <a:rPr lang="zh-CN" altLang="en-US" sz="3200" b="1" dirty="0">
                <a:solidFill>
                  <a:srgbClr val="0033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大江：</a:t>
            </a:r>
            <a:r>
              <a:rPr lang="zh-CN" altLang="en-US" sz="3200" b="1" dirty="0">
                <a:solidFill>
                  <a:srgbClr val="1E1E1E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长江。                 </a:t>
            </a:r>
            <a:r>
              <a:rPr lang="en-US" altLang="zh-CN" sz="3200" b="1" dirty="0">
                <a:solidFill>
                  <a:srgbClr val="1E1E1E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  </a:t>
            </a:r>
            <a:r>
              <a:rPr lang="zh-CN" altLang="en-US" sz="3200" b="1" dirty="0">
                <a:solidFill>
                  <a:srgbClr val="1E1E1E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</a:t>
            </a:r>
            <a:r>
              <a:rPr lang="en-US" altLang="zh-CN" sz="3200" b="1" dirty="0">
                <a:solidFill>
                  <a:srgbClr val="1E1E1E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2.</a:t>
            </a:r>
            <a:r>
              <a:rPr lang="zh-CN" altLang="en-US" sz="3200" b="1" dirty="0">
                <a:solidFill>
                  <a:srgbClr val="0033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淘：</a:t>
            </a:r>
            <a:r>
              <a:rPr lang="zh-CN" altLang="en-US" sz="3200" b="1" dirty="0">
                <a:solidFill>
                  <a:srgbClr val="1E1E1E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冲洗。</a:t>
            </a:r>
            <a:br>
              <a:rPr lang="zh-CN" altLang="en-US" sz="3200" b="1" dirty="0">
                <a:solidFill>
                  <a:srgbClr val="1E1E1E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</a:br>
            <a:r>
              <a:rPr lang="en-US" altLang="zh-CN" sz="3200" b="1" dirty="0">
                <a:solidFill>
                  <a:srgbClr val="1E1E1E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3.</a:t>
            </a:r>
            <a:r>
              <a:rPr lang="zh-CN" altLang="en-US" sz="3200" b="1" dirty="0">
                <a:solidFill>
                  <a:srgbClr val="0033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故垒：</a:t>
            </a:r>
            <a:r>
              <a:rPr lang="zh-CN" altLang="en-US" sz="3200" b="1" dirty="0">
                <a:solidFill>
                  <a:srgbClr val="1E1E1E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黄州古老的城堡，推测可能是古战场的陈迹。过去遗留下来的营垒。</a:t>
            </a:r>
            <a:br>
              <a:rPr lang="zh-CN" altLang="en-US" sz="3200" b="1" dirty="0">
                <a:solidFill>
                  <a:srgbClr val="1E1E1E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</a:br>
            <a:r>
              <a:rPr lang="en-US" altLang="zh-CN" sz="3200" b="1" dirty="0">
                <a:solidFill>
                  <a:srgbClr val="1E1E1E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4.</a:t>
            </a:r>
            <a:r>
              <a:rPr lang="zh-CN" altLang="en-US" sz="3200" b="1" dirty="0">
                <a:solidFill>
                  <a:srgbClr val="0033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周郎：</a:t>
            </a:r>
            <a:r>
              <a:rPr lang="zh-CN" altLang="en-US" sz="3200" b="1" dirty="0">
                <a:solidFill>
                  <a:srgbClr val="1E1E1E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周瑜，字公瑾，为吴建威中郎将，时年   </a:t>
            </a:r>
            <a:r>
              <a:rPr lang="en-US" altLang="zh-CN" sz="3200" b="1" dirty="0">
                <a:solidFill>
                  <a:srgbClr val="1E1E1E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24</a:t>
            </a:r>
            <a:r>
              <a:rPr lang="zh-CN" altLang="en-US" sz="3200" b="1" dirty="0">
                <a:solidFill>
                  <a:srgbClr val="1E1E1E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岁，吴中皆呼为“周郎”。</a:t>
            </a:r>
            <a:br>
              <a:rPr lang="zh-CN" altLang="en-US" sz="3200" b="1" dirty="0">
                <a:solidFill>
                  <a:srgbClr val="1E1E1E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</a:br>
            <a:r>
              <a:rPr lang="en-US" altLang="zh-CN" sz="3200" b="1" dirty="0">
                <a:solidFill>
                  <a:srgbClr val="1E1E1E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5.</a:t>
            </a:r>
            <a:r>
              <a:rPr lang="zh-CN" altLang="en-US" sz="3200" b="1" dirty="0">
                <a:solidFill>
                  <a:srgbClr val="0033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雪：</a:t>
            </a:r>
            <a:r>
              <a:rPr lang="zh-CN" altLang="en-US" sz="3200" b="1" dirty="0">
                <a:solidFill>
                  <a:srgbClr val="1E1E1E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比喻浪花 。  </a:t>
            </a:r>
            <a:r>
              <a:rPr lang="en-US" altLang="zh-CN" sz="3200" b="1" dirty="0">
                <a:solidFill>
                  <a:srgbClr val="1E1E1E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  </a:t>
            </a:r>
            <a:endParaRPr lang="en-US" altLang="zh-CN" sz="3200" b="1" dirty="0">
              <a:solidFill>
                <a:srgbClr val="1E1E1E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eaLnBrk="0" hangingPunct="0"/>
            <a:r>
              <a:rPr lang="en-US" altLang="zh-CN" sz="3200" b="1" dirty="0">
                <a:solidFill>
                  <a:srgbClr val="1E1E1E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6.</a:t>
            </a:r>
            <a:r>
              <a:rPr lang="zh-CN" altLang="en-US" sz="3200" b="1" dirty="0">
                <a:solidFill>
                  <a:srgbClr val="0033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穿空：</a:t>
            </a:r>
            <a:r>
              <a:rPr lang="zh-CN" altLang="en-US" sz="3200" b="1" dirty="0">
                <a:solidFill>
                  <a:srgbClr val="1E1E1E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插入天空，又作“崩云”。</a:t>
            </a:r>
            <a:br>
              <a:rPr lang="zh-CN" altLang="en-US" sz="3200" b="1" dirty="0">
                <a:solidFill>
                  <a:srgbClr val="1E1E1E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</a:br>
            <a:r>
              <a:rPr lang="en-US" altLang="zh-CN" sz="3200" b="1" dirty="0">
                <a:solidFill>
                  <a:srgbClr val="1E1E1E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7.</a:t>
            </a:r>
            <a:r>
              <a:rPr lang="zh-CN" altLang="en-US" sz="3200" b="1" dirty="0">
                <a:solidFill>
                  <a:srgbClr val="0033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遥想：</a:t>
            </a:r>
            <a:r>
              <a:rPr lang="zh-CN" altLang="en-US" sz="3200" b="1" dirty="0">
                <a:solidFill>
                  <a:srgbClr val="1E1E1E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远想。        </a:t>
            </a:r>
            <a:r>
              <a:rPr lang="en-US" altLang="zh-CN" sz="3200" b="1" dirty="0">
                <a:solidFill>
                  <a:srgbClr val="1E1E1E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          </a:t>
            </a:r>
            <a:r>
              <a:rPr lang="zh-CN" altLang="en-US" sz="3200" b="1" dirty="0">
                <a:solidFill>
                  <a:srgbClr val="1E1E1E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</a:t>
            </a:r>
            <a:r>
              <a:rPr lang="zh-CN" altLang="en-US" sz="3200" dirty="0">
                <a:latin typeface="华文中宋" panose="02010600040101010101" pitchFamily="2" charset="-122"/>
                <a:ea typeface="华文中宋" panose="02010600040101010101" pitchFamily="2" charset="-122"/>
              </a:rPr>
              <a:t> </a:t>
            </a:r>
            <a:r>
              <a:rPr lang="en-US" altLang="zh-CN" sz="3200" b="1" dirty="0">
                <a:solidFill>
                  <a:srgbClr val="1E1E1E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8.</a:t>
            </a:r>
            <a:r>
              <a:rPr lang="zh-CN" altLang="en-US" sz="3200" b="1" dirty="0">
                <a:solidFill>
                  <a:srgbClr val="0033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英发：</a:t>
            </a:r>
            <a:r>
              <a:rPr lang="zh-CN" altLang="en-US" sz="3200" b="1" dirty="0">
                <a:solidFill>
                  <a:srgbClr val="1E1E1E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英俊勃发。</a:t>
            </a:r>
            <a:endParaRPr lang="zh-CN" altLang="en-US" sz="3200" b="1" dirty="0">
              <a:solidFill>
                <a:srgbClr val="1E1E1E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eaLnBrk="0" hangingPunct="0"/>
            <a:r>
              <a:rPr lang="en-US" altLang="zh-CN" sz="3200" b="1" dirty="0">
                <a:solidFill>
                  <a:srgbClr val="1E1E1E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9.</a:t>
            </a:r>
            <a:r>
              <a:rPr lang="zh-CN" altLang="en-US" sz="3200" b="1" dirty="0">
                <a:solidFill>
                  <a:srgbClr val="0033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纶巾：</a:t>
            </a:r>
            <a:r>
              <a:rPr lang="zh-CN" altLang="en-US" sz="3200" b="1" dirty="0">
                <a:solidFill>
                  <a:srgbClr val="1E1E1E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以青丝做成的头巾。</a:t>
            </a:r>
            <a:br>
              <a:rPr lang="zh-CN" altLang="en-US" sz="3200" b="1" dirty="0">
                <a:solidFill>
                  <a:srgbClr val="1E1E1E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</a:br>
            <a:r>
              <a:rPr lang="en-US" altLang="zh-CN" sz="3200" b="1" dirty="0">
                <a:solidFill>
                  <a:srgbClr val="1E1E1E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10.</a:t>
            </a:r>
            <a:r>
              <a:rPr lang="zh-CN" altLang="en-US" sz="3200" b="1" dirty="0">
                <a:solidFill>
                  <a:srgbClr val="0033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小乔：</a:t>
            </a:r>
            <a:r>
              <a:rPr lang="zh-CN" altLang="en-US" sz="3200" b="1" dirty="0">
                <a:solidFill>
                  <a:srgbClr val="1E1E1E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乔玄的小女儿，嫁给了周瑜为妻。</a:t>
            </a:r>
            <a:endParaRPr lang="zh-CN" altLang="en-US" sz="3200" b="1" dirty="0">
              <a:solidFill>
                <a:srgbClr val="1E1E1E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83565" y="5703570"/>
            <a:ext cx="10962005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eaLnBrk="0" hangingPunct="0"/>
            <a:r>
              <a:rPr lang="zh-CN" altLang="en-US" sz="2800" b="1" dirty="0">
                <a:solidFill>
                  <a:srgbClr val="FF0066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“了”</a:t>
            </a:r>
            <a:r>
              <a:rPr lang="zh-CN" altLang="en-US" sz="2800" b="1" dirty="0">
                <a:solidFill>
                  <a:srgbClr val="000099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字是衬词，填词时遇到文气不完整处，常加一、二字作衬，并没有实在意义。 </a:t>
            </a:r>
            <a:endParaRPr lang="zh-CN" altLang="en-US" sz="2800" b="1" dirty="0">
              <a:solidFill>
                <a:srgbClr val="000099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2291" name="文本框 2"/>
          <p:cNvSpPr txBox="1"/>
          <p:nvPr/>
        </p:nvSpPr>
        <p:spPr>
          <a:xfrm>
            <a:off x="4746625" y="0"/>
            <a:ext cx="2132330" cy="76835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4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4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注    释</a:t>
            </a:r>
            <a:endParaRPr lang="zh-CN" altLang="en-US" sz="2800" b="1" dirty="0">
              <a:solidFill>
                <a:srgbClr val="1E1E1E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43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3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3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39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5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39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39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7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39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39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9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39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39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1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39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/>
      <p:bldP spid="1433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sp>
        <p:nvSpPr>
          <p:cNvPr id="15361" name="矩形 1"/>
          <p:cNvSpPr/>
          <p:nvPr/>
        </p:nvSpPr>
        <p:spPr>
          <a:xfrm>
            <a:off x="506730" y="281305"/>
            <a:ext cx="11179175" cy="6294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40000"/>
              </a:lnSpc>
            </a:pPr>
            <a:r>
              <a:rPr lang="en-US" altLang="zh-CN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11.</a:t>
            </a:r>
            <a:r>
              <a:rPr lang="zh-CN" altLang="zh-CN" sz="3200" b="1" dirty="0">
                <a:solidFill>
                  <a:srgbClr val="0033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羽扇纶巾：</a:t>
            </a:r>
            <a:r>
              <a:rPr lang="zh-CN" altLang="zh-CN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手摇羽扇，头戴纶巾。这是古代儒将的装束，词中形容周瑜从容娴雅。</a:t>
            </a:r>
            <a:br>
              <a:rPr lang="en-US" altLang="zh-CN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</a:br>
            <a:r>
              <a:rPr lang="en-US" altLang="zh-CN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12.</a:t>
            </a:r>
            <a:r>
              <a:rPr lang="zh-CN" altLang="zh-CN" sz="3200" b="1" dirty="0">
                <a:solidFill>
                  <a:srgbClr val="0033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樯橹：</a:t>
            </a:r>
            <a:r>
              <a:rPr lang="zh-CN" altLang="zh-CN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船上的桅杆和橹。这里代指曹操的水军战船。强大的敌人，又作“强虏”“狂虏”。</a:t>
            </a:r>
            <a:br>
              <a:rPr lang="en-US" altLang="zh-CN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</a:br>
            <a:r>
              <a:rPr lang="en-US" altLang="zh-CN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13.</a:t>
            </a:r>
            <a:r>
              <a:rPr lang="zh-CN" altLang="zh-CN" sz="3200" b="1" dirty="0">
                <a:solidFill>
                  <a:srgbClr val="0033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故国：</a:t>
            </a:r>
            <a:r>
              <a:rPr lang="zh-CN" altLang="zh-CN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这里指旧地，当年的赤壁战场。指古战场。</a:t>
            </a:r>
            <a:r>
              <a:rPr lang="en-US" altLang="zh-CN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 </a:t>
            </a:r>
            <a:br>
              <a:rPr lang="en-US" altLang="zh-CN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</a:br>
            <a:r>
              <a:rPr lang="en-US" altLang="zh-CN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14.</a:t>
            </a:r>
            <a:r>
              <a:rPr lang="zh-CN" altLang="zh-CN" sz="3200" b="1" dirty="0">
                <a:solidFill>
                  <a:srgbClr val="0033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华发：</a:t>
            </a:r>
            <a:r>
              <a:rPr lang="zh-CN" altLang="zh-CN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花白的头发。</a:t>
            </a:r>
            <a:br>
              <a:rPr lang="en-US" altLang="zh-CN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</a:br>
            <a:r>
              <a:rPr lang="en-US" altLang="zh-CN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15.</a:t>
            </a:r>
            <a:r>
              <a:rPr lang="zh-CN" altLang="zh-CN" sz="3200" b="1" dirty="0">
                <a:solidFill>
                  <a:srgbClr val="0033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尊：</a:t>
            </a:r>
            <a:r>
              <a:rPr lang="zh-CN" altLang="zh-CN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通“樽”</a:t>
            </a:r>
            <a:r>
              <a:rPr lang="en-US" altLang="zh-CN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 </a:t>
            </a:r>
            <a:r>
              <a:rPr lang="zh-CN" altLang="zh-CN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，酒杯。</a:t>
            </a:r>
            <a:r>
              <a:rPr lang="en-US" altLang="zh-CN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 </a:t>
            </a:r>
            <a:br>
              <a:rPr lang="en-US" altLang="zh-CN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</a:br>
            <a:r>
              <a:rPr lang="en-US" altLang="zh-CN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16.</a:t>
            </a:r>
            <a:r>
              <a:rPr lang="zh-CN" altLang="zh-CN" sz="3200" b="1" dirty="0">
                <a:solidFill>
                  <a:srgbClr val="0033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酹：</a:t>
            </a:r>
            <a:r>
              <a:rPr lang="zh-CN" altLang="zh-CN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（古人祭奠）以酒浇在地上祭奠。这里指洒酒酬月，寄托自己的感情。以酒洒地，是向鬼神敬酒的方式。</a:t>
            </a:r>
            <a:endParaRPr lang="zh-CN" altLang="en-US" sz="32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>
                                            <p:txEl>
                                              <p:charRg st="0" end="19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361">
                                            <p:txEl>
                                              <p:charRg st="0" end="19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361">
                                            <p:txEl>
                                              <p:charRg st="0" end="19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5361">
                                            <p:txEl>
                                              <p:charRg st="0" end="19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09" name="Text Box 7"/>
          <p:cNvSpPr txBox="1"/>
          <p:nvPr/>
        </p:nvSpPr>
        <p:spPr>
          <a:xfrm>
            <a:off x="3924935" y="478790"/>
            <a:ext cx="3785235" cy="768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l" eaLnBrk="0" hangingPunct="0"/>
            <a:r>
              <a:rPr lang="zh-CN" altLang="en-US" sz="4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把握词作内容</a:t>
            </a:r>
            <a:endParaRPr lang="zh-CN" altLang="en-US" sz="44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Text Box 10"/>
          <p:cNvSpPr txBox="1"/>
          <p:nvPr/>
        </p:nvSpPr>
        <p:spPr>
          <a:xfrm>
            <a:off x="2124075" y="2005013"/>
            <a:ext cx="8147050" cy="144526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9525">
            <a:noFill/>
          </a:ln>
        </p:spPr>
        <p:txBody>
          <a:bodyPr wrap="square" anchor="t" anchorCtr="0">
            <a:spAutoFit/>
          </a:bodyPr>
          <a:p>
            <a:pPr eaLnBrk="0" hangingPunct="0"/>
            <a:r>
              <a:rPr lang="zh-CN" altLang="en-US" sz="44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上片：写景</a:t>
            </a:r>
            <a:endParaRPr lang="zh-CN" altLang="en-US" sz="44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eaLnBrk="0" hangingPunct="0"/>
            <a:r>
              <a:rPr lang="zh-CN" altLang="en-US" sz="44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     </a:t>
            </a:r>
            <a:r>
              <a:rPr lang="en-US" altLang="zh-CN" sz="44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——</a:t>
            </a:r>
            <a:r>
              <a:rPr lang="zh-CN" altLang="en-US" sz="44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着力描绘赤壁雄奇之景</a:t>
            </a:r>
            <a:endParaRPr lang="zh-CN" altLang="en-US" sz="44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6" name="Text Box 12"/>
          <p:cNvSpPr txBox="1"/>
          <p:nvPr/>
        </p:nvSpPr>
        <p:spPr>
          <a:xfrm>
            <a:off x="1920875" y="4208463"/>
            <a:ext cx="8350250" cy="144526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9525">
            <a:noFill/>
          </a:ln>
        </p:spPr>
        <p:txBody>
          <a:bodyPr wrap="square" anchor="t" anchorCtr="0">
            <a:spAutoFit/>
          </a:bodyPr>
          <a:p>
            <a:pPr eaLnBrk="0" hangingPunct="0"/>
            <a:r>
              <a:rPr lang="zh-CN" altLang="en-US" sz="44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下片：抒情</a:t>
            </a:r>
            <a:endParaRPr lang="zh-CN" altLang="en-US" sz="44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eaLnBrk="0" hangingPunct="0"/>
            <a:r>
              <a:rPr lang="zh-CN" altLang="en-US" sz="44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      </a:t>
            </a:r>
            <a:r>
              <a:rPr lang="en-US" altLang="zh-CN" sz="44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——</a:t>
            </a:r>
            <a:r>
              <a:rPr lang="zh-CN" altLang="en-US" sz="44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借写周瑜抒发个人感慨</a:t>
            </a:r>
            <a:endParaRPr lang="zh-CN" altLang="en-US" sz="44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7409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409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3" name="Rectangle 3"/>
          <p:cNvSpPr/>
          <p:nvPr/>
        </p:nvSpPr>
        <p:spPr>
          <a:xfrm>
            <a:off x="5003165" y="277495"/>
            <a:ext cx="2339340" cy="659130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00">
                    <a:alpha val="56078"/>
                  </a:srgbClr>
                </a:solidFill>
              </a14:hiddenFill>
            </a:ext>
          </a:extLst>
        </p:spPr>
        <p:txBody>
          <a:bodyPr anchor="t" anchorCtr="0"/>
          <a:p>
            <a:pPr>
              <a:spcBef>
                <a:spcPct val="20000"/>
              </a:spcBef>
              <a:buClr>
                <a:schemeClr val="hlink"/>
              </a:buClr>
            </a:pP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研读上阕</a:t>
            </a:r>
            <a:endParaRPr lang="zh-CN" altLang="en-US" sz="40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97255" y="1320165"/>
            <a:ext cx="10551160" cy="40309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60000"/>
              </a:lnSpc>
            </a:pPr>
            <a:r>
              <a:rPr lang="en-US" altLang="zh-CN" sz="4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</a:t>
            </a:r>
            <a:r>
              <a:rPr lang="zh-CN" altLang="en-US" sz="4000" b="1" u="sng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大江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东去，浪淘尽 、千古风流人物。</a:t>
            </a:r>
            <a:r>
              <a:rPr lang="zh-CN" altLang="en-US" sz="4000" b="1" u="sng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故垒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西边，人道是、三国</a:t>
            </a:r>
            <a:r>
              <a:rPr lang="zh-CN" altLang="en-US" sz="4000" b="1" u="sng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周郎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赤壁。乱石穿空</a:t>
            </a:r>
            <a:r>
              <a:rPr lang="zh-CN" altLang="en-US" sz="4000" b="1" i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，惊涛拍岸 ，卷起千堆雪。江山如画，一时多少豪杰。</a:t>
            </a:r>
            <a:endParaRPr lang="zh-CN" altLang="en-US" sz="40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637915" y="5443855"/>
            <a:ext cx="7423150" cy="70675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rgbClr val="1720C8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写</a:t>
            </a:r>
            <a:r>
              <a:rPr lang="en-US" altLang="zh-CN" sz="4000" b="1">
                <a:solidFill>
                  <a:srgbClr val="1720C8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 </a:t>
            </a:r>
            <a:r>
              <a:rPr lang="zh-CN" altLang="en-US" sz="4000" b="1">
                <a:solidFill>
                  <a:srgbClr val="1720C8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景</a:t>
            </a:r>
            <a:r>
              <a:rPr lang="en-US" altLang="zh-CN" sz="4000" b="1">
                <a:solidFill>
                  <a:srgbClr val="1720C8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  </a:t>
            </a:r>
            <a:r>
              <a:rPr lang="zh-CN" altLang="en-US" sz="4000" b="1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着力描绘赤壁雄奇之景</a:t>
            </a:r>
            <a:endParaRPr lang="zh-CN" altLang="en-US" sz="4000" b="1">
              <a:solidFill>
                <a:srgbClr val="1720C8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875155" y="2220595"/>
            <a:ext cx="109918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1720C8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指长江</a:t>
            </a:r>
            <a:endParaRPr lang="zh-CN" altLang="en-US" sz="2400" b="1">
              <a:solidFill>
                <a:srgbClr val="1720C8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748395" y="2324735"/>
            <a:ext cx="293179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1720C8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旧时军队营垒的遗迹</a:t>
            </a:r>
            <a:endParaRPr lang="zh-CN" altLang="en-US" sz="2400" b="1">
              <a:solidFill>
                <a:srgbClr val="1720C8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706370" y="3198495"/>
            <a:ext cx="835469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1720C8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即周瑜（175-210),字公瑾，孙权军中指挥赤壁大战的将领。</a:t>
            </a:r>
            <a:endParaRPr lang="zh-CN" altLang="en-US" sz="2400" b="1">
              <a:solidFill>
                <a:srgbClr val="1720C8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 bldLvl="0" animBg="1"/>
      <p:bldP spid="2" grpId="0"/>
      <p:bldP spid="3" grpId="0" bldLvl="0" animBg="1"/>
      <p:bldP spid="5" grpId="0"/>
      <p:bldP spid="6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sp>
        <p:nvSpPr>
          <p:cNvPr id="5121" name="文本占位符 33794"/>
          <p:cNvSpPr>
            <a:spLocks noGrp="1" noRot="1"/>
          </p:cNvSpPr>
          <p:nvPr>
            <p:ph idx="1"/>
          </p:nvPr>
        </p:nvSpPr>
        <p:spPr>
          <a:xfrm>
            <a:off x="2220913" y="1682750"/>
            <a:ext cx="8183562" cy="4452938"/>
          </a:xfrm>
        </p:spPr>
        <p:txBody>
          <a:bodyPr anchor="t" anchorCtr="0"/>
          <a:p>
            <a:pPr>
              <a:lnSpc>
                <a:spcPct val="170000"/>
              </a:lnSpc>
              <a:buNone/>
            </a:pPr>
            <a:r>
              <a:rPr lang="en-US" altLang="zh-CN" sz="4000" b="1">
                <a:latin typeface="华文中宋" panose="02010600040101010101" pitchFamily="2" charset="-122"/>
                <a:ea typeface="华文中宋" panose="02010600040101010101" pitchFamily="2" charset="-122"/>
              </a:rPr>
              <a:t>1</a:t>
            </a:r>
            <a:r>
              <a:rPr lang="zh-CN" altLang="en-US" sz="40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、理解词中写景、怀人、抒情相结合的写法。</a:t>
            </a:r>
            <a:endParaRPr lang="zh-CN" altLang="en-US" sz="40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170000"/>
              </a:lnSpc>
              <a:buNone/>
            </a:pPr>
            <a:r>
              <a:rPr lang="en-US" altLang="zh-CN" sz="4000" b="1">
                <a:latin typeface="华文中宋" panose="02010600040101010101" pitchFamily="2" charset="-122"/>
                <a:ea typeface="华文中宋" panose="02010600040101010101" pitchFamily="2" charset="-122"/>
              </a:rPr>
              <a:t>2</a:t>
            </a:r>
            <a:r>
              <a:rPr lang="zh-CN" altLang="en-US" sz="40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、体会作者含蓄深刻的情感，并通过朗读表达出来。</a:t>
            </a:r>
            <a:endParaRPr lang="zh-CN" altLang="en-US" sz="40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5122" name="标题 5"/>
          <p:cNvSpPr>
            <a:spLocks noGrp="1" noRot="1"/>
          </p:cNvSpPr>
          <p:nvPr>
            <p:ph type="title"/>
          </p:nvPr>
        </p:nvSpPr>
        <p:spPr>
          <a:xfrm>
            <a:off x="4925060" y="781685"/>
            <a:ext cx="2342515" cy="721360"/>
          </a:xfrm>
        </p:spPr>
        <p:txBody>
          <a:bodyPr vert="horz" wrap="square" lIns="91440" tIns="45720" rIns="91440" bIns="45720" anchor="ctr" anchorCtr="0">
            <a:normAutofit fontScale="90000"/>
          </a:bodyPr>
          <a:p>
            <a:pPr eaLnBrk="1" hangingPunct="1"/>
            <a:r>
              <a:rPr lang="zh-CN" altLang="en-US" b="1" dirty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</a:rPr>
              <a:t>学习目标</a:t>
            </a:r>
            <a:endParaRPr lang="zh-CN" altLang="en-US" b="1" dirty="0">
              <a:solidFill>
                <a:srgbClr val="FF33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121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121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121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charRg st="22" end="4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121">
                                            <p:txEl>
                                              <p:charRg st="22" end="4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121">
                                            <p:txEl>
                                              <p:charRg st="22" end="4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121">
                                            <p:txEl>
                                              <p:charRg st="22" end="4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ext Box 3"/>
          <p:cNvSpPr txBox="1"/>
          <p:nvPr/>
        </p:nvSpPr>
        <p:spPr>
          <a:xfrm>
            <a:off x="4678363" y="168275"/>
            <a:ext cx="2484437" cy="922020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4">
                    <a:lumMod val="40000"/>
                    <a:lumOff val="60000"/>
                  </a:schemeClr>
                </a:solidFill>
              </a14:hiddenFill>
            </a:ext>
          </a:extLst>
        </p:spPr>
        <p:txBody>
          <a:bodyPr anchor="t" anchorCtr="0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5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上   阕</a:t>
            </a:r>
            <a:endParaRPr lang="zh-CN" altLang="en-US" sz="54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460" name="Text Box 4"/>
          <p:cNvSpPr txBox="1"/>
          <p:nvPr/>
        </p:nvSpPr>
        <p:spPr>
          <a:xfrm>
            <a:off x="1870075" y="2435225"/>
            <a:ext cx="2268538" cy="64516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3600" b="1" dirty="0">
                <a:solidFill>
                  <a:srgbClr val="0033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（写景）</a:t>
            </a:r>
            <a:endParaRPr lang="zh-CN" altLang="en-US" sz="3600" b="1" dirty="0">
              <a:solidFill>
                <a:srgbClr val="0033CC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4581" name="Text Box 5"/>
          <p:cNvSpPr txBox="1"/>
          <p:nvPr/>
        </p:nvSpPr>
        <p:spPr>
          <a:xfrm>
            <a:off x="4305618" y="1585595"/>
            <a:ext cx="5821362" cy="25533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40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大江东去</a:t>
            </a:r>
            <a:r>
              <a:rPr lang="zh-CN" altLang="en-US" sz="4000" b="1" dirty="0">
                <a:solidFill>
                  <a:srgbClr val="7030A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         </a:t>
            </a:r>
            <a:r>
              <a:rPr lang="zh-CN" altLang="en-US" sz="4000" b="1" dirty="0">
                <a:solidFill>
                  <a:srgbClr val="0033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（壮美）</a:t>
            </a:r>
            <a:endParaRPr lang="zh-CN" altLang="en-US" sz="4000" b="1" dirty="0">
              <a:solidFill>
                <a:srgbClr val="FFFF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r>
              <a:rPr lang="zh-CN" altLang="en-US" sz="40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赤壁故垒 </a:t>
            </a:r>
            <a:r>
              <a:rPr lang="zh-CN" altLang="en-US" sz="4000" b="1" dirty="0">
                <a:solidFill>
                  <a:srgbClr val="7030A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        </a:t>
            </a:r>
            <a:r>
              <a:rPr lang="zh-CN" altLang="en-US" sz="4000" b="1" dirty="0">
                <a:solidFill>
                  <a:srgbClr val="0033CC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（古老）</a:t>
            </a:r>
            <a:endParaRPr lang="zh-CN" altLang="en-US" sz="4000" b="1" dirty="0">
              <a:solidFill>
                <a:srgbClr val="0033CC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宋体" panose="02010600030101010101" pitchFamily="2" charset="-122"/>
            </a:endParaRPr>
          </a:p>
          <a:p>
            <a:r>
              <a:rPr lang="zh-CN" altLang="en-US" sz="4000" b="1" dirty="0"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战地风光          </a:t>
            </a:r>
            <a:r>
              <a:rPr lang="zh-CN" altLang="en-US" sz="4000" b="1" dirty="0">
                <a:solidFill>
                  <a:srgbClr val="0033CC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（</a:t>
            </a:r>
            <a:r>
              <a:rPr lang="zh-CN" altLang="en-US" sz="4000" b="1" dirty="0">
                <a:solidFill>
                  <a:srgbClr val="0033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险峻）</a:t>
            </a:r>
            <a:endParaRPr lang="zh-CN" altLang="en-US" sz="4000" b="1" dirty="0">
              <a:latin typeface="华文中宋" panose="02010600040101010101" pitchFamily="2" charset="-122"/>
              <a:ea typeface="华文中宋" panose="02010600040101010101" pitchFamily="2" charset="-122"/>
              <a:sym typeface="宋体" panose="02010600030101010101" pitchFamily="2" charset="-122"/>
            </a:endParaRPr>
          </a:p>
          <a:p>
            <a:r>
              <a:rPr lang="zh-CN" altLang="en-US" sz="4000" b="1" dirty="0">
                <a:solidFill>
                  <a:srgbClr val="7030A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（乱石  惊涛   雪）  </a:t>
            </a:r>
            <a:endParaRPr lang="zh-CN" altLang="en-US" sz="4000" b="1" dirty="0">
              <a:solidFill>
                <a:srgbClr val="0033CC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4589" name="AutoShape 13"/>
          <p:cNvSpPr/>
          <p:nvPr/>
        </p:nvSpPr>
        <p:spPr>
          <a:xfrm>
            <a:off x="3703638" y="1765300"/>
            <a:ext cx="339725" cy="2193925"/>
          </a:xfrm>
          <a:prstGeom prst="leftBrace">
            <a:avLst>
              <a:gd name="adj1" fmla="val 85059"/>
              <a:gd name="adj2" fmla="val 50000"/>
            </a:avLst>
          </a:prstGeom>
          <a:noFill/>
          <a:ln w="254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592" name="AutoShape 16"/>
          <p:cNvSpPr/>
          <p:nvPr/>
        </p:nvSpPr>
        <p:spPr>
          <a:xfrm flipH="1">
            <a:off x="1363980" y="2647950"/>
            <a:ext cx="401320" cy="2824480"/>
          </a:xfrm>
          <a:prstGeom prst="rightBrace">
            <a:avLst>
              <a:gd name="adj1" fmla="val 91617"/>
              <a:gd name="adj2" fmla="val 51333"/>
            </a:avLst>
          </a:prstGeom>
          <a:noFill/>
          <a:ln w="254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" name="Text Box 4"/>
          <p:cNvSpPr txBox="1"/>
          <p:nvPr/>
        </p:nvSpPr>
        <p:spPr>
          <a:xfrm>
            <a:off x="1765300" y="5083175"/>
            <a:ext cx="9094788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3600" b="1" dirty="0">
                <a:solidFill>
                  <a:srgbClr val="0033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（慨叹）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江山如画，一时多少豪杰</a:t>
            </a:r>
            <a:r>
              <a:rPr lang="zh-CN" altLang="en-US" sz="3600" b="1" dirty="0">
                <a:solidFill>
                  <a:srgbClr val="0033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（</a:t>
            </a:r>
            <a:r>
              <a:rPr lang="zh-CN" altLang="en-US" sz="3600" b="1" dirty="0">
                <a:solidFill>
                  <a:srgbClr val="0033CC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过渡）</a:t>
            </a:r>
            <a:endParaRPr lang="zh-CN" altLang="en-US" sz="3600" b="1" dirty="0">
              <a:solidFill>
                <a:srgbClr val="0033CC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45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5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45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45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4581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4581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4581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>
                                            <p:txEl>
                                              <p:charRg st="19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4581">
                                            <p:txEl>
                                              <p:charRg st="19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4581">
                                            <p:txEl>
                                              <p:charRg st="19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4581">
                                            <p:txEl>
                                              <p:charRg st="19" end="3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>
                                            <p:txEl>
                                              <p:charRg st="38" end="4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4581">
                                            <p:txEl>
                                              <p:charRg st="38" end="4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4581">
                                            <p:txEl>
                                              <p:charRg st="38" end="4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4581">
                                            <p:txEl>
                                              <p:charRg st="38" end="4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>
                                            <p:txEl>
                                              <p:charRg st="43" end="6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4581">
                                            <p:txEl>
                                              <p:charRg st="43" end="6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4581">
                                            <p:txEl>
                                              <p:charRg st="43" end="6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4581">
                                            <p:txEl>
                                              <p:charRg st="43" end="6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500"/>
                            </p:stCondLst>
                            <p:childTnLst>
                              <p:par>
                                <p:cTn id="46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4592" grpId="0" bldLvl="0" animBg="1"/>
      <p:bldP spid="19460" grpId="0"/>
      <p:bldP spid="24589" grpId="0" bldLvl="0" animBg="1"/>
      <p:bldP spid="18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1" name="Rectangle 3"/>
          <p:cNvSpPr/>
          <p:nvPr/>
        </p:nvSpPr>
        <p:spPr>
          <a:xfrm>
            <a:off x="3287713" y="765175"/>
            <a:ext cx="5329237" cy="14684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 eaLnBrk="0" hangingPunct="0">
              <a:spcBef>
                <a:spcPct val="20000"/>
              </a:spcBef>
            </a:pPr>
            <a:r>
              <a:rPr lang="zh-CN" altLang="en-US" sz="5400" b="1" dirty="0"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endParaRPr lang="zh-CN" altLang="en-US" sz="5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8674" name="Text Box 4"/>
          <p:cNvSpPr txBox="1"/>
          <p:nvPr/>
        </p:nvSpPr>
        <p:spPr>
          <a:xfrm>
            <a:off x="783590" y="1399540"/>
            <a:ext cx="10624820" cy="403098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60000"/>
              </a:lnSpc>
            </a:pPr>
            <a:r>
              <a:rPr lang="en-US" altLang="zh-CN" sz="4000" b="1" dirty="0">
                <a:solidFill>
                  <a:srgbClr val="0000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遥想公瑾当年，小乔初嫁了，</a:t>
            </a:r>
            <a:r>
              <a:rPr lang="zh-CN" altLang="en-US" sz="4000" b="1" u="sng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雄姿英发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r>
              <a:rPr lang="zh-CN" altLang="en-US" sz="4000" b="1" u="sng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羽扇纶巾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，谈笑间，</a:t>
            </a:r>
            <a:r>
              <a:rPr lang="zh-CN" altLang="en-US" sz="4000" b="1" u="sng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樯橹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灰飞烟灭。</a:t>
            </a:r>
            <a:r>
              <a:rPr lang="zh-CN" altLang="en-US" sz="4000" b="1" u="sng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故国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神游</a:t>
            </a:r>
            <a:r>
              <a:rPr lang="en-US" altLang="zh-CN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,</a:t>
            </a:r>
            <a:r>
              <a:rPr lang="zh-CN" altLang="en-US" sz="4000" b="1" u="sng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多情应笑我，早生华发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。人生如梦，一</a:t>
            </a: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尊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还</a:t>
            </a: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酹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江月。</a:t>
            </a:r>
            <a:endParaRPr lang="zh-CN" altLang="en-US" sz="40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5603" name="文本框 1"/>
          <p:cNvSpPr txBox="1"/>
          <p:nvPr/>
        </p:nvSpPr>
        <p:spPr>
          <a:xfrm>
            <a:off x="4761548" y="461328"/>
            <a:ext cx="2668270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marL="342900" indent="-342900" eaLnBrk="0" hangingPunct="0">
              <a:spcBef>
                <a:spcPct val="20000"/>
              </a:spcBef>
            </a:pP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研 读 下 阕</a:t>
            </a:r>
            <a:endParaRPr lang="zh-CN" altLang="en-US" sz="40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39415" y="5801995"/>
            <a:ext cx="7290435" cy="70675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4000" b="1">
                <a:solidFill>
                  <a:srgbClr val="0033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抒  情</a:t>
            </a:r>
            <a:r>
              <a:rPr lang="en-US" altLang="zh-CN" sz="4000" b="1">
                <a:solidFill>
                  <a:srgbClr val="0033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 </a:t>
            </a:r>
            <a:r>
              <a:rPr lang="zh-CN" altLang="en-US" sz="4000" b="1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借</a:t>
            </a:r>
            <a:r>
              <a:rPr lang="zh-CN" altLang="en-US" sz="4000" b="1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写周瑜抒发个人感慨</a:t>
            </a:r>
            <a:endParaRPr lang="zh-CN" altLang="en-US" sz="4000" b="1">
              <a:solidFill>
                <a:srgbClr val="0033CC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983220" y="2324735"/>
            <a:ext cx="323723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1720C8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姿容雄伟，英气勃发。</a:t>
            </a:r>
            <a:endParaRPr lang="zh-CN" altLang="en-US" sz="2400" b="1">
              <a:solidFill>
                <a:srgbClr val="1720C8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40385" y="3329940"/>
            <a:ext cx="403225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1720C8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(手持）羽扇，(头戴）纶巾。</a:t>
            </a:r>
            <a:endParaRPr lang="zh-CN" altLang="en-US" sz="2400" b="1">
              <a:solidFill>
                <a:srgbClr val="1720C8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59765" y="2361565"/>
            <a:ext cx="3542665" cy="42354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>
              <a:lnSpc>
                <a:spcPct val="90000"/>
              </a:lnSpc>
            </a:pPr>
            <a:r>
              <a:rPr lang="zh-CN" altLang="en-US" sz="2400" b="1">
                <a:solidFill>
                  <a:srgbClr val="1720C8"/>
                </a:solidFill>
                <a:highlight>
                  <a:srgbClr val="FFFF00"/>
                </a:highligh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纶巾，配有青丝带的头巾</a:t>
            </a:r>
            <a:endParaRPr lang="zh-CN" altLang="en-US" sz="2400" b="1">
              <a:solidFill>
                <a:srgbClr val="1720C8"/>
              </a:solidFill>
              <a:highlight>
                <a:srgbClr val="FFFF00"/>
              </a:highlight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241290" y="3329940"/>
            <a:ext cx="232092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1720C8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代指曹操的战船</a:t>
            </a:r>
            <a:endParaRPr lang="zh-CN" altLang="en-US" sz="2400" b="1">
              <a:solidFill>
                <a:srgbClr val="1720C8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561080" y="4825365"/>
            <a:ext cx="506984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1720C8"/>
                </a:solidFill>
                <a:highlight>
                  <a:srgbClr val="FFFF00"/>
                </a:highligh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墙，挂帆的枪杆。槽，一种摇船的桨</a:t>
            </a:r>
            <a:endParaRPr lang="zh-CN" altLang="en-US" sz="2400" b="1">
              <a:solidFill>
                <a:srgbClr val="1720C8"/>
              </a:solidFill>
              <a:highlight>
                <a:srgbClr val="FFFF00"/>
              </a:highlight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616950" y="3329940"/>
            <a:ext cx="201549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1720C8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指赤壁古战场</a:t>
            </a:r>
            <a:endParaRPr lang="zh-CN" altLang="en-US" sz="2400" b="1">
              <a:solidFill>
                <a:srgbClr val="1720C8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40385" y="4335145"/>
            <a:ext cx="56997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400" b="1">
                <a:solidFill>
                  <a:srgbClr val="1720C8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应笑我多愁善感，过早地长出花白的头发</a:t>
            </a:r>
            <a:endParaRPr lang="zh-CN" altLang="en-US" sz="2400" b="1">
              <a:solidFill>
                <a:srgbClr val="1720C8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9243060" y="4335145"/>
            <a:ext cx="9874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400" b="1">
                <a:solidFill>
                  <a:srgbClr val="1720C8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“樽”</a:t>
            </a:r>
            <a:endParaRPr lang="zh-CN" altLang="en-US" sz="2400" b="1">
              <a:solidFill>
                <a:srgbClr val="1720C8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0230485" y="4335145"/>
            <a:ext cx="148653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400" b="1">
                <a:solidFill>
                  <a:srgbClr val="1720C8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将酒洒在地上，表示凭吊</a:t>
            </a:r>
            <a:endParaRPr lang="zh-CN" altLang="en-US" sz="2400" b="1">
              <a:solidFill>
                <a:srgbClr val="1720C8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charRg st="0" end="7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8674">
                                            <p:txEl>
                                              <p:charRg st="0" end="7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8674">
                                            <p:txEl>
                                              <p:charRg st="0" end="7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8674">
                                            <p:txEl>
                                              <p:charRg st="0" end="7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5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7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9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1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500"/>
                            </p:stCondLst>
                            <p:childTnLst>
                              <p:par>
                                <p:cTn id="4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000"/>
                            </p:stCondLst>
                            <p:childTnLst>
                              <p:par>
                                <p:cTn id="5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500"/>
                            </p:stCondLst>
                            <p:childTnLst>
                              <p:par>
                                <p:cTn id="5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000"/>
                            </p:stCondLst>
                            <p:childTnLst>
                              <p:par>
                                <p:cTn id="6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500"/>
                            </p:stCondLst>
                            <p:childTnLst>
                              <p:par>
                                <p:cTn id="6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4000"/>
                            </p:stCondLst>
                            <p:childTnLst>
                              <p:par>
                                <p:cTn id="7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5603" grpId="0"/>
      <p:bldP spid="4" grpId="0"/>
      <p:bldP spid="6" grpId="0"/>
      <p:bldP spid="5" grpId="0"/>
      <p:bldP spid="7" grpId="0"/>
      <p:bldP spid="9" grpId="0"/>
      <p:bldP spid="8" grpId="0"/>
      <p:bldP spid="10" grpId="0"/>
      <p:bldP spid="11" grpId="0"/>
      <p:bldP spid="1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49" name="Text Box 3"/>
          <p:cNvSpPr txBox="1"/>
          <p:nvPr/>
        </p:nvSpPr>
        <p:spPr>
          <a:xfrm>
            <a:off x="2540000" y="2179638"/>
            <a:ext cx="2305050" cy="64516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3600" b="1" dirty="0">
                <a:solidFill>
                  <a:srgbClr val="990099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（公瑾）</a:t>
            </a:r>
            <a:endParaRPr lang="zh-CN" altLang="en-US" sz="3600" b="1" dirty="0">
              <a:solidFill>
                <a:srgbClr val="990099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31748" name="Text Box 4"/>
          <p:cNvSpPr txBox="1"/>
          <p:nvPr/>
        </p:nvSpPr>
        <p:spPr>
          <a:xfrm>
            <a:off x="4664075" y="1719263"/>
            <a:ext cx="243840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eaLnBrk="0" hangingPunct="0">
              <a:lnSpc>
                <a:spcPct val="120000"/>
              </a:lnSpc>
              <a:spcBef>
                <a:spcPct val="50000"/>
              </a:spcBef>
            </a:pPr>
            <a:r>
              <a:rPr lang="zh-CN" altLang="en-US" sz="40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小乔初嫁</a:t>
            </a:r>
            <a:endParaRPr lang="zh-CN" altLang="en-US" sz="40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eaLnBrk="0" hangingPunct="0">
              <a:lnSpc>
                <a:spcPct val="120000"/>
              </a:lnSpc>
              <a:spcBef>
                <a:spcPct val="50000"/>
              </a:spcBef>
            </a:pPr>
            <a:r>
              <a:rPr lang="zh-CN" altLang="en-US" sz="40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赤壁之战</a:t>
            </a:r>
            <a:endParaRPr lang="zh-CN" altLang="en-US" sz="40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eaLnBrk="0" hangingPunct="0">
              <a:lnSpc>
                <a:spcPct val="120000"/>
              </a:lnSpc>
              <a:spcBef>
                <a:spcPct val="50000"/>
              </a:spcBef>
            </a:pPr>
            <a:r>
              <a:rPr lang="zh-CN" altLang="en-US" sz="4000" b="1" dirty="0"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早生华发</a:t>
            </a:r>
            <a:endParaRPr lang="zh-CN" altLang="en-US" sz="40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eaLnBrk="0" hangingPunct="0">
              <a:lnSpc>
                <a:spcPct val="120000"/>
              </a:lnSpc>
              <a:spcBef>
                <a:spcPct val="50000"/>
              </a:spcBef>
            </a:pPr>
            <a:r>
              <a:rPr lang="zh-CN" altLang="en-US" sz="40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人生如梦</a:t>
            </a:r>
            <a:endParaRPr lang="zh-CN" altLang="en-US" sz="40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31750" name="Text Box 6"/>
          <p:cNvSpPr txBox="1"/>
          <p:nvPr/>
        </p:nvSpPr>
        <p:spPr>
          <a:xfrm>
            <a:off x="2879725" y="4005263"/>
            <a:ext cx="1800225" cy="70675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4000" b="1" dirty="0">
                <a:solidFill>
                  <a:srgbClr val="990099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伤己：</a:t>
            </a:r>
            <a:endParaRPr lang="zh-CN" altLang="en-US" sz="4000" b="1" dirty="0">
              <a:solidFill>
                <a:srgbClr val="990099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6628" name="Text Box 9"/>
          <p:cNvSpPr txBox="1"/>
          <p:nvPr/>
        </p:nvSpPr>
        <p:spPr>
          <a:xfrm>
            <a:off x="7535863" y="4365625"/>
            <a:ext cx="1512887" cy="70675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>
              <a:spcBef>
                <a:spcPct val="50000"/>
              </a:spcBef>
            </a:pPr>
            <a:endParaRPr lang="zh-CN" altLang="en-US" sz="4000" b="1" dirty="0">
              <a:solidFill>
                <a:srgbClr val="C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1754" name="Text Box 10"/>
          <p:cNvSpPr txBox="1"/>
          <p:nvPr/>
        </p:nvSpPr>
        <p:spPr>
          <a:xfrm>
            <a:off x="2903538" y="4929188"/>
            <a:ext cx="17526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40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感慨：</a:t>
            </a:r>
            <a:endParaRPr lang="zh-CN" altLang="en-US" sz="4000" b="1" dirty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31755" name="Text Box 11"/>
          <p:cNvSpPr txBox="1"/>
          <p:nvPr/>
        </p:nvSpPr>
        <p:spPr>
          <a:xfrm>
            <a:off x="7535863" y="2295525"/>
            <a:ext cx="1943100" cy="366141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>
              <a:lnSpc>
                <a:spcPct val="110000"/>
              </a:lnSpc>
              <a:spcBef>
                <a:spcPct val="50000"/>
              </a:spcBef>
            </a:pPr>
            <a:r>
              <a:rPr lang="zh-CN" altLang="en-US" sz="4000" b="1" dirty="0">
                <a:solidFill>
                  <a:srgbClr val="C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怀古</a:t>
            </a:r>
            <a:endParaRPr lang="zh-CN" altLang="en-US" sz="4000" b="1" dirty="0">
              <a:solidFill>
                <a:srgbClr val="C0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eaLnBrk="0" hangingPunct="0">
              <a:lnSpc>
                <a:spcPct val="110000"/>
              </a:lnSpc>
              <a:spcBef>
                <a:spcPct val="50000"/>
              </a:spcBef>
            </a:pPr>
            <a:endParaRPr lang="zh-CN" altLang="en-US" sz="4000" b="1" dirty="0">
              <a:solidFill>
                <a:srgbClr val="C0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eaLnBrk="0" hangingPunct="0">
              <a:lnSpc>
                <a:spcPct val="110000"/>
              </a:lnSpc>
              <a:spcBef>
                <a:spcPct val="50000"/>
              </a:spcBef>
            </a:pPr>
            <a:r>
              <a:rPr lang="zh-CN" altLang="en-US" sz="4000" b="1" dirty="0">
                <a:solidFill>
                  <a:srgbClr val="C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现实</a:t>
            </a:r>
            <a:endParaRPr lang="zh-CN" altLang="en-US" sz="4000" b="1" dirty="0">
              <a:solidFill>
                <a:srgbClr val="C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eaLnBrk="0" hangingPunct="0">
              <a:spcBef>
                <a:spcPct val="50000"/>
              </a:spcBef>
            </a:pPr>
            <a:endParaRPr lang="zh-CN" altLang="en-US" sz="4000" b="1" dirty="0">
              <a:solidFill>
                <a:srgbClr val="C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1756" name="AutoShape 12"/>
          <p:cNvSpPr/>
          <p:nvPr/>
        </p:nvSpPr>
        <p:spPr>
          <a:xfrm>
            <a:off x="2540000" y="2420938"/>
            <a:ext cx="215900" cy="2867025"/>
          </a:xfrm>
          <a:prstGeom prst="leftBrace">
            <a:avLst>
              <a:gd name="adj1" fmla="val 82320"/>
              <a:gd name="adj2" fmla="val 50000"/>
            </a:avLst>
          </a:prstGeom>
          <a:noFill/>
          <a:ln w="31750" cap="flat" cmpd="sng">
            <a:solidFill>
              <a:srgbClr val="339966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1757" name="AutoShape 13"/>
          <p:cNvSpPr/>
          <p:nvPr/>
        </p:nvSpPr>
        <p:spPr>
          <a:xfrm>
            <a:off x="6959600" y="1989138"/>
            <a:ext cx="142875" cy="1263650"/>
          </a:xfrm>
          <a:prstGeom prst="rightBrace">
            <a:avLst>
              <a:gd name="adj1" fmla="val 79600"/>
              <a:gd name="adj2" fmla="val 50000"/>
            </a:avLst>
          </a:prstGeom>
          <a:noFill/>
          <a:ln w="28575" cap="flat" cmpd="sng">
            <a:solidFill>
              <a:srgbClr val="339966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1758" name="AutoShape 14"/>
          <p:cNvSpPr/>
          <p:nvPr/>
        </p:nvSpPr>
        <p:spPr>
          <a:xfrm>
            <a:off x="6959600" y="4005263"/>
            <a:ext cx="255588" cy="1420812"/>
          </a:xfrm>
          <a:prstGeom prst="rightBrace">
            <a:avLst>
              <a:gd name="adj1" fmla="val 34203"/>
              <a:gd name="adj2" fmla="val 50000"/>
            </a:avLst>
          </a:prstGeom>
          <a:noFill/>
          <a:ln w="28575" cap="flat" cmpd="sng">
            <a:solidFill>
              <a:srgbClr val="008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1759" name="Line 15"/>
          <p:cNvSpPr/>
          <p:nvPr/>
        </p:nvSpPr>
        <p:spPr>
          <a:xfrm>
            <a:off x="3287713" y="2997200"/>
            <a:ext cx="0" cy="647700"/>
          </a:xfrm>
          <a:prstGeom prst="line">
            <a:avLst/>
          </a:prstGeom>
          <a:ln w="38100" cap="flat" cmpd="sng">
            <a:solidFill>
              <a:srgbClr val="339966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31760" name="Line 16"/>
          <p:cNvSpPr/>
          <p:nvPr/>
        </p:nvSpPr>
        <p:spPr>
          <a:xfrm>
            <a:off x="3287713" y="4521200"/>
            <a:ext cx="1587" cy="407988"/>
          </a:xfrm>
          <a:prstGeom prst="line">
            <a:avLst/>
          </a:prstGeom>
          <a:ln w="38100" cap="flat" cmpd="sng">
            <a:solidFill>
              <a:srgbClr val="339966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31761" name="Line 17"/>
          <p:cNvSpPr/>
          <p:nvPr/>
        </p:nvSpPr>
        <p:spPr>
          <a:xfrm>
            <a:off x="8156575" y="2997200"/>
            <a:ext cx="14288" cy="1173163"/>
          </a:xfrm>
          <a:prstGeom prst="line">
            <a:avLst/>
          </a:prstGeom>
          <a:ln w="28575" cap="flat" cmpd="sng">
            <a:solidFill>
              <a:srgbClr val="339966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20" name="AutoShape 12"/>
          <p:cNvSpPr/>
          <p:nvPr/>
        </p:nvSpPr>
        <p:spPr>
          <a:xfrm>
            <a:off x="4376738" y="1989138"/>
            <a:ext cx="279400" cy="1336675"/>
          </a:xfrm>
          <a:prstGeom prst="leftBrace">
            <a:avLst>
              <a:gd name="adj1" fmla="val 46312"/>
              <a:gd name="adj2" fmla="val 50000"/>
            </a:avLst>
          </a:prstGeom>
          <a:noFill/>
          <a:ln w="31750" cap="flat" cmpd="sng">
            <a:solidFill>
              <a:srgbClr val="339966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666" name="Text Box 3"/>
          <p:cNvSpPr txBox="1"/>
          <p:nvPr/>
        </p:nvSpPr>
        <p:spPr>
          <a:xfrm>
            <a:off x="5053330" y="543878"/>
            <a:ext cx="2482850" cy="92202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5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下   阕</a:t>
            </a:r>
            <a:endParaRPr lang="zh-CN" altLang="en-US" sz="54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498600" y="3193415"/>
            <a:ext cx="70040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spcBef>
                <a:spcPct val="50000"/>
              </a:spcBef>
            </a:pPr>
            <a:r>
              <a:rPr lang="zh-CN" altLang="en-US" sz="4000" b="1" dirty="0">
                <a:solidFill>
                  <a:srgbClr val="C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怀人</a:t>
            </a:r>
            <a:endParaRPr lang="zh-CN" altLang="en-US" sz="4000" b="1" dirty="0">
              <a:solidFill>
                <a:srgbClr val="C0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</p:spTree>
  </p:cSld>
  <p:clrMapOvr>
    <a:masterClrMapping/>
  </p:clrMapOvr>
  <p:transition spd="med">
    <p:blinds/>
    <p:sndAc>
      <p:stSnd>
        <p:snd r:embed="rId1" name="projctor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6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7666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666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17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17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cmd type="evt" cmd="onstopaudio">
                                      <p:cBhvr>
                                        <p:cTn display="1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</p:cTn>
                                        <p:tgtEl>
                                          <p:sldTgt/>
                                        </p:tgtEl>
                                      </p:cBhvr>
                                    </p:cmd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7649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7649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00"/>
                            </p:stCondLst>
                            <p:childTnLst>
                              <p:par>
                                <p:cTn id="3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500"/>
                            </p:stCondLst>
                            <p:childTnLst>
                              <p:par>
                                <p:cTn id="36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317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0"/>
                            </p:stCondLst>
                            <p:childTnLst>
                              <p:par>
                                <p:cTn id="4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17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500"/>
                            </p:stCondLst>
                            <p:childTnLst>
                              <p:par>
                                <p:cTn id="44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317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6000"/>
                            </p:stCondLst>
                            <p:childTnLst>
                              <p:par>
                                <p:cTn id="4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31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6500"/>
                            </p:stCondLst>
                            <p:childTnLst>
                              <p:par>
                                <p:cTn id="5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317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317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7000"/>
                            </p:stCondLst>
                            <p:childTnLst>
                              <p:par>
                                <p:cTn id="5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317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4" dur="500"/>
                                        <p:tgtEl>
                                          <p:spTgt spid="317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8" grpId="0"/>
      <p:bldP spid="31750" grpId="0"/>
      <p:bldP spid="31754" grpId="0"/>
      <p:bldP spid="31755" grpId="0"/>
      <p:bldP spid="31756" grpId="0" bldLvl="0" animBg="1"/>
      <p:bldP spid="31757" grpId="0" bldLvl="0" animBg="1"/>
      <p:bldP spid="31758" grpId="0" bldLvl="0" animBg="1"/>
      <p:bldP spid="20" grpId="0" bldLvl="0" animBg="1"/>
      <p:bldP spid="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5" name="Rectangle 2"/>
          <p:cNvSpPr>
            <a:spLocks noGrp="1" noRot="1"/>
          </p:cNvSpPr>
          <p:nvPr>
            <p:ph type="title"/>
          </p:nvPr>
        </p:nvSpPr>
        <p:spPr>
          <a:xfrm>
            <a:off x="5352415" y="222250"/>
            <a:ext cx="1779905" cy="640080"/>
          </a:xfrm>
        </p:spPr>
        <p:txBody>
          <a:bodyPr vert="horz" wrap="square" lIns="91440" tIns="45720" rIns="91440" bIns="45720" anchor="ctr" anchorCtr="0">
            <a:normAutofit fontScale="90000"/>
          </a:bodyPr>
          <a:p>
            <a:pPr eaLnBrk="1" hangingPunct="1">
              <a:lnSpc>
                <a:spcPct val="110000"/>
              </a:lnSpc>
            </a:pPr>
            <a:r>
              <a:rPr lang="zh-CN" altLang="en-US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译   文</a:t>
            </a:r>
            <a:endParaRPr lang="zh-CN" altLang="en-US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87375" y="1010920"/>
            <a:ext cx="11017250" cy="55079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3200" b="1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      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长江朝东流去，千百年来，所有才华横溢的英雄豪杰，都被长江滚滚的波浪冲洗掉了。那旧营垒的西边，人们说：那是三国时周郎大破曹兵的赤壁。陡峭不平的石壁插入天空，惊人的巨浪拍打着江岸，卷起千堆雪似的层层浪花。祖国的江山啊，那一时期该有多少英雄豪杰！</a:t>
            </a:r>
            <a:b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</a:b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      遥想当年周公瑾，小乔刚刚嫁了过来，周公瑾姿态雄峻。 手里拿着羽毛扇，头上戴着青丝帛的头巾，谈笑之间，曹操的无数战船在浓烟烈火中烧成灰烬。神游于故国（三国）战场，该笑我太多愁善感了，以致过早地生出白发。人的一生就象做了一场大梦，还是把一杯酒献给江上的明月，和我同饮共醉吧！ </a:t>
            </a:r>
            <a:endParaRPr lang="zh-CN" altLang="en-US" sz="3200" b="1" dirty="0"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63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63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5" grpId="0"/>
      <p:bldP spid="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sp>
        <p:nvSpPr>
          <p:cNvPr id="33795" name="Text Box 3"/>
          <p:cNvSpPr txBox="1"/>
          <p:nvPr/>
        </p:nvSpPr>
        <p:spPr>
          <a:xfrm>
            <a:off x="5966143" y="1704658"/>
            <a:ext cx="5026025" cy="31381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大江赤壁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，起兴点题</a:t>
            </a:r>
            <a:endParaRPr lang="zh-CN" altLang="en-US" sz="36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状写江山，思慕古人</a:t>
            </a:r>
            <a:endParaRPr lang="zh-CN" altLang="en-US" sz="36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缅怀周郎，建功立业</a:t>
            </a:r>
            <a:endParaRPr lang="zh-CN" altLang="en-US" sz="36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感伤身世，祭奠江月</a:t>
            </a:r>
            <a:endParaRPr lang="zh-CN" altLang="en-US" sz="36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33802" name="Text Box 10"/>
          <p:cNvSpPr txBox="1"/>
          <p:nvPr/>
        </p:nvSpPr>
        <p:spPr>
          <a:xfrm>
            <a:off x="626110" y="1821815"/>
            <a:ext cx="4227195" cy="1198880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600" b="1" dirty="0">
                <a:solidFill>
                  <a:srgbClr val="0033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上片</a:t>
            </a:r>
            <a:r>
              <a:rPr lang="en-US" altLang="zh-CN" sz="3600" b="1" dirty="0">
                <a:solidFill>
                  <a:srgbClr val="0033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:</a:t>
            </a:r>
            <a:r>
              <a:rPr lang="zh-CN" altLang="en-US" sz="3600" b="1" dirty="0">
                <a:solidFill>
                  <a:srgbClr val="0033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着力描绘赤壁</a:t>
            </a:r>
            <a:endParaRPr lang="zh-CN" altLang="en-US" sz="3600" b="1" dirty="0">
              <a:solidFill>
                <a:srgbClr val="0033CC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r>
              <a:rPr lang="zh-CN" altLang="en-US" sz="3600" b="1" dirty="0">
                <a:solidFill>
                  <a:srgbClr val="0033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雄奇之景</a:t>
            </a:r>
            <a:endParaRPr lang="zh-CN" altLang="en-US" sz="3600" b="1" dirty="0">
              <a:solidFill>
                <a:srgbClr val="0033CC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33804" name="Text Box 12"/>
          <p:cNvSpPr txBox="1"/>
          <p:nvPr/>
        </p:nvSpPr>
        <p:spPr>
          <a:xfrm>
            <a:off x="626110" y="3743325"/>
            <a:ext cx="4226560" cy="878840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80000"/>
              </a:lnSpc>
            </a:pPr>
            <a:r>
              <a:rPr lang="zh-CN" altLang="en-US" sz="3200" b="1" dirty="0">
                <a:solidFill>
                  <a:srgbClr val="0033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下片</a:t>
            </a:r>
            <a:r>
              <a:rPr lang="en-US" altLang="zh-CN" sz="3200" b="1" dirty="0">
                <a:solidFill>
                  <a:srgbClr val="0033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:</a:t>
            </a:r>
            <a:r>
              <a:rPr lang="zh-CN" altLang="en-US" sz="3200" b="1" dirty="0">
                <a:solidFill>
                  <a:srgbClr val="0033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写周瑜的丰功伟绩，抒发个人感慨</a:t>
            </a:r>
            <a:endParaRPr lang="zh-CN" altLang="en-US" sz="3200" b="1" dirty="0">
              <a:solidFill>
                <a:srgbClr val="0033CC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7418" name="矩形 10"/>
          <p:cNvSpPr/>
          <p:nvPr/>
        </p:nvSpPr>
        <p:spPr>
          <a:xfrm>
            <a:off x="2343150" y="5500370"/>
            <a:ext cx="567690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3600" b="1" dirty="0">
                <a:solidFill>
                  <a:srgbClr val="000099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江山如画，一时多少豪杰。</a:t>
            </a:r>
            <a:endParaRPr lang="zh-CN" altLang="en-US" sz="3600" b="1" dirty="0">
              <a:solidFill>
                <a:srgbClr val="000099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8442" name="标题 1"/>
          <p:cNvSpPr txBox="1"/>
          <p:nvPr/>
        </p:nvSpPr>
        <p:spPr>
          <a:xfrm>
            <a:off x="382905" y="482600"/>
            <a:ext cx="11426190" cy="79311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00">
                    <a:alpha val="62000"/>
                  </a:srgbClr>
                </a:solidFill>
              </a14:hiddenFill>
            </a:ext>
          </a:extLst>
        </p:spPr>
        <p:txBody>
          <a:bodyPr anchor="ctr" anchorCtr="0"/>
          <a:p>
            <a:r>
              <a:rPr lang="zh-CN" altLang="en-US" sz="4000" b="1" dirty="0">
                <a:solidFill>
                  <a:srgbClr val="1720C8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简要概括全词思路，并指出那一句起到了过渡作用</a:t>
            </a:r>
            <a:endParaRPr lang="zh-CN" altLang="en-US" sz="4000" b="1" dirty="0">
              <a:solidFill>
                <a:srgbClr val="1720C8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31771" name="AutoShape 27"/>
          <p:cNvSpPr/>
          <p:nvPr/>
        </p:nvSpPr>
        <p:spPr>
          <a:xfrm>
            <a:off x="5445443" y="1909763"/>
            <a:ext cx="320675" cy="1189037"/>
          </a:xfrm>
          <a:prstGeom prst="leftBrace">
            <a:avLst>
              <a:gd name="adj1" fmla="val 41250"/>
              <a:gd name="adj2" fmla="val 50000"/>
            </a:avLst>
          </a:prstGeom>
          <a:noFill/>
          <a:ln w="5715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AutoShape 27"/>
          <p:cNvSpPr/>
          <p:nvPr/>
        </p:nvSpPr>
        <p:spPr>
          <a:xfrm>
            <a:off x="5445443" y="3588068"/>
            <a:ext cx="320675" cy="1189037"/>
          </a:xfrm>
          <a:prstGeom prst="leftBrace">
            <a:avLst>
              <a:gd name="adj1" fmla="val 41250"/>
              <a:gd name="adj2" fmla="val 50000"/>
            </a:avLst>
          </a:prstGeom>
          <a:noFill/>
          <a:ln w="5715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zoom/>
    <p:sndAc>
      <p:stSnd>
        <p:snd r:embed="rId1" name="wave2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8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38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38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3795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3795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3795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charRg st="1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3795">
                                            <p:txEl>
                                              <p:charRg st="1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3795">
                                            <p:txEl>
                                              <p:charRg st="1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3795">
                                            <p:txEl>
                                              <p:charRg st="10" end="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38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38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000"/>
                            </p:stCondLst>
                            <p:childTnLst>
                              <p:par>
                                <p:cTn id="3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charRg st="20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3795">
                                            <p:txEl>
                                              <p:charRg st="20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3795">
                                            <p:txEl>
                                              <p:charRg st="20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3795">
                                            <p:txEl>
                                              <p:charRg st="20" end="3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charRg st="30" end="4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3795">
                                            <p:txEl>
                                              <p:charRg st="30" end="4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3795">
                                            <p:txEl>
                                              <p:charRg st="30" end="4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3795">
                                            <p:txEl>
                                              <p:charRg st="30" end="4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0"/>
                            </p:stCondLst>
                            <p:childTnLst>
                              <p:par>
                                <p:cTn id="4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7418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7418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500"/>
                            </p:stCondLst>
                            <p:childTnLst>
                              <p:par>
                                <p:cTn id="4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17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17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42" grpId="0" bldLvl="0" animBg="1"/>
      <p:bldP spid="33802" grpId="0" bldLvl="0" animBg="1"/>
      <p:bldP spid="33804" grpId="0" bldLvl="0" animBg="1"/>
      <p:bldP spid="31771" grpId="0" bldLvl="0" animBg="1"/>
      <p:bldP spid="2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3" name="Rectangle 3"/>
          <p:cNvSpPr/>
          <p:nvPr/>
        </p:nvSpPr>
        <p:spPr>
          <a:xfrm>
            <a:off x="5046345" y="539115"/>
            <a:ext cx="2339340" cy="659130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00">
                    <a:alpha val="56078"/>
                  </a:srgbClr>
                </a:solidFill>
              </a14:hiddenFill>
            </a:ext>
          </a:extLst>
        </p:spPr>
        <p:txBody>
          <a:bodyPr anchor="t" anchorCtr="0"/>
          <a:p>
            <a:pPr>
              <a:spcBef>
                <a:spcPct val="20000"/>
              </a:spcBef>
              <a:buClr>
                <a:schemeClr val="hlink"/>
              </a:buClr>
            </a:pP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研读上阕</a:t>
            </a:r>
            <a:endParaRPr lang="zh-CN" altLang="en-US" sz="40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83615" y="1320165"/>
            <a:ext cx="10464800" cy="40309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60000"/>
              </a:lnSpc>
            </a:pPr>
            <a:r>
              <a:rPr lang="en-US" altLang="zh-CN" sz="4000" b="1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      </a:t>
            </a:r>
            <a:r>
              <a:rPr lang="zh-CN" altLang="en-US" sz="4000" b="1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大江东去，浪淘尽 、千古风流人物。故垒西边，人道是、三国周郎赤壁。乱石穿空</a:t>
            </a:r>
            <a:r>
              <a:rPr lang="zh-CN" altLang="en-US" sz="4000" b="1" i="1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 </a:t>
            </a:r>
            <a:r>
              <a:rPr lang="zh-CN" altLang="en-US" sz="4000" b="1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，惊涛拍岸 ，卷起千堆雪。江山如画，一时多少豪杰。</a:t>
            </a:r>
            <a:endParaRPr lang="zh-CN" altLang="en-US" sz="4000" b="1" dirty="0"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948555" y="5473065"/>
            <a:ext cx="253428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 b="1">
                <a:solidFill>
                  <a:srgbClr val="1720C8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写</a:t>
            </a:r>
            <a:r>
              <a:rPr lang="en-US" altLang="zh-CN" sz="4800" b="1">
                <a:solidFill>
                  <a:srgbClr val="1720C8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    </a:t>
            </a:r>
            <a:r>
              <a:rPr lang="zh-CN" altLang="en-US" sz="4800" b="1">
                <a:solidFill>
                  <a:srgbClr val="1720C8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景</a:t>
            </a:r>
            <a:endParaRPr lang="zh-CN" altLang="en-US" sz="4800" b="1">
              <a:solidFill>
                <a:srgbClr val="1720C8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 bldLvl="0" animBg="1"/>
      <p:bldP spid="2" grpId="0"/>
      <p:bldP spid="3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sp>
        <p:nvSpPr>
          <p:cNvPr id="23554" name="Rectangle 21"/>
          <p:cNvSpPr/>
          <p:nvPr/>
        </p:nvSpPr>
        <p:spPr>
          <a:xfrm>
            <a:off x="1224280" y="2731135"/>
            <a:ext cx="980884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en-US" altLang="zh-CN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1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、苏轼劈头一句，非常有气势。</a:t>
            </a:r>
            <a:endParaRPr lang="zh-CN" altLang="en-US" sz="36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2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、词的开篇营造了壮阔的意境， 为写“千古风流人物”提供背景</a:t>
            </a:r>
            <a:endParaRPr lang="en-US" altLang="zh-CN" sz="36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3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、笼罩全篇</a:t>
            </a:r>
            <a:endParaRPr lang="zh-CN" altLang="en-US" sz="36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3555" name="Rectangle 22"/>
          <p:cNvSpPr/>
          <p:nvPr/>
        </p:nvSpPr>
        <p:spPr>
          <a:xfrm>
            <a:off x="2225675" y="1610995"/>
            <a:ext cx="837057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4000" b="1" dirty="0">
                <a:solidFill>
                  <a:srgbClr val="1720C8"/>
                </a:solidFill>
                <a:latin typeface="微软雅黑" panose="020B0503020204020204" charset="-122"/>
                <a:ea typeface="微软雅黑" panose="020B0503020204020204" charset="-122"/>
              </a:rPr>
              <a:t>大江东去，浪淘尽，千古风流人物。</a:t>
            </a:r>
            <a:endParaRPr lang="zh-CN" altLang="en-US" sz="4000" b="1" dirty="0">
              <a:solidFill>
                <a:srgbClr val="1720C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med">
    <p:zoom/>
    <p:sndAc>
      <p:stSnd>
        <p:snd r:embed="rId1" name="projctor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cmd type="evt" cmd="onstopaudio">
                                      <p:cBhvr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ldTgt/>
                                        </p:tgtEl>
                                      </p:cBhvr>
                                    </p:cmd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4" grpId="0"/>
      <p:bldP spid="23555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pic>
        <p:nvPicPr>
          <p:cNvPr id="21505" name="图片 11265"/>
          <p:cNvPicPr>
            <a:picLocks noChangeAspect="1"/>
          </p:cNvPicPr>
          <p:nvPr/>
        </p:nvPicPr>
        <p:blipFill>
          <a:blip r:embed="rId1">
            <a:lum bright="35999"/>
          </a:blip>
          <a:stretch>
            <a:fillRect/>
          </a:stretch>
        </p:blipFill>
        <p:spPr>
          <a:xfrm>
            <a:off x="415290" y="2176145"/>
            <a:ext cx="11516995" cy="451358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06" name="文本框 11267"/>
          <p:cNvSpPr txBox="1"/>
          <p:nvPr/>
        </p:nvSpPr>
        <p:spPr>
          <a:xfrm>
            <a:off x="1000125" y="448310"/>
            <a:ext cx="10382250" cy="1537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“</a:t>
            </a: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大江东去，浪淘尽，千古风流人物。”</a:t>
            </a:r>
            <a:endParaRPr lang="zh-CN" altLang="en-US" sz="4000" b="1" dirty="0">
              <a:solidFill>
                <a:srgbClr val="FF0000"/>
              </a:solidFill>
              <a:latin typeface="Arial" panose="020B0604020202020204" pitchFamily="34" charset="0"/>
              <a:ea typeface="华文行楷" panose="0201080004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Arial" panose="020B0604020202020204" pitchFamily="34" charset="0"/>
                <a:ea typeface="华文行楷" panose="02010800040101010101" pitchFamily="2" charset="-122"/>
              </a:rPr>
              <a:t> </a:t>
            </a:r>
            <a:r>
              <a:rPr lang="zh-CN" altLang="en-US" sz="3600" b="1" dirty="0">
                <a:solidFill>
                  <a:srgbClr val="0033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在写景上有怎样的特点？表达了作者怎样的感情？</a:t>
            </a:r>
            <a:endParaRPr lang="zh-CN" altLang="en-US" sz="3600" b="1" dirty="0">
              <a:solidFill>
                <a:srgbClr val="0033CC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1507" name="文本框 1"/>
          <p:cNvSpPr txBox="1"/>
          <p:nvPr/>
        </p:nvSpPr>
        <p:spPr>
          <a:xfrm>
            <a:off x="1716405" y="3587115"/>
            <a:ext cx="8950325" cy="1198880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把江山、历史、人物巧妙的融合在一起。意境阔大、气势雄浑。</a:t>
            </a:r>
            <a:endParaRPr lang="zh-CN" altLang="en-US" sz="3600" b="1" dirty="0">
              <a:solidFill>
                <a:schemeClr val="tx1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5370" name="文本框 15369"/>
          <p:cNvSpPr txBox="1"/>
          <p:nvPr/>
        </p:nvSpPr>
        <p:spPr>
          <a:xfrm>
            <a:off x="1716405" y="5177790"/>
            <a:ext cx="8048625" cy="645160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表达了词人对往昔英雄的无限怀念。</a:t>
            </a:r>
            <a:endParaRPr lang="zh-CN" altLang="en-US" sz="36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</p:spTree>
  </p:cSld>
  <p:clrMapOvr>
    <a:masterClrMapping/>
  </p:clrMapOvr>
  <p:transition spd="slow">
    <p:zoom/>
    <p:sndAc>
      <p:stSnd>
        <p:snd r:embed="rId2" name="wave2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1506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506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charRg st="19" end="4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1506">
                                            <p:txEl>
                                              <p:charRg st="19" end="4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506">
                                            <p:txEl>
                                              <p:charRg st="19" end="4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1506">
                                            <p:txEl>
                                              <p:charRg st="19" end="4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cmd type="evt" cmd="onstopaudio">
                                      <p:cBhvr>
                                        <p:cTn display="1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</p:cTn>
                                        <p:tgtEl>
                                          <p:sldTgt/>
                                        </p:tgtEl>
                                      </p:cBhvr>
                                    </p:cmd>
                                  </p:sub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15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15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15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3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cmd type="evt" cmd="onstopaudio">
                                      <p:cBhvr>
                                        <p:cTn display="1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</p:cTn>
                                        <p:tgtEl>
                                          <p:sldTgt/>
                                        </p:tgtEl>
                                      </p:cBhvr>
                                    </p:cmd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70" grpId="0" bldLvl="0" animBg="1"/>
      <p:bldP spid="21507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29" name="文本框 90115"/>
          <p:cNvSpPr txBox="1"/>
          <p:nvPr/>
        </p:nvSpPr>
        <p:spPr>
          <a:xfrm>
            <a:off x="1020445" y="567690"/>
            <a:ext cx="9323705" cy="768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zh-CN" altLang="en-US" sz="4400" b="1" dirty="0">
                <a:solidFill>
                  <a:srgbClr val="1720C8"/>
                </a:solidFill>
                <a:latin typeface="微软雅黑" panose="020B0503020204020204" charset="-122"/>
                <a:ea typeface="微软雅黑" panose="020B0503020204020204" charset="-122"/>
              </a:rPr>
              <a:t>故垒西边，人道是，三国周郎赤壁。</a:t>
            </a:r>
            <a:endParaRPr lang="zh-CN" altLang="en-US" sz="4400" b="1" dirty="0">
              <a:solidFill>
                <a:srgbClr val="1720C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0121" name="矩形 90120"/>
          <p:cNvSpPr/>
          <p:nvPr/>
        </p:nvSpPr>
        <p:spPr>
          <a:xfrm>
            <a:off x="678180" y="1547495"/>
            <a:ext cx="11100435" cy="474281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p>
            <a:pPr>
              <a:lnSpc>
                <a:spcPct val="140000"/>
              </a:lnSpc>
            </a:pPr>
            <a:r>
              <a:rPr lang="en-US" altLang="zh-CN" sz="2800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  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从 “</a:t>
            </a:r>
            <a:r>
              <a:rPr lang="zh-CN" altLang="en-US" sz="36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人道是，三国周郞赤壁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”一句可以看出，苏轼知道这并非历史上的赤壁，至少他对此有怀疑，但文学与历史毕竟不同，文学的真实不等于历史的真实。当他站在波涛汹涌的长江边，感受到天地的浩大与自身的渺小，再联想到当时的处境，已经情难自已，故以此景为依托，咏史抒怀。</a:t>
            </a:r>
            <a:endParaRPr lang="zh-CN" altLang="en-US" sz="36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2529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529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0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0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0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121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pic>
        <p:nvPicPr>
          <p:cNvPr id="23553" name="图片 91137" descr="zjj12"/>
          <p:cNvPicPr>
            <a:picLocks noChangeAspect="1"/>
          </p:cNvPicPr>
          <p:nvPr/>
        </p:nvPicPr>
        <p:blipFill>
          <a:blip r:embed="rId1"/>
          <a:srcRect l="37430" t="-351" r="8296"/>
          <a:stretch>
            <a:fillRect/>
          </a:stretch>
        </p:blipFill>
        <p:spPr>
          <a:xfrm>
            <a:off x="156210" y="101600"/>
            <a:ext cx="5752465" cy="665416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55" name="图片 91139" descr="图片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8675" y="86360"/>
            <a:ext cx="6099175" cy="666940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1141" name="文本框 91140"/>
          <p:cNvSpPr txBox="1"/>
          <p:nvPr/>
        </p:nvSpPr>
        <p:spPr>
          <a:xfrm>
            <a:off x="967105" y="3006090"/>
            <a:ext cx="10257790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4800" b="1" dirty="0">
                <a:solidFill>
                  <a:srgbClr val="1720C8"/>
                </a:solidFill>
                <a:highlight>
                  <a:srgbClr val="FFFF00"/>
                </a:highlight>
                <a:latin typeface="微软雅黑" panose="020B0503020204020204" charset="-122"/>
                <a:ea typeface="微软雅黑" panose="020B0503020204020204" charset="-122"/>
              </a:rPr>
              <a:t>乱石穿空，惊涛拍岸，卷起千堆雪。</a:t>
            </a:r>
            <a:endParaRPr lang="zh-CN" altLang="en-US" sz="4800" b="1" dirty="0">
              <a:solidFill>
                <a:srgbClr val="1720C8"/>
              </a:solidFill>
              <a:highlight>
                <a:srgbClr val="FFFF00"/>
              </a:highlight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med">
    <p:blinds/>
    <p:sndAc>
      <p:stSnd>
        <p:snd r:embed="rId3" name="projctor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35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35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1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1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9114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cmd type="evt" cmd="onstopaudio">
                                      <p:cBhvr>
                                        <p:cTn display="1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</p:cTn>
                                        <p:tgtEl>
                                          <p:sldTgt/>
                                        </p:tgtEl>
                                      </p:cBhvr>
                                    </p:cmd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14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60985" y="794385"/>
            <a:ext cx="11670030" cy="56311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400" b="1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      </a:t>
            </a:r>
            <a:r>
              <a:rPr lang="zh-CN" altLang="en-US" sz="2400" b="1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一般认为，</a:t>
            </a:r>
            <a:r>
              <a:rPr lang="zh-CN" altLang="en-US" sz="2400" b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豪放和婉约是词的两种典型风格</a:t>
            </a:r>
            <a:r>
              <a:rPr lang="zh-CN" altLang="en-US" sz="2400" b="1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。品读本课的三首宋词，感受其不同的风格特点，体会这些词作是如何表现词人不同的思想情感的。</a:t>
            </a:r>
            <a:endParaRPr lang="zh-CN" altLang="en-US" sz="2400" b="1"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  <a:p>
            <a:r>
              <a:rPr lang="zh-CN" altLang="en-US" sz="2400" b="1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 </a:t>
            </a:r>
            <a:r>
              <a:rPr lang="en-US" altLang="zh-CN" sz="2400" b="1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    </a:t>
            </a:r>
            <a:r>
              <a:rPr lang="zh-CN" altLang="en-US" sz="2400" b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《念奴娇、赤壁怀古》咏古抒怀，雄浑苍凉，境界宏阔，历来被视为豪放词的代表作品</a:t>
            </a:r>
            <a:r>
              <a:rPr lang="zh-CN" altLang="en-US" sz="2400" b="1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。学习时，要仔细体会词作将写景、咏史、抒情融为一体的写法，品味词的声韵美，思考词中寄托的生命感悟与人生态度。</a:t>
            </a:r>
            <a:endParaRPr lang="zh-CN" altLang="en-US" sz="2400" b="1"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  <a:p>
            <a:r>
              <a:rPr lang="en-US" altLang="zh-CN" sz="2400" b="1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      </a:t>
            </a:r>
            <a:r>
              <a:rPr lang="zh-CN" altLang="en-US" sz="2400" b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《永遇乐，京口北固亭怀古》</a:t>
            </a:r>
            <a:r>
              <a:rPr lang="zh-CN" altLang="en-US" sz="2400" b="1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为词人登高凭晓、怀古伤今之作，崇迈悲壮。</a:t>
            </a:r>
            <a:r>
              <a:rPr lang="zh-CN" altLang="en-US" sz="2400" b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词作多用典，学习时要注意理解典故的内涵</a:t>
            </a:r>
            <a:r>
              <a:rPr lang="zh-CN" altLang="en-US" sz="2400" b="1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；结句“凭谁问：廉颇老矣，尚能饭否？”是这首词的主旨，应注意领悟。可以拓展阅读辛弃疾的（菩萨爽·书江西造口壁》，通过对比理解词人的不同情感。</a:t>
            </a:r>
            <a:endParaRPr lang="zh-CN" altLang="en-US" sz="2400" b="1"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  <a:p>
            <a:r>
              <a:rPr lang="en-US" altLang="zh-CN" sz="2400" b="1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      </a:t>
            </a:r>
            <a:r>
              <a:rPr lang="zh-CN" altLang="en-US" sz="2400" b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《声声慢》（寻寻觅觅）以朴素清新的口语入词，抒写词人在国破家亡遭受劫难后的忧愁苦闷，通篇写“愁”，排相低迷，婉转凄楚</a:t>
            </a:r>
            <a:r>
              <a:rPr lang="zh-CN" altLang="en-US" sz="2400" b="1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。要注意搞摩词人因外物触发的内心波澜，体会词作是如何渲染这种愁绪的。这首词手法独到，起句便用十四个叠字，反复诵读，体会叠字中包孕的情感及其递进层次。</a:t>
            </a:r>
            <a:endParaRPr lang="zh-CN" altLang="en-US" sz="2400" b="1"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  <a:p>
            <a:r>
              <a:rPr lang="en-US" altLang="zh-CN" sz="2400" b="1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      </a:t>
            </a:r>
            <a:r>
              <a:rPr lang="zh-CN" altLang="en-US" sz="2400" b="1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与律诗相比，词的声韵、句式、节奏等有着更多的变化，显得更为自由灵活，诵读时注意体会这一点。</a:t>
            </a:r>
            <a:r>
              <a:rPr lang="en-US" altLang="zh-CN" sz="2400" b="1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      </a:t>
            </a:r>
            <a:endParaRPr lang="zh-CN" altLang="en-US" sz="2400" b="1"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988560" y="87630"/>
            <a:ext cx="2214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4000" b="1">
                <a:solidFill>
                  <a:srgbClr val="FF0000"/>
                </a:solidFill>
                <a:sym typeface="+mn-ea"/>
              </a:rPr>
              <a:t>学习提示</a:t>
            </a:r>
            <a:endParaRPr lang="zh-CN" altLang="en-US" sz="4000" b="1">
              <a:solidFill>
                <a:srgbClr val="FF0000"/>
              </a:solidFill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0"/>
                            </p:stCondLst>
                            <p:childTnLst>
                              <p:par>
                                <p:cTn id="34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8" name="文本框 65539"/>
          <p:cNvSpPr txBox="1"/>
          <p:nvPr/>
        </p:nvSpPr>
        <p:spPr>
          <a:xfrm>
            <a:off x="3538220" y="243840"/>
            <a:ext cx="8157845" cy="16414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40000"/>
              </a:lnSpc>
              <a:spcBef>
                <a:spcPct val="50000"/>
              </a:spcBef>
            </a:pPr>
            <a:r>
              <a:rPr lang="en-US" altLang="zh-CN" sz="3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“</a:t>
            </a:r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乱石穿空，惊涛拍岸，卷起千堆雪”</a:t>
            </a:r>
            <a:r>
              <a:rPr lang="zh-CN" altLang="en-US" sz="3600" b="1" dirty="0">
                <a:solidFill>
                  <a:srgbClr val="1720C8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中那些词语写得生动、传神？</a:t>
            </a:r>
            <a:endParaRPr lang="zh-CN" altLang="en-US" sz="3600" b="1" dirty="0">
              <a:solidFill>
                <a:srgbClr val="1720C8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65542" name="文本框 65541"/>
          <p:cNvSpPr txBox="1"/>
          <p:nvPr/>
        </p:nvSpPr>
        <p:spPr>
          <a:xfrm>
            <a:off x="5005388" y="2366963"/>
            <a:ext cx="5310187" cy="40925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zh-CN" altLang="en-US" sz="40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乱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：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岸边山岩之险怪</a:t>
            </a:r>
            <a:r>
              <a:rPr lang="zh-CN" altLang="en-US" dirty="0">
                <a:latin typeface="华文中宋" panose="02010600040101010101" pitchFamily="2" charset="-122"/>
                <a:ea typeface="华文中宋" panose="02010600040101010101" pitchFamily="2" charset="-122"/>
              </a:rPr>
              <a:t> </a:t>
            </a:r>
            <a:r>
              <a:rPr lang="zh-CN" altLang="en-US" sz="40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 </a:t>
            </a:r>
            <a:endParaRPr lang="zh-CN" altLang="en-US" sz="40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zh-CN" altLang="en-US" sz="40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穿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：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陡峭山崖的高峻</a:t>
            </a:r>
            <a:r>
              <a:rPr lang="zh-CN" altLang="en-US" dirty="0">
                <a:latin typeface="华文中宋" panose="02010600040101010101" pitchFamily="2" charset="-122"/>
                <a:ea typeface="华文中宋" panose="02010600040101010101" pitchFamily="2" charset="-122"/>
              </a:rPr>
              <a:t> </a:t>
            </a:r>
            <a:endParaRPr lang="zh-CN" altLang="en-US" sz="40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zh-CN" altLang="en-US" sz="40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惊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：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江水之汹涌  </a:t>
            </a:r>
            <a:endParaRPr lang="zh-CN" altLang="en-US" sz="32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zh-CN" altLang="en-US" sz="40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拍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：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惊涛与江岸搏击的力度</a:t>
            </a:r>
            <a:r>
              <a:rPr lang="en-US" altLang="zh-CN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  </a:t>
            </a:r>
            <a:endParaRPr lang="en-US" altLang="zh-CN" sz="32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zh-CN" altLang="en-US" sz="40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卷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：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波涛力量之大 </a:t>
            </a:r>
            <a:endParaRPr lang="zh-CN" altLang="en-US" sz="32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pic>
        <p:nvPicPr>
          <p:cNvPr id="24580" name="图片 65542" descr="图片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9865" y="243840"/>
            <a:ext cx="3163570" cy="637095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charRg st="0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4578">
                                            <p:txEl>
                                              <p:charRg st="0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578">
                                            <p:txEl>
                                              <p:charRg st="0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4578">
                                            <p:txEl>
                                              <p:charRg st="0" end="3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2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65542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65542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2">
                                            <p:txEl>
                                              <p:charRg st="12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65542">
                                            <p:txEl>
                                              <p:charRg st="12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65542">
                                            <p:txEl>
                                              <p:charRg st="12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2">
                                            <p:txEl>
                                              <p:charRg st="23" end="3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65542">
                                            <p:txEl>
                                              <p:charRg st="23" end="3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65542">
                                            <p:txEl>
                                              <p:charRg st="23" end="3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2">
                                            <p:txEl>
                                              <p:charRg st="33" end="4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65542">
                                            <p:txEl>
                                              <p:charRg st="33" end="4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65542">
                                            <p:txEl>
                                              <p:charRg st="33" end="4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2">
                                            <p:txEl>
                                              <p:charRg st="48" end="5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65542">
                                            <p:txEl>
                                              <p:charRg st="48" end="5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65542">
                                            <p:txEl>
                                              <p:charRg st="48" end="5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1" name="标题 1"/>
          <p:cNvSpPr>
            <a:spLocks noGrp="1" noRot="1"/>
          </p:cNvSpPr>
          <p:nvPr>
            <p:ph type="title" idx="4294967295"/>
          </p:nvPr>
        </p:nvSpPr>
        <p:spPr/>
        <p:txBody>
          <a:bodyPr vert="horz" wrap="square" lIns="91440" tIns="45720" rIns="91440" bIns="45720" anchor="ctr" anchorCtr="0">
            <a:normAutofit fontScale="90000"/>
          </a:bodyPr>
          <a:p>
            <a:pPr eaLnBrk="1" hangingPunct="1"/>
            <a:r>
              <a:rPr lang="zh-CN" altLang="en-US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“江山如画，一时多少豪杰。”</a:t>
            </a:r>
            <a:r>
              <a:rPr lang="zh-CN" altLang="en-US" b="1" dirty="0">
                <a:solidFill>
                  <a:srgbClr val="000099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的过渡作用：</a:t>
            </a:r>
            <a:endParaRPr lang="zh-CN" altLang="en-US" b="1" dirty="0">
              <a:solidFill>
                <a:srgbClr val="000099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5" name="左大括号 4"/>
          <p:cNvSpPr/>
          <p:nvPr/>
        </p:nvSpPr>
        <p:spPr>
          <a:xfrm>
            <a:off x="3605530" y="2023110"/>
            <a:ext cx="400685" cy="1600200"/>
          </a:xfrm>
          <a:prstGeom prst="leftBrace">
            <a:avLst>
              <a:gd name="adj1" fmla="val 8333"/>
              <a:gd name="adj2" fmla="val 49299"/>
            </a:avLst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62915" y="4299585"/>
            <a:ext cx="1126617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3200" b="1" dirty="0">
                <a:solidFill>
                  <a:srgbClr val="0033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      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这一句承上启下。 “江山如画 ”是从眼前景色得出的结论。江山如此秀美，人物又是一时俊杰之士。这长江、这赤壁，岂不引起人们怀古之幽情？于是便引出下面一大段抒情。</a:t>
            </a:r>
            <a:endParaRPr lang="zh-CN" altLang="en-US" sz="36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5605" name="文本框 1"/>
          <p:cNvSpPr txBox="1"/>
          <p:nvPr/>
        </p:nvSpPr>
        <p:spPr>
          <a:xfrm>
            <a:off x="1853565" y="2223770"/>
            <a:ext cx="117792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600" b="1" dirty="0">
                <a:solidFill>
                  <a:srgbClr val="C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承上</a:t>
            </a:r>
            <a:r>
              <a:rPr lang="zh-CN" altLang="en-US" sz="3600" b="1" dirty="0">
                <a:solidFill>
                  <a:srgbClr val="C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启下</a:t>
            </a:r>
            <a:endParaRPr lang="zh-CN" altLang="en-US" sz="3600" b="1" dirty="0">
              <a:solidFill>
                <a:srgbClr val="C00000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173855" y="1572260"/>
            <a:ext cx="6592570" cy="230441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marL="0" marR="0" indent="0" algn="l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</a:pPr>
            <a:r>
              <a:rPr lang="zh-CN" altLang="en-US" sz="3600" b="1" kern="0" dirty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如画江山</a:t>
            </a:r>
            <a:r>
              <a:rPr lang="en-US" altLang="zh-CN" sz="3600" b="1" kern="0" dirty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——</a:t>
            </a:r>
            <a:r>
              <a:rPr lang="zh-CN" altLang="en-US" sz="3600" b="1" kern="0" dirty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赤壁之景（写景）</a:t>
            </a:r>
            <a:endParaRPr kumimoji="0" lang="zh-CN" altLang="en-US" sz="3600" b="1" i="0" u="none" strike="noStrike" kern="0" cap="none" spc="0" normalizeH="0" baseline="0" noProof="1" dirty="0">
              <a:solidFill>
                <a:schemeClr val="tx1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  <a:p>
            <a:pPr marL="0" marR="0" indent="0" algn="l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</a:pPr>
            <a:r>
              <a:rPr lang="zh-CN" altLang="en-US" sz="3600" b="1" kern="0" dirty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英雄豪杰</a:t>
            </a:r>
            <a:r>
              <a:rPr lang="en-US" altLang="zh-CN" sz="3600" b="1" kern="0" dirty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——</a:t>
            </a:r>
            <a:r>
              <a:rPr lang="zh-CN" altLang="en-US" sz="3600" b="1" kern="0" dirty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周瑜      （咏史）</a:t>
            </a:r>
            <a:endParaRPr kumimoji="0" lang="zh-CN" altLang="en-US" sz="3600" b="1" i="0" u="none" strike="noStrike" kern="0" cap="none" spc="0" normalizeH="0" baseline="0" noProof="1" dirty="0">
              <a:solidFill>
                <a:schemeClr val="tx1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  <a:p>
            <a:pPr marL="342900" marR="0" indent="-342900" algn="l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</a:pPr>
            <a:r>
              <a:rPr lang="zh-CN" altLang="en-US" sz="3600" b="1" kern="0" dirty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怀古伤今</a:t>
            </a:r>
            <a:r>
              <a:rPr lang="en-US" altLang="zh-CN" sz="3600" b="1" kern="0" dirty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——</a:t>
            </a:r>
            <a:r>
              <a:rPr lang="zh-CN" altLang="en-US" sz="3600" b="1" kern="0" dirty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？         （抒情）</a:t>
            </a:r>
            <a:endParaRPr kumimoji="0" lang="zh-CN" altLang="en-US" sz="3600" b="1" i="0" u="none" strike="noStrike" kern="0" cap="none" spc="0" normalizeH="0" baseline="0" noProof="1" dirty="0">
              <a:solidFill>
                <a:schemeClr val="tx1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56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6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56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500"/>
                            </p:stCondLst>
                            <p:childTnLst>
                              <p:par>
                                <p:cTn id="3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5605" grpId="0"/>
      <p:bldP spid="5" grpId="0" bldLvl="0" animBg="1"/>
      <p:bldP spid="25601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ext Box 3"/>
          <p:cNvSpPr txBox="1"/>
          <p:nvPr/>
        </p:nvSpPr>
        <p:spPr>
          <a:xfrm>
            <a:off x="4678363" y="168275"/>
            <a:ext cx="2484437" cy="922020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4">
                    <a:lumMod val="40000"/>
                    <a:lumOff val="60000"/>
                  </a:schemeClr>
                </a:solidFill>
              </a14:hiddenFill>
            </a:ext>
          </a:extLst>
        </p:spPr>
        <p:txBody>
          <a:bodyPr anchor="t" anchorCtr="0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5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上   阕</a:t>
            </a:r>
            <a:endParaRPr lang="zh-CN" altLang="en-US" sz="54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460" name="Text Box 4"/>
          <p:cNvSpPr txBox="1"/>
          <p:nvPr/>
        </p:nvSpPr>
        <p:spPr>
          <a:xfrm>
            <a:off x="1870075" y="2435225"/>
            <a:ext cx="2268538" cy="64516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3600" b="1" dirty="0">
                <a:solidFill>
                  <a:srgbClr val="0033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（写景）</a:t>
            </a:r>
            <a:endParaRPr lang="zh-CN" altLang="en-US" sz="3600" b="1" dirty="0">
              <a:solidFill>
                <a:srgbClr val="0033CC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4581" name="Text Box 5"/>
          <p:cNvSpPr txBox="1"/>
          <p:nvPr/>
        </p:nvSpPr>
        <p:spPr>
          <a:xfrm>
            <a:off x="4305618" y="1585595"/>
            <a:ext cx="5821362" cy="25533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40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大江东去</a:t>
            </a:r>
            <a:r>
              <a:rPr lang="zh-CN" altLang="en-US" sz="4000" b="1" dirty="0">
                <a:solidFill>
                  <a:srgbClr val="7030A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         </a:t>
            </a:r>
            <a:r>
              <a:rPr lang="zh-CN" altLang="en-US" sz="4000" b="1" dirty="0">
                <a:solidFill>
                  <a:srgbClr val="0033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（壮美）</a:t>
            </a:r>
            <a:endParaRPr lang="zh-CN" altLang="en-US" sz="4000" b="1" dirty="0">
              <a:solidFill>
                <a:srgbClr val="FFFF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r>
              <a:rPr lang="zh-CN" altLang="en-US" sz="40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赤壁故垒 </a:t>
            </a:r>
            <a:r>
              <a:rPr lang="zh-CN" altLang="en-US" sz="4000" b="1" dirty="0">
                <a:solidFill>
                  <a:srgbClr val="7030A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        </a:t>
            </a:r>
            <a:r>
              <a:rPr lang="zh-CN" altLang="en-US" sz="4000" b="1" dirty="0">
                <a:solidFill>
                  <a:srgbClr val="0033CC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（古老）</a:t>
            </a:r>
            <a:endParaRPr lang="zh-CN" altLang="en-US" sz="4000" b="1" dirty="0">
              <a:solidFill>
                <a:srgbClr val="0033CC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宋体" panose="02010600030101010101" pitchFamily="2" charset="-122"/>
            </a:endParaRPr>
          </a:p>
          <a:p>
            <a:r>
              <a:rPr lang="zh-CN" altLang="en-US" sz="4000" b="1" dirty="0"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战地风光          </a:t>
            </a:r>
            <a:r>
              <a:rPr lang="zh-CN" altLang="en-US" sz="4000" b="1" dirty="0">
                <a:solidFill>
                  <a:srgbClr val="0033CC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（</a:t>
            </a:r>
            <a:r>
              <a:rPr lang="zh-CN" altLang="en-US" sz="4000" b="1" dirty="0">
                <a:solidFill>
                  <a:srgbClr val="0033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险峻）</a:t>
            </a:r>
            <a:endParaRPr lang="zh-CN" altLang="en-US" sz="4000" b="1" dirty="0">
              <a:latin typeface="华文中宋" panose="02010600040101010101" pitchFamily="2" charset="-122"/>
              <a:ea typeface="华文中宋" panose="02010600040101010101" pitchFamily="2" charset="-122"/>
              <a:sym typeface="宋体" panose="02010600030101010101" pitchFamily="2" charset="-122"/>
            </a:endParaRPr>
          </a:p>
          <a:p>
            <a:r>
              <a:rPr lang="zh-CN" altLang="en-US" sz="4000" b="1" dirty="0">
                <a:solidFill>
                  <a:srgbClr val="7030A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（乱石  惊涛   雪）  </a:t>
            </a:r>
            <a:endParaRPr lang="zh-CN" altLang="en-US" sz="4000" b="1" dirty="0">
              <a:solidFill>
                <a:srgbClr val="0033CC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4589" name="AutoShape 13"/>
          <p:cNvSpPr/>
          <p:nvPr/>
        </p:nvSpPr>
        <p:spPr>
          <a:xfrm>
            <a:off x="3703638" y="1765300"/>
            <a:ext cx="339725" cy="2193925"/>
          </a:xfrm>
          <a:prstGeom prst="leftBrace">
            <a:avLst>
              <a:gd name="adj1" fmla="val 85059"/>
              <a:gd name="adj2" fmla="val 50000"/>
            </a:avLst>
          </a:prstGeom>
          <a:noFill/>
          <a:ln w="254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592" name="AutoShape 16"/>
          <p:cNvSpPr/>
          <p:nvPr/>
        </p:nvSpPr>
        <p:spPr>
          <a:xfrm flipH="1">
            <a:off x="1363980" y="2647950"/>
            <a:ext cx="401320" cy="2824480"/>
          </a:xfrm>
          <a:prstGeom prst="rightBrace">
            <a:avLst>
              <a:gd name="adj1" fmla="val 91617"/>
              <a:gd name="adj2" fmla="val 51333"/>
            </a:avLst>
          </a:prstGeom>
          <a:noFill/>
          <a:ln w="254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" name="Text Box 4"/>
          <p:cNvSpPr txBox="1"/>
          <p:nvPr/>
        </p:nvSpPr>
        <p:spPr>
          <a:xfrm>
            <a:off x="1765300" y="5083175"/>
            <a:ext cx="9094788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3600" b="1" dirty="0">
                <a:solidFill>
                  <a:srgbClr val="0033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（慨叹）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江山如画，一时多少豪杰</a:t>
            </a:r>
            <a:r>
              <a:rPr lang="zh-CN" altLang="en-US" sz="3600" b="1" dirty="0">
                <a:solidFill>
                  <a:srgbClr val="0033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（</a:t>
            </a:r>
            <a:r>
              <a:rPr lang="zh-CN" altLang="en-US" sz="3600" b="1" dirty="0">
                <a:solidFill>
                  <a:srgbClr val="0033CC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过渡）</a:t>
            </a:r>
            <a:endParaRPr lang="zh-CN" altLang="en-US" sz="3600" b="1" dirty="0">
              <a:solidFill>
                <a:srgbClr val="0033CC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45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5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45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45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4581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4581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4581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>
                                            <p:txEl>
                                              <p:charRg st="19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4581">
                                            <p:txEl>
                                              <p:charRg st="19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4581">
                                            <p:txEl>
                                              <p:charRg st="19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4581">
                                            <p:txEl>
                                              <p:charRg st="19" end="3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>
                                            <p:txEl>
                                              <p:charRg st="38" end="4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4581">
                                            <p:txEl>
                                              <p:charRg st="38" end="4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4581">
                                            <p:txEl>
                                              <p:charRg st="38" end="4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4581">
                                            <p:txEl>
                                              <p:charRg st="38" end="4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>
                                            <p:txEl>
                                              <p:charRg st="43" end="6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4581">
                                            <p:txEl>
                                              <p:charRg st="43" end="6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4581">
                                            <p:txEl>
                                              <p:charRg st="43" end="6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4581">
                                            <p:txEl>
                                              <p:charRg st="43" end="6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500"/>
                            </p:stCondLst>
                            <p:childTnLst>
                              <p:par>
                                <p:cTn id="46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4592" grpId="0" bldLvl="0" animBg="1"/>
      <p:bldP spid="19460" grpId="0"/>
      <p:bldP spid="24589" grpId="0" bldLvl="0" animBg="1"/>
      <p:bldP spid="18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3" name="Text Box 3"/>
          <p:cNvSpPr txBox="1"/>
          <p:nvPr/>
        </p:nvSpPr>
        <p:spPr>
          <a:xfrm>
            <a:off x="2514600" y="409575"/>
            <a:ext cx="3098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endParaRPr lang="zh-CN" altLang="zh-CN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3556" name="Text Box 4"/>
          <p:cNvSpPr txBox="1"/>
          <p:nvPr/>
        </p:nvSpPr>
        <p:spPr>
          <a:xfrm>
            <a:off x="645795" y="2037080"/>
            <a:ext cx="10899775" cy="465201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30000"/>
              </a:lnSpc>
            </a:pPr>
            <a:r>
              <a:rPr lang="en-US" altLang="zh-CN" sz="4000" b="1" dirty="0">
                <a:solidFill>
                  <a:srgbClr val="CC33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 </a:t>
            </a:r>
            <a:r>
              <a:rPr lang="zh-CN" altLang="en-US" sz="40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特点：</a:t>
            </a:r>
            <a:endParaRPr lang="zh-CN" altLang="en-US" sz="4000" b="1" dirty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40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 </a:t>
            </a:r>
            <a:r>
              <a:rPr lang="en-US" altLang="zh-CN" sz="40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   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宏伟、 壮阔、气势磅礴。境界开阔，气象恢宏</a:t>
            </a:r>
            <a:endParaRPr lang="zh-CN" altLang="en-US" sz="3600" b="1" dirty="0"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40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 </a:t>
            </a:r>
            <a:r>
              <a:rPr lang="zh-CN" altLang="en-US" sz="40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作用：</a:t>
            </a:r>
            <a:endParaRPr lang="zh-CN" altLang="en-US" sz="4000" b="1" dirty="0">
              <a:solidFill>
                <a:srgbClr val="FF0066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①这就为叱咤风云的英雄人物的出场作了绝好的铺垫。</a:t>
            </a:r>
            <a:endParaRPr lang="zh-CN" altLang="en-US" sz="3600" b="1" dirty="0">
              <a:solidFill>
                <a:srgbClr val="003399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②同时也表现了作者博大的胸襟和豪迈的气概。</a:t>
            </a:r>
            <a:endParaRPr lang="en-US" altLang="zh-CN" sz="3600" b="1" dirty="0"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③这也体现了作者作为豪放派代表的词风。</a:t>
            </a:r>
            <a:endParaRPr lang="en-US" altLang="zh-CN" sz="3600" b="1" dirty="0"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sp>
        <p:nvSpPr>
          <p:cNvPr id="23555" name="Rectangle 3"/>
          <p:cNvSpPr/>
          <p:nvPr/>
        </p:nvSpPr>
        <p:spPr>
          <a:xfrm>
            <a:off x="645795" y="220345"/>
            <a:ext cx="10900410" cy="16414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eaLnBrk="0" hangingPunct="0">
              <a:lnSpc>
                <a:spcPct val="140000"/>
              </a:lnSpc>
            </a:pPr>
            <a:r>
              <a:rPr lang="zh-CN" altLang="en-US" sz="3600" b="1" dirty="0">
                <a:solidFill>
                  <a:srgbClr val="1720C8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上阕的景物描写有什么特点？这些景物描写有什么作用？运用了哪些手法？</a:t>
            </a:r>
            <a:endParaRPr lang="zh-CN" altLang="en-US" sz="3600" b="1" dirty="0">
              <a:solidFill>
                <a:srgbClr val="1720C8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235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35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35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35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35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235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2355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2355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000"/>
                            </p:stCondLst>
                            <p:childTnLst>
                              <p:par>
                                <p:cTn id="3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2355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355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355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355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5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994" name="AutoShape 10"/>
          <p:cNvSpPr/>
          <p:nvPr/>
        </p:nvSpPr>
        <p:spPr>
          <a:xfrm>
            <a:off x="3733800" y="457200"/>
            <a:ext cx="215900" cy="2159000"/>
          </a:xfrm>
          <a:prstGeom prst="leftBrace">
            <a:avLst>
              <a:gd name="adj1" fmla="val 82500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endParaRPr lang="en-US" altLang="zh-CN" dirty="0">
              <a:solidFill>
                <a:srgbClr val="FFFF6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/>
            <a:endParaRPr lang="en-US" altLang="zh-CN" dirty="0">
              <a:solidFill>
                <a:srgbClr val="FFFF6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/>
            <a:endParaRPr lang="en-US" altLang="zh-CN" dirty="0">
              <a:solidFill>
                <a:srgbClr val="FFFF6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/>
            <a:endParaRPr lang="en-US" altLang="zh-CN" dirty="0">
              <a:solidFill>
                <a:srgbClr val="FFFF6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997" name="Text Box 13"/>
          <p:cNvSpPr txBox="1"/>
          <p:nvPr/>
        </p:nvSpPr>
        <p:spPr>
          <a:xfrm>
            <a:off x="4065588" y="384175"/>
            <a:ext cx="3168650" cy="230695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0033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乱石</a:t>
            </a:r>
            <a:r>
              <a:rPr lang="zh-CN" altLang="en-US" sz="3600" b="1" dirty="0">
                <a:solidFill>
                  <a:srgbClr val="FF33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穿</a:t>
            </a:r>
            <a:r>
              <a:rPr lang="zh-CN" altLang="en-US" sz="3600" b="1" dirty="0">
                <a:solidFill>
                  <a:srgbClr val="0033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空</a:t>
            </a:r>
            <a:endParaRPr lang="zh-CN" altLang="en-US" sz="3600" b="1" dirty="0">
              <a:solidFill>
                <a:srgbClr val="0033CC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0033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惊涛</a:t>
            </a:r>
            <a:r>
              <a:rPr lang="zh-CN" altLang="en-US" sz="3600" b="1" dirty="0">
                <a:solidFill>
                  <a:srgbClr val="FF33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拍</a:t>
            </a:r>
            <a:r>
              <a:rPr lang="zh-CN" altLang="en-US" sz="3600" b="1" dirty="0">
                <a:solidFill>
                  <a:srgbClr val="0033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岸</a:t>
            </a:r>
            <a:endParaRPr lang="zh-CN" altLang="en-US" sz="3600" b="1" dirty="0">
              <a:solidFill>
                <a:srgbClr val="0033CC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卷</a:t>
            </a:r>
            <a:r>
              <a:rPr lang="zh-CN" altLang="en-US" sz="3600" b="1" dirty="0">
                <a:solidFill>
                  <a:srgbClr val="0033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起千堆雪</a:t>
            </a:r>
            <a:endParaRPr lang="zh-CN" altLang="en-US" sz="3600" b="1" dirty="0">
              <a:solidFill>
                <a:srgbClr val="0033CC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42000" name="AutoShape 16"/>
          <p:cNvSpPr/>
          <p:nvPr/>
        </p:nvSpPr>
        <p:spPr>
          <a:xfrm>
            <a:off x="7573963" y="457200"/>
            <a:ext cx="215900" cy="2160588"/>
          </a:xfrm>
          <a:prstGeom prst="rightBrace">
            <a:avLst>
              <a:gd name="adj1" fmla="val 82421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2003" name="Text Box 19"/>
          <p:cNvSpPr txBox="1"/>
          <p:nvPr/>
        </p:nvSpPr>
        <p:spPr>
          <a:xfrm>
            <a:off x="6488113" y="382588"/>
            <a:ext cx="936625" cy="230695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(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形</a:t>
            </a:r>
            <a:r>
              <a:rPr lang="en-US" altLang="zh-CN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)</a:t>
            </a:r>
            <a:endParaRPr lang="en-US" altLang="zh-CN" sz="36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(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声</a:t>
            </a:r>
            <a:r>
              <a:rPr lang="en-US" altLang="zh-CN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)</a:t>
            </a:r>
            <a:endParaRPr lang="en-US" altLang="zh-CN" sz="36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(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色</a:t>
            </a:r>
            <a:r>
              <a:rPr lang="en-US" altLang="zh-CN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)</a:t>
            </a:r>
            <a:endParaRPr lang="en-US" altLang="zh-CN" sz="36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7656" name="矩形 41"/>
          <p:cNvSpPr/>
          <p:nvPr/>
        </p:nvSpPr>
        <p:spPr>
          <a:xfrm>
            <a:off x="1936750" y="3274695"/>
            <a:ext cx="8996680" cy="2896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20000"/>
              </a:lnSpc>
            </a:pPr>
            <a:r>
              <a:rPr lang="zh-CN" altLang="en-US" sz="4400" b="1" dirty="0">
                <a:solidFill>
                  <a:srgbClr val="FF0000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表现手法：</a:t>
            </a:r>
            <a:endParaRPr lang="en-US" altLang="zh-CN" sz="3600" b="1" dirty="0">
              <a:solidFill>
                <a:srgbClr val="C00000"/>
              </a:solidFill>
              <a:latin typeface="Times New Roman" panose="02020603050405020304" pitchFamily="18" charset="0"/>
              <a:ea typeface="华文中宋" panose="0201060004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3600" b="1" dirty="0">
                <a:latin typeface="Times New Roman" panose="02020603050405020304" pitchFamily="18" charset="0"/>
                <a:ea typeface="华文中宋" panose="02010600040101010101" pitchFamily="2" charset="-122"/>
              </a:rPr>
              <a:t>1</a:t>
            </a:r>
            <a:r>
              <a:rPr lang="zh-CN" altLang="en-US" sz="3600" b="1" dirty="0">
                <a:latin typeface="Times New Roman" panose="02020603050405020304" pitchFamily="18" charset="0"/>
                <a:ea typeface="华文中宋" panose="02010600040101010101" pitchFamily="2" charset="-122"/>
              </a:rPr>
              <a:t>、多角度写景</a:t>
            </a:r>
            <a:endParaRPr lang="en-US" altLang="zh-CN" sz="3600" b="1" dirty="0">
              <a:latin typeface="Times New Roman" panose="02020603050405020304" pitchFamily="18" charset="0"/>
              <a:ea typeface="华文中宋" panose="0201060004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3600" b="1" dirty="0">
                <a:latin typeface="Times New Roman" panose="02020603050405020304" pitchFamily="18" charset="0"/>
                <a:ea typeface="华文中宋" panose="02010600040101010101" pitchFamily="2" charset="-122"/>
              </a:rPr>
              <a:t>2</a:t>
            </a:r>
            <a:r>
              <a:rPr lang="zh-CN" altLang="en-US" sz="3600" b="1" dirty="0">
                <a:latin typeface="Times New Roman" panose="02020603050405020304" pitchFamily="18" charset="0"/>
                <a:ea typeface="华文中宋" panose="02010600040101010101" pitchFamily="2" charset="-122"/>
              </a:rPr>
              <a:t>、运用富有表现力的动词：穿、拍、卷</a:t>
            </a:r>
            <a:endParaRPr lang="en-US" altLang="zh-CN" sz="3600" b="1" dirty="0">
              <a:latin typeface="Times New Roman" panose="02020603050405020304" pitchFamily="18" charset="0"/>
              <a:ea typeface="华文中宋" panose="0201060004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3600" b="1" dirty="0">
                <a:latin typeface="Times New Roman" panose="02020603050405020304" pitchFamily="18" charset="0"/>
                <a:ea typeface="华文中宋" panose="02010600040101010101" pitchFamily="2" charset="-122"/>
              </a:rPr>
              <a:t>3</a:t>
            </a:r>
            <a:r>
              <a:rPr lang="zh-CN" altLang="en-US" sz="3600" b="1" dirty="0">
                <a:latin typeface="Times New Roman" panose="02020603050405020304" pitchFamily="18" charset="0"/>
                <a:ea typeface="华文中宋" panose="02010600040101010101" pitchFamily="2" charset="-122"/>
              </a:rPr>
              <a:t>、比喻、拟人、夸张、对偶等修辞手法。</a:t>
            </a:r>
            <a:endParaRPr lang="zh-CN" altLang="en-US" sz="3600" b="1" dirty="0">
              <a:latin typeface="Times New Roman" panose="02020603050405020304" pitchFamily="18" charset="0"/>
              <a:ea typeface="华文中宋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19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19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19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420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420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419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419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420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420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276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76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94" grpId="0" bldLvl="0" animBg="1"/>
      <p:bldP spid="41997" grpId="0"/>
      <p:bldP spid="42000" grpId="0" bldLvl="0" animBg="1"/>
      <p:bldP spid="42003" grpId="0"/>
      <p:bldP spid="27656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1" name="Rectangle 3"/>
          <p:cNvSpPr/>
          <p:nvPr/>
        </p:nvSpPr>
        <p:spPr>
          <a:xfrm>
            <a:off x="3287713" y="765175"/>
            <a:ext cx="5329237" cy="14684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 eaLnBrk="0" hangingPunct="0">
              <a:spcBef>
                <a:spcPct val="20000"/>
              </a:spcBef>
            </a:pPr>
            <a:r>
              <a:rPr lang="zh-CN" altLang="en-US" sz="5400" b="1" dirty="0"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endParaRPr lang="zh-CN" altLang="en-US" sz="5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8674" name="Text Box 4"/>
          <p:cNvSpPr txBox="1"/>
          <p:nvPr/>
        </p:nvSpPr>
        <p:spPr>
          <a:xfrm>
            <a:off x="849630" y="1691005"/>
            <a:ext cx="10624820" cy="353822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40000"/>
              </a:lnSpc>
            </a:pPr>
            <a:r>
              <a:rPr lang="en-US" altLang="zh-CN" sz="4000" b="1" dirty="0">
                <a:solidFill>
                  <a:srgbClr val="000099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      </a:t>
            </a:r>
            <a:r>
              <a:rPr lang="zh-CN" altLang="en-US" sz="40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遥想公瑾当年，小乔初嫁了，雄姿英发。羽扇纶巾，谈笑间，樯橹灰飞烟灭。故国神游</a:t>
            </a:r>
            <a:r>
              <a:rPr lang="en-US" altLang="zh-CN" sz="4000" b="1">
                <a:latin typeface="华文中宋" panose="02010600040101010101" pitchFamily="2" charset="-122"/>
                <a:ea typeface="华文中宋" panose="02010600040101010101" pitchFamily="2" charset="-122"/>
              </a:rPr>
              <a:t>,</a:t>
            </a:r>
            <a:r>
              <a:rPr lang="zh-CN" altLang="en-US" sz="40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多情应笑我，早生华发。人生如梦，一尊还酹江月。</a:t>
            </a:r>
            <a:endParaRPr lang="zh-CN" altLang="en-US" sz="40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5603" name="文本框 1"/>
          <p:cNvSpPr txBox="1"/>
          <p:nvPr/>
        </p:nvSpPr>
        <p:spPr>
          <a:xfrm>
            <a:off x="4761548" y="650558"/>
            <a:ext cx="2668270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marL="342900" indent="-342900" eaLnBrk="0" hangingPunct="0">
              <a:spcBef>
                <a:spcPct val="20000"/>
              </a:spcBef>
            </a:pP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研 读 下 阕</a:t>
            </a:r>
            <a:endParaRPr lang="zh-CN" altLang="en-US" sz="40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996815" y="5562600"/>
            <a:ext cx="219837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4000" b="1">
                <a:solidFill>
                  <a:srgbClr val="0033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抒     情</a:t>
            </a:r>
            <a:endParaRPr lang="zh-CN" altLang="en-US" sz="4000" b="1">
              <a:solidFill>
                <a:srgbClr val="0033CC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charRg st="0" end="7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8674">
                                            <p:txEl>
                                              <p:charRg st="0" end="7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8674">
                                            <p:txEl>
                                              <p:charRg st="0" end="7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8674">
                                            <p:txEl>
                                              <p:charRg st="0" end="7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5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7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9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1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5603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49" name="Text Box 3"/>
          <p:cNvSpPr txBox="1"/>
          <p:nvPr/>
        </p:nvSpPr>
        <p:spPr>
          <a:xfrm>
            <a:off x="2540000" y="2179638"/>
            <a:ext cx="2305050" cy="64516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3600" b="1" dirty="0">
                <a:solidFill>
                  <a:srgbClr val="990099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（公瑾）</a:t>
            </a:r>
            <a:endParaRPr lang="zh-CN" altLang="en-US" sz="3600" b="1" dirty="0">
              <a:solidFill>
                <a:srgbClr val="990099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31748" name="Text Box 4"/>
          <p:cNvSpPr txBox="1"/>
          <p:nvPr/>
        </p:nvSpPr>
        <p:spPr>
          <a:xfrm>
            <a:off x="4664075" y="1719263"/>
            <a:ext cx="243840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eaLnBrk="0" hangingPunct="0">
              <a:lnSpc>
                <a:spcPct val="120000"/>
              </a:lnSpc>
              <a:spcBef>
                <a:spcPct val="50000"/>
              </a:spcBef>
            </a:pPr>
            <a:r>
              <a:rPr lang="zh-CN" altLang="en-US" sz="40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小乔初嫁</a:t>
            </a:r>
            <a:endParaRPr lang="zh-CN" altLang="en-US" sz="40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eaLnBrk="0" hangingPunct="0">
              <a:lnSpc>
                <a:spcPct val="120000"/>
              </a:lnSpc>
              <a:spcBef>
                <a:spcPct val="50000"/>
              </a:spcBef>
            </a:pPr>
            <a:r>
              <a:rPr lang="zh-CN" altLang="en-US" sz="40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赤壁之战</a:t>
            </a:r>
            <a:endParaRPr lang="zh-CN" altLang="en-US" sz="40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eaLnBrk="0" hangingPunct="0">
              <a:lnSpc>
                <a:spcPct val="120000"/>
              </a:lnSpc>
              <a:spcBef>
                <a:spcPct val="50000"/>
              </a:spcBef>
            </a:pPr>
            <a:r>
              <a:rPr lang="zh-CN" altLang="en-US" sz="4000" b="1" dirty="0"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早生华发</a:t>
            </a:r>
            <a:endParaRPr lang="zh-CN" altLang="en-US" sz="40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eaLnBrk="0" hangingPunct="0">
              <a:lnSpc>
                <a:spcPct val="120000"/>
              </a:lnSpc>
              <a:spcBef>
                <a:spcPct val="50000"/>
              </a:spcBef>
            </a:pPr>
            <a:r>
              <a:rPr lang="zh-CN" altLang="en-US" sz="40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人生如梦</a:t>
            </a:r>
            <a:endParaRPr lang="zh-CN" altLang="en-US" sz="40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31750" name="Text Box 6"/>
          <p:cNvSpPr txBox="1"/>
          <p:nvPr/>
        </p:nvSpPr>
        <p:spPr>
          <a:xfrm>
            <a:off x="2879725" y="4005263"/>
            <a:ext cx="1800225" cy="70675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4000" b="1" dirty="0">
                <a:solidFill>
                  <a:srgbClr val="990099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伤己：</a:t>
            </a:r>
            <a:endParaRPr lang="zh-CN" altLang="en-US" sz="4000" b="1" dirty="0">
              <a:solidFill>
                <a:srgbClr val="990099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6628" name="Text Box 9"/>
          <p:cNvSpPr txBox="1"/>
          <p:nvPr/>
        </p:nvSpPr>
        <p:spPr>
          <a:xfrm>
            <a:off x="7535863" y="4365625"/>
            <a:ext cx="1512887" cy="70675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>
              <a:spcBef>
                <a:spcPct val="50000"/>
              </a:spcBef>
            </a:pPr>
            <a:endParaRPr lang="zh-CN" altLang="en-US" sz="4000" b="1" dirty="0">
              <a:solidFill>
                <a:srgbClr val="C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1754" name="Text Box 10"/>
          <p:cNvSpPr txBox="1"/>
          <p:nvPr/>
        </p:nvSpPr>
        <p:spPr>
          <a:xfrm>
            <a:off x="2903538" y="4929188"/>
            <a:ext cx="17526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40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感慨：</a:t>
            </a:r>
            <a:endParaRPr lang="zh-CN" altLang="en-US" sz="4000" b="1" dirty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31755" name="Text Box 11"/>
          <p:cNvSpPr txBox="1"/>
          <p:nvPr/>
        </p:nvSpPr>
        <p:spPr>
          <a:xfrm>
            <a:off x="7535863" y="2295525"/>
            <a:ext cx="1943100" cy="366141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>
              <a:lnSpc>
                <a:spcPct val="110000"/>
              </a:lnSpc>
              <a:spcBef>
                <a:spcPct val="50000"/>
              </a:spcBef>
            </a:pPr>
            <a:r>
              <a:rPr lang="zh-CN" altLang="en-US" sz="4000" b="1" dirty="0">
                <a:solidFill>
                  <a:srgbClr val="C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怀古</a:t>
            </a:r>
            <a:endParaRPr lang="zh-CN" altLang="en-US" sz="4000" b="1" dirty="0">
              <a:solidFill>
                <a:srgbClr val="C0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eaLnBrk="0" hangingPunct="0">
              <a:lnSpc>
                <a:spcPct val="110000"/>
              </a:lnSpc>
              <a:spcBef>
                <a:spcPct val="50000"/>
              </a:spcBef>
            </a:pPr>
            <a:endParaRPr lang="zh-CN" altLang="en-US" sz="4000" b="1" dirty="0">
              <a:solidFill>
                <a:srgbClr val="C0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eaLnBrk="0" hangingPunct="0">
              <a:lnSpc>
                <a:spcPct val="110000"/>
              </a:lnSpc>
              <a:spcBef>
                <a:spcPct val="50000"/>
              </a:spcBef>
            </a:pPr>
            <a:r>
              <a:rPr lang="zh-CN" altLang="en-US" sz="4000" b="1" dirty="0">
                <a:solidFill>
                  <a:srgbClr val="C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现实</a:t>
            </a:r>
            <a:endParaRPr lang="zh-CN" altLang="en-US" sz="4000" b="1" dirty="0">
              <a:solidFill>
                <a:srgbClr val="C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eaLnBrk="0" hangingPunct="0">
              <a:spcBef>
                <a:spcPct val="50000"/>
              </a:spcBef>
            </a:pPr>
            <a:endParaRPr lang="zh-CN" altLang="en-US" sz="4000" b="1" dirty="0">
              <a:solidFill>
                <a:srgbClr val="C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1756" name="AutoShape 12"/>
          <p:cNvSpPr/>
          <p:nvPr/>
        </p:nvSpPr>
        <p:spPr>
          <a:xfrm>
            <a:off x="2540000" y="2420938"/>
            <a:ext cx="215900" cy="2867025"/>
          </a:xfrm>
          <a:prstGeom prst="leftBrace">
            <a:avLst>
              <a:gd name="adj1" fmla="val 82320"/>
              <a:gd name="adj2" fmla="val 50000"/>
            </a:avLst>
          </a:prstGeom>
          <a:noFill/>
          <a:ln w="31750" cap="flat" cmpd="sng">
            <a:solidFill>
              <a:srgbClr val="339966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1757" name="AutoShape 13"/>
          <p:cNvSpPr/>
          <p:nvPr/>
        </p:nvSpPr>
        <p:spPr>
          <a:xfrm>
            <a:off x="6959600" y="1989138"/>
            <a:ext cx="142875" cy="1263650"/>
          </a:xfrm>
          <a:prstGeom prst="rightBrace">
            <a:avLst>
              <a:gd name="adj1" fmla="val 79600"/>
              <a:gd name="adj2" fmla="val 50000"/>
            </a:avLst>
          </a:prstGeom>
          <a:noFill/>
          <a:ln w="28575" cap="flat" cmpd="sng">
            <a:solidFill>
              <a:srgbClr val="339966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1758" name="AutoShape 14"/>
          <p:cNvSpPr/>
          <p:nvPr/>
        </p:nvSpPr>
        <p:spPr>
          <a:xfrm>
            <a:off x="6959600" y="4005263"/>
            <a:ext cx="255588" cy="1420812"/>
          </a:xfrm>
          <a:prstGeom prst="rightBrace">
            <a:avLst>
              <a:gd name="adj1" fmla="val 34203"/>
              <a:gd name="adj2" fmla="val 50000"/>
            </a:avLst>
          </a:prstGeom>
          <a:noFill/>
          <a:ln w="28575" cap="flat" cmpd="sng">
            <a:solidFill>
              <a:srgbClr val="008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1759" name="Line 15"/>
          <p:cNvSpPr/>
          <p:nvPr/>
        </p:nvSpPr>
        <p:spPr>
          <a:xfrm>
            <a:off x="3287713" y="2997200"/>
            <a:ext cx="0" cy="647700"/>
          </a:xfrm>
          <a:prstGeom prst="line">
            <a:avLst/>
          </a:prstGeom>
          <a:ln w="38100" cap="flat" cmpd="sng">
            <a:solidFill>
              <a:srgbClr val="339966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31760" name="Line 16"/>
          <p:cNvSpPr/>
          <p:nvPr/>
        </p:nvSpPr>
        <p:spPr>
          <a:xfrm>
            <a:off x="3287713" y="4521200"/>
            <a:ext cx="1587" cy="407988"/>
          </a:xfrm>
          <a:prstGeom prst="line">
            <a:avLst/>
          </a:prstGeom>
          <a:ln w="38100" cap="flat" cmpd="sng">
            <a:solidFill>
              <a:srgbClr val="339966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31761" name="Line 17"/>
          <p:cNvSpPr/>
          <p:nvPr/>
        </p:nvSpPr>
        <p:spPr>
          <a:xfrm>
            <a:off x="8156575" y="2997200"/>
            <a:ext cx="14288" cy="1173163"/>
          </a:xfrm>
          <a:prstGeom prst="line">
            <a:avLst/>
          </a:prstGeom>
          <a:ln w="28575" cap="flat" cmpd="sng">
            <a:solidFill>
              <a:srgbClr val="339966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27664" name="Text Box 18"/>
          <p:cNvSpPr txBox="1"/>
          <p:nvPr/>
        </p:nvSpPr>
        <p:spPr>
          <a:xfrm>
            <a:off x="1741805" y="3252788"/>
            <a:ext cx="798195" cy="1223962"/>
          </a:xfrm>
          <a:prstGeom prst="rect">
            <a:avLst/>
          </a:prstGeom>
          <a:noFill/>
          <a:ln w="9525">
            <a:noFill/>
          </a:ln>
        </p:spPr>
        <p:txBody>
          <a:bodyPr vert="eaVert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C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怀人</a:t>
            </a:r>
            <a:endParaRPr lang="zh-CN" altLang="en-US" sz="4000" b="1" dirty="0">
              <a:solidFill>
                <a:srgbClr val="C0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0" name="AutoShape 12"/>
          <p:cNvSpPr/>
          <p:nvPr/>
        </p:nvSpPr>
        <p:spPr>
          <a:xfrm>
            <a:off x="4376738" y="1989138"/>
            <a:ext cx="279400" cy="1336675"/>
          </a:xfrm>
          <a:prstGeom prst="leftBrace">
            <a:avLst>
              <a:gd name="adj1" fmla="val 46312"/>
              <a:gd name="adj2" fmla="val 50000"/>
            </a:avLst>
          </a:prstGeom>
          <a:noFill/>
          <a:ln w="31750" cap="flat" cmpd="sng">
            <a:solidFill>
              <a:srgbClr val="339966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666" name="Text Box 3"/>
          <p:cNvSpPr txBox="1"/>
          <p:nvPr/>
        </p:nvSpPr>
        <p:spPr>
          <a:xfrm>
            <a:off x="4476750" y="512763"/>
            <a:ext cx="2482850" cy="92202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5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下   阕</a:t>
            </a:r>
            <a:endParaRPr lang="zh-CN" altLang="en-US" sz="54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med">
    <p:blinds/>
    <p:sndAc>
      <p:stSnd>
        <p:snd r:embed="rId1" name="projctor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6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7666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666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4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7664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27664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17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17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cmd type="evt" cmd="onstopaudio">
                                      <p:cBhvr>
                                        <p:cTn display="1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</p:cTn>
                                        <p:tgtEl>
                                          <p:sldTgt/>
                                        </p:tgtEl>
                                      </p:cBhvr>
                                    </p:cmd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7649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7649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00"/>
                            </p:stCondLst>
                            <p:childTnLst>
                              <p:par>
                                <p:cTn id="3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500"/>
                            </p:stCondLst>
                            <p:childTnLst>
                              <p:par>
                                <p:cTn id="36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317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0"/>
                            </p:stCondLst>
                            <p:childTnLst>
                              <p:par>
                                <p:cTn id="4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17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500"/>
                            </p:stCondLst>
                            <p:childTnLst>
                              <p:par>
                                <p:cTn id="44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317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6000"/>
                            </p:stCondLst>
                            <p:childTnLst>
                              <p:par>
                                <p:cTn id="4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31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6500"/>
                            </p:stCondLst>
                            <p:childTnLst>
                              <p:par>
                                <p:cTn id="5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317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317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7000"/>
                            </p:stCondLst>
                            <p:childTnLst>
                              <p:par>
                                <p:cTn id="5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317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4" dur="500"/>
                                        <p:tgtEl>
                                          <p:spTgt spid="317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8" grpId="0"/>
      <p:bldP spid="31750" grpId="0"/>
      <p:bldP spid="31754" grpId="0"/>
      <p:bldP spid="31755" grpId="0"/>
      <p:bldP spid="31756" grpId="0" bldLvl="0" animBg="1"/>
      <p:bldP spid="31757" grpId="0" bldLvl="0" animBg="1"/>
      <p:bldP spid="31758" grpId="0" bldLvl="0" animBg="1"/>
      <p:bldP spid="20" grpId="0" bldLvl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3" name="Rectangle 3"/>
          <p:cNvSpPr/>
          <p:nvPr/>
        </p:nvSpPr>
        <p:spPr>
          <a:xfrm>
            <a:off x="4671695" y="401955"/>
            <a:ext cx="2477770" cy="60007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00">
                    <a:alpha val="56078"/>
                  </a:srgbClr>
                </a:solidFill>
              </a14:hiddenFill>
            </a:ext>
          </a:extLst>
        </p:spPr>
        <p:txBody>
          <a:bodyPr anchor="t" anchorCtr="0"/>
          <a:p>
            <a:pPr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</a:pPr>
            <a:r>
              <a:rPr lang="en-US" altLang="zh-CN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研读下阕</a:t>
            </a:r>
            <a:endParaRPr lang="zh-CN" altLang="en-US" sz="40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0722" name="Text Box 4"/>
          <p:cNvSpPr txBox="1"/>
          <p:nvPr/>
        </p:nvSpPr>
        <p:spPr>
          <a:xfrm>
            <a:off x="577215" y="1148080"/>
            <a:ext cx="10936605" cy="51320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indent="900430">
              <a:lnSpc>
                <a:spcPct val="130000"/>
              </a:lnSpc>
            </a:pP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据史书记载，建安三年（ </a:t>
            </a:r>
            <a:r>
              <a:rPr lang="en-US" altLang="zh-CN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198 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）乔玄把自己美丽的次女嫁给周瑜，不久吴主孙权又拜周瑜为大都督，这时周瑜才二十四岁。    </a:t>
            </a:r>
            <a:endParaRPr lang="en-US" altLang="zh-CN" sz="36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indent="900430">
              <a:lnSpc>
                <a:spcPct val="130000"/>
              </a:lnSpc>
            </a:pPr>
            <a:r>
              <a:rPr lang="zh-CN" altLang="en-US" sz="3600" b="1" dirty="0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周瑜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是赤壁之战中孙刘联军的</a:t>
            </a:r>
            <a:r>
              <a:rPr lang="zh-CN" altLang="en-US" sz="3600" b="1" dirty="0">
                <a:solidFill>
                  <a:srgbClr val="FF33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前线总指挥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。当年三十四岁。词人为我们塑造了一个风流倜傥，气度儒雅，镇定自若的</a:t>
            </a:r>
            <a:r>
              <a:rPr lang="zh-CN" altLang="en-US" sz="3600" b="1" dirty="0">
                <a:solidFill>
                  <a:srgbClr val="FF33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儒将形象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。赤壁之战时，他迎娶小乔已有十年。</a:t>
            </a:r>
            <a:endParaRPr lang="zh-CN" altLang="en-US" sz="36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86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6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>
                                            <p:txEl>
                                              <p:charRg st="0" end="6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0722">
                                            <p:txEl>
                                              <p:charRg st="0" end="6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722">
                                            <p:txEl>
                                              <p:charRg st="0" end="6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722">
                                            <p:txEl>
                                              <p:charRg st="0" end="6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>
                                            <p:txEl>
                                              <p:charRg st="62" end="13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0722">
                                            <p:txEl>
                                              <p:charRg st="62" end="13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0722">
                                            <p:txEl>
                                              <p:charRg st="62" end="13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0722">
                                            <p:txEl>
                                              <p:charRg st="62" end="13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3" grpId="0" bldLvl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9697" name="Picture 6" descr="图片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7175" y="3630930"/>
            <a:ext cx="3660775" cy="29914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9698" name="Picture 2" descr="930dd258642a46c39c8204e1">
            <a:hlinkClick r:id="rId2"/>
          </p:cNvPr>
          <p:cNvPicPr>
            <a:picLocks noGrp="1" noRot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57175" y="215900"/>
            <a:ext cx="3660775" cy="3286125"/>
          </a:xfrm>
        </p:spPr>
      </p:pic>
      <p:sp>
        <p:nvSpPr>
          <p:cNvPr id="26628" name="Text Box 3"/>
          <p:cNvSpPr txBox="1"/>
          <p:nvPr/>
        </p:nvSpPr>
        <p:spPr>
          <a:xfrm>
            <a:off x="4380865" y="1602105"/>
            <a:ext cx="7475855" cy="474154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20000"/>
              </a:lnSpc>
            </a:pPr>
            <a:r>
              <a:rPr lang="en-US" altLang="zh-CN" sz="3600" b="1" dirty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   </a:t>
            </a:r>
            <a:r>
              <a:rPr lang="zh-CN" altLang="zh-CN" sz="3600" b="1" dirty="0">
                <a:solidFill>
                  <a:srgbClr val="0033CC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“小乔</a:t>
            </a:r>
            <a:r>
              <a:rPr lang="zh-CN" altLang="en-US" sz="3600" b="1" dirty="0">
                <a:solidFill>
                  <a:srgbClr val="0033CC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初嫁</a:t>
            </a:r>
            <a:r>
              <a:rPr lang="zh-CN" altLang="zh-CN" sz="3600" b="1" dirty="0">
                <a:solidFill>
                  <a:srgbClr val="0033CC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”</a:t>
            </a:r>
            <a:r>
              <a:rPr lang="zh-CN" altLang="zh-CN" sz="3600" b="1" dirty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句写</a:t>
            </a:r>
            <a:r>
              <a:rPr lang="zh-CN" altLang="zh-CN" sz="36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婚姻</a:t>
            </a:r>
            <a:r>
              <a:rPr lang="zh-CN" altLang="zh-CN" sz="3600" b="1" dirty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，更显年少英俊，奋发有为。</a:t>
            </a:r>
            <a:r>
              <a:rPr lang="en-US" altLang="zh-CN" sz="3600" b="1" dirty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   </a:t>
            </a:r>
            <a:endParaRPr lang="en-US" altLang="zh-CN" sz="3600" b="1" dirty="0"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3600" b="1" dirty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   </a:t>
            </a:r>
            <a:r>
              <a:rPr lang="en-US" altLang="zh-CN" sz="3600" b="1" dirty="0">
                <a:solidFill>
                  <a:srgbClr val="0033CC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“</a:t>
            </a:r>
            <a:r>
              <a:rPr lang="zh-CN" altLang="en-US" sz="3600" b="1" dirty="0">
                <a:solidFill>
                  <a:srgbClr val="0033CC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羽扇纶巾”</a:t>
            </a:r>
            <a:r>
              <a:rPr lang="zh-CN" altLang="zh-CN" sz="3600" b="1" dirty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写</a:t>
            </a:r>
            <a:r>
              <a:rPr lang="zh-CN" altLang="zh-CN" sz="36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服饰</a:t>
            </a:r>
            <a:r>
              <a:rPr lang="zh-CN" altLang="zh-CN" sz="3600" b="1" dirty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，显其风度闲雅，从容不迫</a:t>
            </a:r>
            <a:r>
              <a:rPr lang="zh-CN" altLang="en-US" sz="3600" b="1" dirty="0">
                <a:solidFill>
                  <a:srgbClr val="FF33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、</a:t>
            </a:r>
            <a:r>
              <a:rPr lang="zh-CN" altLang="en-US" sz="36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风流倜傥</a:t>
            </a:r>
            <a:endParaRPr lang="zh-CN" altLang="en-US" sz="3600" b="1" dirty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srgbClr val="FF33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    </a:t>
            </a:r>
            <a:r>
              <a:rPr lang="en-US" altLang="zh-CN" sz="3600" b="1" dirty="0">
                <a:solidFill>
                  <a:srgbClr val="0033CC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“</a:t>
            </a:r>
            <a:r>
              <a:rPr lang="zh-CN" altLang="en-US" sz="3600" b="1" dirty="0">
                <a:solidFill>
                  <a:srgbClr val="0033CC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谈笑间，樯橹灰飞烟灭</a:t>
            </a:r>
            <a:r>
              <a:rPr lang="en-US" altLang="zh-CN" sz="3600" b="1" dirty="0">
                <a:solidFill>
                  <a:srgbClr val="0033CC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”</a:t>
            </a:r>
            <a:r>
              <a:rPr lang="zh-CN" altLang="zh-CN" sz="3600" b="1" dirty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写</a:t>
            </a:r>
            <a:r>
              <a:rPr lang="zh-CN" altLang="zh-CN" sz="36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神态</a:t>
            </a:r>
            <a:r>
              <a:rPr lang="zh-CN" altLang="zh-CN" sz="3600" b="1" dirty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，显其韬略和战功，胸有成竹，指挥若定。</a:t>
            </a:r>
            <a:r>
              <a:rPr lang="zh-CN" altLang="en-US" sz="36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指挥若定、泰然自若。</a:t>
            </a:r>
            <a:endParaRPr lang="zh-CN" altLang="en-US" sz="3600" b="1" dirty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sp>
        <p:nvSpPr>
          <p:cNvPr id="29703" name="Text Box 5"/>
          <p:cNvSpPr txBox="1"/>
          <p:nvPr/>
        </p:nvSpPr>
        <p:spPr>
          <a:xfrm>
            <a:off x="4380865" y="478155"/>
            <a:ext cx="707136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4000" b="1" dirty="0">
                <a:solidFill>
                  <a:srgbClr val="1720C8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下阙是从哪些方面来写周瑜的？</a:t>
            </a:r>
            <a:endParaRPr lang="zh-CN" altLang="en-US" sz="4000" b="1" dirty="0">
              <a:solidFill>
                <a:srgbClr val="1720C8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97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7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97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96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296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8" grpId="0"/>
      <p:bldP spid="29703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0" name="Rectangle 2"/>
          <p:cNvSpPr/>
          <p:nvPr/>
        </p:nvSpPr>
        <p:spPr>
          <a:xfrm>
            <a:off x="3890645" y="249555"/>
            <a:ext cx="7933055" cy="29718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30000"/>
              </a:lnSpc>
            </a:pPr>
            <a:r>
              <a:rPr lang="zh-CN" altLang="en-US" sz="3600" b="1" dirty="0">
                <a:solidFill>
                  <a:srgbClr val="1720C8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下片着力塑造周瑜，为何要插入“小乔初嫁了”这一细节？苏轼恐怕不是真的不知道小乔已经嫁给周瑜十年了，那么，苏轼为什么非得那样写不可呢？</a:t>
            </a:r>
            <a:endParaRPr lang="zh-CN" altLang="en-US" sz="3600" b="1" dirty="0">
              <a:solidFill>
                <a:srgbClr val="1720C8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50179" name="Rectangle 3"/>
          <p:cNvSpPr/>
          <p:nvPr/>
        </p:nvSpPr>
        <p:spPr>
          <a:xfrm>
            <a:off x="4575810" y="3625850"/>
            <a:ext cx="6315710" cy="2584450"/>
          </a:xfrm>
          <a:prstGeom prst="rect">
            <a:avLst/>
          </a:prstGeom>
          <a:solidFill>
            <a:srgbClr val="FFFFFF">
              <a:alpha val="69019"/>
            </a:srgbClr>
          </a:solidFill>
          <a:ln w="9525">
            <a:noFill/>
          </a:ln>
        </p:spPr>
        <p:txBody>
          <a:bodyPr wrap="square" anchor="t" anchorCtr="0">
            <a:spAutoFit/>
          </a:bodyPr>
          <a:p>
            <a:pPr indent="0">
              <a:lnSpc>
                <a:spcPct val="150000"/>
              </a:lnSpc>
              <a:buNone/>
            </a:pP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①</a:t>
            </a:r>
            <a:r>
              <a:rPr lang="en-US" altLang="zh-CN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 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以美人衬托英雄。</a:t>
            </a:r>
            <a:endParaRPr lang="zh-CN" altLang="en-US" sz="36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indent="0">
              <a:lnSpc>
                <a:spcPct val="150000"/>
              </a:lnSpc>
              <a:buNone/>
            </a:pP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②</a:t>
            </a:r>
            <a:r>
              <a:rPr lang="en-US" altLang="zh-CN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 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着力表现周瑜风流倜傥的儒将风采。</a:t>
            </a:r>
            <a:endParaRPr lang="zh-CN" altLang="en-US" sz="36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pic>
        <p:nvPicPr>
          <p:cNvPr id="30723" name="Picture 4" descr="367439">
            <a:hlinkClick r:id="rId1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310" y="3514725"/>
            <a:ext cx="3350895" cy="32416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24" name="Picture 5" descr="xin_56206050309365312167419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4310" y="139700"/>
            <a:ext cx="3350895" cy="326961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50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50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0" grpId="0"/>
      <p:bldP spid="5017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5" name="Text Box 3"/>
          <p:cNvSpPr txBox="1"/>
          <p:nvPr/>
        </p:nvSpPr>
        <p:spPr>
          <a:xfrm>
            <a:off x="5537200" y="513715"/>
            <a:ext cx="1583690" cy="768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4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解 题</a:t>
            </a:r>
            <a:endParaRPr lang="zh-CN" altLang="en-US" sz="44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125" name="Text Box 5"/>
          <p:cNvSpPr txBox="1"/>
          <p:nvPr/>
        </p:nvSpPr>
        <p:spPr>
          <a:xfrm>
            <a:off x="996950" y="1707515"/>
            <a:ext cx="10664825" cy="422021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60000"/>
              </a:lnSpc>
              <a:spcBef>
                <a:spcPct val="50000"/>
              </a:spcBef>
            </a:pPr>
            <a:r>
              <a:rPr lang="en-US" altLang="zh-CN" sz="44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     </a:t>
            </a:r>
            <a:r>
              <a:rPr lang="zh-CN" altLang="en-US" sz="44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念奴娇</a:t>
            </a:r>
            <a:r>
              <a:rPr lang="zh-CN" altLang="en-US" sz="44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，</a:t>
            </a:r>
            <a:r>
              <a:rPr lang="zh-CN" altLang="en-US" sz="4400" b="1" dirty="0">
                <a:solidFill>
                  <a:srgbClr val="0033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词牌名</a:t>
            </a:r>
            <a:r>
              <a:rPr lang="zh-CN" altLang="en-US" sz="44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，相传是因唐代时期著名的歌女</a:t>
            </a:r>
            <a:r>
              <a:rPr lang="zh-CN" altLang="en-US" sz="44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念奴</a:t>
            </a:r>
            <a:r>
              <a:rPr lang="zh-CN" altLang="en-US" sz="44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而得名。双调一百字，压仄韵，也有押平声韵的。</a:t>
            </a:r>
            <a:endParaRPr lang="zh-CN" altLang="en-US" sz="44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en-US" altLang="zh-CN" sz="4400" b="1" dirty="0">
                <a:solidFill>
                  <a:srgbClr val="000099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      </a:t>
            </a:r>
            <a:r>
              <a:rPr lang="zh-CN" altLang="en-US" sz="4400" b="1" dirty="0">
                <a:solidFill>
                  <a:srgbClr val="000099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赤壁怀古</a:t>
            </a:r>
            <a:r>
              <a:rPr lang="zh-CN" altLang="en-US" sz="44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，是词要咏怀的内容。</a:t>
            </a:r>
            <a:endParaRPr lang="en-US" altLang="zh-CN" sz="4400" b="1" dirty="0">
              <a:solidFill>
                <a:srgbClr val="FFFF66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1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5" grpId="0"/>
      <p:bldP spid="6145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5" name="Rectangle 6"/>
          <p:cNvSpPr/>
          <p:nvPr/>
        </p:nvSpPr>
        <p:spPr>
          <a:xfrm>
            <a:off x="3696970" y="1269365"/>
            <a:ext cx="8160385" cy="540575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理解：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是倒装句，</a:t>
            </a:r>
            <a:r>
              <a:rPr lang="zh-CN" altLang="en-US" sz="36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“应笑我多情”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，即苏轼在人生失意、人生低潮、年华老大的时候，还怀想什么“风流人物”，太多情了。这里</a:t>
            </a:r>
            <a:r>
              <a:rPr lang="zh-CN" altLang="en-US" sz="36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用自嘲方式写自己的感伤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，最终发出 “人生如梦 ”的感慨，以</a:t>
            </a:r>
            <a:r>
              <a:rPr lang="zh-CN" altLang="en-US" sz="36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呼应首三句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。英雄人物，丰功伟绩，全都是过眼烟云，稍纵即逝，也是心境旷达，潇洒酒酬月。</a:t>
            </a:r>
            <a:r>
              <a:rPr lang="zh-CN" altLang="en-US" sz="3600" b="1" dirty="0">
                <a:solidFill>
                  <a:srgbClr val="0033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</a:t>
            </a:r>
            <a:endParaRPr lang="zh-CN" altLang="en-US" sz="3600" b="1" dirty="0">
              <a:solidFill>
                <a:srgbClr val="0033CC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8676" name="矩形 4"/>
          <p:cNvSpPr/>
          <p:nvPr/>
        </p:nvSpPr>
        <p:spPr>
          <a:xfrm>
            <a:off x="3797935" y="358140"/>
            <a:ext cx="795782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40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“多情应笑我”</a:t>
            </a:r>
            <a:r>
              <a:rPr lang="zh-CN" altLang="en-US" sz="4000" b="1" dirty="0">
                <a:solidFill>
                  <a:srgbClr val="1720C8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，这句怎么理解？</a:t>
            </a:r>
            <a:endParaRPr lang="zh-CN" altLang="en-US" sz="4000" b="1" dirty="0">
              <a:solidFill>
                <a:srgbClr val="1720C8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pic>
        <p:nvPicPr>
          <p:cNvPr id="31748" name="Picture 2" descr="东坡像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0355" y="459740"/>
            <a:ext cx="3166745" cy="602551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blinds dir="vert"/>
    <p:sndAc>
      <p:stSnd>
        <p:snd r:embed="rId2" name="projctor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cmd type="evt" cmd="onstopaudio">
                                      <p:cBhvr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ldTgt/>
                                        </p:tgtEl>
                                      </p:cBhvr>
                                    </p:cmd>
                                  </p:subTnLst>
                                </p:cTn>
                              </p:par>
                              <p:par>
                                <p:cTn id="1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5" grpId="0"/>
      <p:bldP spid="28676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sp>
        <p:nvSpPr>
          <p:cNvPr id="32772" name="Text Box 4"/>
          <p:cNvSpPr txBox="1"/>
          <p:nvPr/>
        </p:nvSpPr>
        <p:spPr>
          <a:xfrm>
            <a:off x="5661660" y="1721485"/>
            <a:ext cx="5693410" cy="407860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80000"/>
              </a:lnSpc>
            </a:pPr>
            <a:r>
              <a:rPr lang="en-US" altLang="zh-CN" sz="3200" b="1" dirty="0">
                <a:solidFill>
                  <a:srgbClr val="00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   </a:t>
            </a:r>
            <a:r>
              <a:rPr lang="zh-CN" altLang="en-US" sz="4800" b="1" dirty="0">
                <a:solidFill>
                  <a:srgbClr val="0033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作者从哪几个方面将周瑜与自己进行比较？</a:t>
            </a:r>
            <a:endParaRPr lang="zh-CN" altLang="en-US" sz="4800" b="1" dirty="0">
              <a:solidFill>
                <a:srgbClr val="0033CC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31746" name="Text Box 5"/>
          <p:cNvSpPr txBox="1"/>
          <p:nvPr/>
        </p:nvSpPr>
        <p:spPr>
          <a:xfrm>
            <a:off x="2667000" y="2133600"/>
            <a:ext cx="30988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endParaRPr lang="zh-CN" altLang="zh-CN" sz="3200" b="1" dirty="0">
              <a:solidFill>
                <a:srgbClr val="000066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2" name="Picture 6" descr="图片14"/>
          <p:cNvPicPr>
            <a:picLocks noChangeAspect="1"/>
          </p:cNvPicPr>
          <p:nvPr/>
        </p:nvPicPr>
        <p:blipFill>
          <a:blip r:embed="rId1"/>
          <a:srcRect l="22106" t="7649" r="-85" b="4535"/>
          <a:stretch>
            <a:fillRect/>
          </a:stretch>
        </p:blipFill>
        <p:spPr>
          <a:xfrm>
            <a:off x="394970" y="276860"/>
            <a:ext cx="4615815" cy="62744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2773" name="文本框 1"/>
          <p:cNvSpPr txBox="1"/>
          <p:nvPr/>
        </p:nvSpPr>
        <p:spPr>
          <a:xfrm>
            <a:off x="7033260" y="622300"/>
            <a:ext cx="2418080" cy="76835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4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合作探究</a:t>
            </a:r>
            <a:endParaRPr lang="zh-CN" altLang="en-US" sz="36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med">
    <p:zoom dir="in"/>
    <p:sndAc>
      <p:stSnd>
        <p:snd r:embed="rId2" name="projctor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cmd type="evt" cmd="onstopaudio">
                                      <p:cBhvr>
                                        <p:cTn display="1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</p:cTn>
                                        <p:tgtEl>
                                          <p:sldTgt/>
                                        </p:tgtEl>
                                      </p:cBhvr>
                                    </p:cmd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2" grpId="0"/>
      <p:bldP spid="32773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69" name="Rectangle 4"/>
          <p:cNvSpPr/>
          <p:nvPr/>
        </p:nvSpPr>
        <p:spPr>
          <a:xfrm>
            <a:off x="1524000" y="277813"/>
            <a:ext cx="8748713" cy="64516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/>
            <a:r>
              <a:rPr lang="en-US" altLang="zh-CN" sz="3600" b="1" dirty="0">
                <a:solidFill>
                  <a:srgbClr val="00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en-US" altLang="zh-CN" sz="6000" b="1" dirty="0">
              <a:solidFill>
                <a:srgbClr val="99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2770" name="Text Box 5"/>
          <p:cNvSpPr txBox="1"/>
          <p:nvPr/>
        </p:nvSpPr>
        <p:spPr>
          <a:xfrm>
            <a:off x="3432175" y="836613"/>
            <a:ext cx="4629150" cy="3683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2771" name="Text Box 6"/>
          <p:cNvSpPr txBox="1"/>
          <p:nvPr/>
        </p:nvSpPr>
        <p:spPr>
          <a:xfrm>
            <a:off x="4583113" y="1052513"/>
            <a:ext cx="3348037" cy="3683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3796" name="Rectangle 7"/>
          <p:cNvSpPr/>
          <p:nvPr/>
        </p:nvSpPr>
        <p:spPr>
          <a:xfrm>
            <a:off x="1747838" y="214313"/>
            <a:ext cx="83010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作者从下面几个角度与自己比较</a:t>
            </a: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         </a:t>
            </a:r>
            <a:endParaRPr lang="zh-CN" altLang="en-US" sz="40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3797" name="Rectangle 8"/>
          <p:cNvSpPr/>
          <p:nvPr/>
        </p:nvSpPr>
        <p:spPr>
          <a:xfrm>
            <a:off x="4171950" y="1203325"/>
            <a:ext cx="5677535" cy="768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周瑜             </a:t>
            </a:r>
            <a:r>
              <a:rPr lang="en-US" altLang="zh-CN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      </a:t>
            </a: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 苏轼</a:t>
            </a:r>
            <a:r>
              <a:rPr lang="zh-CN" altLang="en-US" sz="4400" dirty="0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　　 </a:t>
            </a:r>
            <a:endParaRPr lang="zh-CN" altLang="en-US" sz="1400" dirty="0">
              <a:solidFill>
                <a:srgbClr val="0000CC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35846" name="Rectangle 9"/>
          <p:cNvSpPr/>
          <p:nvPr/>
        </p:nvSpPr>
        <p:spPr>
          <a:xfrm>
            <a:off x="1071563" y="2069148"/>
            <a:ext cx="1861185" cy="38131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lnSpc>
                <a:spcPct val="110000"/>
              </a:lnSpc>
            </a:pPr>
            <a:r>
              <a:rPr lang="zh-CN" altLang="en-US" sz="4400" b="1" dirty="0">
                <a:solidFill>
                  <a:srgbClr val="0099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年龄：</a:t>
            </a:r>
            <a:br>
              <a:rPr lang="zh-CN" altLang="en-US" sz="4400" b="1" dirty="0">
                <a:solidFill>
                  <a:srgbClr val="0099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</a:br>
            <a:r>
              <a:rPr lang="zh-CN" altLang="en-US" sz="4400" b="1" dirty="0">
                <a:solidFill>
                  <a:srgbClr val="0099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生活：</a:t>
            </a:r>
            <a:br>
              <a:rPr lang="zh-CN" altLang="en-US" sz="4400" b="1" dirty="0">
                <a:solidFill>
                  <a:srgbClr val="0099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</a:br>
            <a:r>
              <a:rPr lang="zh-CN" altLang="en-US" sz="4400" b="1" dirty="0">
                <a:solidFill>
                  <a:srgbClr val="0099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外貌：</a:t>
            </a:r>
            <a:br>
              <a:rPr lang="zh-CN" altLang="en-US" sz="4400" b="1" dirty="0">
                <a:solidFill>
                  <a:srgbClr val="0099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</a:br>
            <a:r>
              <a:rPr lang="zh-CN" altLang="en-US" sz="4400" b="1" dirty="0">
                <a:solidFill>
                  <a:srgbClr val="0099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职位：</a:t>
            </a:r>
            <a:br>
              <a:rPr lang="zh-CN" altLang="en-US" sz="4400" b="1" dirty="0">
                <a:solidFill>
                  <a:srgbClr val="0099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</a:br>
            <a:r>
              <a:rPr lang="zh-CN" altLang="en-US" sz="4400" b="1" dirty="0">
                <a:solidFill>
                  <a:srgbClr val="0099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际遇：</a:t>
            </a:r>
            <a:endParaRPr lang="zh-CN" altLang="en-US" sz="4400" b="1" dirty="0">
              <a:solidFill>
                <a:srgbClr val="0099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33803" name="Rectangle 11"/>
          <p:cNvSpPr/>
          <p:nvPr/>
        </p:nvSpPr>
        <p:spPr>
          <a:xfrm>
            <a:off x="7819390" y="2069148"/>
            <a:ext cx="2744788" cy="38131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10000"/>
              </a:lnSpc>
            </a:pPr>
            <a:r>
              <a:rPr lang="en-US" altLang="zh-CN" sz="4400" b="1" dirty="0">
                <a:solidFill>
                  <a:srgbClr val="000099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47</a:t>
            </a:r>
            <a:r>
              <a:rPr lang="zh-CN" altLang="en-US" sz="4400" b="1" dirty="0">
                <a:solidFill>
                  <a:srgbClr val="000099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岁</a:t>
            </a:r>
            <a:endParaRPr lang="zh-CN" altLang="en-US" sz="4400" b="1" dirty="0">
              <a:solidFill>
                <a:srgbClr val="000099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4400" b="1" dirty="0">
                <a:solidFill>
                  <a:srgbClr val="000099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屡遭不幸</a:t>
            </a:r>
            <a:endParaRPr lang="zh-CN" altLang="en-US" sz="4400" b="1" dirty="0">
              <a:solidFill>
                <a:srgbClr val="000099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4400" b="1" dirty="0">
                <a:solidFill>
                  <a:srgbClr val="000099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早生华发</a:t>
            </a:r>
            <a:endParaRPr lang="zh-CN" altLang="en-US" sz="4400" b="1" dirty="0">
              <a:solidFill>
                <a:srgbClr val="000099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4400" b="1" dirty="0">
                <a:solidFill>
                  <a:srgbClr val="000099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团练副使</a:t>
            </a:r>
            <a:endParaRPr lang="zh-CN" altLang="en-US" sz="4400" b="1" dirty="0">
              <a:solidFill>
                <a:srgbClr val="000099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4400" b="1" dirty="0">
                <a:solidFill>
                  <a:srgbClr val="000099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仕途坎坷</a:t>
            </a:r>
            <a:endParaRPr lang="zh-CN" altLang="en-US" sz="4400" b="1" dirty="0">
              <a:solidFill>
                <a:srgbClr val="000099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32776" name="Rectangle 12"/>
          <p:cNvSpPr/>
          <p:nvPr/>
        </p:nvSpPr>
        <p:spPr>
          <a:xfrm>
            <a:off x="3503613" y="2852738"/>
            <a:ext cx="3600450" cy="92202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endParaRPr lang="zh-CN" altLang="en-US" sz="5400" b="1" dirty="0">
              <a:solidFill>
                <a:srgbClr val="00B05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2777" name="Rectangle 14"/>
          <p:cNvSpPr/>
          <p:nvPr/>
        </p:nvSpPr>
        <p:spPr>
          <a:xfrm>
            <a:off x="3503613" y="3633788"/>
            <a:ext cx="3455987" cy="92202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endParaRPr lang="zh-CN" altLang="en-US" sz="5400" b="1" dirty="0">
              <a:solidFill>
                <a:srgbClr val="00B05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2778" name="Rectangle 16"/>
          <p:cNvSpPr/>
          <p:nvPr/>
        </p:nvSpPr>
        <p:spPr>
          <a:xfrm>
            <a:off x="3503613" y="4508500"/>
            <a:ext cx="3744912" cy="92202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endParaRPr lang="zh-CN" altLang="en-US" sz="5400" b="1" dirty="0">
              <a:solidFill>
                <a:srgbClr val="00B05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2779" name="Rectangle 18"/>
          <p:cNvSpPr/>
          <p:nvPr/>
        </p:nvSpPr>
        <p:spPr>
          <a:xfrm>
            <a:off x="3503613" y="5300663"/>
            <a:ext cx="3744912" cy="92202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endParaRPr lang="zh-CN" altLang="en-US" sz="5400" b="1" dirty="0">
              <a:solidFill>
                <a:srgbClr val="00B05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3811" name="Rectangle 19"/>
          <p:cNvSpPr/>
          <p:nvPr/>
        </p:nvSpPr>
        <p:spPr>
          <a:xfrm>
            <a:off x="3633470" y="2069148"/>
            <a:ext cx="2420620" cy="38131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lnSpc>
                <a:spcPct val="110000"/>
              </a:lnSpc>
            </a:pPr>
            <a:r>
              <a:rPr lang="en-US" altLang="zh-CN" sz="44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24</a:t>
            </a:r>
            <a:r>
              <a:rPr lang="zh-CN" altLang="en-US" sz="44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岁</a:t>
            </a:r>
            <a:endParaRPr lang="zh-CN" altLang="en-US" sz="44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44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幸福美满</a:t>
            </a:r>
            <a:endParaRPr lang="zh-CN" altLang="en-US" sz="44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44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英俊儒雅</a:t>
            </a:r>
            <a:endParaRPr lang="zh-CN" altLang="en-US" sz="44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44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东吴都督</a:t>
            </a:r>
            <a:endParaRPr lang="zh-CN" altLang="en-US" sz="44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44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功成名就</a:t>
            </a:r>
            <a:endParaRPr lang="zh-CN" altLang="en-US" sz="44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</p:spTree>
  </p:cSld>
  <p:clrMapOvr>
    <a:masterClrMapping/>
  </p:clrMapOvr>
  <p:transition spd="med">
    <p:zoom/>
    <p:sndAc>
      <p:stSnd>
        <p:snd r:embed="rId1" name="projctor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35846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5846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cmd type="evt" cmd="onstopaudio">
                                      <p:cBhvr>
                                        <p:cTn display="1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</p:cTn>
                                        <p:tgtEl>
                                          <p:sldTgt/>
                                        </p:tgtEl>
                                      </p:cBhvr>
                                    </p:cmd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338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338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cmd type="evt" cmd="onstopaudio">
                                      <p:cBhvr>
                                        <p:cTn display="1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</p:cTn>
                                        <p:tgtEl>
                                          <p:sldTgt/>
                                        </p:tgtEl>
                                      </p:cBhvr>
                                    </p:cmd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000"/>
                            </p:stCondLst>
                            <p:childTnLst>
                              <p:par>
                                <p:cTn id="2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338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338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803" grpId="0"/>
      <p:bldP spid="33811" grpId="0"/>
      <p:bldP spid="33796" grpId="0"/>
      <p:bldP spid="33797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34695" y="1807210"/>
            <a:ext cx="10881360" cy="47694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  <a:spcBef>
                <a:spcPct val="50000"/>
              </a:spcBef>
              <a:buClrTx/>
              <a:buNone/>
            </a:pPr>
            <a:r>
              <a:rPr lang="en-US" altLang="zh-CN" sz="3200" b="1" dirty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1</a:t>
            </a:r>
            <a:r>
              <a:rPr lang="zh-CN" altLang="en-US" sz="3200" b="1" dirty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、</a:t>
            </a:r>
            <a:r>
              <a:rPr lang="en-US" altLang="zh-CN" sz="3200" b="1" dirty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被捕入狱，谪居黄州，对他的打击是巨大的。在他看来是</a:t>
            </a:r>
            <a:r>
              <a:rPr lang="zh-CN" altLang="en-US" sz="3200" b="1" dirty="0">
                <a:solidFill>
                  <a:srgbClr val="FF33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怀才不遇</a:t>
            </a:r>
            <a:r>
              <a:rPr lang="zh-CN" altLang="en-US" sz="3200" b="1" dirty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，遭人陷害，并使他</a:t>
            </a:r>
            <a:r>
              <a:rPr lang="zh-CN" altLang="en-US" sz="3200" b="1" dirty="0">
                <a:solidFill>
                  <a:srgbClr val="FF33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壮志难酬</a:t>
            </a:r>
            <a:r>
              <a:rPr lang="zh-CN" altLang="en-US" sz="3200" b="1" dirty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。“人生如梦”两句，正是这种身受迫害、怀才不遇和壮志难酬的悲愤，一种无人理解而寄托于江月的旷达。</a:t>
            </a:r>
            <a:endParaRPr lang="zh-CN" altLang="en-US" sz="3200" b="1" dirty="0">
              <a:solidFill>
                <a:srgbClr val="000000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  <a:p>
            <a:pPr>
              <a:lnSpc>
                <a:spcPct val="100000"/>
              </a:lnSpc>
              <a:spcBef>
                <a:spcPct val="50000"/>
              </a:spcBef>
              <a:buClrTx/>
              <a:buNone/>
            </a:pPr>
            <a:r>
              <a:rPr lang="en-US" altLang="zh-CN" sz="3200" b="1" dirty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2</a:t>
            </a:r>
            <a:r>
              <a:rPr lang="zh-CN" altLang="en-US" sz="3200" b="1" dirty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、</a:t>
            </a:r>
            <a:r>
              <a:rPr lang="en-US" altLang="zh-CN" sz="3200" b="1" dirty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——“</a:t>
            </a:r>
            <a:r>
              <a:rPr lang="zh-CN" altLang="en-US" sz="3200" b="1" dirty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人生如梦”两句是诗人由</a:t>
            </a:r>
            <a:r>
              <a:rPr lang="zh-CN" altLang="en-US" sz="3200" b="1" dirty="0">
                <a:solidFill>
                  <a:srgbClr val="FF33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江山人物的推移和自己“早生华发</a:t>
            </a:r>
            <a:r>
              <a:rPr lang="zh-CN" altLang="en-US" sz="3200" b="1" dirty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”的对比中发出的。长江依旧，英雄已逝；幼时壮志犹在，而今年近“知命”，“早生华发”，就不能不感到</a:t>
            </a:r>
            <a:r>
              <a:rPr lang="zh-CN" altLang="en-US" sz="3200" b="1" dirty="0">
                <a:solidFill>
                  <a:srgbClr val="FF33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人生的短暂与万事皆休的悲凉</a:t>
            </a:r>
            <a:r>
              <a:rPr lang="zh-CN" altLang="en-US" sz="3200" b="1" dirty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。这是一种人之常情，怎能说是消极的呢？</a:t>
            </a:r>
            <a:endParaRPr lang="zh-CN" altLang="en-US" sz="3200" b="1" dirty="0">
              <a:solidFill>
                <a:srgbClr val="000000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64210" y="322580"/>
            <a:ext cx="10864215" cy="13093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10000"/>
              </a:lnSpc>
            </a:pPr>
            <a:r>
              <a:rPr lang="zh-CN" altLang="en-US" sz="3600" b="1" dirty="0">
                <a:solidFill>
                  <a:srgbClr val="1720C8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如何理解“人生如梦，一尊还酹江月”？是积极还是消极？</a:t>
            </a:r>
            <a:endParaRPr lang="zh-CN" altLang="en-US" sz="3600" b="1" dirty="0">
              <a:solidFill>
                <a:srgbClr val="1720C8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sp>
        <p:nvSpPr>
          <p:cNvPr id="76807" name="Text Box 7"/>
          <p:cNvSpPr txBox="1"/>
          <p:nvPr/>
        </p:nvSpPr>
        <p:spPr>
          <a:xfrm>
            <a:off x="422275" y="428625"/>
            <a:ext cx="11155680" cy="60007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60000"/>
              </a:lnSpc>
              <a:spcBef>
                <a:spcPct val="50000"/>
              </a:spcBef>
            </a:pPr>
            <a:r>
              <a:rPr lang="en-US" altLang="zh-CN" sz="4000" b="1" dirty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      </a:t>
            </a:r>
            <a:r>
              <a:rPr lang="zh-CN" altLang="en-US" sz="4000" b="1" dirty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这种感慨</a:t>
            </a:r>
            <a:r>
              <a:rPr lang="zh-CN" altLang="en-US" sz="40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，</a:t>
            </a:r>
            <a:r>
              <a:rPr lang="zh-CN" altLang="en-US" sz="40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是由追慕古代英雄引起的</a:t>
            </a:r>
            <a:r>
              <a:rPr lang="zh-CN" altLang="en-US" sz="4000" b="1" dirty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。和周瑜那么年轻就建立了赫赫战功而千古流芳比较起来，就不能不激起自己一种老之将至而壮志难酬的深沉苦闷，就不能不感到自己的渺小与惭愧。这种</a:t>
            </a:r>
            <a:r>
              <a:rPr lang="zh-CN" altLang="en-US" sz="40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与英雄对比自愧功业无成的伤感，</a:t>
            </a:r>
            <a:r>
              <a:rPr lang="zh-CN" altLang="en-US" sz="4000" b="1" dirty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不正包含一种积极向上的精神吗？</a:t>
            </a:r>
            <a:endParaRPr lang="zh-CN" altLang="en-US" sz="4000" b="1" dirty="0">
              <a:solidFill>
                <a:srgbClr val="00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68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68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807" grpId="0" bldLvl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pic>
        <p:nvPicPr>
          <p:cNvPr id="37889" name="图片 56321" descr="无标题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5100" y="130810"/>
            <a:ext cx="11915140" cy="659638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7890" name="文本框 56322"/>
          <p:cNvSpPr txBox="1"/>
          <p:nvPr/>
        </p:nvSpPr>
        <p:spPr>
          <a:xfrm>
            <a:off x="2559050" y="1660525"/>
            <a:ext cx="6819900" cy="768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Arial" panose="020B0604020202020204" pitchFamily="34" charset="0"/>
                <a:ea typeface="华文细黑" panose="02010600040101010101" pitchFamily="2" charset="-122"/>
              </a:rPr>
              <a:t>    </a:t>
            </a:r>
            <a:r>
              <a:rPr lang="zh-CN" altLang="en-US" sz="4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人生如梦，一尊还酹江月</a:t>
            </a:r>
            <a:r>
              <a:rPr lang="zh-CN" altLang="en-US" sz="4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4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6324" name="矩形 56323"/>
          <p:cNvSpPr/>
          <p:nvPr/>
        </p:nvSpPr>
        <p:spPr>
          <a:xfrm>
            <a:off x="1052195" y="3957955"/>
            <a:ext cx="9832975" cy="25285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</a:t>
            </a:r>
            <a:r>
              <a:rPr lang="zh-CN" altLang="en-US" sz="2400" b="1" dirty="0">
                <a:solidFill>
                  <a:srgbClr val="FFFF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2400" b="1" dirty="0">
                <a:solidFill>
                  <a:srgbClr val="66FF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en-US" altLang="zh-CN" sz="2400" b="1" dirty="0">
                <a:solidFill>
                  <a:srgbClr val="66FF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</a:t>
            </a:r>
            <a:r>
              <a:rPr lang="zh-CN" altLang="en-US" sz="4400" b="1" dirty="0">
                <a:solidFill>
                  <a:srgbClr val="66FF66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洒酒入江，以酒祭月，是希望万古愁怀随江而去。感慨和动作中现出一种超脱与旷达。 </a:t>
            </a:r>
            <a:endParaRPr lang="zh-CN" altLang="en-US" sz="4400" b="1" dirty="0">
              <a:solidFill>
                <a:srgbClr val="66FF66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78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78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78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7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4">
                                            <p:txEl>
                                              <p:charRg st="0" end="4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6324">
                                            <p:txEl>
                                              <p:charRg st="0" end="4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6324">
                                            <p:txEl>
                                              <p:charRg st="0" end="4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6324">
                                            <p:txEl>
                                              <p:charRg st="0" end="4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0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5" name="Rectangle 2"/>
          <p:cNvSpPr>
            <a:spLocks noGrp="1" noRot="1"/>
          </p:cNvSpPr>
          <p:nvPr>
            <p:ph type="title"/>
          </p:nvPr>
        </p:nvSpPr>
        <p:spPr>
          <a:xfrm>
            <a:off x="4914900" y="222250"/>
            <a:ext cx="1779905" cy="640080"/>
          </a:xfrm>
        </p:spPr>
        <p:txBody>
          <a:bodyPr vert="horz" wrap="square" lIns="91440" tIns="45720" rIns="91440" bIns="45720" anchor="ctr" anchorCtr="0">
            <a:normAutofit fontScale="90000"/>
          </a:bodyPr>
          <a:p>
            <a:pPr eaLnBrk="1" hangingPunct="1">
              <a:lnSpc>
                <a:spcPct val="110000"/>
              </a:lnSpc>
            </a:pPr>
            <a:r>
              <a:rPr lang="zh-CN" altLang="en-US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译   文</a:t>
            </a:r>
            <a:endParaRPr lang="zh-CN" altLang="en-US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87375" y="1010920"/>
            <a:ext cx="11017250" cy="55079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3200" b="1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      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长江朝东流去，千百年来，所有才华横溢的英雄豪杰，都被长江滚滚的波浪冲洗掉了。那旧营垒的西边，人们说：那是三国时周郎大破曹兵的赤壁。陡峭不平的石壁插入天空，惊人的巨浪拍打着江岸，卷起千堆雪似的层层浪花。祖国的江山啊，那一时期该有多少英雄豪杰！</a:t>
            </a:r>
            <a:b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</a:b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      遥想当年周公瑾，小乔刚刚嫁了过来，周公瑾姿态雄峻。 手里拿着羽毛扇，头上戴着青丝帛的头巾，谈笑之间，曹操的无数战船在浓烟烈火中烧成灰烬。神游于故国（三国）战场，该笑我太多愁善感了，以致过早地生出白发。人的一生就象做了一场大梦，还是把一杯酒献给江上的明月，和我同饮共醉吧！ </a:t>
            </a:r>
            <a:endParaRPr lang="zh-CN" altLang="en-US" sz="3200" b="1" dirty="0"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63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63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5" grpId="0"/>
      <p:bldP spid="2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pic>
        <p:nvPicPr>
          <p:cNvPr id="6178" name="Picture 34" descr="D:\第三册教案\备课资料\评优课\图片\zhouy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164513" y="2492375"/>
            <a:ext cx="2503487" cy="3600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7890" name="Text Box 5"/>
          <p:cNvSpPr txBox="1"/>
          <p:nvPr/>
        </p:nvSpPr>
        <p:spPr>
          <a:xfrm>
            <a:off x="1660525" y="-136525"/>
            <a:ext cx="309880" cy="368300"/>
          </a:xfrm>
          <a:prstGeom prst="rect">
            <a:avLst/>
          </a:prstGeom>
          <a:noFill/>
          <a:ln w="12700">
            <a:noFill/>
          </a:ln>
        </p:spPr>
        <p:txBody>
          <a:bodyPr wrap="none" anchor="t" anchorCtr="0">
            <a:spAutoFit/>
          </a:bodyPr>
          <a:p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50" name="Text Box 6"/>
          <p:cNvSpPr txBox="1"/>
          <p:nvPr/>
        </p:nvSpPr>
        <p:spPr>
          <a:xfrm>
            <a:off x="1524000" y="620713"/>
            <a:ext cx="1710690" cy="706755"/>
          </a:xfrm>
          <a:prstGeom prst="rect">
            <a:avLst/>
          </a:prstGeom>
          <a:noFill/>
          <a:ln w="12700">
            <a:noFill/>
          </a:ln>
        </p:spPr>
        <p:txBody>
          <a:bodyPr wrap="none" anchor="t" anchorCtr="0">
            <a:spAutoFit/>
          </a:bodyPr>
          <a:p>
            <a:r>
              <a:rPr lang="zh-CN" altLang="en-US" sz="4000" b="1" dirty="0">
                <a:solidFill>
                  <a:srgbClr val="0033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观景</a:t>
            </a:r>
            <a:r>
              <a:rPr lang="zh-CN" altLang="en-US" sz="4000" b="1" dirty="0">
                <a:solidFill>
                  <a:srgbClr val="00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：</a:t>
            </a:r>
            <a:endParaRPr lang="zh-CN" altLang="en-US" sz="4000" b="1" dirty="0">
              <a:solidFill>
                <a:srgbClr val="0033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51" name="Text Box 7"/>
          <p:cNvSpPr txBox="1"/>
          <p:nvPr/>
        </p:nvSpPr>
        <p:spPr>
          <a:xfrm>
            <a:off x="1524000" y="2852738"/>
            <a:ext cx="1708785" cy="1137285"/>
          </a:xfrm>
          <a:prstGeom prst="rect">
            <a:avLst/>
          </a:prstGeom>
          <a:noFill/>
          <a:ln w="12700">
            <a:noFill/>
          </a:ln>
        </p:spPr>
        <p:txBody>
          <a:bodyPr wrap="none" anchor="t" anchorCtr="0">
            <a:spAutoFit/>
          </a:bodyPr>
          <a:p>
            <a:r>
              <a:rPr lang="zh-CN" altLang="en-US" sz="4000" b="1" dirty="0">
                <a:solidFill>
                  <a:srgbClr val="0033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思人：</a:t>
            </a:r>
            <a:endParaRPr lang="zh-CN" altLang="en-US" sz="4000" b="1" dirty="0">
              <a:solidFill>
                <a:srgbClr val="0033CC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（遥想）</a:t>
            </a:r>
            <a:endParaRPr lang="zh-CN" altLang="en-US" sz="28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6152" name="Text Box 8"/>
          <p:cNvSpPr txBox="1"/>
          <p:nvPr/>
        </p:nvSpPr>
        <p:spPr>
          <a:xfrm>
            <a:off x="1524000" y="5805488"/>
            <a:ext cx="1557655" cy="645160"/>
          </a:xfrm>
          <a:prstGeom prst="rect">
            <a:avLst/>
          </a:prstGeom>
          <a:noFill/>
          <a:ln w="12700">
            <a:noFill/>
          </a:ln>
        </p:spPr>
        <p:txBody>
          <a:bodyPr wrap="none" anchor="t" anchorCtr="0">
            <a:spAutoFit/>
          </a:bodyPr>
          <a:p>
            <a:r>
              <a:rPr lang="zh-CN" altLang="en-US" sz="3600" b="1" dirty="0">
                <a:solidFill>
                  <a:srgbClr val="0033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感慨</a:t>
            </a:r>
            <a:r>
              <a:rPr lang="zh-CN" altLang="en-US" sz="3600" b="1" dirty="0">
                <a:solidFill>
                  <a:srgbClr val="00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：</a:t>
            </a:r>
            <a:endParaRPr lang="zh-CN" altLang="en-US" sz="3600" b="1" dirty="0">
              <a:solidFill>
                <a:srgbClr val="0033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54" name="Text Box 10"/>
          <p:cNvSpPr txBox="1"/>
          <p:nvPr/>
        </p:nvSpPr>
        <p:spPr>
          <a:xfrm>
            <a:off x="7537133" y="3508375"/>
            <a:ext cx="675005" cy="1930400"/>
          </a:xfrm>
          <a:prstGeom prst="rect">
            <a:avLst/>
          </a:prstGeom>
          <a:noFill/>
          <a:ln w="12700">
            <a:noFill/>
          </a:ln>
        </p:spPr>
        <p:txBody>
          <a:bodyPr vert="eaVert" wrap="square" anchor="t" anchorCtr="0">
            <a:spAutoFit/>
          </a:bodyPr>
          <a:p>
            <a:r>
              <a:rPr lang="zh-CN" altLang="en-US" sz="3200" b="1" dirty="0">
                <a:solidFill>
                  <a:srgbClr val="FF0066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思瑜叹己</a:t>
            </a:r>
            <a:endParaRPr lang="zh-CN" altLang="en-US" sz="3200" b="1" dirty="0">
              <a:solidFill>
                <a:srgbClr val="FF0066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6155" name="Line 11"/>
          <p:cNvSpPr/>
          <p:nvPr/>
        </p:nvSpPr>
        <p:spPr>
          <a:xfrm>
            <a:off x="2927350" y="3141663"/>
            <a:ext cx="4464050" cy="647700"/>
          </a:xfrm>
          <a:prstGeom prst="line">
            <a:avLst/>
          </a:prstGeom>
          <a:ln w="476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6156" name="Line 12"/>
          <p:cNvSpPr/>
          <p:nvPr/>
        </p:nvSpPr>
        <p:spPr>
          <a:xfrm flipH="1">
            <a:off x="2927350" y="5157788"/>
            <a:ext cx="4608513" cy="863600"/>
          </a:xfrm>
          <a:prstGeom prst="line">
            <a:avLst/>
          </a:prstGeom>
          <a:ln w="476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6157" name="Text Box 13"/>
          <p:cNvSpPr txBox="1"/>
          <p:nvPr/>
        </p:nvSpPr>
        <p:spPr>
          <a:xfrm>
            <a:off x="2855913" y="981075"/>
            <a:ext cx="897890" cy="521970"/>
          </a:xfrm>
          <a:prstGeom prst="rect">
            <a:avLst/>
          </a:prstGeom>
          <a:noFill/>
          <a:ln w="12700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大江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58" name="Text Box 14"/>
          <p:cNvSpPr txBox="1"/>
          <p:nvPr/>
        </p:nvSpPr>
        <p:spPr>
          <a:xfrm>
            <a:off x="6311900" y="908050"/>
            <a:ext cx="897890" cy="521970"/>
          </a:xfrm>
          <a:prstGeom prst="rect">
            <a:avLst/>
          </a:prstGeom>
          <a:noFill/>
          <a:ln w="12700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乱石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59" name="Text Box 15"/>
          <p:cNvSpPr txBox="1"/>
          <p:nvPr/>
        </p:nvSpPr>
        <p:spPr>
          <a:xfrm>
            <a:off x="8040688" y="836613"/>
            <a:ext cx="897890" cy="521970"/>
          </a:xfrm>
          <a:prstGeom prst="rect">
            <a:avLst/>
          </a:prstGeom>
          <a:noFill/>
          <a:ln w="12700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惊涛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60" name="Text Box 16"/>
          <p:cNvSpPr txBox="1"/>
          <p:nvPr/>
        </p:nvSpPr>
        <p:spPr>
          <a:xfrm>
            <a:off x="3000375" y="1916113"/>
            <a:ext cx="895350" cy="521970"/>
          </a:xfrm>
          <a:prstGeom prst="rect">
            <a:avLst/>
          </a:prstGeom>
          <a:noFill/>
          <a:ln w="12700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东去</a:t>
            </a:r>
            <a:endParaRPr lang="zh-CN" altLang="en-US" sz="28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6161" name="Text Box 17"/>
          <p:cNvSpPr txBox="1"/>
          <p:nvPr/>
        </p:nvSpPr>
        <p:spPr>
          <a:xfrm>
            <a:off x="6311900" y="1916113"/>
            <a:ext cx="895350" cy="521970"/>
          </a:xfrm>
          <a:prstGeom prst="rect">
            <a:avLst/>
          </a:prstGeom>
          <a:noFill/>
          <a:ln w="12700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穿空</a:t>
            </a:r>
            <a:endParaRPr lang="zh-CN" altLang="en-US" sz="28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6162" name="Text Box 18"/>
          <p:cNvSpPr txBox="1"/>
          <p:nvPr/>
        </p:nvSpPr>
        <p:spPr>
          <a:xfrm>
            <a:off x="4511675" y="908050"/>
            <a:ext cx="540385" cy="521970"/>
          </a:xfrm>
          <a:prstGeom prst="rect">
            <a:avLst/>
          </a:prstGeom>
          <a:noFill/>
          <a:ln w="12700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浪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63" name="Text Box 19"/>
          <p:cNvSpPr txBox="1"/>
          <p:nvPr/>
        </p:nvSpPr>
        <p:spPr>
          <a:xfrm>
            <a:off x="4224338" y="1989138"/>
            <a:ext cx="1109980" cy="953135"/>
          </a:xfrm>
          <a:prstGeom prst="rect">
            <a:avLst/>
          </a:prstGeom>
          <a:noFill/>
          <a:ln w="12700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淘</a:t>
            </a:r>
            <a:r>
              <a:rPr lang="en-US" altLang="zh-CN" sz="2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(</a:t>
            </a:r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尽</a:t>
            </a:r>
            <a:r>
              <a:rPr lang="en-US" altLang="zh-CN" sz="2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)</a:t>
            </a:r>
            <a:endParaRPr lang="en-US" altLang="zh-CN" sz="28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endParaRPr lang="en-US" altLang="zh-CN" sz="28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6165" name="Text Box 21"/>
          <p:cNvSpPr txBox="1"/>
          <p:nvPr/>
        </p:nvSpPr>
        <p:spPr>
          <a:xfrm>
            <a:off x="7710488" y="1941513"/>
            <a:ext cx="2676525" cy="521970"/>
          </a:xfrm>
          <a:prstGeom prst="rect">
            <a:avLst/>
          </a:prstGeom>
          <a:noFill/>
          <a:ln w="12700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拍岸、卷（雪）</a:t>
            </a:r>
            <a:endParaRPr lang="zh-CN" altLang="en-US" sz="28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6167" name="Line 23"/>
          <p:cNvSpPr/>
          <p:nvPr/>
        </p:nvSpPr>
        <p:spPr>
          <a:xfrm>
            <a:off x="3287713" y="1484313"/>
            <a:ext cx="0" cy="457200"/>
          </a:xfrm>
          <a:prstGeom prst="line">
            <a:avLst/>
          </a:prstGeom>
          <a:ln w="47625" cap="flat" cmpd="sng">
            <a:solidFill>
              <a:srgbClr val="0000FF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6168" name="Line 24"/>
          <p:cNvSpPr/>
          <p:nvPr/>
        </p:nvSpPr>
        <p:spPr>
          <a:xfrm>
            <a:off x="4872038" y="1412875"/>
            <a:ext cx="0" cy="457200"/>
          </a:xfrm>
          <a:prstGeom prst="line">
            <a:avLst/>
          </a:prstGeom>
          <a:ln w="47625" cap="flat" cmpd="sng">
            <a:solidFill>
              <a:srgbClr val="0000FF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6169" name="Line 25"/>
          <p:cNvSpPr/>
          <p:nvPr/>
        </p:nvSpPr>
        <p:spPr>
          <a:xfrm>
            <a:off x="6672263" y="1484313"/>
            <a:ext cx="0" cy="533400"/>
          </a:xfrm>
          <a:prstGeom prst="line">
            <a:avLst/>
          </a:prstGeom>
          <a:ln w="47625" cap="flat" cmpd="sng">
            <a:solidFill>
              <a:srgbClr val="0000FF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6170" name="Line 26"/>
          <p:cNvSpPr/>
          <p:nvPr/>
        </p:nvSpPr>
        <p:spPr>
          <a:xfrm>
            <a:off x="8489950" y="1382713"/>
            <a:ext cx="0" cy="533400"/>
          </a:xfrm>
          <a:prstGeom prst="line">
            <a:avLst/>
          </a:prstGeom>
          <a:ln w="47625" cap="flat" cmpd="sng">
            <a:solidFill>
              <a:srgbClr val="0000FF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6171" name="Text Box 27"/>
          <p:cNvSpPr txBox="1"/>
          <p:nvPr/>
        </p:nvSpPr>
        <p:spPr>
          <a:xfrm>
            <a:off x="3000375" y="2492375"/>
            <a:ext cx="4457700" cy="521970"/>
          </a:xfrm>
          <a:prstGeom prst="rect">
            <a:avLst/>
          </a:prstGeom>
          <a:noFill/>
          <a:ln w="12700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b="1" dirty="0">
                <a:solidFill>
                  <a:srgbClr val="CC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江山如画，一时多少豪杰。</a:t>
            </a:r>
            <a:endParaRPr lang="zh-CN" altLang="en-US" sz="2800" b="1" dirty="0">
              <a:solidFill>
                <a:srgbClr val="CC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37910" name="Text Box 30"/>
          <p:cNvSpPr txBox="1"/>
          <p:nvPr/>
        </p:nvSpPr>
        <p:spPr>
          <a:xfrm>
            <a:off x="2135188" y="4437063"/>
            <a:ext cx="309880" cy="521970"/>
          </a:xfrm>
          <a:prstGeom prst="rect">
            <a:avLst/>
          </a:prstGeom>
          <a:noFill/>
          <a:ln w="12700">
            <a:noFill/>
          </a:ln>
        </p:spPr>
        <p:txBody>
          <a:bodyPr wrap="none" anchor="t" anchorCtr="0">
            <a:spAutoFit/>
          </a:bodyPr>
          <a:p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76" name="Text Box 32"/>
          <p:cNvSpPr txBox="1"/>
          <p:nvPr/>
        </p:nvSpPr>
        <p:spPr>
          <a:xfrm>
            <a:off x="1992313" y="3860800"/>
            <a:ext cx="5526405" cy="1210945"/>
          </a:xfrm>
          <a:prstGeom prst="rect">
            <a:avLst/>
          </a:prstGeom>
          <a:noFill/>
          <a:ln w="12700">
            <a:noFill/>
          </a:ln>
        </p:spPr>
        <p:txBody>
          <a:bodyPr wrap="none" anchor="t" anchorCtr="0">
            <a:spAutoFit/>
          </a:bodyPr>
          <a:p>
            <a:pPr>
              <a:lnSpc>
                <a:spcPct val="130000"/>
              </a:lnSpc>
            </a:pPr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公瑾当年，小乔初嫁了，雄姿英发</a:t>
            </a:r>
            <a:endParaRPr lang="zh-CN" altLang="en-US" sz="28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羽扇纶巾，谈笑间，樯橹灰飞烟灭</a:t>
            </a:r>
            <a:endParaRPr lang="zh-CN" altLang="en-US" sz="28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6177" name="Text Box 33"/>
          <p:cNvSpPr txBox="1"/>
          <p:nvPr/>
        </p:nvSpPr>
        <p:spPr>
          <a:xfrm>
            <a:off x="3000375" y="6092825"/>
            <a:ext cx="5676900" cy="645160"/>
          </a:xfrm>
          <a:prstGeom prst="rect">
            <a:avLst/>
          </a:prstGeom>
          <a:noFill/>
          <a:ln w="12700">
            <a:noFill/>
          </a:ln>
        </p:spPr>
        <p:txBody>
          <a:bodyPr wrap="none" anchor="t" anchorCtr="0">
            <a:spAutoFit/>
          </a:bodyPr>
          <a:p>
            <a:r>
              <a:rPr lang="zh-CN" altLang="en-US" sz="3600" b="1" dirty="0">
                <a:solidFill>
                  <a:srgbClr val="C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人生如梦，一尊还酹江月。</a:t>
            </a:r>
            <a:endParaRPr lang="zh-CN" altLang="en-US" sz="3600" b="1" dirty="0">
              <a:solidFill>
                <a:srgbClr val="C0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38937" name="Text Box 6"/>
          <p:cNvSpPr txBox="1"/>
          <p:nvPr/>
        </p:nvSpPr>
        <p:spPr>
          <a:xfrm>
            <a:off x="3935413" y="0"/>
            <a:ext cx="3775710" cy="829945"/>
          </a:xfrm>
          <a:prstGeom prst="rect">
            <a:avLst/>
          </a:prstGeom>
          <a:solidFill>
            <a:srgbClr val="FFFF00">
              <a:alpha val="58038"/>
            </a:srgbClr>
          </a:solidFill>
          <a:ln w="12700">
            <a:noFill/>
          </a:ln>
        </p:spPr>
        <p:txBody>
          <a:bodyPr wrap="none" anchor="t" anchorCtr="0">
            <a:spAutoFit/>
          </a:bodyPr>
          <a:p>
            <a:r>
              <a:rPr lang="zh-CN" altLang="en-US" sz="4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全 词 思 路：</a:t>
            </a:r>
            <a:endParaRPr lang="zh-CN" altLang="en-US" sz="48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89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89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6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6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6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6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500"/>
                            </p:stCondLst>
                            <p:childTnLst>
                              <p:par>
                                <p:cTn id="5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6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6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0"/>
                            </p:stCondLst>
                            <p:childTnLst>
                              <p:par>
                                <p:cTn id="6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6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6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500"/>
                            </p:stCondLst>
                            <p:childTnLst>
                              <p:par>
                                <p:cTn id="7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61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61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6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500"/>
                            </p:stCondLst>
                            <p:childTnLst>
                              <p:par>
                                <p:cTn id="7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61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61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6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7500"/>
                            </p:stCondLst>
                            <p:childTnLst>
                              <p:par>
                                <p:cTn id="8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6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6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8000"/>
                            </p:stCondLst>
                            <p:childTnLst>
                              <p:par>
                                <p:cTn id="8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6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6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8500"/>
                            </p:stCondLst>
                            <p:childTnLst>
                              <p:par>
                                <p:cTn id="9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9000"/>
                            </p:stCondLst>
                            <p:childTnLst>
                              <p:par>
                                <p:cTn id="10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0" grpId="0"/>
      <p:bldP spid="6151" grpId="0"/>
      <p:bldP spid="6152" grpId="0"/>
      <p:bldP spid="6154" grpId="0"/>
      <p:bldP spid="6157" grpId="0"/>
      <p:bldP spid="6158" grpId="0"/>
      <p:bldP spid="6159" grpId="0"/>
      <p:bldP spid="6160" grpId="0"/>
      <p:bldP spid="6161" grpId="0"/>
      <p:bldP spid="6162" grpId="0"/>
      <p:bldP spid="6163" grpId="0"/>
      <p:bldP spid="6165" grpId="0"/>
      <p:bldP spid="6171" grpId="0"/>
      <p:bldP spid="6176" grpId="0"/>
      <p:bldP spid="6177" grpId="0"/>
      <p:bldP spid="38937" grpId="0" bldLvl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988560" y="655320"/>
            <a:ext cx="2214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合作探究</a:t>
            </a:r>
            <a:endParaRPr lang="zh-CN" altLang="en-US" sz="40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43940" y="2051685"/>
            <a:ext cx="10284460" cy="35807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0" indent="0" algn="l" eaLnBrk="1" hangingPunct="1">
              <a:lnSpc>
                <a:spcPct val="210000"/>
              </a:lnSpc>
              <a:buNone/>
            </a:pPr>
            <a:r>
              <a:rPr lang="en-US" altLang="zh-CN" sz="36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       </a:t>
            </a:r>
            <a:r>
              <a:rPr lang="zh-CN" altLang="en-US" sz="36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聚焦“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故国神游，多情应笑我，早生华发。人生如梦，一尊还酹江月。</a:t>
            </a:r>
            <a:r>
              <a:rPr lang="zh-CN" altLang="en-US" sz="36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”</a:t>
            </a:r>
            <a:endParaRPr lang="zh-CN" altLang="en-US" sz="3600" b="1" dirty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  <a:p>
            <a:pPr marL="0" indent="0" algn="l" eaLnBrk="1" hangingPunct="1">
              <a:lnSpc>
                <a:spcPct val="210000"/>
              </a:lnSpc>
              <a:buNone/>
            </a:pPr>
            <a:r>
              <a:rPr lang="zh-CN" altLang="en-US" sz="36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      思考：</a:t>
            </a:r>
            <a:r>
              <a:rPr lang="zh-CN" altLang="en-US" sz="3600" b="1" dirty="0">
                <a:solidFill>
                  <a:srgbClr val="000099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词人借周瑜形象，抒发了怎样的情感？</a:t>
            </a:r>
            <a:endParaRPr lang="zh-CN" altLang="en-US" sz="3600" b="1" dirty="0">
              <a:solidFill>
                <a:srgbClr val="000099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692785" y="1803400"/>
            <a:ext cx="10991850" cy="47415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20000"/>
              </a:lnSpc>
            </a:pPr>
            <a:r>
              <a:rPr lang="en-US" altLang="zh-CN" sz="3600" b="1" kern="0" dirty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      </a:t>
            </a:r>
            <a:r>
              <a:rPr lang="zh-CN" altLang="en-US" sz="3600" b="1" kern="0" dirty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周瑜风流倜傥，又有雄才大略，建立了盖世奇功，而苏轼的人生理想就是能建功立业，一展宏图，所以在写景、咏史之中激荡着一腔追慕英雄、渴望建功立业的豪迈之情。然而，追慕周瑜的英雄业绩也引发了自己的感伤。周瑜年轻有为，而自己年将半百，却贬谪黄州，功业无成，怀古思今，对比反差强烈，怎能不感慨万分？</a:t>
            </a:r>
            <a:endParaRPr kumimoji="0" lang="zh-CN" altLang="en-US" sz="3600" b="1" i="0" u="none" strike="noStrike" kern="0" cap="none" spc="0" normalizeH="0" baseline="0" noProof="1" dirty="0">
              <a:solidFill>
                <a:schemeClr val="tx1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88950" y="358140"/>
            <a:ext cx="11195685" cy="14452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10000"/>
              </a:lnSpc>
            </a:pPr>
            <a:r>
              <a:rPr lang="en-US" altLang="zh-CN" sz="4000" b="1" dirty="0">
                <a:solidFill>
                  <a:srgbClr val="1720C8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1</a:t>
            </a:r>
            <a:r>
              <a:rPr lang="zh-CN" altLang="en-US" sz="4000" b="1" dirty="0">
                <a:solidFill>
                  <a:srgbClr val="1720C8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、表达了作者对周瑜不朽功业的仰慕，对自己壮志难酬的哀痛。</a:t>
            </a:r>
            <a:endParaRPr lang="zh-CN" altLang="en-US" sz="4000" b="1" dirty="0">
              <a:solidFill>
                <a:srgbClr val="1720C8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661035" y="1228725"/>
            <a:ext cx="10870565" cy="50774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en-US" altLang="zh-CN" sz="3600" b="1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      </a:t>
            </a:r>
            <a:r>
              <a:rPr lang="zh-CN" altLang="en-US" sz="3600" b="1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一般</a:t>
            </a:r>
            <a:r>
              <a:rPr lang="zh-CN" altLang="en-US" sz="3600" b="1">
                <a:highlight>
                  <a:srgbClr val="FFFF00"/>
                </a:highligh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以古代历史事件或古代人物为题材</a:t>
            </a:r>
            <a:r>
              <a:rPr lang="zh-CN" altLang="en-US" sz="3600" b="1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，或</a:t>
            </a:r>
            <a:r>
              <a:rPr lang="zh-CN" altLang="en-US" sz="3600" b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借古讽今</a:t>
            </a:r>
            <a:r>
              <a:rPr lang="zh-CN" altLang="en-US" sz="3600" b="1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，或</a:t>
            </a:r>
            <a:r>
              <a:rPr lang="zh-CN" altLang="en-US" sz="3600" b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寄寓个人怀才不遇的感伤</a:t>
            </a:r>
            <a:r>
              <a:rPr lang="zh-CN" altLang="en-US" sz="3600" b="1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，或表</a:t>
            </a:r>
            <a:r>
              <a:rPr lang="zh-CN" altLang="en-US" sz="3600" b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达昔盛今衰的兴替之感</a:t>
            </a:r>
            <a:r>
              <a:rPr lang="zh-CN" altLang="en-US" sz="3600" b="1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。诗人以历史事件、历史人物、历史陈迹为题材，借登高望远、咏叹史实、怀念古迹来达到感慨兴衰、寄托哀思、托古讽今等目的。</a:t>
            </a:r>
            <a:r>
              <a:rPr lang="zh-CN" altLang="en-US" sz="3600" b="1">
                <a:solidFill>
                  <a:srgbClr val="1720C8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这类诗多写古人往事，且多用典故，手法委婉。</a:t>
            </a:r>
            <a:endParaRPr lang="zh-CN" altLang="en-US" sz="3600" b="1">
              <a:solidFill>
                <a:srgbClr val="1720C8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734560" y="521970"/>
            <a:ext cx="2722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4000" b="1">
                <a:solidFill>
                  <a:srgbClr val="FF0000"/>
                </a:solidFill>
                <a:sym typeface="+mn-ea"/>
              </a:rPr>
              <a:t>咏史怀古诗</a:t>
            </a:r>
            <a:endParaRPr lang="zh-CN" altLang="en-US" sz="4000" b="1">
              <a:solidFill>
                <a:srgbClr val="FF0000"/>
              </a:solidFill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985" name="Rectangle 2"/>
          <p:cNvSpPr>
            <a:spLocks noGrp="1" noRot="1"/>
          </p:cNvSpPr>
          <p:nvPr>
            <p:ph type="title"/>
          </p:nvPr>
        </p:nvSpPr>
        <p:spPr>
          <a:xfrm>
            <a:off x="638810" y="152400"/>
            <a:ext cx="11127105" cy="1143000"/>
          </a:xfrm>
        </p:spPr>
        <p:txBody>
          <a:bodyPr vert="horz" wrap="square" lIns="91440" tIns="45720" rIns="91440" bIns="45720" anchor="ctr" anchorCtr="0">
            <a:normAutofit fontScale="90000"/>
          </a:bodyPr>
          <a:p>
            <a:pPr algn="l" eaLnBrk="1" hangingPunct="1">
              <a:lnSpc>
                <a:spcPct val="100000"/>
              </a:lnSpc>
            </a:pPr>
            <a:r>
              <a:rPr lang="en-US" altLang="zh-CN" sz="4000" b="1" dirty="0">
                <a:solidFill>
                  <a:srgbClr val="1720C8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2</a:t>
            </a:r>
            <a:r>
              <a:rPr lang="zh-CN" altLang="en-US" sz="4000" b="1" dirty="0">
                <a:solidFill>
                  <a:srgbClr val="1720C8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、表达了作者超越无奈现实的彻悟，走出心灵困境的旷达。</a:t>
            </a:r>
            <a:endParaRPr lang="zh-CN" altLang="en-US" sz="4000" b="1" dirty="0">
              <a:solidFill>
                <a:srgbClr val="1720C8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70840" y="1295400"/>
            <a:ext cx="11450320" cy="54336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</a:pPr>
            <a:r>
              <a:rPr lang="en-US" altLang="zh-CN" sz="2800" b="1" kern="0" dirty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      </a:t>
            </a:r>
            <a:r>
              <a:rPr lang="zh-CN" altLang="en-US" sz="2800" b="1" kern="0" dirty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苏轼游赤壁而思周瑜，肯定有一种深深的失落感，壮志难酬之痛折磨着苏轼的心。但是苏轼毕竟是苏轼，面对无奈的现实，他并没有因此而消极，他要在对历史与人生的沉思中使自己从心灵困境中突围而出。</a:t>
            </a:r>
            <a:endParaRPr kumimoji="0" lang="zh-CN" altLang="en-US" sz="2800" b="1" i="0" u="none" strike="noStrike" kern="0" cap="none" spc="0" normalizeH="0" baseline="0" noProof="1" dirty="0">
              <a:solidFill>
                <a:schemeClr val="tx1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</a:pPr>
            <a:r>
              <a:rPr lang="zh-CN" altLang="en-US" sz="2800" b="1" kern="0" dirty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      开头“大江东去，浪淘尽，千古风流人物”一句与</a:t>
            </a:r>
            <a:r>
              <a:rPr lang="en-US" altLang="zh-CN" sz="2800" b="1" kern="0" dirty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《</a:t>
            </a:r>
            <a:r>
              <a:rPr lang="zh-CN" altLang="en-US" sz="2800" b="1" kern="0" dirty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三国演义</a:t>
            </a:r>
            <a:r>
              <a:rPr lang="en-US" altLang="zh-CN" sz="2800" b="1" kern="0" dirty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》</a:t>
            </a:r>
            <a:r>
              <a:rPr lang="zh-CN" altLang="en-US" sz="2800" b="1" kern="0" dirty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的开卷词“滚滚长江东逝水，浪花淘尽英雄，是非成败转头空，青山依旧在，几度夕阳红”有异曲同工之妙：大江东去，岁月无情，淘空一切，无数英雄都如滚滚长江水一样一去不复返，一切如梦一般，甚至像周瑜这样建立了赫赫功业的英雄都无法摆脱宇宙自然的淘洗。那么我这样一个贬谪之人，又何必对自己的遭遇耿耿于怀，何必可笑地为“功名”二字烦恼而“早生华发”呢？既然功成名就如过眼云烟，又何必强求呢？</a:t>
            </a:r>
            <a:endParaRPr kumimoji="0" lang="zh-CN" altLang="en-US" sz="2800" b="1" i="0" u="none" strike="noStrike" kern="0" cap="none" spc="0" normalizeH="0" baseline="0" noProof="1" dirty="0">
              <a:solidFill>
                <a:schemeClr val="tx1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</a:pPr>
            <a:r>
              <a:rPr lang="zh-CN" altLang="en-US" sz="2800" b="1" kern="0" dirty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      自然永恒而生命有限，何不寄情于明月清风，在大自然的怀抱中，求得心灵上的宁静，于是“一尊还酹江月”。</a:t>
            </a:r>
            <a:endParaRPr lang="zh-CN" altLang="en-US" sz="2800" b="1" kern="0" dirty="0"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19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19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19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5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sp>
        <p:nvSpPr>
          <p:cNvPr id="75779" name="Rectangle 3"/>
          <p:cNvSpPr>
            <a:spLocks noGrp="1" noRot="1"/>
          </p:cNvSpPr>
          <p:nvPr>
            <p:ph idx="1"/>
          </p:nvPr>
        </p:nvSpPr>
        <p:spPr>
          <a:xfrm>
            <a:off x="2278063" y="1905000"/>
            <a:ext cx="952500" cy="3048000"/>
          </a:xfrm>
        </p:spPr>
        <p:txBody>
          <a:bodyPr vert="horz" wrap="square" lIns="91440" tIns="45720" rIns="91440" bIns="45720" anchor="t" anchorCtr="0"/>
          <a:p>
            <a:pPr marL="0" indent="0">
              <a:buNone/>
            </a:pPr>
            <a:r>
              <a:rPr lang="zh-CN" altLang="en-US" sz="44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外儒内道</a:t>
            </a:r>
            <a:endParaRPr lang="zh-CN" altLang="en-US" sz="4400" b="1" dirty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75782" name="Line 6"/>
          <p:cNvSpPr/>
          <p:nvPr/>
        </p:nvSpPr>
        <p:spPr>
          <a:xfrm flipV="1">
            <a:off x="3200400" y="2189163"/>
            <a:ext cx="1143000" cy="914400"/>
          </a:xfrm>
          <a:prstGeom prst="line">
            <a:avLst/>
          </a:prstGeom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75783" name="Text Box 7"/>
          <p:cNvSpPr txBox="1"/>
          <p:nvPr/>
        </p:nvSpPr>
        <p:spPr>
          <a:xfrm>
            <a:off x="4343400" y="1752600"/>
            <a:ext cx="3276600" cy="10763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尊主忧国，渴望建功立业</a:t>
            </a:r>
            <a:endParaRPr lang="zh-CN" altLang="en-US" sz="3200" b="1" dirty="0">
              <a:solidFill>
                <a:srgbClr val="00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75784" name="Line 8"/>
          <p:cNvSpPr/>
          <p:nvPr/>
        </p:nvSpPr>
        <p:spPr>
          <a:xfrm>
            <a:off x="3276600" y="3733800"/>
            <a:ext cx="1066800" cy="609600"/>
          </a:xfrm>
          <a:prstGeom prst="line">
            <a:avLst/>
          </a:prstGeom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75785" name="Text Box 9"/>
          <p:cNvSpPr txBox="1"/>
          <p:nvPr/>
        </p:nvSpPr>
        <p:spPr>
          <a:xfrm>
            <a:off x="4419600" y="3733800"/>
            <a:ext cx="2590800" cy="10763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超然物外的旷达态度</a:t>
            </a:r>
            <a:endParaRPr lang="zh-CN" altLang="en-US" sz="3200" b="1" dirty="0">
              <a:solidFill>
                <a:srgbClr val="00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75786" name="Line 10"/>
          <p:cNvSpPr/>
          <p:nvPr/>
        </p:nvSpPr>
        <p:spPr>
          <a:xfrm>
            <a:off x="7315200" y="2438400"/>
            <a:ext cx="941388" cy="846138"/>
          </a:xfrm>
          <a:prstGeom prst="line">
            <a:avLst/>
          </a:prstGeom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75787" name="Line 11"/>
          <p:cNvSpPr/>
          <p:nvPr/>
        </p:nvSpPr>
        <p:spPr>
          <a:xfrm flipV="1">
            <a:off x="7086600" y="3644900"/>
            <a:ext cx="1169988" cy="622300"/>
          </a:xfrm>
          <a:prstGeom prst="line">
            <a:avLst/>
          </a:prstGeom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75789" name="Text Box 13"/>
          <p:cNvSpPr txBox="1"/>
          <p:nvPr/>
        </p:nvSpPr>
        <p:spPr>
          <a:xfrm>
            <a:off x="8256588" y="1660525"/>
            <a:ext cx="1846262" cy="353822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既有</a:t>
            </a:r>
            <a:r>
              <a:rPr lang="zh-CN" altLang="en-US" sz="3200" b="1" dirty="0">
                <a:solidFill>
                  <a:srgbClr val="FF33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积极进取</a:t>
            </a:r>
            <a:r>
              <a:rPr lang="zh-CN" altLang="en-US" sz="3200" b="1" dirty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的精神，又交织着齐生死、等是非的</a:t>
            </a:r>
            <a:r>
              <a:rPr lang="zh-CN" altLang="en-US" sz="3200" b="1" dirty="0">
                <a:solidFill>
                  <a:srgbClr val="FF33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虚无态度</a:t>
            </a:r>
            <a:endParaRPr lang="zh-CN" altLang="en-US" sz="3200" b="1" dirty="0">
              <a:solidFill>
                <a:srgbClr val="FF33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75779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757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757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757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5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75785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757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757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757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779" grpId="0" build="p"/>
      <p:bldP spid="75783" grpId="0"/>
      <p:bldP spid="75789" grpId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4033" name="Picture 3" descr="2002081911433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5100" y="102235"/>
            <a:ext cx="11847830" cy="66541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4034" name="Rectangle 2"/>
          <p:cNvSpPr>
            <a:spLocks noGrp="1" noRot="1"/>
          </p:cNvSpPr>
          <p:nvPr>
            <p:ph type="title"/>
          </p:nvPr>
        </p:nvSpPr>
        <p:spPr>
          <a:xfrm>
            <a:off x="976630" y="498793"/>
            <a:ext cx="8280400" cy="79216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horz" wrap="square" lIns="91440" tIns="45720" rIns="91440" bIns="45720" anchor="ctr" anchorCtr="0"/>
          <a:p>
            <a:pPr eaLnBrk="1" hangingPunct="1"/>
            <a:r>
              <a:rPr lang="zh-CN" altLang="en-US" b="1" dirty="0">
                <a:solidFill>
                  <a:srgbClr val="0033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下列句子运用了哪些修辞手法？</a:t>
            </a:r>
            <a:endParaRPr lang="zh-CN" altLang="en-US" b="1" dirty="0">
              <a:solidFill>
                <a:srgbClr val="0033CC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76630" y="1504950"/>
            <a:ext cx="9935845" cy="32302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42900" indent="-342900">
              <a:lnSpc>
                <a:spcPct val="90000"/>
              </a:lnSpc>
              <a:spcBef>
                <a:spcPct val="50000"/>
              </a:spcBef>
            </a:pPr>
            <a:r>
              <a:rPr lang="en-US" altLang="zh-CN" sz="4000" b="1" dirty="0">
                <a:solidFill>
                  <a:srgbClr val="0033CC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1</a:t>
            </a:r>
            <a:r>
              <a:rPr lang="zh-CN" altLang="en-US" sz="4000" b="1" dirty="0">
                <a:solidFill>
                  <a:srgbClr val="0033CC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、乱石穿空，惊涛拍岸，卷起千堆雪。</a:t>
            </a:r>
            <a:endParaRPr lang="zh-CN" altLang="en-US" sz="4000" b="1" dirty="0">
              <a:solidFill>
                <a:srgbClr val="0033CC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marL="342900" indent="-342900">
              <a:lnSpc>
                <a:spcPct val="90000"/>
              </a:lnSpc>
              <a:spcBef>
                <a:spcPct val="50000"/>
              </a:spcBef>
            </a:pPr>
            <a:endParaRPr lang="en-US" altLang="zh-CN" sz="4000" b="1" dirty="0">
              <a:solidFill>
                <a:srgbClr val="0033CC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  <a:p>
            <a:pPr marL="342900" indent="-342900">
              <a:lnSpc>
                <a:spcPct val="90000"/>
              </a:lnSpc>
              <a:spcBef>
                <a:spcPct val="50000"/>
              </a:spcBef>
            </a:pPr>
            <a:endParaRPr lang="en-US" altLang="zh-CN" sz="4000" b="1" dirty="0">
              <a:solidFill>
                <a:srgbClr val="0033CC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  <a:p>
            <a:pPr marL="342900" indent="-342900">
              <a:lnSpc>
                <a:spcPct val="90000"/>
              </a:lnSpc>
              <a:spcBef>
                <a:spcPct val="50000"/>
              </a:spcBef>
            </a:pPr>
            <a:r>
              <a:rPr lang="en-US" altLang="zh-CN" sz="4000" b="1" dirty="0">
                <a:solidFill>
                  <a:srgbClr val="0033CC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2</a:t>
            </a:r>
            <a:r>
              <a:rPr lang="zh-CN" altLang="en-US" sz="4000" b="1" dirty="0">
                <a:solidFill>
                  <a:srgbClr val="0033CC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、谈笑间，樯橹灰飞烟灭。</a:t>
            </a:r>
            <a:endParaRPr lang="zh-CN" altLang="en-US" sz="4000" b="1" dirty="0">
              <a:solidFill>
                <a:srgbClr val="0033CC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172018" y="2542223"/>
            <a:ext cx="5889625" cy="706755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40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比喻、拟人、夸张、对偶</a:t>
            </a:r>
            <a:endParaRPr lang="zh-CN" altLang="en-US" sz="40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4" name="Rectangle 2"/>
          <p:cNvSpPr txBox="1">
            <a:spLocks noRot="1"/>
          </p:cNvSpPr>
          <p:nvPr/>
        </p:nvSpPr>
        <p:spPr>
          <a:xfrm>
            <a:off x="2172018" y="5111433"/>
            <a:ext cx="3600450" cy="700087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wrap="square" lIns="91440" tIns="45720" rIns="91440" bIns="45720" anchor="ctr" anchorCtr="0"/>
          <a:p>
            <a:pPr algn="ctr"/>
            <a:r>
              <a:rPr lang="zh-CN" altLang="en-US" sz="44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借代、夸张</a:t>
            </a:r>
            <a:endParaRPr lang="zh-CN" altLang="en-US" sz="44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40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40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4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40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40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4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4" grpId="0" bldLvl="0" animBg="1"/>
      <p:bldP spid="3" grpId="0" bldLvl="0" animBg="1"/>
      <p:bldP spid="4" grpId="0" bldLvl="0" animBg="1"/>
      <p:bldP spid="2" grpId="0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5057" name="Picture 2" descr="124"/>
          <p:cNvPicPr>
            <a:picLocks noChangeAspect="1"/>
          </p:cNvPicPr>
          <p:nvPr/>
        </p:nvPicPr>
        <p:blipFill>
          <a:blip r:embed="rId1"/>
          <a:srcRect t="14" r="26241"/>
          <a:stretch>
            <a:fillRect/>
          </a:stretch>
        </p:blipFill>
        <p:spPr>
          <a:xfrm>
            <a:off x="228600" y="167005"/>
            <a:ext cx="4018280" cy="6524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5058" name="Text Box 3"/>
          <p:cNvSpPr txBox="1"/>
          <p:nvPr/>
        </p:nvSpPr>
        <p:spPr>
          <a:xfrm>
            <a:off x="5429250" y="450215"/>
            <a:ext cx="4173538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4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豪放词的特点</a:t>
            </a:r>
            <a:endParaRPr lang="zh-CN" altLang="en-US" sz="48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5060" name="Text Box 4"/>
          <p:cNvSpPr txBox="1"/>
          <p:nvPr/>
        </p:nvSpPr>
        <p:spPr>
          <a:xfrm>
            <a:off x="4517073" y="1825943"/>
            <a:ext cx="4343400" cy="31381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en-US" altLang="zh-CN" sz="44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1.</a:t>
            </a:r>
            <a:r>
              <a:rPr lang="zh-CN" altLang="en-US" sz="44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描绘壮阔景物 </a:t>
            </a:r>
            <a:endParaRPr lang="zh-CN" altLang="en-US" sz="44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44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2.</a:t>
            </a:r>
            <a:r>
              <a:rPr lang="zh-CN" altLang="en-US" sz="44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刻画英雄人物</a:t>
            </a:r>
            <a:endParaRPr lang="zh-CN" altLang="en-US" sz="44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44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3.</a:t>
            </a:r>
            <a:r>
              <a:rPr lang="zh-CN" altLang="en-US" sz="44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抒发壮志豪情 </a:t>
            </a:r>
            <a:endParaRPr lang="zh-CN" altLang="en-US" sz="44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7" name="Text Box 4"/>
          <p:cNvSpPr txBox="1"/>
          <p:nvPr/>
        </p:nvSpPr>
        <p:spPr>
          <a:xfrm>
            <a:off x="9131300" y="2060575"/>
            <a:ext cx="2386330" cy="273812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zh-CN" altLang="en-US" sz="4000" b="1" dirty="0">
                <a:solidFill>
                  <a:srgbClr val="0033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意境壮美       </a:t>
            </a:r>
            <a:endParaRPr lang="zh-CN" altLang="en-US" sz="4000" b="1" dirty="0">
              <a:solidFill>
                <a:srgbClr val="0033CC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zh-CN" altLang="en-US" sz="4000" b="1" dirty="0">
                <a:solidFill>
                  <a:srgbClr val="0033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感情豪迈</a:t>
            </a:r>
            <a:endParaRPr lang="zh-CN" altLang="en-US" sz="4000" b="1" dirty="0">
              <a:solidFill>
                <a:srgbClr val="0033CC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zh-CN" altLang="en-US" sz="4000" b="1" dirty="0">
                <a:solidFill>
                  <a:srgbClr val="0033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高远清新</a:t>
            </a:r>
            <a:endParaRPr lang="zh-CN" altLang="en-US" sz="4000" b="1" dirty="0">
              <a:solidFill>
                <a:srgbClr val="0033CC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5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450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450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450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450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60" grpId="0"/>
      <p:bldP spid="7" grpId="0"/>
      <p:bldP spid="45058" grpId="0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116741" name="Group 5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3141028" y="1987550"/>
          <a:ext cx="6840220" cy="4392931"/>
        </p:xfrm>
        <a:graphic>
          <a:graphicData uri="http://schemas.openxmlformats.org/drawingml/2006/table">
            <a:tbl>
              <a:tblPr/>
              <a:tblGrid>
                <a:gridCol w="822960"/>
                <a:gridCol w="2200910"/>
                <a:gridCol w="863600"/>
                <a:gridCol w="2016125"/>
                <a:gridCol w="936625"/>
              </a:tblGrid>
              <a:tr h="72580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1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1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1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</a:tr>
              <a:tr h="1219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1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1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CC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1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1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1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239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1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1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1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1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1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239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1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1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1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1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1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6111" name="Text Box 35"/>
          <p:cNvSpPr txBox="1"/>
          <p:nvPr/>
        </p:nvSpPr>
        <p:spPr>
          <a:xfrm>
            <a:off x="723900" y="374650"/>
            <a:ext cx="10915650" cy="13093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en-US" altLang="zh-CN" sz="3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《</a:t>
            </a:r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雨霖铃</a:t>
            </a:r>
            <a:r>
              <a:rPr lang="en-US" altLang="zh-CN" sz="3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》</a:t>
            </a:r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与</a:t>
            </a:r>
            <a:r>
              <a:rPr lang="en-US" altLang="zh-CN" sz="3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《</a:t>
            </a:r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念奴娇</a:t>
            </a:r>
            <a:r>
              <a:rPr lang="en-US" altLang="zh-CN" sz="3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》</a:t>
            </a:r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比较鉴赏，体味豪放、婉约两派词风的不同。</a:t>
            </a:r>
            <a:endParaRPr lang="zh-CN" altLang="en-US" sz="36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6112" name="Text Box 38"/>
          <p:cNvSpPr txBox="1"/>
          <p:nvPr/>
        </p:nvSpPr>
        <p:spPr>
          <a:xfrm>
            <a:off x="5102225" y="1981200"/>
            <a:ext cx="16764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CC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赤壁怀古</a:t>
            </a:r>
            <a:endParaRPr lang="zh-CN" altLang="en-US" sz="2800" b="1" dirty="0">
              <a:solidFill>
                <a:srgbClr val="00CC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6113" name="Text Box 39"/>
          <p:cNvSpPr txBox="1"/>
          <p:nvPr/>
        </p:nvSpPr>
        <p:spPr>
          <a:xfrm>
            <a:off x="7162800" y="1981200"/>
            <a:ext cx="18288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雨霖铃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6114" name="Text Box 40"/>
          <p:cNvSpPr txBox="1"/>
          <p:nvPr/>
        </p:nvSpPr>
        <p:spPr>
          <a:xfrm>
            <a:off x="3141028" y="2708275"/>
            <a:ext cx="613410" cy="838200"/>
          </a:xfrm>
          <a:prstGeom prst="rect">
            <a:avLst/>
          </a:prstGeom>
          <a:noFill/>
          <a:ln w="9525">
            <a:noFill/>
          </a:ln>
        </p:spPr>
        <p:txBody>
          <a:bodyPr vert="eaVert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意象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6115" name="Text Box 41"/>
          <p:cNvSpPr txBox="1"/>
          <p:nvPr/>
        </p:nvSpPr>
        <p:spPr>
          <a:xfrm>
            <a:off x="3214053" y="4076700"/>
            <a:ext cx="613410" cy="987425"/>
          </a:xfrm>
          <a:prstGeom prst="rect">
            <a:avLst/>
          </a:prstGeom>
          <a:noFill/>
          <a:ln w="9525">
            <a:noFill/>
          </a:ln>
        </p:spPr>
        <p:txBody>
          <a:bodyPr vert="eaVert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人事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6116" name="Text Box 42"/>
          <p:cNvSpPr txBox="1"/>
          <p:nvPr/>
        </p:nvSpPr>
        <p:spPr>
          <a:xfrm>
            <a:off x="3214053" y="5373688"/>
            <a:ext cx="613410" cy="1149350"/>
          </a:xfrm>
          <a:prstGeom prst="rect">
            <a:avLst/>
          </a:prstGeom>
          <a:noFill/>
          <a:ln w="9525">
            <a:noFill/>
          </a:ln>
        </p:spPr>
        <p:txBody>
          <a:bodyPr vert="eaVert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情感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5093" name="Text Box 43"/>
          <p:cNvSpPr txBox="1"/>
          <p:nvPr/>
        </p:nvSpPr>
        <p:spPr>
          <a:xfrm>
            <a:off x="6238240" y="2852738"/>
            <a:ext cx="613410" cy="874712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CC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壮美</a:t>
            </a:r>
            <a:endParaRPr lang="zh-CN" altLang="en-US" sz="2800" b="1" dirty="0">
              <a:solidFill>
                <a:srgbClr val="00CC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5094" name="Text Box 44"/>
          <p:cNvSpPr txBox="1"/>
          <p:nvPr/>
        </p:nvSpPr>
        <p:spPr>
          <a:xfrm>
            <a:off x="6238240" y="3975100"/>
            <a:ext cx="613410" cy="863600"/>
          </a:xfrm>
          <a:prstGeom prst="rect">
            <a:avLst/>
          </a:prstGeom>
          <a:noFill/>
          <a:ln w="9525">
            <a:noFill/>
          </a:ln>
        </p:spPr>
        <p:txBody>
          <a:bodyPr vert="eaVert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CC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豪迈</a:t>
            </a:r>
            <a:endParaRPr lang="zh-CN" altLang="en-US" sz="2800" b="1" dirty="0">
              <a:solidFill>
                <a:srgbClr val="00CC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5095" name="Text Box 45"/>
          <p:cNvSpPr txBox="1"/>
          <p:nvPr/>
        </p:nvSpPr>
        <p:spPr>
          <a:xfrm>
            <a:off x="6165215" y="5300663"/>
            <a:ext cx="613410" cy="1079500"/>
          </a:xfrm>
          <a:prstGeom prst="rect">
            <a:avLst/>
          </a:prstGeom>
          <a:noFill/>
          <a:ln w="9525">
            <a:noFill/>
          </a:ln>
        </p:spPr>
        <p:txBody>
          <a:bodyPr vert="eaVert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CC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悲愤</a:t>
            </a:r>
            <a:endParaRPr lang="zh-CN" altLang="en-US" sz="2800" b="1" dirty="0">
              <a:solidFill>
                <a:srgbClr val="00CC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5096" name="Text Box 46"/>
          <p:cNvSpPr txBox="1"/>
          <p:nvPr/>
        </p:nvSpPr>
        <p:spPr>
          <a:xfrm>
            <a:off x="4224338" y="5229225"/>
            <a:ext cx="1800225" cy="95313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CC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壮志难酬之恨</a:t>
            </a:r>
            <a:endParaRPr lang="zh-CN" altLang="en-US" sz="2800" b="1" dirty="0">
              <a:solidFill>
                <a:srgbClr val="00CC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5097" name="Text Box 47"/>
          <p:cNvSpPr txBox="1"/>
          <p:nvPr/>
        </p:nvSpPr>
        <p:spPr>
          <a:xfrm>
            <a:off x="4295775" y="3933825"/>
            <a:ext cx="1728788" cy="95313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CC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指挥若定谈笑却敌</a:t>
            </a:r>
            <a:endParaRPr lang="zh-CN" altLang="en-US" sz="2800" b="1" dirty="0">
              <a:solidFill>
                <a:srgbClr val="00CC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5098" name="Text Box 48"/>
          <p:cNvSpPr txBox="1"/>
          <p:nvPr/>
        </p:nvSpPr>
        <p:spPr>
          <a:xfrm>
            <a:off x="9189403" y="2781300"/>
            <a:ext cx="613410" cy="946150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凄美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5099" name="Text Box 49"/>
          <p:cNvSpPr txBox="1"/>
          <p:nvPr/>
        </p:nvSpPr>
        <p:spPr>
          <a:xfrm>
            <a:off x="9189403" y="4014788"/>
            <a:ext cx="613410" cy="865187"/>
          </a:xfrm>
          <a:prstGeom prst="rect">
            <a:avLst/>
          </a:prstGeom>
          <a:noFill/>
          <a:ln w="9525">
            <a:noFill/>
          </a:ln>
        </p:spPr>
        <p:txBody>
          <a:bodyPr vert="eaVert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缠绵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5100" name="Text Box 50"/>
          <p:cNvSpPr txBox="1"/>
          <p:nvPr/>
        </p:nvSpPr>
        <p:spPr>
          <a:xfrm>
            <a:off x="9087803" y="5300663"/>
            <a:ext cx="613410" cy="936625"/>
          </a:xfrm>
          <a:prstGeom prst="rect">
            <a:avLst/>
          </a:prstGeom>
          <a:noFill/>
          <a:ln w="9525">
            <a:noFill/>
          </a:ln>
        </p:spPr>
        <p:txBody>
          <a:bodyPr vert="eaVert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凄凉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5101" name="Text Box 51"/>
          <p:cNvSpPr txBox="1"/>
          <p:nvPr/>
        </p:nvSpPr>
        <p:spPr>
          <a:xfrm>
            <a:off x="7104063" y="5229225"/>
            <a:ext cx="1655762" cy="95313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清秋离别之恨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5102" name="Text Box 52"/>
          <p:cNvSpPr txBox="1"/>
          <p:nvPr/>
        </p:nvSpPr>
        <p:spPr>
          <a:xfrm>
            <a:off x="7175500" y="3933825"/>
            <a:ext cx="1655763" cy="95313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执手相看无语凝噎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5103" name="Text Box 53"/>
          <p:cNvSpPr txBox="1"/>
          <p:nvPr/>
        </p:nvSpPr>
        <p:spPr>
          <a:xfrm>
            <a:off x="7104063" y="2781300"/>
            <a:ext cx="1657350" cy="95313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寒蝉烟波杨柳残月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5104" name="Text Box 54"/>
          <p:cNvSpPr txBox="1"/>
          <p:nvPr/>
        </p:nvSpPr>
        <p:spPr>
          <a:xfrm>
            <a:off x="4224338" y="2781300"/>
            <a:ext cx="1800225" cy="95313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800" b="1" dirty="0">
                <a:solidFill>
                  <a:srgbClr val="00CC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大江乱石</a:t>
            </a:r>
            <a:endParaRPr lang="zh-CN" altLang="en-US" sz="2800" b="1" dirty="0">
              <a:solidFill>
                <a:srgbClr val="00CC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r>
              <a:rPr lang="zh-CN" altLang="en-US" sz="2800" b="1" dirty="0">
                <a:solidFill>
                  <a:srgbClr val="00CC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惊涛峭壁</a:t>
            </a:r>
            <a:endParaRPr lang="zh-CN" altLang="en-US" sz="2800" b="1" dirty="0">
              <a:solidFill>
                <a:srgbClr val="00CC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6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6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6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67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67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167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6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6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6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6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6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6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6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6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6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6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5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5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50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50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5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5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45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5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000"/>
                            </p:stCondLst>
                            <p:childTnLst>
                              <p:par>
                                <p:cTn id="5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450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450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450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450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500"/>
                            </p:stCondLst>
                            <p:childTnLst>
                              <p:par>
                                <p:cTn id="6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45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45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45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45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2000"/>
                            </p:stCondLst>
                            <p:childTnLst>
                              <p:par>
                                <p:cTn id="7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450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450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450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450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2500"/>
                            </p:stCondLst>
                            <p:childTnLst>
                              <p:par>
                                <p:cTn id="8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45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45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45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45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111" grpId="0"/>
      <p:bldP spid="46114" grpId="0"/>
      <p:bldP spid="46115" grpId="0"/>
      <p:bldP spid="46116" grpId="0"/>
      <p:bldP spid="46112" grpId="0"/>
      <p:bldP spid="46113" grpId="0"/>
      <p:bldP spid="45104" grpId="0"/>
      <p:bldP spid="45093" grpId="0"/>
      <p:bldP spid="45103" grpId="0"/>
      <p:bldP spid="45098" grpId="0"/>
      <p:bldP spid="45097" grpId="0"/>
      <p:bldP spid="45094" grpId="0"/>
      <p:bldP spid="45102" grpId="0"/>
      <p:bldP spid="45099" grpId="0"/>
      <p:bldP spid="45096" grpId="0"/>
      <p:bldP spid="45095" grpId="0"/>
      <p:bldP spid="45101" grpId="0"/>
      <p:bldP spid="45100" grpId="0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7106" name="Rectangle 4"/>
          <p:cNvSpPr/>
          <p:nvPr/>
        </p:nvSpPr>
        <p:spPr>
          <a:xfrm>
            <a:off x="640715" y="688658"/>
            <a:ext cx="107315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fontAlgn="base"/>
            <a:r>
              <a:rPr lang="zh-CN" altLang="en-US" sz="4000" b="1" strike="noStrike" noProof="1">
                <a:ln w="9525" cap="flat" cmpd="sng">
                  <a:solidFill>
                    <a:srgbClr val="CC99FF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C00000"/>
                </a:solidFill>
                <a:effectLst>
                  <a:outerShdw dist="53882" dir="2699999" algn="ctr" rotWithShape="0">
                    <a:srgbClr val="9999FF">
                      <a:alpha val="79999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比较</a:t>
            </a:r>
            <a:r>
              <a:rPr lang="zh-CN" altLang="en-US" sz="4000" b="1" strike="noStrike" noProof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宋代词坛上的两大流派</a:t>
            </a:r>
            <a:r>
              <a:rPr lang="en-US" altLang="zh-CN" sz="4000" b="1" strike="noStrike" noProof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--</a:t>
            </a:r>
            <a:r>
              <a:rPr lang="zh-CN" altLang="en-US" sz="4000" b="1" strike="noStrike" noProof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豪放派和婉约派</a:t>
            </a:r>
            <a:endParaRPr lang="zh-CN" altLang="en-US" sz="4000" b="1" strike="noStrike" noProof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92166" name="Text Box 6"/>
          <p:cNvSpPr txBox="1"/>
          <p:nvPr/>
        </p:nvSpPr>
        <p:spPr>
          <a:xfrm>
            <a:off x="541655" y="1673860"/>
            <a:ext cx="1121791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600" b="1" dirty="0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豪放派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作品气势豪放，意境雄浑，充满豪情壮志，多给人一种积极向上的力量。</a:t>
            </a:r>
            <a:endParaRPr lang="zh-CN" altLang="en-US" sz="36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r>
              <a:rPr lang="zh-CN" altLang="en-US" sz="3600" b="1" dirty="0">
                <a:solidFill>
                  <a:srgbClr val="C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代表词人以苏轼、辛弃疾为主。</a:t>
            </a:r>
            <a:endParaRPr lang="zh-CN" altLang="en-US" sz="3600" b="1" dirty="0">
              <a:solidFill>
                <a:srgbClr val="C0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92167" name="Text Box 7"/>
          <p:cNvSpPr txBox="1"/>
          <p:nvPr/>
        </p:nvSpPr>
        <p:spPr>
          <a:xfrm>
            <a:off x="541655" y="3617595"/>
            <a:ext cx="1131633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600" b="1" dirty="0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婉约派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作品语言清丽、含蓄，表达的感情婉转缠绵，情调或轻松活泼，或离愁别绪，或深沉幽怨，刻工精细，题材较狭窄，多是写个人遭遇，男女恋情，也间有写山水，融情于景的。</a:t>
            </a:r>
            <a:endParaRPr lang="zh-CN" altLang="en-US" sz="36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r>
              <a:rPr lang="zh-CN" altLang="en-US" sz="3600" b="1" dirty="0">
                <a:solidFill>
                  <a:srgbClr val="C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代表词人有柳永、秦观、李清照等。</a:t>
            </a:r>
            <a:endParaRPr lang="zh-CN" altLang="en-US" sz="3600" b="1" dirty="0">
              <a:solidFill>
                <a:srgbClr val="C0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7106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7106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7106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710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710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710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6">
                                            <p:txEl>
                                              <p:charRg st="0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92166">
                                            <p:txEl>
                                              <p:charRg st="0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92166">
                                            <p:txEl>
                                              <p:charRg st="0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6">
                                            <p:txEl>
                                              <p:charRg st="36" end="5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92166">
                                            <p:txEl>
                                              <p:charRg st="36" end="5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92166">
                                            <p:txEl>
                                              <p:charRg st="36" end="5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7">
                                            <p:txEl>
                                              <p:charRg st="0" end="8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92167">
                                            <p:txEl>
                                              <p:charRg st="0" end="8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92167">
                                            <p:txEl>
                                              <p:charRg st="0" end="8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7">
                                            <p:txEl>
                                              <p:charRg st="81" end="9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92167">
                                            <p:txEl>
                                              <p:charRg st="81" end="9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92167">
                                            <p:txEl>
                                              <p:charRg st="81" end="9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602615" y="1183640"/>
            <a:ext cx="11304905" cy="53073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42900" marR="0" lvl="0" indent="-342900" algn="l" defTabSz="914400" rtl="0" eaLnBrk="0" fontAlgn="base" latinLnBrk="0" hangingPunct="0">
              <a:lnSpc>
                <a:spcPct val="115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Tx/>
              <a:buNone/>
              <a:defRPr/>
            </a:pPr>
            <a:r>
              <a:rPr lang="en-US" altLang="zh-CN" sz="3200" b="1" kern="0" noProof="0">
                <a:ln>
                  <a:noFill/>
                </a:ln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1</a:t>
            </a:r>
            <a:r>
              <a:rPr lang="zh-CN" altLang="en-US" sz="3200" b="1" kern="0" noProof="0">
                <a:ln>
                  <a:noFill/>
                </a:ln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、从眼前江景起兴，引出对往昔英雄的怀念</a:t>
            </a:r>
            <a:endParaRPr kumimoji="0" lang="zh-CN" altLang="en-US" sz="3200" b="1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15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Tx/>
              <a:buNone/>
              <a:defRPr/>
            </a:pPr>
            <a:r>
              <a:rPr lang="en-US" altLang="zh-CN" sz="3200" b="1" kern="0" noProof="0">
                <a:ln>
                  <a:noFill/>
                </a:ln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2</a:t>
            </a:r>
            <a:r>
              <a:rPr lang="zh-CN" altLang="en-US" sz="3200" b="1" kern="0" noProof="0">
                <a:ln>
                  <a:noFill/>
                </a:ln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、点明怀古内容，引出古战场</a:t>
            </a:r>
            <a:endParaRPr kumimoji="0" lang="zh-CN" altLang="en-US" sz="3200" b="1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15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Tx/>
              <a:buNone/>
              <a:defRPr/>
            </a:pPr>
            <a:r>
              <a:rPr lang="en-US" altLang="zh-CN" sz="3200" b="1" kern="0" noProof="0">
                <a:ln>
                  <a:noFill/>
                </a:ln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3</a:t>
            </a:r>
            <a:r>
              <a:rPr lang="zh-CN" altLang="en-US" sz="3200" b="1" kern="0" noProof="0">
                <a:ln>
                  <a:noFill/>
                </a:ln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、正面描写赤壁景色，突出江流气势和赤壁的雄奇</a:t>
            </a:r>
            <a:endParaRPr kumimoji="0" lang="zh-CN" altLang="en-US" sz="3200" b="1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15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Tx/>
              <a:buNone/>
              <a:defRPr/>
            </a:pPr>
            <a:r>
              <a:rPr lang="en-US" altLang="zh-CN" sz="3200" b="1" kern="0" noProof="0">
                <a:ln>
                  <a:noFill/>
                </a:ln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4</a:t>
            </a:r>
            <a:r>
              <a:rPr lang="zh-CN" altLang="en-US" sz="3200" b="1" kern="0" noProof="0">
                <a:ln>
                  <a:noFill/>
                </a:ln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、过渡，承上启下，由写景到写人</a:t>
            </a:r>
            <a:endParaRPr kumimoji="0" lang="zh-CN" altLang="en-US" sz="3200" b="1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15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Tx/>
              <a:buNone/>
              <a:defRPr/>
            </a:pPr>
            <a:r>
              <a:rPr lang="en-US" altLang="zh-CN" sz="3200" b="1" kern="0" noProof="0">
                <a:ln>
                  <a:noFill/>
                </a:ln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5</a:t>
            </a:r>
            <a:r>
              <a:rPr lang="zh-CN" altLang="en-US" sz="3200" b="1" kern="0" noProof="0">
                <a:ln>
                  <a:noFill/>
                </a:ln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、写周瑜英雄形象，以美人陪衬英雄，突出少年得志</a:t>
            </a:r>
            <a:endParaRPr kumimoji="0" lang="zh-CN" altLang="en-US" sz="3200" b="1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15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Tx/>
              <a:buNone/>
              <a:defRPr/>
            </a:pPr>
            <a:r>
              <a:rPr lang="en-US" altLang="zh-CN" sz="3200" b="1" kern="0" noProof="0">
                <a:ln>
                  <a:noFill/>
                </a:ln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6</a:t>
            </a:r>
            <a:r>
              <a:rPr lang="zh-CN" altLang="en-US" sz="3200" b="1" kern="0" noProof="0">
                <a:ln>
                  <a:noFill/>
                </a:ln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、写周瑜赫赫战功，以曹军惨败反衬周瑜儒将风流</a:t>
            </a:r>
            <a:endParaRPr kumimoji="0" lang="zh-CN" altLang="en-US" sz="3200" b="1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15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Tx/>
              <a:buNone/>
              <a:defRPr/>
            </a:pPr>
            <a:r>
              <a:rPr lang="en-US" altLang="zh-CN" sz="3200" b="1" kern="0" noProof="0">
                <a:ln>
                  <a:noFill/>
                </a:ln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7</a:t>
            </a:r>
            <a:r>
              <a:rPr lang="zh-CN" altLang="en-US" sz="3200" b="1" kern="0" noProof="0">
                <a:ln>
                  <a:noFill/>
                </a:ln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、由怀古到伤己，抒发自己年近半百而功业无成的感慨</a:t>
            </a:r>
            <a:endParaRPr kumimoji="0" lang="zh-CN" altLang="en-US" sz="3200" b="1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15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Tx/>
              <a:buNone/>
              <a:defRPr/>
            </a:pPr>
            <a:r>
              <a:rPr lang="en-US" altLang="zh-CN" sz="3200" b="1" kern="0" noProof="0">
                <a:ln>
                  <a:noFill/>
                </a:ln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8</a:t>
            </a:r>
            <a:r>
              <a:rPr lang="zh-CN" altLang="en-US" sz="3200" b="1" kern="0" noProof="0">
                <a:ln>
                  <a:noFill/>
                </a:ln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、洒酒酬月，表现自己化解胸中郁闷，以求精神超脱的心态</a:t>
            </a:r>
            <a:endParaRPr lang="zh-CN" altLang="en-US" sz="3200" b="1" kern="0" noProof="0">
              <a:ln>
                <a:noFill/>
              </a:ln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718560" y="349250"/>
            <a:ext cx="4754880" cy="67564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marL="342900" marR="0" lvl="0" indent="-342900" algn="l" defTabSz="914400" rtl="0" eaLnBrk="0" fontAlgn="base" latinLnBrk="0" hangingPunct="0">
              <a:lnSpc>
                <a:spcPct val="95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Tx/>
              <a:buNone/>
              <a:defRPr/>
            </a:pPr>
            <a:r>
              <a:rPr lang="zh-CN" altLang="en-US" sz="4000" b="1" kern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理清思路，指导背诵</a:t>
            </a:r>
            <a:endParaRPr kumimoji="0" lang="zh-CN" altLang="en-US" sz="4000" b="1" i="0" u="none" strike="noStrike" kern="0" cap="none" spc="0" normalizeH="0" baseline="0" noProof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0"/>
                            </p:stCondLst>
                            <p:childTnLst>
                              <p:par>
                                <p:cTn id="34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6000"/>
                            </p:stCondLst>
                            <p:childTnLst>
                              <p:par>
                                <p:cTn id="4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7000"/>
                            </p:stCondLst>
                            <p:childTnLst>
                              <p:par>
                                <p:cTn id="4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8000"/>
                            </p:stCondLst>
                            <p:childTnLst>
                              <p:par>
                                <p:cTn id="5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9153" name="Text Box 4"/>
          <p:cNvSpPr txBox="1"/>
          <p:nvPr/>
        </p:nvSpPr>
        <p:spPr>
          <a:xfrm>
            <a:off x="1410018" y="531813"/>
            <a:ext cx="3311525" cy="579310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zh-CN" altLang="en-US" sz="3600" b="1" dirty="0">
                <a:solidFill>
                  <a:srgbClr val="FF33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大江</a:t>
            </a:r>
            <a:r>
              <a:rPr lang="zh-CN" altLang="en-US" sz="3600" b="1" dirty="0">
                <a:solidFill>
                  <a:srgbClr val="0033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东</a:t>
            </a:r>
            <a:r>
              <a:rPr lang="zh-CN" altLang="en-US" sz="3600" b="1" dirty="0">
                <a:solidFill>
                  <a:srgbClr val="FF33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去</a:t>
            </a:r>
            <a:r>
              <a:rPr lang="en-US" altLang="zh-CN" sz="3600" b="1" dirty="0">
                <a:solidFill>
                  <a:srgbClr val="FF33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:</a:t>
            </a:r>
            <a:endParaRPr lang="en-US" altLang="zh-CN" sz="3600" b="1" dirty="0">
              <a:solidFill>
                <a:srgbClr val="FF33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zh-CN" altLang="en-US" sz="3600" b="1" dirty="0">
                <a:solidFill>
                  <a:srgbClr val="0033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淘</a:t>
            </a:r>
            <a:r>
              <a:rPr lang="en-US" altLang="zh-CN" sz="3600" b="1" dirty="0">
                <a:solidFill>
                  <a:srgbClr val="0033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:</a:t>
            </a:r>
            <a:endParaRPr lang="en-US" altLang="zh-CN" sz="3600" b="1" dirty="0">
              <a:solidFill>
                <a:srgbClr val="FF33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zh-CN" altLang="en-US" sz="3600" b="1" dirty="0">
                <a:solidFill>
                  <a:srgbClr val="0033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风流</a:t>
            </a:r>
            <a:r>
              <a:rPr lang="en-US" altLang="zh-CN" sz="3600" b="1" dirty="0">
                <a:solidFill>
                  <a:srgbClr val="0033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:</a:t>
            </a:r>
            <a:endParaRPr lang="en-US" altLang="zh-CN" sz="3600" b="1" dirty="0">
              <a:solidFill>
                <a:srgbClr val="FF33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zh-CN" altLang="en-US" sz="3600" b="1" dirty="0">
                <a:solidFill>
                  <a:srgbClr val="0033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穿</a:t>
            </a:r>
            <a:r>
              <a:rPr lang="zh-CN" altLang="en-US" sz="3600" b="1" dirty="0">
                <a:solidFill>
                  <a:srgbClr val="FF33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空</a:t>
            </a:r>
            <a:r>
              <a:rPr lang="en-US" altLang="zh-CN" sz="3600" b="1" dirty="0">
                <a:solidFill>
                  <a:srgbClr val="FF33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:</a:t>
            </a:r>
            <a:endParaRPr lang="en-US" altLang="zh-CN" sz="3600" b="1" dirty="0">
              <a:solidFill>
                <a:srgbClr val="FF33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zh-CN" altLang="en-US" sz="3600" b="1" dirty="0">
                <a:solidFill>
                  <a:srgbClr val="0033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拍</a:t>
            </a:r>
            <a:r>
              <a:rPr lang="en-US" altLang="zh-CN" sz="3600" b="1" dirty="0">
                <a:solidFill>
                  <a:srgbClr val="FF33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:</a:t>
            </a:r>
            <a:endParaRPr lang="en-US" altLang="zh-CN" sz="3600" b="1" dirty="0">
              <a:solidFill>
                <a:srgbClr val="FF33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zh-CN" altLang="en-US" sz="3600" b="1" dirty="0">
                <a:solidFill>
                  <a:srgbClr val="0033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英发</a:t>
            </a:r>
            <a:r>
              <a:rPr lang="en-US" altLang="zh-CN" sz="3600" b="1" dirty="0">
                <a:solidFill>
                  <a:srgbClr val="FF33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:</a:t>
            </a:r>
            <a:endParaRPr lang="en-US" altLang="zh-CN" sz="3600" b="1" dirty="0">
              <a:solidFill>
                <a:srgbClr val="FF33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zh-CN" altLang="en-US" sz="3600" b="1" dirty="0">
                <a:solidFill>
                  <a:srgbClr val="0033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灰</a:t>
            </a:r>
            <a:r>
              <a:rPr lang="zh-CN" altLang="en-US" sz="3600" b="1" dirty="0">
                <a:solidFill>
                  <a:srgbClr val="FF33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飞</a:t>
            </a:r>
            <a:r>
              <a:rPr lang="zh-CN" altLang="en-US" sz="3600" b="1" dirty="0">
                <a:solidFill>
                  <a:srgbClr val="0033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烟</a:t>
            </a:r>
            <a:r>
              <a:rPr lang="zh-CN" altLang="en-US" sz="3600" b="1" dirty="0">
                <a:solidFill>
                  <a:srgbClr val="FF33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灭</a:t>
            </a:r>
            <a:r>
              <a:rPr lang="en-US" altLang="zh-CN" sz="3600" b="1" dirty="0">
                <a:solidFill>
                  <a:srgbClr val="FF33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:</a:t>
            </a:r>
            <a:endParaRPr lang="en-US" altLang="zh-CN" sz="3600" b="1" dirty="0">
              <a:solidFill>
                <a:srgbClr val="FF33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zh-CN" altLang="en-US" sz="3600" b="1" dirty="0">
                <a:solidFill>
                  <a:srgbClr val="0033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多情应笑我</a:t>
            </a:r>
            <a:r>
              <a:rPr lang="en-US" altLang="zh-CN" sz="3600" b="1" dirty="0">
                <a:solidFill>
                  <a:srgbClr val="0033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:</a:t>
            </a:r>
            <a:endParaRPr lang="en-US" altLang="zh-CN" sz="3600" b="1" dirty="0">
              <a:solidFill>
                <a:srgbClr val="FF33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zh-CN" altLang="en-US" sz="3600" b="1" dirty="0">
                <a:solidFill>
                  <a:srgbClr val="0033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尊</a:t>
            </a:r>
            <a:r>
              <a:rPr lang="zh-CN" altLang="en-US" sz="3600" b="1" dirty="0">
                <a:solidFill>
                  <a:srgbClr val="FF33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：</a:t>
            </a:r>
            <a:endParaRPr lang="en-US" altLang="zh-CN" sz="3600" b="1" dirty="0">
              <a:solidFill>
                <a:srgbClr val="FF33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56326" name="Text Box 6"/>
          <p:cNvSpPr txBox="1"/>
          <p:nvPr/>
        </p:nvSpPr>
        <p:spPr>
          <a:xfrm>
            <a:off x="5178743" y="531813"/>
            <a:ext cx="4951412" cy="579310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介词，向东</a:t>
            </a:r>
            <a:endParaRPr lang="zh-CN" altLang="en-US" sz="36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淘洗</a:t>
            </a:r>
            <a:endParaRPr lang="zh-CN" altLang="en-US" sz="36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英俊潇洒，事业有成</a:t>
            </a:r>
            <a:endParaRPr lang="zh-CN" altLang="en-US" sz="36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向上，刺破青天</a:t>
            </a:r>
            <a:endParaRPr lang="zh-CN" altLang="en-US" sz="36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击，打</a:t>
            </a:r>
            <a:endParaRPr lang="zh-CN" altLang="en-US" sz="36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卓越不凡，英姿勃发</a:t>
            </a:r>
            <a:endParaRPr lang="zh-CN" altLang="en-US" sz="36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像</a:t>
            </a:r>
            <a:r>
              <a:rPr lang="en-US" altLang="zh-CN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……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（灰，烟）一样</a:t>
            </a:r>
            <a:endParaRPr lang="zh-CN" altLang="en-US" sz="36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倒装，应笑我多情</a:t>
            </a:r>
            <a:endParaRPr lang="zh-CN" altLang="en-US" sz="36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通</a:t>
            </a:r>
            <a:r>
              <a:rPr lang="en-US" altLang="zh-CN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“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樽</a:t>
            </a:r>
            <a:r>
              <a:rPr lang="en-US" altLang="zh-CN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”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   装酒的器皿</a:t>
            </a:r>
            <a:endParaRPr lang="zh-CN" altLang="en-US" sz="36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9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9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563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563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6" grpId="0"/>
      <p:bldP spid="49153" grpId="0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0178" name="Rectangle 3"/>
          <p:cNvSpPr>
            <a:spLocks noGrp="1" noRot="1"/>
          </p:cNvSpPr>
          <p:nvPr>
            <p:ph idx="1"/>
          </p:nvPr>
        </p:nvSpPr>
        <p:spPr>
          <a:xfrm>
            <a:off x="2133600" y="2071688"/>
            <a:ext cx="8153400" cy="3600450"/>
          </a:xfrm>
        </p:spPr>
        <p:txBody>
          <a:bodyPr vert="horz" wrap="square" lIns="91440" tIns="45720" rIns="91440" bIns="45720" anchor="t" anchorCtr="0"/>
          <a:p>
            <a:pPr>
              <a:lnSpc>
                <a:spcPct val="160000"/>
              </a:lnSpc>
              <a:buNone/>
            </a:pPr>
            <a:r>
              <a:rPr lang="en-US" altLang="zh-CN" sz="44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1</a:t>
            </a:r>
            <a:r>
              <a:rPr lang="zh-CN" altLang="en-US" sz="44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、背诵这首词。</a:t>
            </a:r>
            <a:endParaRPr lang="zh-CN" altLang="en-US" sz="44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160000"/>
              </a:lnSpc>
              <a:buNone/>
            </a:pPr>
            <a:r>
              <a:rPr lang="en-US" altLang="zh-CN" sz="44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2</a:t>
            </a:r>
            <a:r>
              <a:rPr lang="zh-CN" altLang="en-US" sz="44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、把</a:t>
            </a:r>
            <a:r>
              <a:rPr lang="en-US" altLang="zh-CN" sz="44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《</a:t>
            </a:r>
            <a:r>
              <a:rPr lang="zh-CN" altLang="en-US" sz="44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念奴娇</a:t>
            </a:r>
            <a:r>
              <a:rPr lang="en-US" altLang="zh-CN" sz="4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·</a:t>
            </a:r>
            <a:r>
              <a:rPr lang="zh-CN" altLang="en-US" sz="44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赤壁怀古</a:t>
            </a:r>
            <a:r>
              <a:rPr lang="en-US" altLang="zh-CN" sz="44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》</a:t>
            </a:r>
            <a:r>
              <a:rPr lang="zh-CN" altLang="en-US" sz="44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写在语文作业本上。</a:t>
            </a:r>
            <a:r>
              <a:rPr lang="zh-CN" altLang="en-US" sz="4400" b="1" dirty="0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                </a:t>
            </a:r>
            <a:endParaRPr lang="zh-CN" altLang="en-US" sz="4400" b="1" dirty="0">
              <a:solidFill>
                <a:srgbClr val="0000CC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559300" y="655320"/>
            <a:ext cx="2613660" cy="101473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6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作    业</a:t>
            </a:r>
            <a:endParaRPr lang="zh-CN" altLang="en-US" sz="60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med">
    <p:zoom/>
    <p:sndAc>
      <p:stSnd>
        <p:snd r:embed="rId1" name="projctor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01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01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01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01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01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01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53745" y="1015365"/>
            <a:ext cx="10966450" cy="55175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40000"/>
              </a:lnSpc>
            </a:pPr>
            <a:r>
              <a:rPr lang="en-US" altLang="zh-CN" sz="3600" b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     </a:t>
            </a:r>
            <a:r>
              <a:rPr lang="zh-CN" altLang="en-US" sz="3600" b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豪放词：</a:t>
            </a:r>
            <a:r>
              <a:rPr lang="zh-CN" altLang="en-US" sz="3600" b="1">
                <a:latin typeface="华文中宋" panose="02010600040101010101" pitchFamily="2" charset="-122"/>
                <a:ea typeface="华文中宋" panose="02010600040101010101" pitchFamily="2" charset="-122"/>
              </a:rPr>
              <a:t>特点是创作</a:t>
            </a:r>
            <a:r>
              <a:rPr lang="zh-CN" altLang="en-US" sz="3600" b="1">
                <a:solidFill>
                  <a:srgbClr val="1720C8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视野较为广阔，气象恢弘雄放</a:t>
            </a:r>
            <a:r>
              <a:rPr lang="zh-CN" altLang="en-US" sz="3600" b="1">
                <a:latin typeface="华文中宋" panose="02010600040101010101" pitchFamily="2" charset="-122"/>
                <a:ea typeface="华文中宋" panose="02010600040101010101" pitchFamily="2" charset="-122"/>
              </a:rPr>
              <a:t>，喜用诗文的手法、句法写词，语词宏博，用事较多，不拘守音律，然而有时失之平直，甚至涉于狂怪叫嚣。</a:t>
            </a:r>
            <a:endParaRPr lang="zh-CN" altLang="en-US" sz="3600" b="1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140000"/>
              </a:lnSpc>
            </a:pPr>
            <a:r>
              <a:rPr lang="en-US" altLang="zh-CN" sz="3600" b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      </a:t>
            </a:r>
            <a:r>
              <a:rPr lang="zh-CN" altLang="en-US" sz="3600" b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婉约词：</a:t>
            </a:r>
            <a:r>
              <a:rPr lang="zh-CN" altLang="en-US" sz="3600" b="1">
                <a:latin typeface="华文中宋" panose="02010600040101010101" pitchFamily="2" charset="-122"/>
                <a:ea typeface="华文中宋" panose="02010600040101010101" pitchFamily="2" charset="-122"/>
              </a:rPr>
              <a:t>这一类词</a:t>
            </a:r>
            <a:r>
              <a:rPr lang="zh-CN" altLang="en-US" sz="3600" b="1">
                <a:solidFill>
                  <a:srgbClr val="1720C8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修辞婉转、表现细腻</a:t>
            </a:r>
            <a:r>
              <a:rPr lang="zh-CN" altLang="en-US" sz="3600" b="1">
                <a:latin typeface="华文中宋" panose="02010600040101010101" pitchFamily="2" charset="-122"/>
                <a:ea typeface="华文中宋" panose="02010600040101010101" pitchFamily="2" charset="-122"/>
              </a:rPr>
              <a:t>。在取材上，多写儿女之情、离别之情；在表现手法上，多用含蓄蕴藉的方法表现情绪。</a:t>
            </a:r>
            <a:endParaRPr lang="zh-CN" altLang="en-US" sz="3600" b="1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042410" y="202565"/>
            <a:ext cx="3853815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sym typeface="+mn-ea"/>
              </a:rPr>
              <a:t>豪放词与婉约词</a:t>
            </a:r>
            <a:endParaRPr lang="zh-CN" altLang="en-US" sz="4000" b="1">
              <a:solidFill>
                <a:srgbClr val="FF0000"/>
              </a:solidFill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sp>
        <p:nvSpPr>
          <p:cNvPr id="47106" name="Rectangle 4"/>
          <p:cNvSpPr/>
          <p:nvPr/>
        </p:nvSpPr>
        <p:spPr>
          <a:xfrm>
            <a:off x="1781810" y="408940"/>
            <a:ext cx="930084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fontAlgn="base"/>
            <a:r>
              <a:rPr lang="zh-CN" altLang="en-US" sz="4000" b="1" strike="noStrike" noProof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宋代词坛上的两大流派</a:t>
            </a:r>
            <a:r>
              <a:rPr lang="en-US" altLang="zh-CN" sz="4000" b="1" strike="noStrike" noProof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--</a:t>
            </a:r>
            <a:r>
              <a:rPr lang="zh-CN" altLang="en-US" sz="4000" b="1" strike="noStrike" noProof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豪放派和婉约派</a:t>
            </a:r>
            <a:endParaRPr lang="zh-CN" altLang="en-US" sz="4000" b="1" strike="noStrike" noProof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92166" name="Text Box 6"/>
          <p:cNvSpPr txBox="1"/>
          <p:nvPr/>
        </p:nvSpPr>
        <p:spPr>
          <a:xfrm>
            <a:off x="541655" y="1673860"/>
            <a:ext cx="1121791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600" b="1" dirty="0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豪放派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作品气势豪放，意境雄浑，充满豪情壮志，多给人一种积极向上的力量。</a:t>
            </a:r>
            <a:endParaRPr lang="zh-CN" altLang="en-US" sz="36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r>
              <a:rPr lang="zh-CN" altLang="en-US" sz="3600" b="1" dirty="0">
                <a:solidFill>
                  <a:srgbClr val="C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代表词人以苏轼、辛弃疾为主。</a:t>
            </a:r>
            <a:endParaRPr lang="zh-CN" altLang="en-US" sz="3600" b="1" dirty="0">
              <a:solidFill>
                <a:srgbClr val="C0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92167" name="Text Box 7"/>
          <p:cNvSpPr txBox="1"/>
          <p:nvPr/>
        </p:nvSpPr>
        <p:spPr>
          <a:xfrm>
            <a:off x="541655" y="3617595"/>
            <a:ext cx="1131633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600" b="1" dirty="0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婉约派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作品语言清丽、含蓄，表达的感情婉转缠绵，情调或轻松活泼，或离愁别绪，或深沉幽怨，刻工精细，题材较狭窄，多是写个人遭遇，男女恋情，也间有写山水，融情于景的。</a:t>
            </a:r>
            <a:endParaRPr lang="zh-CN" altLang="en-US" sz="36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r>
              <a:rPr lang="zh-CN" altLang="en-US" sz="3600" b="1" dirty="0">
                <a:solidFill>
                  <a:srgbClr val="C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代表词人有柳永、秦观、李清照等。</a:t>
            </a:r>
            <a:endParaRPr lang="zh-CN" altLang="en-US" sz="3600" b="1" dirty="0">
              <a:solidFill>
                <a:srgbClr val="C0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7106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7106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7106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6">
                                            <p:txEl>
                                              <p:charRg st="0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92166">
                                            <p:txEl>
                                              <p:charRg st="0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92166">
                                            <p:txEl>
                                              <p:charRg st="0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6">
                                            <p:txEl>
                                              <p:charRg st="36" end="5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92166">
                                            <p:txEl>
                                              <p:charRg st="36" end="5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92166">
                                            <p:txEl>
                                              <p:charRg st="36" end="5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7">
                                            <p:txEl>
                                              <p:charRg st="0" end="8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92167">
                                            <p:txEl>
                                              <p:charRg st="0" end="8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92167">
                                            <p:txEl>
                                              <p:charRg st="0" end="8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7">
                                            <p:txEl>
                                              <p:charRg st="81" end="9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92167">
                                            <p:txEl>
                                              <p:charRg st="81" end="9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92167">
                                            <p:txEl>
                                              <p:charRg st="81" end="9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5057" name="Picture 2" descr="124"/>
          <p:cNvPicPr>
            <a:picLocks noChangeAspect="1"/>
          </p:cNvPicPr>
          <p:nvPr/>
        </p:nvPicPr>
        <p:blipFill>
          <a:blip r:embed="rId1"/>
          <a:srcRect t="14" r="26241"/>
          <a:stretch>
            <a:fillRect/>
          </a:stretch>
        </p:blipFill>
        <p:spPr>
          <a:xfrm>
            <a:off x="228600" y="167005"/>
            <a:ext cx="4018280" cy="6524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5058" name="Text Box 3"/>
          <p:cNvSpPr txBox="1"/>
          <p:nvPr/>
        </p:nvSpPr>
        <p:spPr>
          <a:xfrm>
            <a:off x="5429250" y="450215"/>
            <a:ext cx="4173538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4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豪放词的特点</a:t>
            </a:r>
            <a:endParaRPr lang="zh-CN" altLang="en-US" sz="48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5060" name="Text Box 4"/>
          <p:cNvSpPr txBox="1"/>
          <p:nvPr/>
        </p:nvSpPr>
        <p:spPr>
          <a:xfrm>
            <a:off x="4517073" y="1825943"/>
            <a:ext cx="4343400" cy="31381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en-US" altLang="zh-CN" sz="44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1.</a:t>
            </a:r>
            <a:r>
              <a:rPr lang="zh-CN" altLang="en-US" sz="44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描绘壮阔景物 </a:t>
            </a:r>
            <a:endParaRPr lang="zh-CN" altLang="en-US" sz="44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44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2.</a:t>
            </a:r>
            <a:r>
              <a:rPr lang="zh-CN" altLang="en-US" sz="44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刻画英雄人物</a:t>
            </a:r>
            <a:endParaRPr lang="zh-CN" altLang="en-US" sz="44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44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3.</a:t>
            </a:r>
            <a:r>
              <a:rPr lang="zh-CN" altLang="en-US" sz="44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抒发壮志豪情 </a:t>
            </a:r>
            <a:endParaRPr lang="zh-CN" altLang="en-US" sz="44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7" name="Text Box 4"/>
          <p:cNvSpPr txBox="1"/>
          <p:nvPr/>
        </p:nvSpPr>
        <p:spPr>
          <a:xfrm>
            <a:off x="9131300" y="2060575"/>
            <a:ext cx="2386330" cy="273812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zh-CN" altLang="en-US" sz="4000" b="1" dirty="0">
                <a:solidFill>
                  <a:srgbClr val="0033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意境壮美       </a:t>
            </a:r>
            <a:endParaRPr lang="zh-CN" altLang="en-US" sz="4000" b="1" dirty="0">
              <a:solidFill>
                <a:srgbClr val="0033CC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zh-CN" altLang="en-US" sz="4000" b="1" dirty="0">
                <a:solidFill>
                  <a:srgbClr val="0033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感情豪迈</a:t>
            </a:r>
            <a:endParaRPr lang="zh-CN" altLang="en-US" sz="4000" b="1" dirty="0">
              <a:solidFill>
                <a:srgbClr val="0033CC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zh-CN" altLang="en-US" sz="4000" b="1" dirty="0">
                <a:solidFill>
                  <a:srgbClr val="0033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高远清新</a:t>
            </a:r>
            <a:endParaRPr lang="zh-CN" altLang="en-US" sz="4000" b="1" dirty="0">
              <a:solidFill>
                <a:srgbClr val="0033CC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5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450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450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450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450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60" grpId="0"/>
      <p:bldP spid="7" grpId="0"/>
      <p:bldP spid="45058" grpId="0"/>
    </p:bldLst>
  </p:timing>
</p:sld>
</file>

<file path=ppt/tags/tag1.xml><?xml version="1.0" encoding="utf-8"?>
<p:tagLst xmlns:p="http://schemas.openxmlformats.org/presentationml/2006/main">
  <p:tag name="KSO_WM_UNIT_PLACING_PICTURE_USER_VIEWPORT" val="{&quot;height&quot;:8235,&quot;width&quot;:3795}"/>
</p:tagLst>
</file>

<file path=ppt/tags/tag2.xml><?xml version="1.0" encoding="utf-8"?>
<p:tagLst xmlns:p="http://schemas.openxmlformats.org/presentationml/2006/main">
  <p:tag name="KSO_WM_UNIT_TABLE_BEAUTIFY" val="smartTable{52624f68-b096-4163-94d3-3625ba69a2aa}"/>
</p:tagLst>
</file>

<file path=ppt/tags/tag3.xml><?xml version="1.0" encoding="utf-8"?>
<p:tagLst xmlns:p="http://schemas.openxmlformats.org/presentationml/2006/main">
  <p:tag name="COMMONDATA" val="eyJoZGlkIjoiMzJlZWU4ODA4ZjYyMTJiOTk1MWZhZTYyMDM2Y2UwNDMifQ==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8413</Words>
  <Application>WPS 演示</Application>
  <PresentationFormat>宽屏</PresentationFormat>
  <Paragraphs>607</Paragraphs>
  <Slides>68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68</vt:i4>
      </vt:variant>
    </vt:vector>
  </HeadingPairs>
  <TitlesOfParts>
    <vt:vector size="84" baseType="lpstr">
      <vt:lpstr>Arial</vt:lpstr>
      <vt:lpstr>宋体</vt:lpstr>
      <vt:lpstr>Wingdings</vt:lpstr>
      <vt:lpstr>华文行楷</vt:lpstr>
      <vt:lpstr>Times New Roman</vt:lpstr>
      <vt:lpstr>隶书</vt:lpstr>
      <vt:lpstr>华文中宋</vt:lpstr>
      <vt:lpstr>微软雅黑</vt:lpstr>
      <vt:lpstr>Arial Unicode MS</vt:lpstr>
      <vt:lpstr>Calibri</vt:lpstr>
      <vt:lpstr>楷体_GB2312</vt:lpstr>
      <vt:lpstr>新宋体</vt:lpstr>
      <vt:lpstr>华文新魏</vt:lpstr>
      <vt:lpstr>黑体</vt:lpstr>
      <vt:lpstr>华文细黑</vt:lpstr>
      <vt:lpstr>Office 主题</vt:lpstr>
      <vt:lpstr>PowerPoint 演示文稿</vt:lpstr>
      <vt:lpstr>PowerPoint 演示文稿</vt:lpstr>
      <vt:lpstr>学习目标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念奴娇 . 赤壁怀古                        苏轼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译   文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“江山如画，一时多少豪杰。”的过渡作用：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译   文</vt:lpstr>
      <vt:lpstr>PowerPoint 演示文稿</vt:lpstr>
      <vt:lpstr>PowerPoint 演示文稿</vt:lpstr>
      <vt:lpstr>PowerPoint 演示文稿</vt:lpstr>
      <vt:lpstr>2、表达了作者超越无奈现实的彻悟，走出心灵困境的旷达。</vt:lpstr>
      <vt:lpstr>PowerPoint 演示文稿</vt:lpstr>
      <vt:lpstr>下列句子运用了哪些修辞手法？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赵生勤  高中语文  潇洒走一回</cp:lastModifiedBy>
  <cp:revision>10</cp:revision>
  <dcterms:created xsi:type="dcterms:W3CDTF">2022-01-13T07:31:00Z</dcterms:created>
  <dcterms:modified xsi:type="dcterms:W3CDTF">2022-09-16T02:35:23Z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D586B312F3284FDE9AE569F1E9E54C41</vt:lpwstr>
  </property>
  <property fmtid="{D5CDD505-2E9C-101B-9397-08002B2CF9AE}" pid="3" name="KSOProductBuildVer">
    <vt:lpwstr>2052-11.1.0.12358</vt:lpwstr>
  </property>
</Properties>
</file>