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61" r:id="rId4"/>
    <p:sldId id="262" r:id="rId5"/>
    <p:sldId id="263" r:id="rId6"/>
    <p:sldId id="257" r:id="rId7"/>
    <p:sldId id="264" r:id="rId8"/>
    <p:sldId id="288" r:id="rId9"/>
    <p:sldId id="280" r:id="rId10"/>
    <p:sldId id="265" r:id="rId11"/>
    <p:sldId id="281" r:id="rId12"/>
    <p:sldId id="269" r:id="rId13"/>
    <p:sldId id="268" r:id="rId14"/>
    <p:sldId id="282" r:id="rId15"/>
    <p:sldId id="271" r:id="rId16"/>
    <p:sldId id="283" r:id="rId17"/>
    <p:sldId id="272" r:id="rId18"/>
    <p:sldId id="273" r:id="rId19"/>
    <p:sldId id="277" r:id="rId20"/>
    <p:sldId id="279" r:id="rId21"/>
    <p:sldId id="30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77" d="100"/>
          <a:sy n="77" d="100"/>
        </p:scale>
        <p:origin x="26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38200" y="1221219"/>
            <a:ext cx="105156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3700894"/>
            <a:ext cx="105156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838200" y="271463"/>
            <a:ext cx="10515599" cy="59439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0" y="365125"/>
            <a:ext cx="11897995" cy="1325880"/>
          </a:xfrm>
        </p:spPr>
        <p:txBody>
          <a:bodyPr>
            <a:noAutofit/>
          </a:bodyPr>
          <a:lstStyle>
            <a:lvl1pPr>
              <a:defRPr sz="6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1pPr>
            <a:lvl2pPr>
              <a:def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2pPr>
            <a:lvl3pPr>
              <a:def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3pPr>
            <a:lvl4pPr>
              <a:def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4pPr>
            <a:lvl5pPr>
              <a:def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2812282"/>
            <a:ext cx="10515600" cy="1469838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309108"/>
            <a:ext cx="10515600" cy="100769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757365"/>
            <a:ext cx="5157787" cy="9011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728685"/>
            <a:ext cx="5157787" cy="3460977"/>
          </a:xfrm>
        </p:spPr>
        <p:txBody>
          <a:bodyPr/>
          <a:lstStyle/>
          <a:p>
            <a:pPr lvl="0"/>
            <a:r>
              <a:rPr lang="zh-CN" altLang="en-US" dirty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757365"/>
            <a:ext cx="5183188" cy="9011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728685"/>
            <a:ext cx="5183188" cy="3460977"/>
          </a:xfrm>
        </p:spPr>
        <p:txBody>
          <a:bodyPr/>
          <a:lstStyle/>
          <a:p>
            <a:pPr lvl="0"/>
            <a:r>
              <a:rPr lang="zh-CN" altLang="en-US" dirty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1928813"/>
            <a:ext cx="10515600" cy="2162969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838200" y="4207330"/>
            <a:ext cx="10515600" cy="148431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677329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277529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FD9D74-47D9-4702-A33C-335B63B48D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ABC47A4-756D-490B-A52F-7D9E2C9FC0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677329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098156" y="365125"/>
            <a:ext cx="1255643" cy="5811838"/>
          </a:xfrm>
        </p:spPr>
        <p:txBody>
          <a:bodyPr vert="eaVert"/>
          <a:lstStyle/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090991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>
              <a:lumMod val="8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8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8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8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8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841114"/>
            <a:ext cx="12131675" cy="1325880"/>
          </a:xfr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有这么一</a:t>
            </a:r>
            <a:r>
              <a:rPr lang="zh-CN" altLang="en-US">
                <a:solidFill>
                  <a:srgbClr val="FF0000"/>
                </a:solidFill>
              </a:rPr>
              <a:t>个特殊的年</a:t>
            </a:r>
            <a:r>
              <a:rPr lang="zh-CN" altLang="en-US" smtClean="0">
                <a:solidFill>
                  <a:srgbClr val="FF0000"/>
                </a:solidFill>
              </a:rPr>
              <a:t>代</a:t>
            </a:r>
            <a:r>
              <a:rPr lang="en-US" altLang="zh-CN" smtClean="0">
                <a:solidFill>
                  <a:srgbClr val="FF0000"/>
                </a:solidFill>
              </a:rPr>
              <a:t>——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80477" y="2918564"/>
            <a:ext cx="9970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/>
              <a:t>铜墙铁</a:t>
            </a:r>
            <a:r>
              <a:rPr lang="zh-CN" altLang="en-US" sz="6000" smtClean="0"/>
              <a:t>壁    新</a:t>
            </a:r>
            <a:r>
              <a:rPr lang="zh-CN" altLang="en-US" sz="6000"/>
              <a:t>闻封锁</a:t>
            </a:r>
            <a:endParaRPr lang="zh-CN" altLang="en-US" sz="6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1"/>
            <a:ext cx="12131675" cy="3732757"/>
          </a:xfrm>
        </p:spPr>
        <p:txBody>
          <a:bodyPr/>
          <a:lstStyle/>
          <a:p>
            <a:r>
              <a:rPr lang="zh-CN" altLang="en-US" smtClean="0">
                <a:solidFill>
                  <a:srgbClr val="002060"/>
                </a:solidFill>
              </a:rPr>
              <a:t>群英会之</a:t>
            </a:r>
            <a:r>
              <a:rPr lang="zh-CN" altLang="en-US" smtClean="0"/>
              <a:t>“最多笔墨”</a:t>
            </a:r>
            <a:br>
              <a:rPr lang="en-US" altLang="zh-CN" smtClean="0"/>
            </a:br>
            <a:r>
              <a:rPr lang="en-US" altLang="zh-CN" smtClean="0"/>
              <a:t>       </a:t>
            </a:r>
            <a:br>
              <a:rPr lang="en-US" altLang="zh-CN" smtClean="0"/>
            </a:br>
            <a:r>
              <a:rPr lang="en-US" altLang="zh-CN" smtClean="0"/>
              <a:t>       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625" y="1887043"/>
            <a:ext cx="3156558" cy="49709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55335" y="1603247"/>
            <a:ext cx="762230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002060"/>
                </a:solidFill>
              </a:rPr>
              <a:t>    “</a:t>
            </a:r>
            <a:r>
              <a:rPr lang="zh-CN" altLang="en-US" sz="4000">
                <a:solidFill>
                  <a:srgbClr val="002060"/>
                </a:solidFill>
              </a:rPr>
              <a:t>我到后不久，就见到了毛泽东，他是个</a:t>
            </a:r>
            <a:r>
              <a:rPr lang="zh-CN" altLang="en-US" sz="4000">
                <a:solidFill>
                  <a:srgbClr val="FF0000"/>
                </a:solidFill>
              </a:rPr>
              <a:t>面容清瘦，看上去很像林肯式的人物，个子高出一般的中国人，背有些驼，一头浓密的黑发留得很长，双眼炯炯有神，鼻梁很高，颧骨突出。</a:t>
            </a:r>
            <a:r>
              <a:rPr lang="zh-CN" altLang="en-US" sz="4000">
                <a:solidFill>
                  <a:srgbClr val="002060"/>
                </a:solidFill>
              </a:rPr>
              <a:t>我在一刹那间所得的印象，是一个非常精明的知识分子的面孔。</a:t>
            </a:r>
            <a:r>
              <a:rPr lang="zh-CN" altLang="en-US" sz="4000" smtClean="0">
                <a:solidFill>
                  <a:srgbClr val="002060"/>
                </a:solidFill>
              </a:rPr>
              <a:t>”（</a:t>
            </a:r>
            <a:r>
              <a:rPr lang="en-US" altLang="zh-CN" sz="4000" smtClean="0">
                <a:solidFill>
                  <a:srgbClr val="002060"/>
                </a:solidFill>
              </a:rPr>
              <a:t>P69</a:t>
            </a:r>
            <a:r>
              <a:rPr lang="zh-CN" altLang="en-US" sz="4000" smtClean="0">
                <a:solidFill>
                  <a:srgbClr val="002060"/>
                </a:solidFill>
              </a:rPr>
              <a:t>）</a:t>
            </a:r>
            <a:endParaRPr lang="zh-CN" altLang="en-US" sz="40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6472" y="4404291"/>
            <a:ext cx="116492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rgbClr val="00206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4000" b="1" smtClean="0">
                <a:solidFill>
                  <a:srgbClr val="00206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肖</a:t>
            </a:r>
            <a:r>
              <a:rPr lang="zh-CN" altLang="zh-CN" sz="4000" b="1">
                <a:solidFill>
                  <a:srgbClr val="00206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像</a:t>
            </a:r>
            <a:r>
              <a:rPr lang="zh-CN" altLang="zh-CN" sz="4000" b="1" smtClean="0">
                <a:solidFill>
                  <a:srgbClr val="00206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、神</a:t>
            </a:r>
            <a:r>
              <a:rPr lang="zh-CN" altLang="zh-CN" sz="4000" b="1">
                <a:solidFill>
                  <a:srgbClr val="00206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态描写</a:t>
            </a:r>
            <a:r>
              <a:rPr lang="zh-CN" altLang="zh-CN" sz="4000" b="1" smtClean="0">
                <a:solidFill>
                  <a:srgbClr val="00206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，融</a:t>
            </a:r>
            <a:r>
              <a:rPr lang="zh-CN" altLang="zh-CN" sz="4000" b="1">
                <a:solidFill>
                  <a:srgbClr val="00206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入西方元素，使这个伟大的人物在西方读者眼中，就变得立体而丰满。</a:t>
            </a:r>
            <a:endParaRPr lang="zh-CN" altLang="en-US" sz="4000" b="1">
              <a:solidFill>
                <a:srgbClr val="00206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14299" y="130132"/>
            <a:ext cx="118699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6700" algn="just"/>
            <a:r>
              <a:rPr lang="zh-CN" altLang="en-US" sz="3600" b="1" kern="100" smtClean="0">
                <a:solidFill>
                  <a:srgbClr val="FF0000"/>
                </a:solidFill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4000" b="1" kern="100" smtClean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在</a:t>
            </a:r>
            <a:r>
              <a:rPr lang="zh-CN" altLang="en-US" sz="4000" b="1" kern="10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这些描述中，斯诺将毛泽东比作林肯，林肯是美国人的精神象征，是美国人最喜欢的总统之一，林肯坚决反对国家分裂，他废除了叛乱各州的奴隶制度，颁布了</a:t>
            </a:r>
            <a:r>
              <a:rPr lang="en-US" altLang="zh-CN" sz="4000" b="1" kern="10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sz="4000" b="1" kern="10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宅地法</a:t>
            </a:r>
            <a:r>
              <a:rPr lang="en-US" altLang="zh-CN" sz="4000" b="1" kern="10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r>
              <a:rPr lang="zh-CN" altLang="en-US" sz="4000" b="1" kern="10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、</a:t>
            </a:r>
            <a:r>
              <a:rPr lang="en-US" altLang="zh-CN" sz="4000" b="1" kern="10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sz="4000" b="1" kern="10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解放黑人奴隶宣言</a:t>
            </a:r>
            <a:r>
              <a:rPr lang="en-US" altLang="zh-CN" sz="4000" b="1" kern="10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r>
              <a:rPr lang="zh-CN" altLang="en-US" sz="4000" b="1" kern="100" smtClean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。在</a:t>
            </a:r>
            <a:r>
              <a:rPr lang="zh-CN" altLang="en-US" sz="4000" b="1" kern="10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这里，斯诺暗喻毛泽东是个未来能够统一中国的领袖人物。</a:t>
            </a:r>
            <a:endParaRPr lang="zh-CN" altLang="zh-CN" sz="2000" kern="10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4198" y="196053"/>
            <a:ext cx="11391901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</a:rPr>
              <a:t>       </a:t>
            </a:r>
            <a:r>
              <a:rPr lang="zh-CN" altLang="en-US" sz="4800" smtClean="0">
                <a:solidFill>
                  <a:srgbClr val="FF0000"/>
                </a:solidFill>
              </a:rPr>
              <a:t>跳读、勾画</a:t>
            </a:r>
            <a:r>
              <a:rPr lang="en-US" altLang="zh-CN" sz="4800" smtClean="0"/>
              <a:t>P121—P123</a:t>
            </a:r>
            <a:r>
              <a:rPr lang="zh-CN" altLang="en-US" sz="4800" smtClean="0"/>
              <a:t>，思考：从毛泽东的自述中，</a:t>
            </a:r>
            <a:endParaRPr lang="en-US" altLang="zh-CN" sz="4800" smtClean="0"/>
          </a:p>
          <a:p>
            <a:endParaRPr lang="en-US" altLang="zh-CN" sz="480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4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他的反抗精神是怎么表现出来的</a:t>
            </a:r>
            <a:r>
              <a:rPr lang="zh-CN" altLang="en-US" sz="480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480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80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4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哪两件重大事件影响了他的一生？</a:t>
            </a:r>
            <a:endParaRPr lang="zh-CN" altLang="en-US" sz="48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4199" y="2361821"/>
            <a:ext cx="113366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200" y="3558372"/>
            <a:ext cx="11428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54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8633" y="5028145"/>
            <a:ext cx="116474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en-US" altLang="zh-CN" sz="3600" b="1" kern="100" smtClean="0">
                <a:solidFill>
                  <a:srgbClr val="00B050"/>
                </a:solidFill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6600" b="1" kern="100" smtClean="0">
                <a:solidFill>
                  <a:srgbClr val="00B050"/>
                </a:solidFill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自述式</a:t>
            </a:r>
            <a:r>
              <a:rPr lang="zh-CN" altLang="en-US" sz="6000"/>
              <a:t>体现纪实作品的</a:t>
            </a:r>
            <a:r>
              <a:rPr lang="zh-CN" altLang="en-US" sz="6000">
                <a:solidFill>
                  <a:srgbClr val="FF0000"/>
                </a:solidFill>
              </a:rPr>
              <a:t>纪实性</a:t>
            </a:r>
            <a:endParaRPr lang="zh-CN" altLang="en-US" sz="2400">
              <a:solidFill>
                <a:srgbClr val="FF0000"/>
              </a:solidFill>
            </a:endParaRPr>
          </a:p>
          <a:p>
            <a:pPr indent="266700" algn="just">
              <a:spcAft>
                <a:spcPts val="0"/>
              </a:spcAft>
            </a:pPr>
            <a:endParaRPr lang="zh-CN" altLang="zh-CN" sz="2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3305" y="1656481"/>
            <a:ext cx="799160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6700" algn="just">
              <a:defRPr/>
            </a:pPr>
            <a:r>
              <a:rPr kumimoji="0" lang="zh-CN" altLang="en-US" sz="3600" b="1" i="0" u="none" strike="noStrike" kern="1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000" b="1" i="0" u="none" strike="noStrike" kern="1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刚</a:t>
            </a:r>
            <a:r>
              <a:rPr kumimoji="0" lang="zh-CN" altLang="en-US" sz="4000" b="1" i="0" u="none" strike="noStrike" kern="1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到根据地时，斯诺在百家坪交通处用不礼貌的“喂”称呼了两个孩子，结果不被理睬，在李克农的提醒下才意识到自己的错误，赶紧改口称他们为“同志”，得到两位</a:t>
            </a:r>
            <a:r>
              <a:rPr kumimoji="0" lang="zh-CN" altLang="en-US" sz="40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“红小鬼”</a:t>
            </a:r>
            <a:r>
              <a:rPr kumimoji="0" lang="zh-CN" altLang="en-US" sz="4000" b="1" i="0" u="none" strike="noStrike" kern="1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的原谅</a:t>
            </a:r>
            <a:r>
              <a:rPr kumimoji="0" lang="zh-CN" altLang="en-US" sz="4000" b="1" i="0" u="none" strike="noStrike" kern="1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4000" b="1" kern="100">
                <a:solidFill>
                  <a:srgbClr val="00B05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P46</a:t>
            </a:r>
            <a:endParaRPr kumimoji="0" lang="en-US" altLang="zh-CN" sz="4000" b="1" i="0" u="none" strike="noStrike" kern="1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1" i="0" u="none" strike="noStrike" kern="1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endParaRPr kumimoji="0" lang="zh-CN" altLang="zh-CN" sz="12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0"/>
            <a:ext cx="79883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群英会之</a:t>
            </a: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66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最调皮”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9496" y="1198663"/>
            <a:ext cx="4012504" cy="4797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261" y="1582341"/>
            <a:ext cx="117368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en-US" sz="4000" b="1" kern="100" smtClean="0">
                <a:solidFill>
                  <a:srgbClr val="00B050"/>
                </a:solidFill>
                <a:latin typeface="+mj-ea"/>
                <a:ea typeface="+mj-ea"/>
                <a:cs typeface="Times New Roman" panose="02020603050405020304" pitchFamily="18" charset="0"/>
              </a:rPr>
              <a:t>  </a:t>
            </a:r>
            <a:r>
              <a:rPr lang="zh-CN" altLang="en-US" sz="4400" b="1" kern="100" smtClean="0">
                <a:solidFill>
                  <a:srgbClr val="00B050"/>
                </a:solidFill>
                <a:latin typeface="+mj-ea"/>
                <a:ea typeface="+mj-ea"/>
                <a:cs typeface="Times New Roman" panose="02020603050405020304" pitchFamily="18" charset="0"/>
              </a:rPr>
              <a:t>在保安，一位十三四岁的小通讯员特意找到斯诺，他担心自己的名字被斯诺写错而影响到外国同志对红军的印象，因而极为仔细地把自己的名字写在纸条上，并希望当面得到斯诺（不写错他名字）的保证。</a:t>
            </a:r>
            <a:endParaRPr kumimoji="0" lang="zh-CN" altLang="zh-CN" sz="16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0"/>
            <a:ext cx="79883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6600"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群英会之</a:t>
            </a:r>
            <a:r>
              <a:rPr lang="zh-CN" altLang="en-US" sz="6600"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“</a:t>
            </a:r>
            <a:r>
              <a:rPr lang="zh-CN" altLang="en-US" sz="6600" smtClean="0"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最调皮”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3360" y="5534561"/>
            <a:ext cx="11561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注意善于捕捉生动的细节，</a:t>
            </a:r>
            <a:r>
              <a:rPr lang="zh-CN" altLang="en-US" sz="4000" smtClean="0">
                <a:solidFill>
                  <a:srgbClr val="FF0000"/>
                </a:solidFill>
              </a:rPr>
              <a:t>使小人物也绽放光彩。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8516"/>
            <a:ext cx="117995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群英会之</a:t>
            </a: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66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最团结”（群像）</a:t>
            </a:r>
            <a:endParaRPr kumimoji="0" lang="zh-CN" altLang="zh-CN" sz="3600" b="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87" y="1420442"/>
            <a:ext cx="5670464" cy="42528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9" y="2440955"/>
            <a:ext cx="6175331" cy="3595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8516"/>
            <a:ext cx="117995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6700" algn="just"/>
            <a:r>
              <a:rPr lang="zh-CN" altLang="en-US" sz="6600"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</a:rPr>
              <a:t>群英会之</a:t>
            </a:r>
            <a:r>
              <a:rPr lang="zh-CN" altLang="en-US" sz="6600"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</a:rPr>
              <a:t>“</a:t>
            </a:r>
            <a:r>
              <a:rPr lang="zh-CN" altLang="en-US" sz="6600" smtClean="0"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</a:rPr>
              <a:t>最团结”（群像）</a:t>
            </a:r>
            <a:endParaRPr kumimoji="0" lang="zh-CN" altLang="zh-CN" sz="3600" b="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116512"/>
            <a:ext cx="1219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00B050"/>
                </a:solidFill>
              </a:rPr>
              <a:t>      </a:t>
            </a:r>
            <a:r>
              <a:rPr lang="zh-CN" altLang="en-US" sz="4000" smtClean="0">
                <a:solidFill>
                  <a:srgbClr val="00B050"/>
                </a:solidFill>
              </a:rPr>
              <a:t>“</a:t>
            </a:r>
            <a:r>
              <a:rPr lang="zh-CN" altLang="en-US" sz="4000">
                <a:solidFill>
                  <a:srgbClr val="00B050"/>
                </a:solidFill>
              </a:rPr>
              <a:t>红军一共爬过</a:t>
            </a:r>
            <a:r>
              <a:rPr lang="en-US" altLang="zh-CN" sz="4000">
                <a:solidFill>
                  <a:srgbClr val="00B050"/>
                </a:solidFill>
              </a:rPr>
              <a:t>18</a:t>
            </a:r>
            <a:r>
              <a:rPr lang="zh-CN" altLang="en-US" sz="4000">
                <a:solidFill>
                  <a:srgbClr val="00B050"/>
                </a:solidFill>
              </a:rPr>
              <a:t>座山脉，其中</a:t>
            </a:r>
            <a:r>
              <a:rPr lang="en-US" altLang="zh-CN" sz="4000">
                <a:solidFill>
                  <a:srgbClr val="00B050"/>
                </a:solidFill>
              </a:rPr>
              <a:t>5</a:t>
            </a:r>
            <a:r>
              <a:rPr lang="zh-CN" altLang="en-US" sz="4000">
                <a:solidFill>
                  <a:srgbClr val="00B050"/>
                </a:solidFill>
              </a:rPr>
              <a:t>座是终年盖雪的，渡过</a:t>
            </a:r>
            <a:r>
              <a:rPr lang="en-US" altLang="zh-CN" sz="4000">
                <a:solidFill>
                  <a:srgbClr val="00B050"/>
                </a:solidFill>
              </a:rPr>
              <a:t>24</a:t>
            </a:r>
            <a:r>
              <a:rPr lang="zh-CN" altLang="en-US" sz="4000">
                <a:solidFill>
                  <a:srgbClr val="00B050"/>
                </a:solidFill>
              </a:rPr>
              <a:t>条河流，经过</a:t>
            </a:r>
            <a:r>
              <a:rPr lang="en-US" altLang="zh-CN" sz="4000">
                <a:solidFill>
                  <a:srgbClr val="00B050"/>
                </a:solidFill>
              </a:rPr>
              <a:t>12</a:t>
            </a:r>
            <a:r>
              <a:rPr lang="zh-CN" altLang="en-US" sz="4000">
                <a:solidFill>
                  <a:srgbClr val="00B050"/>
                </a:solidFill>
              </a:rPr>
              <a:t>个省份，占领过</a:t>
            </a:r>
            <a:r>
              <a:rPr lang="en-US" altLang="zh-CN" sz="4000">
                <a:solidFill>
                  <a:srgbClr val="00B050"/>
                </a:solidFill>
              </a:rPr>
              <a:t>62</a:t>
            </a:r>
            <a:r>
              <a:rPr lang="zh-CN" altLang="en-US" sz="4000">
                <a:solidFill>
                  <a:srgbClr val="00B050"/>
                </a:solidFill>
              </a:rPr>
              <a:t>座大小城市，突破</a:t>
            </a:r>
            <a:r>
              <a:rPr lang="en-US" altLang="zh-CN" sz="4000">
                <a:solidFill>
                  <a:srgbClr val="00B050"/>
                </a:solidFill>
              </a:rPr>
              <a:t>10</a:t>
            </a:r>
            <a:r>
              <a:rPr lang="zh-CN" altLang="en-US" sz="4000">
                <a:solidFill>
                  <a:srgbClr val="00B050"/>
                </a:solidFill>
              </a:rPr>
              <a:t>个地方军阀军队的包围，此外还打败、躲过或胜过派来追击他们的中央各部队。他们开进和顺利地穿过</a:t>
            </a:r>
            <a:r>
              <a:rPr lang="en-US" altLang="zh-CN" sz="4000">
                <a:solidFill>
                  <a:srgbClr val="00B050"/>
                </a:solidFill>
              </a:rPr>
              <a:t>6</a:t>
            </a:r>
            <a:r>
              <a:rPr lang="zh-CN" altLang="en-US" sz="4000">
                <a:solidFill>
                  <a:srgbClr val="00B050"/>
                </a:solidFill>
              </a:rPr>
              <a:t>个不同的少数民族地区，有些地方是中国军队几十年所没有去过的地方。</a:t>
            </a:r>
            <a:r>
              <a:rPr lang="zh-CN" altLang="en-US" sz="2000"/>
              <a:t>”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5573" y="4902164"/>
            <a:ext cx="115239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rgbClr val="00206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    用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宏大的战争和生活场景，</a:t>
            </a:r>
            <a:r>
              <a:rPr lang="zh-CN" altLang="en-US" sz="5400" b="1">
                <a:solidFill>
                  <a:srgbClr val="00206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展现了红军战士革命英雄主义精神。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500" y="2594401"/>
            <a:ext cx="11798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6700" algn="just"/>
            <a:r>
              <a:rPr lang="en-US" altLang="zh-CN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en-US" sz="4800" b="1" kern="10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重融入西方元</a:t>
            </a:r>
            <a:r>
              <a:rPr lang="zh-CN" altLang="en-US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素</a:t>
            </a:r>
            <a:endParaRPr lang="zh-CN" altLang="zh-CN" sz="4800" b="1" kern="100">
              <a:solidFill>
                <a:srgbClr val="C00000"/>
              </a:solidFill>
              <a:latin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800" y="1543903"/>
            <a:ext cx="11722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善</a:t>
            </a:r>
            <a:r>
              <a:rPr lang="zh-CN" altLang="en-US" sz="4800" b="1" kern="10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于运用个性化的描写手</a:t>
            </a:r>
            <a:r>
              <a:rPr lang="zh-CN" altLang="en-US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法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00" y="3651285"/>
            <a:ext cx="1192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自述式描</a:t>
            </a:r>
            <a:r>
              <a:rPr lang="zh-CN" altLang="en-US" sz="4800" b="1" kern="10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写体现纪实特</a:t>
            </a:r>
            <a:r>
              <a:rPr lang="zh-CN" altLang="en-US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点</a:t>
            </a:r>
            <a:endParaRPr lang="zh-CN" altLang="zh-CN" sz="4800" b="1" kern="100">
              <a:solidFill>
                <a:srgbClr val="C00000"/>
              </a:solidFill>
              <a:latin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" y="4708169"/>
            <a:ext cx="957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en-US" sz="4800" b="1" kern="10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意选取各类典型人</a:t>
            </a:r>
            <a:r>
              <a:rPr lang="zh-CN" altLang="en-US" sz="4800" b="1" kern="100" smtClean="0">
                <a:solidFill>
                  <a:srgbClr val="C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物</a:t>
            </a:r>
            <a:endParaRPr lang="zh-CN" altLang="en-US" sz="4800" b="1" kern="100">
              <a:solidFill>
                <a:srgbClr val="C00000"/>
              </a:solidFill>
              <a:latin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938" y="275573"/>
            <a:ext cx="4622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/>
              <a:t>刻画人物的方法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69726" y="833663"/>
            <a:ext cx="1142791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6700" algn="just"/>
            <a:r>
              <a:rPr lang="zh-CN" altLang="en-US" sz="4400" b="1" kern="100" smtClean="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   其实红</a:t>
            </a:r>
            <a:r>
              <a:rPr lang="zh-CN" altLang="en-US" sz="4400" b="1" kern="10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星一直都植根于中国这片沃土，承载着中国历史的沧桑，蕴含着真理与光辉，中国人</a:t>
            </a:r>
            <a:r>
              <a:rPr lang="zh-CN" altLang="en-US" sz="4400" b="1" kern="100" smtClean="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民经历了从</a:t>
            </a:r>
            <a:r>
              <a:rPr lang="zh-CN" altLang="en-US" sz="4400" b="1" kern="10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“站起来”到“富起来</a:t>
            </a:r>
            <a:r>
              <a:rPr lang="zh-CN" altLang="en-US" sz="4400" b="1" kern="100" smtClean="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”的艰</a:t>
            </a:r>
            <a:r>
              <a:rPr lang="zh-CN" altLang="en-US" sz="4400" b="1" kern="10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难蜕变，在这个蜕变的过程中</a:t>
            </a:r>
            <a:r>
              <a:rPr lang="zh-CN" altLang="en-US" sz="4400" b="1" kern="100" smtClean="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sz="4400" b="1" kern="100">
                <a:solidFill>
                  <a:srgbClr val="F8F8F8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红星依旧照耀中国</a:t>
            </a:r>
            <a:r>
              <a:rPr lang="zh-CN" altLang="en-US" sz="4400" b="1" kern="100" smtClean="0">
                <a:solidFill>
                  <a:srgbClr val="F8F8F8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，也</a:t>
            </a:r>
            <a:r>
              <a:rPr lang="zh-CN" altLang="en-US" sz="4400" b="1" kern="100" smtClean="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只有红</a:t>
            </a:r>
            <a:r>
              <a:rPr lang="zh-CN" altLang="en-US" sz="4400" b="1" kern="10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星依</a:t>
            </a:r>
            <a:r>
              <a:rPr lang="zh-CN" altLang="en-US" sz="4400" b="1" kern="100" smtClean="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旧在照</a:t>
            </a:r>
            <a:r>
              <a:rPr lang="zh-CN" altLang="en-US" sz="4400" b="1" kern="100">
                <a:solidFill>
                  <a:schemeClr val="bg2"/>
                </a:solidFill>
                <a:latin typeface="+mn-ea"/>
                <a:cs typeface="Times New Roman" panose="02020603050405020304" pitchFamily="18" charset="0"/>
              </a:rPr>
              <a:t>耀中国，才能实现中华民族的伟大复兴的中国梦！</a:t>
            </a:r>
            <a:endParaRPr lang="zh-CN" altLang="en-US" sz="3200" b="1" kern="100">
              <a:solidFill>
                <a:schemeClr val="bg2"/>
              </a:solidFill>
              <a:latin typeface="+mn-ea"/>
              <a:cs typeface="Times New Roman" panose="02020603050405020304" pitchFamily="18" charset="0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896" y="1234162"/>
            <a:ext cx="9532307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6700" algn="just"/>
            <a:r>
              <a:rPr lang="zh-CN" altLang="en-US" sz="5400" b="1" kern="100">
                <a:solidFill>
                  <a:srgbClr val="FF0000"/>
                </a:solidFill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作业：</a:t>
            </a:r>
            <a:endParaRPr lang="en-US" altLang="zh-CN" sz="5400" b="1" kern="100">
              <a:solidFill>
                <a:srgbClr val="FF0000"/>
              </a:solidFill>
              <a:latin typeface="等线" panose="02010600030101010101" pitchFamily="2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lvl="0" indent="266700" algn="just"/>
            <a:r>
              <a:rPr lang="en-US" altLang="zh-CN" sz="5400" b="1" kern="100">
                <a:solidFill>
                  <a:srgbClr val="FF0000"/>
                </a:solidFill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5400" b="1" kern="100">
                <a:solidFill>
                  <a:srgbClr val="002060"/>
                </a:solidFill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预习“阅读活动任务单三活动一、二，了解斯诺。</a:t>
            </a:r>
            <a:endParaRPr lang="zh-CN" altLang="zh-CN" sz="3600" kern="100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5746" y="1800573"/>
            <a:ext cx="11600180" cy="4838222"/>
          </a:xfrm>
        </p:spPr>
        <p:txBody>
          <a:bodyPr>
            <a:noAutofit/>
          </a:bodyPr>
          <a:lstStyle/>
          <a:p>
            <a:r>
              <a:rPr lang="zh-CN" altLang="en-US" sz="5400" smtClean="0"/>
              <a:t>冲破国民党严密的封锁线</a:t>
            </a:r>
            <a:endParaRPr lang="en-US" altLang="zh-CN" sz="5400" smtClean="0"/>
          </a:p>
          <a:p>
            <a:r>
              <a:rPr lang="zh-CN" altLang="en-US" sz="5400"/>
              <a:t>四个多月的实地考察</a:t>
            </a:r>
            <a:endParaRPr lang="en-US" altLang="zh-CN" sz="5400"/>
          </a:p>
          <a:p>
            <a:r>
              <a:rPr lang="en-US" altLang="zh-CN" sz="5400"/>
              <a:t>14</a:t>
            </a:r>
            <a:r>
              <a:rPr lang="zh-CN" altLang="en-US" sz="5400"/>
              <a:t>本密密麻麻的笔记本</a:t>
            </a:r>
            <a:endParaRPr lang="en-US" altLang="zh-CN" sz="5400"/>
          </a:p>
          <a:p>
            <a:r>
              <a:rPr lang="en-US" altLang="zh-CN" sz="5400"/>
              <a:t>30</a:t>
            </a:r>
            <a:r>
              <a:rPr lang="zh-CN" altLang="en-US" sz="5400"/>
              <a:t>卷胶卷</a:t>
            </a:r>
            <a:endParaRPr lang="en-US" altLang="zh-CN" sz="5400"/>
          </a:p>
          <a:p>
            <a:r>
              <a:rPr lang="zh-CN" altLang="en-US" sz="5400"/>
              <a:t>第一个向世界报道了红军长征的消息</a:t>
            </a:r>
            <a:endParaRPr lang="zh-CN" altLang="en-US" sz="540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有这么一个人</a:t>
            </a:r>
            <a:r>
              <a:rPr lang="en-US" altLang="zh-CN" smtClean="0"/>
              <a:t>——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37176" y="3974187"/>
            <a:ext cx="9532307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6700" algn="just"/>
            <a:endParaRPr lang="zh-CN" altLang="zh-CN" sz="3600" kern="100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indent="266700" algn="just"/>
            <a:endParaRPr lang="zh-CN" altLang="zh-CN" sz="3600" kern="100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indent="266700" algn="just"/>
            <a:endParaRPr lang="zh-CN" altLang="zh-CN" sz="3600" kern="100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indent="266700" algn="just"/>
            <a:r>
              <a:rPr lang="zh-CN" altLang="zh-CN" sz="4800" b="1" kern="100">
                <a:solidFill>
                  <a:srgbClr val="002060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清流城关中学 邓云东</a:t>
            </a:r>
            <a:endParaRPr lang="zh-CN" altLang="zh-CN" sz="4800" b="1" kern="100">
              <a:solidFill>
                <a:srgbClr val="00206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252390"/>
            <a:ext cx="12131675" cy="1325880"/>
          </a:xfrm>
        </p:spPr>
        <p:txBody>
          <a:bodyPr/>
          <a:lstStyle/>
          <a:p>
            <a:r>
              <a:rPr lang="zh-CN" altLang="en-US" smtClean="0"/>
              <a:t>有这么一本书</a:t>
            </a:r>
            <a:r>
              <a:rPr lang="en-US" altLang="zh-CN" smtClean="0"/>
              <a:t>——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5746" y="1800573"/>
            <a:ext cx="11600180" cy="1907131"/>
          </a:xfrm>
        </p:spPr>
        <p:txBody>
          <a:bodyPr>
            <a:noAutofit/>
          </a:bodyPr>
          <a:lstStyle/>
          <a:p>
            <a:r>
              <a:rPr lang="zh-CN" altLang="en-US" sz="5400" smtClean="0">
                <a:solidFill>
                  <a:srgbClr val="FF0000"/>
                </a:solidFill>
              </a:rPr>
              <a:t>一部经典的新闻作品</a:t>
            </a:r>
            <a:endParaRPr lang="en-US" altLang="zh-CN" sz="5400" smtClean="0">
              <a:solidFill>
                <a:srgbClr val="FF0000"/>
              </a:solidFill>
            </a:endParaRPr>
          </a:p>
          <a:p>
            <a:r>
              <a:rPr lang="zh-CN" altLang="en-US" sz="5400" smtClean="0">
                <a:solidFill>
                  <a:srgbClr val="FF0000"/>
                </a:solidFill>
              </a:rPr>
              <a:t>一个大胆的历史预言</a:t>
            </a:r>
            <a:endParaRPr lang="en-US" altLang="zh-CN" sz="54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393" y="1963163"/>
            <a:ext cx="5273888" cy="4627158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2157" y="1283736"/>
            <a:ext cx="3132591" cy="430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内容占位符 3" descr="微信图片_20170924190033.jpg"/>
          <p:cNvPicPr>
            <a:picLocks noChangeAspect="1"/>
          </p:cNvPicPr>
          <p:nvPr/>
        </p:nvPicPr>
        <p:blipFill>
          <a:blip r:embed="rId3" cstate="print"/>
          <a:srcRect l="15591" t="27097" r="15974" b="18063"/>
          <a:stretch>
            <a:fillRect/>
          </a:stretch>
        </p:blipFill>
        <p:spPr>
          <a:xfrm>
            <a:off x="90107" y="0"/>
            <a:ext cx="3141406" cy="427674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30500"/>
            <a:ext cx="12131675" cy="1473200"/>
          </a:xfrm>
        </p:spPr>
        <p:txBody>
          <a:bodyPr/>
          <a:lstStyle/>
          <a:p>
            <a:r>
              <a:rPr lang="zh-CN" altLang="en-US" smtClean="0"/>
              <a:t>《红星照耀中国》</a:t>
            </a:r>
            <a:br>
              <a:rPr lang="en-US" altLang="zh-CN" sz="4400" b="1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4400" b="1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         </a:t>
            </a:r>
            <a:br>
              <a:rPr lang="en-US" altLang="zh-CN" sz="4400" b="1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4400" b="1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b="1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4800" b="1" smtClean="0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写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作出版的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60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年间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,“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始终是许多国家的畅销书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。这不仅因为它是西方记者第一次通过实地采访而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忠实描绘中国红色区域的第一本著作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”,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更因</a:t>
            </a:r>
            <a:r>
              <a:rPr lang="zh-CN" altLang="zh-CN" sz="4800" b="1" smtClean="0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为</a:t>
            </a:r>
            <a:r>
              <a:rPr lang="zh-CN" altLang="en-US" sz="4800" b="1" smtClean="0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在</a:t>
            </a:r>
            <a:r>
              <a:rPr lang="zh-CN" altLang="zh-CN" sz="4800" b="1" smtClean="0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作者</a:t>
            </a:r>
            <a:r>
              <a:rPr lang="zh-CN" altLang="en-US" sz="4800" b="1" smtClean="0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笔下，</a:t>
            </a:r>
            <a:r>
              <a:rPr lang="zh-CN" altLang="zh-CN" sz="4800" b="1" smtClean="0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无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论是领袖还是群众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将帅还是士兵</a:t>
            </a:r>
            <a:r>
              <a:rPr lang="en-US" altLang="zh-CN" sz="4800" b="1" smtClean="0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4800" b="1" smtClean="0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个个栩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栩如生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形象鲜明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光彩照人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读来如见其人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如闻其声</a:t>
            </a:r>
            <a:r>
              <a:rPr lang="en-US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4800" b="1">
                <a:solidFill>
                  <a:srgbClr val="00206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令人不能忘怀。</a:t>
            </a:r>
            <a:endParaRPr lang="zh-CN" altLang="en-US" sz="4000">
              <a:solidFill>
                <a:srgbClr val="00206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0"/>
            <a:ext cx="12131675" cy="6438378"/>
          </a:xfrm>
        </p:spPr>
        <p:txBody>
          <a:bodyPr/>
          <a:lstStyle/>
          <a:p>
            <a:pPr lvl="0" algn="ctr">
              <a:spcBef>
                <a:spcPts val="1000"/>
              </a:spcBef>
            </a:pPr>
            <a:br>
              <a:rPr lang="en-US" altLang="zh-CN" smtClean="0"/>
            </a:br>
            <a:r>
              <a:rPr lang="zh-CN" altLang="en-US" smtClean="0">
                <a:solidFill>
                  <a:srgbClr val="002060"/>
                </a:solidFill>
              </a:rPr>
              <a:t>《红星照耀中国》</a:t>
            </a:r>
            <a:br>
              <a:rPr lang="en-US" altLang="zh-CN" smtClean="0">
                <a:solidFill>
                  <a:srgbClr val="002060"/>
                </a:solidFill>
              </a:rPr>
            </a:br>
            <a:br>
              <a:rPr lang="en-US" altLang="zh-CN" smtClean="0"/>
            </a:br>
            <a:r>
              <a:rPr lang="zh-CN" altLang="en-US" sz="13800" smtClean="0"/>
              <a:t>群英会</a:t>
            </a:r>
            <a:br>
              <a:rPr lang="en-US" altLang="zh-CN" smtClean="0"/>
            </a:br>
            <a:br>
              <a:rPr lang="en-US" altLang="zh-CN"/>
            </a:b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0662" y="135437"/>
            <a:ext cx="14905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400" smtClean="0">
                <a:solidFill>
                  <a:srgbClr val="FF0000"/>
                </a:solidFill>
              </a:rPr>
              <a:t>红星</a:t>
            </a:r>
            <a:endParaRPr lang="zh-CN" altLang="en-US" sz="4400">
              <a:solidFill>
                <a:srgbClr val="7030A0"/>
              </a:solidFill>
            </a:endParaRPr>
          </a:p>
        </p:txBody>
      </p:sp>
      <p:pic>
        <p:nvPicPr>
          <p:cNvPr id="5" name="Picture 2" descr="https://ss0.bdstatic.com/94oJfD_bAAcT8t7mm9GUKT-xh_/timg?image&amp;quality=100&amp;size=b4000_4000&amp;sec=1480833992&amp;di=07adec9bea2a9aed2f32481d8f889d96&amp;src=http://www.gd.xinhuanet.com/newscenter/ztbd/2004-07/28/xin_42070128113145630731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13790" y="1194854"/>
            <a:ext cx="2674938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1" y="1100428"/>
            <a:ext cx="2505156" cy="18411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11413" y="1066759"/>
            <a:ext cx="2502247" cy="18797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04592" y="3243780"/>
            <a:ext cx="1198740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1927</a:t>
            </a: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4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4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日南昌起义，中国工农革命军成立</a:t>
            </a:r>
            <a:r>
              <a:rPr lang="zh-CN" altLang="en-US" sz="40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（第二年</a:t>
            </a: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改名中国工农红军），</a:t>
            </a:r>
            <a:r>
              <a:rPr lang="zh-CN" altLang="en-US" sz="40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红色军旗上印有一枚嵌有镰刀锤子的白色五角星，红军的帽子带有一枚红色的五角星。之后，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红星由红军扩展，逐渐成为共产党的象征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0"/>
            <a:ext cx="12131675" cy="6438378"/>
          </a:xfrm>
        </p:spPr>
        <p:txBody>
          <a:bodyPr/>
          <a:lstStyle/>
          <a:p>
            <a:pPr lvl="0" algn="ctr">
              <a:spcBef>
                <a:spcPts val="1000"/>
              </a:spcBef>
            </a:pPr>
            <a:br>
              <a:rPr lang="en-US" altLang="zh-CN" smtClean="0"/>
            </a:br>
            <a:r>
              <a:rPr lang="en-US" altLang="zh-CN" smtClean="0"/>
              <a:t>                </a:t>
            </a:r>
            <a:r>
              <a:rPr lang="zh-CN" altLang="en-US">
                <a:solidFill>
                  <a:schemeClr val="tx1"/>
                </a:solidFill>
              </a:rPr>
              <a:t>谁</a:t>
            </a:r>
            <a:r>
              <a:rPr lang="zh-CN" altLang="en-US" smtClean="0">
                <a:solidFill>
                  <a:schemeClr val="tx1"/>
                </a:solidFill>
              </a:rPr>
              <a:t>是你心中的那颗</a:t>
            </a:r>
            <a:br>
              <a:rPr lang="en-US" altLang="zh-CN" smtClean="0"/>
            </a:br>
            <a:r>
              <a:rPr lang="en-US" altLang="zh-CN" smtClean="0"/>
              <a:t>                     </a:t>
            </a:r>
            <a:br>
              <a:rPr lang="en-US" altLang="zh-CN" smtClean="0"/>
            </a:br>
            <a:r>
              <a:rPr lang="en-US" altLang="zh-CN"/>
              <a:t> </a:t>
            </a:r>
            <a:r>
              <a:rPr lang="en-US" altLang="zh-CN" smtClean="0"/>
              <a:t>                     </a:t>
            </a:r>
            <a:r>
              <a:rPr lang="zh-CN" altLang="en-US" sz="8800" smtClean="0">
                <a:latin typeface="楷体" panose="02010609060101010101" pitchFamily="49" charset="-122"/>
                <a:ea typeface="楷体" panose="02010609060101010101" pitchFamily="49" charset="-122"/>
              </a:rPr>
              <a:t>“红星”？</a:t>
            </a:r>
            <a:br>
              <a:rPr lang="en-US" altLang="zh-CN" sz="115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br>
              <a:rPr lang="en-US" altLang="zh-CN"/>
            </a:b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7003"/>
            <a:ext cx="5040944" cy="441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1"/>
            <a:ext cx="12131675" cy="3302001"/>
          </a:xfrm>
        </p:spPr>
        <p:txBody>
          <a:bodyPr/>
          <a:lstStyle/>
          <a:p>
            <a:r>
              <a:rPr lang="zh-CN" altLang="en-US" smtClean="0">
                <a:solidFill>
                  <a:srgbClr val="002060"/>
                </a:solidFill>
              </a:rPr>
              <a:t>群英会之</a:t>
            </a:r>
            <a:r>
              <a:rPr lang="zh-CN" altLang="en-US" smtClean="0"/>
              <a:t>“最早出场”</a:t>
            </a:r>
            <a:br>
              <a:rPr lang="en-US" altLang="zh-CN" smtClean="0"/>
            </a:br>
            <a:r>
              <a:rPr lang="en-US" altLang="zh-CN" smtClean="0"/>
              <a:t>       </a:t>
            </a:r>
            <a:br>
              <a:rPr lang="en-US" altLang="zh-CN" smtClean="0"/>
            </a:br>
            <a:r>
              <a:rPr lang="en-US" altLang="zh-CN" smtClean="0"/>
              <a:t>       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29" y="1537637"/>
            <a:ext cx="3499720" cy="487627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40743" y="1650999"/>
            <a:ext cx="808424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 </a:t>
            </a:r>
            <a:r>
              <a:rPr lang="en-US" altLang="zh-CN" sz="5400" smtClean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p48</a:t>
            </a:r>
            <a:r>
              <a:rPr lang="zh-CN" altLang="en-US" sz="5400" smtClean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：</a:t>
            </a:r>
            <a:r>
              <a:rPr lang="zh-CN" altLang="en-US" sz="5400" smtClean="0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选读、</a:t>
            </a:r>
            <a:r>
              <a:rPr lang="zh-CN" altLang="en-US" sz="5400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圈点、标</a:t>
            </a:r>
            <a:r>
              <a:rPr lang="zh-CN" altLang="en-US" sz="5400" smtClean="0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注</a:t>
            </a:r>
            <a:r>
              <a:rPr lang="zh-CN" altLang="en-US" sz="5400"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描</a:t>
            </a:r>
            <a:r>
              <a:rPr lang="zh-CN" altLang="en-US" sz="5400" smtClean="0"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写的人物和方</a:t>
            </a:r>
            <a:r>
              <a:rPr lang="zh-CN" altLang="en-US" sz="5400"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  <a:t>法</a:t>
            </a:r>
            <a:br>
              <a:rPr lang="en-US" altLang="zh-CN" sz="4400"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  <a:lumMod val="50000"/>
                    </a:prstClr>
                  </a:outerShdw>
                </a:effectLst>
                <a:cs typeface="+mj-cs"/>
              </a:rPr>
            </a:br>
            <a:endParaRPr lang="zh-CN" altLang="en-US" sz="4400"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  <a:lumMod val="50000"/>
                  </a:prstClr>
                </a:outerShdw>
              </a:effectLst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46998" y="4718739"/>
            <a:ext cx="7977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000" b="1" kern="100" smtClean="0">
                <a:solidFill>
                  <a:srgbClr val="FF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富有个性化的</a:t>
            </a:r>
            <a:r>
              <a:rPr lang="zh-CN" altLang="zh-CN" sz="4000" b="1" kern="100" smtClean="0">
                <a:solidFill>
                  <a:srgbClr val="FF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肖像</a:t>
            </a:r>
            <a:r>
              <a:rPr lang="zh-CN" altLang="en-US" sz="4000" b="1" kern="100" smtClean="0">
                <a:solidFill>
                  <a:srgbClr val="FF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4000" b="1" kern="100" smtClean="0">
                <a:solidFill>
                  <a:srgbClr val="FF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神</a:t>
            </a:r>
            <a:r>
              <a:rPr lang="zh-CN" altLang="zh-CN" sz="4000" b="1" kern="100">
                <a:solidFill>
                  <a:srgbClr val="FF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态描</a:t>
            </a:r>
            <a:r>
              <a:rPr lang="zh-CN" altLang="zh-CN" sz="4000" b="1" kern="100" smtClean="0">
                <a:solidFill>
                  <a:srgbClr val="FF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写。</a:t>
            </a:r>
            <a:endParaRPr lang="zh-CN" altLang="en-US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64419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64419"/>
</p:tagLst>
</file>

<file path=ppt/tags/tag3.xml><?xml version="1.0" encoding="utf-8"?>
<p:tagLst xmlns:p="http://schemas.openxmlformats.org/presentationml/2006/main">
  <p:tag name="KSO_WM_TEMPLATE_CATEGORY" val="custom"/>
  <p:tag name="KSO_WM_TEMPLATE_INDEX" val="20164419"/>
  <p:tag name="KSO_WM_TAG_VERSION" val="1.0"/>
  <p:tag name="KSO_WM_BEAUTIFY_FLAG" val="#wm#"/>
  <p:tag name="KSO_WM_TEMPLATE_THUMBS_INDEX" val="1、2、3、4、5、6、7、8、9、10、11、12"/>
</p:tagLst>
</file>

<file path=ppt/theme/theme1.xml><?xml version="1.0" encoding="utf-8"?>
<a:theme xmlns:a="http://schemas.openxmlformats.org/drawingml/2006/main" name="1_自定义设计方案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TM03457496[[fn=视差]]</Template>
  <TotalTime>0</TotalTime>
  <Words>1557</Words>
  <Application>WPS 演示</Application>
  <PresentationFormat>宽屏</PresentationFormat>
  <Paragraphs>93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Arial</vt:lpstr>
      <vt:lpstr>黑体</vt:lpstr>
      <vt:lpstr>仿宋</vt:lpstr>
      <vt:lpstr>Times New Roman</vt:lpstr>
      <vt:lpstr>楷体</vt:lpstr>
      <vt:lpstr>等线</vt:lpstr>
      <vt:lpstr>微软雅黑</vt:lpstr>
      <vt:lpstr>Arial Unicode MS</vt:lpstr>
      <vt:lpstr>Calibri</vt:lpstr>
      <vt:lpstr>1_自定义设计方案</vt:lpstr>
      <vt:lpstr>有这么一个特殊的年代——</vt:lpstr>
      <vt:lpstr>有这么一个人——</vt:lpstr>
      <vt:lpstr>有这么一本书——</vt:lpstr>
      <vt:lpstr>PowerPoint 演示文稿</vt:lpstr>
      <vt:lpstr>《红星照耀中国》                  写作出版的60年间,“始终是许多国家的畅销书”。这不仅因为它是西方记者第一次通过实地采访而“忠实描绘中国红色区域的第一本著作”,更因为在作者笔下，无论是领袖还是群众,将帅还是士兵,个个栩栩如生,形象鲜明,光彩照人,读来如见其人,如闻其声,令人不能忘怀。</vt:lpstr>
      <vt:lpstr> 《红星照耀中国》  群英会  </vt:lpstr>
      <vt:lpstr>PowerPoint 演示文稿</vt:lpstr>
      <vt:lpstr>                 谁是你心中的那颗                                             “红星”？  </vt:lpstr>
      <vt:lpstr>群英会之“最早出场”                </vt:lpstr>
      <vt:lpstr>群英会之“最多笔墨”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大呆爱大傻</cp:lastModifiedBy>
  <cp:revision>32</cp:revision>
  <dcterms:created xsi:type="dcterms:W3CDTF">2017-09-19T01:23:00Z</dcterms:created>
  <dcterms:modified xsi:type="dcterms:W3CDTF">2017-09-27T08:52:28Z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