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3"/>
    <p:sldId id="257" r:id="rId4"/>
    <p:sldId id="265" r:id="rId5"/>
    <p:sldId id="302" r:id="rId6"/>
    <p:sldId id="303" r:id="rId7"/>
    <p:sldId id="332" r:id="rId8"/>
    <p:sldId id="320" r:id="rId9"/>
    <p:sldId id="321" r:id="rId10"/>
    <p:sldId id="327" r:id="rId11"/>
    <p:sldId id="324" r:id="rId12"/>
    <p:sldId id="326" r:id="rId13"/>
    <p:sldId id="333" r:id="rId14"/>
    <p:sldId id="334" r:id="rId15"/>
    <p:sldId id="328" r:id="rId16"/>
    <p:sldId id="330" r:id="rId17"/>
    <p:sldId id="329" r:id="rId18"/>
    <p:sldId id="335" r:id="rId19"/>
    <p:sldId id="336" r:id="rId20"/>
    <p:sldId id="337" r:id="rId21"/>
    <p:sldId id="294" r:id="rId22"/>
  </p:sldIdLst>
  <p:sldSz cx="12192000" cy="6858000"/>
  <p:notesSz cx="6858000" cy="9144000"/>
  <p:embeddedFontLst>
    <p:embeddedFont>
      <p:font typeface="微软雅黑" panose="020B0503020204020204" pitchFamily="34" charset="-122"/>
      <p:regular r:id="rId27"/>
    </p:embeddedFont>
    <p:embeddedFont>
      <p:font typeface="黑体" panose="02010600030101010101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楷体_GB2312" panose="02010609030101010101" charset="-122"/>
      <p:regular r:id="rId30"/>
    </p:embeddedFont>
    <p:embeddedFont>
      <p:font typeface="Pinyin Adjust" panose="02000500000000000000" pitchFamily="2" charset="0"/>
      <p:regular r:id="rId31"/>
    </p:embeddedFont>
    <p:embeddedFont>
      <p:font typeface="汉语拼音" panose="000B0604020202020204" pitchFamily="34" charset="0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450"/>
    <a:srgbClr val="EDAE11"/>
    <a:srgbClr val="FF33CC"/>
    <a:srgbClr val="D60093"/>
    <a:srgbClr val="EA6C16"/>
    <a:srgbClr val="4DE3DC"/>
    <a:srgbClr val="9F9B9B"/>
    <a:srgbClr val="F0771C"/>
    <a:srgbClr val="80808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84"/>
      </p:cViewPr>
      <p:guideLst>
        <p:guide orient="horz" pos="2128"/>
        <p:guide pos="3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2CB87-F10C-4328-9CC3-60BB9E328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EF1A5-6E22-4DCF-AC8F-0F8FA39B2B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tags" Target="../tags/tag12.xml"/><Relationship Id="rId26" Type="http://schemas.openxmlformats.org/officeDocument/2006/relationships/tags" Target="../tags/tag11.xml"/><Relationship Id="rId25" Type="http://schemas.openxmlformats.org/officeDocument/2006/relationships/tags" Target="../tags/tag10.xml"/><Relationship Id="rId24" Type="http://schemas.openxmlformats.org/officeDocument/2006/relationships/tags" Target="../tags/tag9.xml"/><Relationship Id="rId23" Type="http://schemas.openxmlformats.org/officeDocument/2006/relationships/tags" Target="../tags/tag8.xml"/><Relationship Id="rId22" Type="http://schemas.openxmlformats.org/officeDocument/2006/relationships/tags" Target="../tags/tag7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068805" y="5671592"/>
            <a:ext cx="248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+mn-ea"/>
              </a:rPr>
              <a:t>统编版语文五年级</a:t>
            </a:r>
            <a:r>
              <a:rPr dirty="0">
                <a:sym typeface="+mn-ea"/>
              </a:rPr>
              <a:t>上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4113052" y="5240705"/>
            <a:ext cx="43962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学习目标</a:t>
            </a:r>
            <a:r>
              <a:rPr lang="en-US" altLang="zh-CN" dirty="0"/>
              <a:t>-</a:t>
            </a:r>
            <a:r>
              <a:rPr lang="zh-CN" altLang="en-US" dirty="0"/>
              <a:t>助学资料</a:t>
            </a:r>
            <a:r>
              <a:rPr lang="en-US" altLang="zh-CN" dirty="0"/>
              <a:t>-</a:t>
            </a:r>
            <a:r>
              <a:rPr lang="zh-CN" altLang="en-US" dirty="0"/>
              <a:t>字词学习</a:t>
            </a:r>
            <a:r>
              <a:rPr lang="en-US" altLang="zh-CN" dirty="0"/>
              <a:t>-</a:t>
            </a:r>
            <a:r>
              <a:rPr lang="zh-CN" altLang="en-US" dirty="0"/>
              <a:t>初读感知</a:t>
            </a:r>
            <a:r>
              <a:rPr lang="en-US" altLang="zh-CN" dirty="0"/>
              <a:t>-</a:t>
            </a:r>
            <a:r>
              <a:rPr lang="zh-CN" altLang="en-US" dirty="0"/>
              <a:t>随堂练习</a:t>
            </a:r>
            <a:endParaRPr lang="zh-CN" altLang="zh-CN" dirty="0"/>
          </a:p>
          <a:p>
            <a:endParaRPr lang="zh-CN" altLang="zh-CN" dirty="0"/>
          </a:p>
          <a:p>
            <a:endParaRPr lang="zh-CN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311215" y="2411055"/>
            <a:ext cx="7270750" cy="923330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1.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白鹭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5163345" y="3598862"/>
            <a:ext cx="1640840" cy="3921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第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1</a:t>
            </a:r>
            <a:r>
              <a:rPr 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课时</a:t>
            </a:r>
            <a:endParaRPr 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7"/>
          <p:cNvSpPr>
            <a:spLocks noChangeArrowheads="1"/>
          </p:cNvSpPr>
          <p:nvPr/>
        </p:nvSpPr>
        <p:spPr bwMode="auto">
          <a:xfrm>
            <a:off x="2880995" y="2736849"/>
            <a:ext cx="1981200" cy="2133600"/>
          </a:xfrm>
          <a:prstGeom prst="verticalScroll">
            <a:avLst>
              <a:gd name="adj" fmla="val 12500"/>
            </a:avLst>
          </a:prstGeom>
          <a:solidFill>
            <a:srgbClr val="A1C450"/>
          </a:solidFill>
          <a:ln w="9525">
            <a:solidFill>
              <a:srgbClr val="000000"/>
            </a:solidFill>
            <a:round/>
          </a:ln>
          <a:effectLst/>
        </p:spPr>
        <p:txBody>
          <a:bodyPr vert="eaVert" wrap="none" anchor="ctr"/>
          <a:lstStyle/>
          <a:p>
            <a:pPr algn="ctr"/>
            <a:r>
              <a:rPr lang="zh-CN" altLang="en-US" sz="11500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</a:t>
            </a:r>
            <a:endParaRPr lang="zh-CN" altLang="en-US" sz="11500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69615" y="5105955"/>
            <a:ext cx="12039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增添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69615" y="2106463"/>
            <a:ext cx="10374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zēng</a:t>
            </a:r>
            <a:endParaRPr lang="en-US" altLang="zh-CN" sz="4000" b="1" dirty="0" err="1">
              <a:solidFill>
                <a:srgbClr val="FF0000"/>
              </a:solidFill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32525" y="2106463"/>
            <a:ext cx="12378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kuàng</a:t>
            </a:r>
            <a:endParaRPr lang="en-US" altLang="zh-CN" sz="4000" b="1" dirty="0" err="1">
              <a:solidFill>
                <a:srgbClr val="FF0000"/>
              </a:solidFill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auto">
          <a:xfrm>
            <a:off x="6061075" y="2672000"/>
            <a:ext cx="1981200" cy="2133600"/>
          </a:xfrm>
          <a:prstGeom prst="verticalScroll">
            <a:avLst>
              <a:gd name="adj" fmla="val 12500"/>
            </a:avLst>
          </a:prstGeom>
          <a:solidFill>
            <a:srgbClr val="A1C450"/>
          </a:solidFill>
          <a:ln w="9525">
            <a:solidFill>
              <a:srgbClr val="000000"/>
            </a:solidFill>
            <a:round/>
          </a:ln>
          <a:effectLst/>
        </p:spPr>
        <p:txBody>
          <a:bodyPr vert="eaVert" wrap="none" anchor="ctr"/>
          <a:lstStyle/>
          <a:p>
            <a:pPr algn="ctr"/>
            <a:r>
              <a:rPr lang="zh-CN" altLang="zh-CN" sz="11500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</a:t>
            </a:r>
            <a:endParaRPr lang="zh-CN" altLang="zh-CN" sz="11500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49695" y="5105955"/>
            <a:ext cx="12039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框架</a:t>
            </a:r>
            <a:endParaRPr lang="zh-CN" altLang="en-US" sz="4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4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框定</a:t>
            </a:r>
            <a:endParaRPr lang="zh-CN" altLang="en-US" sz="4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28342" y="3697740"/>
            <a:ext cx="3048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增加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说话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28342" y="4413457"/>
            <a:ext cx="35919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水里的白鹭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了几只，好美的画面！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916293" y="102230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2" grpId="0"/>
      <p:bldP spid="13" grpId="0"/>
      <p:bldP spid="14" grpId="0" bldLvl="0" animBg="1"/>
      <p:bldP spid="15" grpId="0"/>
      <p:bldP spid="16" grpId="0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7"/>
          <p:cNvSpPr>
            <a:spLocks noChangeArrowheads="1"/>
          </p:cNvSpPr>
          <p:nvPr/>
        </p:nvSpPr>
        <p:spPr bwMode="auto">
          <a:xfrm>
            <a:off x="3178452" y="3122445"/>
            <a:ext cx="1981200" cy="2133600"/>
          </a:xfrm>
          <a:prstGeom prst="verticalScroll">
            <a:avLst>
              <a:gd name="adj" fmla="val 12500"/>
            </a:avLst>
          </a:prstGeom>
          <a:solidFill>
            <a:srgbClr val="A1C450"/>
          </a:solidFill>
          <a:ln w="9525">
            <a:solidFill>
              <a:srgbClr val="000000"/>
            </a:solidFill>
            <a:round/>
          </a:ln>
          <a:effectLst/>
        </p:spPr>
        <p:txBody>
          <a:bodyPr vert="eaVert" wrap="none" anchor="ctr"/>
          <a:lstStyle/>
          <a:p>
            <a:pPr algn="ctr"/>
            <a:r>
              <a:rPr lang="zh-CN" altLang="en-US" sz="11500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澄</a:t>
            </a:r>
            <a:endParaRPr lang="zh-CN" altLang="en-US" sz="11500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55007" y="5377886"/>
            <a:ext cx="12039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澄清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澄澈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91812" y="222765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chéng</a:t>
            </a:r>
            <a:endParaRPr lang="en-US" altLang="zh-CN" sz="4000" b="1" dirty="0" err="1">
              <a:solidFill>
                <a:srgbClr val="FF0000"/>
              </a:solidFill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37957" y="2227651"/>
            <a:ext cx="8114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yùn</a:t>
            </a:r>
            <a:endParaRPr lang="en-US" altLang="zh-CN" sz="4000" b="1" dirty="0" err="1">
              <a:solidFill>
                <a:srgbClr val="FF0000"/>
              </a:solidFill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auto">
          <a:xfrm>
            <a:off x="6358532" y="3057596"/>
            <a:ext cx="1981200" cy="2133600"/>
          </a:xfrm>
          <a:prstGeom prst="verticalScroll">
            <a:avLst>
              <a:gd name="adj" fmla="val 12500"/>
            </a:avLst>
          </a:prstGeom>
          <a:solidFill>
            <a:srgbClr val="A1C450"/>
          </a:solidFill>
          <a:ln w="9525">
            <a:solidFill>
              <a:srgbClr val="000000"/>
            </a:solidFill>
            <a:round/>
          </a:ln>
          <a:effectLst/>
        </p:spPr>
        <p:txBody>
          <a:bodyPr vert="eaVert" wrap="none" anchor="ctr"/>
          <a:lstStyle/>
          <a:p>
            <a:pPr algn="ctr"/>
            <a:r>
              <a:rPr lang="zh-CN" altLang="en-US" sz="11500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</a:t>
            </a:r>
            <a:endParaRPr lang="zh-CN" altLang="en-US" sz="11500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47152" y="5377886"/>
            <a:ext cx="12039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韵味</a:t>
            </a:r>
            <a:endParaRPr lang="zh-CN" altLang="en-US" sz="4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4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韵律</a:t>
            </a:r>
            <a:endParaRPr lang="zh-CN" altLang="en-US" sz="4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916293" y="102230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28342" y="3697740"/>
            <a:ext cx="3048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澄清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说话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8342" y="4413457"/>
            <a:ext cx="35919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这小河沙石太多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澄清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后方可用来灌溉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禾苗。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2" grpId="0"/>
      <p:bldP spid="13" grpId="0"/>
      <p:bldP spid="14" grpId="0" bldLvl="0" animBg="1"/>
      <p:bldP spid="15" grpId="0"/>
      <p:bldP spid="18" grpId="0" bldLvl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1855147" y="1736385"/>
            <a:ext cx="1571636" cy="2668607"/>
            <a:chOff x="2309786" y="974708"/>
            <a:chExt cx="1571636" cy="2668606"/>
          </a:xfrm>
        </p:grpSpPr>
        <p:grpSp>
          <p:nvGrpSpPr>
            <p:cNvPr id="3" name="组合 1"/>
            <p:cNvGrpSpPr/>
            <p:nvPr/>
          </p:nvGrpSpPr>
          <p:grpSpPr>
            <a:xfrm>
              <a:off x="2309786" y="2000240"/>
              <a:ext cx="1571636" cy="1643074"/>
              <a:chOff x="2437" y="2032"/>
              <a:chExt cx="1244" cy="1264"/>
            </a:xfrm>
          </p:grpSpPr>
          <p:sp>
            <p:nvSpPr>
              <p:cNvPr id="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" name="TextBox 5"/>
            <p:cNvSpPr txBox="1"/>
            <p:nvPr/>
          </p:nvSpPr>
          <p:spPr>
            <a:xfrm>
              <a:off x="2309787" y="1999913"/>
              <a:ext cx="1407160" cy="1568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9600" dirty="0">
                  <a:latin typeface="楷体" panose="02010609060101010101" pitchFamily="49" charset="-122"/>
                  <a:ea typeface="楷体" panose="02010609060101010101" pitchFamily="49" charset="-122"/>
                </a:rPr>
                <a:t>配</a:t>
              </a:r>
              <a:endPara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6"/>
            <p:cNvSpPr txBox="1"/>
            <p:nvPr/>
          </p:nvSpPr>
          <p:spPr>
            <a:xfrm>
              <a:off x="2370433" y="974708"/>
              <a:ext cx="7857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000" b="1" dirty="0" err="1">
                  <a:solidFill>
                    <a:srgbClr val="FF0000"/>
                  </a:solidFill>
                  <a:latin typeface="Pinyin Adjust" panose="02000500000000000000" pitchFamily="2" charset="0"/>
                  <a:ea typeface="楷体" panose="02010609060101010101" pitchFamily="49" charset="-122"/>
                  <a:cs typeface="汉语拼音" panose="000B0604020202020204" pitchFamily="34" charset="0"/>
                </a:rPr>
                <a:t>pèi</a:t>
              </a:r>
              <a:endPara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endParaRPr>
            </a:p>
          </p:txBody>
        </p:sp>
      </p:grpSp>
      <p:sp>
        <p:nvSpPr>
          <p:cNvPr id="9" name="线形标注 2 8"/>
          <p:cNvSpPr/>
          <p:nvPr/>
        </p:nvSpPr>
        <p:spPr>
          <a:xfrm>
            <a:off x="4702508" y="2149137"/>
            <a:ext cx="2786083" cy="612648"/>
          </a:xfrm>
          <a:prstGeom prst="borderCallout2">
            <a:avLst>
              <a:gd name="adj1" fmla="val 18750"/>
              <a:gd name="adj2" fmla="val 2254"/>
              <a:gd name="adj3" fmla="val 18750"/>
              <a:gd name="adj4" fmla="val -16667"/>
              <a:gd name="adj5" fmla="val 151686"/>
              <a:gd name="adj6" fmla="val -72444"/>
            </a:avLst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14535" y="3045447"/>
            <a:ext cx="500067" cy="100013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854575" y="2148840"/>
            <a:ext cx="3023870" cy="52070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不要写成“西”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5025401" y="3217219"/>
            <a:ext cx="1405890" cy="156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38" tIns="45719" rIns="91438" bIns="45719" rtlCol="0">
            <a:spAutoFit/>
          </a:bodyPr>
          <a:lstStyle/>
          <a:p>
            <a:pPr algn="l"/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配合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配备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7"/>
          <p:cNvSpPr txBox="1"/>
          <p:nvPr/>
        </p:nvSpPr>
        <p:spPr>
          <a:xfrm>
            <a:off x="795698" y="5238803"/>
            <a:ext cx="10734427" cy="78319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班级管理需要大家配合，做起事情来才高效！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1255334127345_mthum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0160" y="2417445"/>
            <a:ext cx="1910715" cy="1962785"/>
          </a:xfrm>
          <a:prstGeom prst="round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57860" y="672465"/>
            <a:ext cx="277018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书写指导难字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1891706" y="1937905"/>
            <a:ext cx="1571636" cy="2500331"/>
            <a:chOff x="1381092" y="1071546"/>
            <a:chExt cx="1571636" cy="2500330"/>
          </a:xfrm>
        </p:grpSpPr>
        <p:grpSp>
          <p:nvGrpSpPr>
            <p:cNvPr id="3" name="组合 1"/>
            <p:cNvGrpSpPr/>
            <p:nvPr/>
          </p:nvGrpSpPr>
          <p:grpSpPr>
            <a:xfrm>
              <a:off x="1381092" y="1928802"/>
              <a:ext cx="1571636" cy="1643074"/>
              <a:chOff x="2437" y="2032"/>
              <a:chExt cx="1244" cy="1264"/>
            </a:xfrm>
          </p:grpSpPr>
          <p:sp>
            <p:nvSpPr>
              <p:cNvPr id="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" name="TextBox 5"/>
            <p:cNvSpPr txBox="1"/>
            <p:nvPr/>
          </p:nvSpPr>
          <p:spPr>
            <a:xfrm>
              <a:off x="1523968" y="1911012"/>
              <a:ext cx="1317990" cy="1446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latin typeface="楷体" panose="02010609060101010101" pitchFamily="49" charset="-122"/>
                  <a:ea typeface="楷体" panose="02010609060101010101" pitchFamily="49" charset="-122"/>
                </a:rPr>
                <a:t>鹤</a:t>
              </a:r>
              <a:endParaRPr lang="zh-CN" altLang="en-US" sz="8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6"/>
            <p:cNvSpPr txBox="1"/>
            <p:nvPr/>
          </p:nvSpPr>
          <p:spPr>
            <a:xfrm>
              <a:off x="1595407" y="1071546"/>
              <a:ext cx="6351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000" b="1" dirty="0" err="1">
                  <a:solidFill>
                    <a:srgbClr val="FF0000"/>
                  </a:solidFill>
                  <a:latin typeface="Pinyin Adjust" panose="02000500000000000000" pitchFamily="2" charset="0"/>
                  <a:ea typeface="楷体" panose="02010609060101010101" pitchFamily="49" charset="-122"/>
                  <a:cs typeface="汉语拼音" panose="000B0604020202020204" pitchFamily="34" charset="0"/>
                </a:rPr>
                <a:t>hè</a:t>
              </a:r>
              <a:endPara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endParaRPr>
            </a:p>
          </p:txBody>
        </p:sp>
      </p:grpSp>
      <p:sp>
        <p:nvSpPr>
          <p:cNvPr id="9" name="线形标注 2 8"/>
          <p:cNvSpPr/>
          <p:nvPr/>
        </p:nvSpPr>
        <p:spPr>
          <a:xfrm>
            <a:off x="4864100" y="2208530"/>
            <a:ext cx="3054350" cy="612775"/>
          </a:xfrm>
          <a:prstGeom prst="borderCallout2">
            <a:avLst>
              <a:gd name="adj1" fmla="val 47638"/>
              <a:gd name="adj2" fmla="val 903"/>
              <a:gd name="adj3" fmla="val 52452"/>
              <a:gd name="adj4" fmla="val -17210"/>
              <a:gd name="adj5" fmla="val 226447"/>
              <a:gd name="adj6" fmla="val -76623"/>
            </a:avLst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4100" y="2256790"/>
            <a:ext cx="3202305" cy="52070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不要写成“三横”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06295" y="5273040"/>
            <a:ext cx="7589520" cy="7054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仙鹤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站在水中，身影好美呀！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4565" y="3229610"/>
            <a:ext cx="444500" cy="74993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611523" y="3250249"/>
            <a:ext cx="2659698" cy="15696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38" tIns="45719" rIns="91438" bIns="45719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rgbClr val="0070C0"/>
                </a:solidFill>
                <a:latin typeface="黑体" panose="02010600030101010101" charset="-122"/>
                <a:ea typeface="黑体" panose="02010600030101010101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仙鹤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鹤立鸡群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 descr="1255334127345_mthum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1385" y="2610485"/>
            <a:ext cx="2099310" cy="1962785"/>
          </a:xfrm>
          <a:prstGeom prst="round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657860" y="672465"/>
            <a:ext cx="277018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书写指导难字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693035" y="2411730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澄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93035" y="364045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嫌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8325" y="1430556"/>
            <a:ext cx="2216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找朋友记忆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86455" y="2473325"/>
            <a:ext cx="5692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——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澄澈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——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澄清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——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澄莹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55135" y="3118485"/>
            <a:ext cx="2462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换偏旁记忆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14007" y="3693491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——赚——廉——谦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231" name="图片 9230" descr="_1090232811_200407190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2660" y="2473325"/>
            <a:ext cx="1782445" cy="1655445"/>
          </a:xfrm>
          <a:prstGeom prst="roundRect">
            <a:avLst/>
          </a:prstGeom>
        </p:spPr>
      </p:pic>
      <p:pic>
        <p:nvPicPr>
          <p:cNvPr id="12" name="图片 11" descr="t01b066b79148133b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30" y="2566670"/>
            <a:ext cx="1604645" cy="1626235"/>
          </a:xfrm>
          <a:prstGeom prst="round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657860" y="672465"/>
            <a:ext cx="2184492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我会记忆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9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54655" y="2053422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隽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54655" y="3972392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澄</a:t>
            </a:r>
            <a:endParaRPr lang="zh-CN" altLang="en-US" sz="4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9270" y="1499702"/>
            <a:ext cx="321754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40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隽永</a:t>
            </a:r>
            <a:r>
              <a:rPr kumimoji="1" lang="zh-CN" altLang="en-US" sz="32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（ 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juàn</a:t>
            </a:r>
            <a:r>
              <a:rPr kumimoji="1" lang="zh-CN" altLang="en-US" sz="32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）</a:t>
            </a:r>
            <a:endParaRPr kumimoji="1" lang="zh-CN" altLang="en-US" sz="3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1" lang="zh-CN" altLang="en-US" sz="3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 fontAlgn="base"/>
            <a:r>
              <a:rPr kumimoji="1" lang="zh-CN" altLang="en-US" sz="40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隽秀</a:t>
            </a:r>
            <a:r>
              <a:rPr kumimoji="1" lang="zh-CN" altLang="en-US" sz="32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（ 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jùn </a:t>
            </a:r>
            <a:r>
              <a:rPr kumimoji="1" lang="zh-CN" altLang="en-US" sz="32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4" name="AutoShape 5"/>
          <p:cNvSpPr/>
          <p:nvPr/>
        </p:nvSpPr>
        <p:spPr bwMode="auto">
          <a:xfrm>
            <a:off x="3869690" y="1499702"/>
            <a:ext cx="228600" cy="1633855"/>
          </a:xfrm>
          <a:prstGeom prst="leftBrace">
            <a:avLst>
              <a:gd name="adj1" fmla="val 0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5"/>
          <p:cNvSpPr/>
          <p:nvPr/>
        </p:nvSpPr>
        <p:spPr bwMode="auto">
          <a:xfrm>
            <a:off x="3869690" y="3508842"/>
            <a:ext cx="228600" cy="1633855"/>
          </a:xfrm>
          <a:prstGeom prst="leftBrace">
            <a:avLst>
              <a:gd name="adj1" fmla="val 0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19270" y="3418037"/>
            <a:ext cx="354937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40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澄碧</a:t>
            </a:r>
            <a:r>
              <a:rPr kumimoji="1" lang="zh-CN" altLang="en-US" sz="32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（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chéng</a:t>
            </a:r>
            <a:r>
              <a:rPr kumimoji="1" lang="zh-CN" altLang="en-US" sz="32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）</a:t>
            </a:r>
            <a:endParaRPr kumimoji="1" lang="zh-CN" altLang="en-US" sz="3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1" lang="zh-CN" altLang="en-US" sz="3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 fontAlgn="base"/>
            <a:r>
              <a:rPr kumimoji="1" lang="zh-CN" altLang="en-US" sz="40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澄沙</a:t>
            </a:r>
            <a:r>
              <a:rPr kumimoji="1" lang="zh-CN" altLang="en-US" sz="32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（ 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dèng</a:t>
            </a:r>
            <a:r>
              <a:rPr kumimoji="1" lang="zh-CN" altLang="en-US" sz="3200" kern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</a:t>
            </a:r>
            <a:r>
              <a:rPr kumimoji="1" lang="zh-CN" altLang="en-US" sz="3200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31" name="图片 9230" descr="_1090232811_200407190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7890" y="2955925"/>
            <a:ext cx="1782445" cy="1655445"/>
          </a:xfrm>
          <a:prstGeom prst="roundRect">
            <a:avLst/>
          </a:prstGeom>
        </p:spPr>
      </p:pic>
      <p:pic>
        <p:nvPicPr>
          <p:cNvPr id="13" name="图片 12" descr="t01b066b79148133b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40" y="2955925"/>
            <a:ext cx="1626235" cy="1656080"/>
          </a:xfrm>
          <a:prstGeom prst="round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57860" y="672465"/>
            <a:ext cx="2184492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多音字辨析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9" grpId="0"/>
      <p:bldP spid="14" grpId="0" bldLvl="0" animBg="1"/>
      <p:bldP spid="10" grpId="0" bldLvl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17258" y="1744727"/>
            <a:ext cx="777049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寥廓：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高远空旷。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隽永：（言语、诗文）意味深长。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婉约：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委婉含蓄。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恬淡：恬静、安适、淡薄。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博识睿智：学识丰富，英明有远见。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铿锵：形容金玉、乐器、人声等声音洪亮；形容作品音节流畅，言语有力。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 descr="t01b066b79148133bd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2919" y="3729419"/>
            <a:ext cx="1675474" cy="1698744"/>
          </a:xfrm>
          <a:prstGeom prst="roundRect">
            <a:avLst/>
          </a:prstGeom>
        </p:spPr>
      </p:pic>
      <p:pic>
        <p:nvPicPr>
          <p:cNvPr id="10249" name="图片 10248" descr="Xcb13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2919" y="1557020"/>
            <a:ext cx="1687830" cy="1821180"/>
          </a:xfrm>
          <a:prstGeom prst="round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657860" y="672465"/>
            <a:ext cx="424464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联系课文内容解释字词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213" y="1291177"/>
            <a:ext cx="6376035" cy="68961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自己小声读课文，边读边想：</a:t>
            </a:r>
            <a:endParaRPr lang="zh-CN" altLang="en-US" sz="37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60019" y="2799397"/>
            <a:ext cx="7321550" cy="125920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algn="l"/>
            <a:r>
              <a:rPr sz="37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r>
              <a:rPr lang="en-US" sz="37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.</a:t>
            </a:r>
            <a:r>
              <a:rPr sz="37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画出描写白鹭独特的美的句子。</a:t>
            </a:r>
            <a:endParaRPr sz="3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sz="3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0019" y="4125896"/>
            <a:ext cx="6377940" cy="68961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algn="l"/>
            <a:r>
              <a:rPr sz="37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r>
              <a:rPr lang="en-US" sz="37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.</a:t>
            </a:r>
            <a:r>
              <a:rPr sz="37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说说你对白鹭的整体印象。</a:t>
            </a:r>
            <a:endParaRPr sz="37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25" y="3429000"/>
            <a:ext cx="1702389" cy="1777938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657860" y="672465"/>
            <a:ext cx="146839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1.白鹭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15055" y="133118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677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58315" y="2016125"/>
            <a:ext cx="6568440" cy="735965"/>
          </a:xfrm>
          <a:prstGeom prst="rect">
            <a:avLst/>
          </a:prstGeom>
          <a:noFill/>
        </p:spPr>
        <p:txBody>
          <a:bodyPr wrap="square" lIns="121917" tIns="60958" rIns="121917" bIns="60958" rtlCol="0" anchor="t">
            <a:spAutoFit/>
          </a:bodyPr>
          <a:lstStyle/>
          <a:p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4000" dirty="0">
                <a:latin typeface="楷体" panose="02010609060101010101" pitchFamily="49" charset="-122"/>
                <a:ea typeface="楷体" panose="02010609060101010101" pitchFamily="49" charset="-122"/>
              </a:rPr>
              <a:t>白鹭是一首精巧的诗。</a:t>
            </a:r>
            <a:endParaRPr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4"/>
          <p:cNvGrpSpPr/>
          <p:nvPr/>
        </p:nvGrpSpPr>
        <p:grpSpPr>
          <a:xfrm>
            <a:off x="1398270" y="2877185"/>
            <a:ext cx="8598535" cy="1198880"/>
            <a:chOff x="665885" y="1928808"/>
            <a:chExt cx="7192263" cy="928165"/>
          </a:xfrm>
          <a:noFill/>
        </p:grpSpPr>
        <p:sp>
          <p:nvSpPr>
            <p:cNvPr id="5" name="圆角矩形 7"/>
            <p:cNvSpPr/>
            <p:nvPr/>
          </p:nvSpPr>
          <p:spPr>
            <a:xfrm>
              <a:off x="714348" y="1928808"/>
              <a:ext cx="7143800" cy="571504"/>
            </a:xfrm>
            <a:prstGeom prst="roundRect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70C0"/>
                </a:solidFill>
              </a:endParaRPr>
            </a:p>
          </p:txBody>
        </p:sp>
        <p:sp>
          <p:nvSpPr>
            <p:cNvPr id="6" name="TextBox 3"/>
            <p:cNvSpPr txBox="1"/>
            <p:nvPr/>
          </p:nvSpPr>
          <p:spPr>
            <a:xfrm>
              <a:off x="665885" y="1928808"/>
              <a:ext cx="7087844" cy="9281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起句用一个比喻从总体上赞美白鹭。比喻新奇、贴切。</a:t>
              </a:r>
              <a:endParaRPr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>
          <a:xfrm>
            <a:off x="920566" y="4038519"/>
            <a:ext cx="10477573" cy="1255394"/>
            <a:chOff x="714348" y="2571750"/>
            <a:chExt cx="7143800" cy="941546"/>
          </a:xfrm>
          <a:noFill/>
        </p:grpSpPr>
        <p:sp>
          <p:nvSpPr>
            <p:cNvPr id="8" name="圆角矩形 8"/>
            <p:cNvSpPr/>
            <p:nvPr/>
          </p:nvSpPr>
          <p:spPr>
            <a:xfrm>
              <a:off x="714348" y="2571750"/>
              <a:ext cx="7143800" cy="571504"/>
            </a:xfrm>
            <a:prstGeom prst="roundRect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70C0"/>
                </a:solidFill>
              </a:endParaRPr>
            </a:p>
          </p:txBody>
        </p:sp>
        <p:sp>
          <p:nvSpPr>
            <p:cNvPr id="9" name="TextBox 4"/>
            <p:cNvSpPr txBox="1"/>
            <p:nvPr/>
          </p:nvSpPr>
          <p:spPr>
            <a:xfrm>
              <a:off x="1062011" y="2614136"/>
              <a:ext cx="6653213" cy="89916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   </a:t>
              </a:r>
              <a:r>
                <a:rPr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精巧 ：精致、小巧、美妙。</a:t>
              </a:r>
              <a:endParaRPr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  <a:p>
              <a:r>
                <a:rPr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   诗：富有韵味、极耐品味。</a:t>
              </a:r>
              <a:endParaRPr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12" name="图片 11" descr="Xcb13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34624" y="2752090"/>
            <a:ext cx="1800860" cy="1972945"/>
          </a:xfrm>
          <a:prstGeom prst="round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440675" y="698576"/>
            <a:ext cx="2765233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初步探究新知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83467" y="1407816"/>
            <a:ext cx="7715304" cy="168718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“色素的配合”从哪里可以体现出？作者如何评价？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0410" y="3360516"/>
            <a:ext cx="8494215" cy="169783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37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雪白的蓑毛、铁色的长喙、青色的脚。素之一忽则嫌白，黛之一忽则嫌黑。</a:t>
            </a:r>
            <a:endParaRPr lang="zh-CN" altLang="en-US" sz="37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57860" y="672465"/>
            <a:ext cx="1844663" cy="56142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议议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88957" y="1991311"/>
            <a:ext cx="9882188" cy="3700463"/>
          </a:xfrm>
        </p:spPr>
        <p:txBody>
          <a:bodyPr>
            <a:no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会认本课生字，会写生字，理解生字组成的词语。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有感情地朗读课文，弄清本文主要讲了一件什么事情，理清课文层次。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能边读边想象课文描写白鹭的画面，初步感受作者喜欢白鹭的原因 </a:t>
            </a:r>
            <a:r>
              <a:rPr lang="zh-CN" altLang="en-US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难点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/>
          </a:p>
        </p:txBody>
      </p:sp>
      <p:sp>
        <p:nvSpPr>
          <p:cNvPr id="5" name="圆角矩形 4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本课目标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88055" y="2146212"/>
            <a:ext cx="78483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“身段的大小”从哪里可以体现出？作者如何评价？</a:t>
            </a:r>
            <a:endParaRPr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8055" y="3796665"/>
            <a:ext cx="73507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全身的流线型结构，增之一分则嫌长，减之一分则嫌短。</a:t>
            </a:r>
            <a:endParaRPr lang="zh-CN" altLang="en-US" sz="40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57860" y="672465"/>
            <a:ext cx="1844663" cy="56142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议议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40103" y="1865138"/>
            <a:ext cx="3988592" cy="3869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雪衣雪发青玉嘴，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群捕鱼儿溪影中。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惊飞远映碧山去，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一树梨花落晚风。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  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——杜牧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40103" y="5107715"/>
            <a:ext cx="2959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打一动物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07622" y="5107715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白鹭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3" name="图片 11272" descr="适宜（总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6565" y="2058035"/>
            <a:ext cx="2317115" cy="3475990"/>
          </a:xfrm>
          <a:prstGeom prst="round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95702" y="113879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读唐诗，猜谜语：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67104" y="1393041"/>
            <a:ext cx="39299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 渔歌子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张志和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西塞山前白鹭飞，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桃花流水鳜鱼肥。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青箬笠，绿蓑衣。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斜风细雨不须归。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41114" y="66296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  <a:sym typeface="+mn-ea"/>
              </a:rPr>
              <a:t>与古人一起欣赏诗歌：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t01d291f9949abcfe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847" y="2607356"/>
            <a:ext cx="2235200" cy="2139950"/>
          </a:xfrm>
          <a:prstGeom prst="roundRect">
            <a:avLst/>
          </a:prstGeom>
        </p:spPr>
      </p:pic>
      <p:pic>
        <p:nvPicPr>
          <p:cNvPr id="14" name="图片 13" descr="t01b066b79148133b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2798" y="2614395"/>
            <a:ext cx="2548255" cy="229997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1941538" y="1336676"/>
            <a:ext cx="9732010" cy="5075444"/>
          </a:xfrm>
          <a:prstGeom prst="flowChartAlternateProcess">
            <a:avLst/>
          </a:prstGeom>
          <a:ln w="28575">
            <a:solidFill>
              <a:srgbClr val="A1C4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10030" y="6879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简介作者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9685" y="1293402"/>
            <a:ext cx="9115715" cy="5161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郭沫若（1892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--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1978）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现代作家、诗人、戏剧家、历史学家和古文字家。原名郭开贞，号尚武，后改名沫若。四川乐山人。1921年，出版诗集《女神》成为中国新诗的奠基人。创立了著名的《屈原》《虎符》《棠棣之花》等六部历史剧和大量诗文。郭沫若早期的诗文，感情炽热，语言激昂，而以后的作品则较多的是清新、俊逸。他极具天赋，在各种文学体裁的创作、翻译、史学、文字学等方面都有建树，是少有的全能型人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6155" name="图片 6154" descr="郭沫若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53" y="2586037"/>
            <a:ext cx="1531891" cy="1850881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2"/>
          <p:cNvSpPr txBox="1"/>
          <p:nvPr/>
        </p:nvSpPr>
        <p:spPr>
          <a:xfrm>
            <a:off x="4195728" y="2403965"/>
            <a:ext cx="6197952" cy="32786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冷峻       真挚      淳厚                     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婉约       隽永      绮丽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寥廓       睿智       喙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铿锵       恬淡      蓑毛    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清澄       嗜好      镜匣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未知"/>
          <p:cNvSpPr/>
          <p:nvPr/>
        </p:nvSpPr>
        <p:spPr bwMode="auto">
          <a:xfrm>
            <a:off x="1798320" y="1895402"/>
            <a:ext cx="8809355" cy="4295775"/>
          </a:xfrm>
          <a:custGeom>
            <a:avLst/>
            <a:gdLst>
              <a:gd name="T0" fmla="*/ 2147483647 w 3701"/>
              <a:gd name="T1" fmla="*/ 2147483647 h 772"/>
              <a:gd name="T2" fmla="*/ 2147483647 w 3701"/>
              <a:gd name="T3" fmla="*/ 2147483647 h 772"/>
              <a:gd name="T4" fmla="*/ 2147483647 w 3701"/>
              <a:gd name="T5" fmla="*/ 2147483647 h 772"/>
              <a:gd name="T6" fmla="*/ 2147483647 w 3701"/>
              <a:gd name="T7" fmla="*/ 2147483647 h 772"/>
              <a:gd name="T8" fmla="*/ 2147483647 w 3701"/>
              <a:gd name="T9" fmla="*/ 2147483647 h 772"/>
              <a:gd name="T10" fmla="*/ 2147483647 w 3701"/>
              <a:gd name="T11" fmla="*/ 2147483647 h 772"/>
              <a:gd name="T12" fmla="*/ 2147483647 w 3701"/>
              <a:gd name="T13" fmla="*/ 2147483647 h 772"/>
              <a:gd name="T14" fmla="*/ 2147483647 w 3701"/>
              <a:gd name="T15" fmla="*/ 2147483647 h 772"/>
              <a:gd name="T16" fmla="*/ 2147483647 w 3701"/>
              <a:gd name="T17" fmla="*/ 2147483647 h 772"/>
              <a:gd name="T18" fmla="*/ 2147483647 w 3701"/>
              <a:gd name="T19" fmla="*/ 0 h 772"/>
              <a:gd name="T20" fmla="*/ 2147483647 w 3701"/>
              <a:gd name="T21" fmla="*/ 2147483647 h 772"/>
              <a:gd name="T22" fmla="*/ 2147483647 w 3701"/>
              <a:gd name="T23" fmla="*/ 2147483647 h 772"/>
              <a:gd name="T24" fmla="*/ 2147483647 w 3701"/>
              <a:gd name="T25" fmla="*/ 0 h 772"/>
              <a:gd name="T26" fmla="*/ 2147483647 w 3701"/>
              <a:gd name="T27" fmla="*/ 2147483647 h 772"/>
              <a:gd name="T28" fmla="*/ 2147483647 w 3701"/>
              <a:gd name="T29" fmla="*/ 2147483647 h 772"/>
              <a:gd name="T30" fmla="*/ 2147483647 w 3701"/>
              <a:gd name="T31" fmla="*/ 0 h 772"/>
              <a:gd name="T32" fmla="*/ 2147483647 w 3701"/>
              <a:gd name="T33" fmla="*/ 2147483647 h 772"/>
              <a:gd name="T34" fmla="*/ 2147483647 w 3701"/>
              <a:gd name="T35" fmla="*/ 2147483647 h 772"/>
              <a:gd name="T36" fmla="*/ 2147483647 w 3701"/>
              <a:gd name="T37" fmla="*/ 0 h 772"/>
              <a:gd name="T38" fmla="*/ 2147483647 w 3701"/>
              <a:gd name="T39" fmla="*/ 2147483647 h 772"/>
              <a:gd name="T40" fmla="*/ 2147483647 w 3701"/>
              <a:gd name="T41" fmla="*/ 2147483647 h 772"/>
              <a:gd name="T42" fmla="*/ 2147483647 w 3701"/>
              <a:gd name="T43" fmla="*/ 2147483647 h 772"/>
              <a:gd name="T44" fmla="*/ 2147483647 w 3701"/>
              <a:gd name="T45" fmla="*/ 2147483647 h 772"/>
              <a:gd name="T46" fmla="*/ 2147483647 w 3701"/>
              <a:gd name="T47" fmla="*/ 2147483647 h 772"/>
              <a:gd name="T48" fmla="*/ 2147483647 w 3701"/>
              <a:gd name="T49" fmla="*/ 2147483647 h 772"/>
              <a:gd name="T50" fmla="*/ 2147483647 w 3701"/>
              <a:gd name="T51" fmla="*/ 2147483647 h 772"/>
              <a:gd name="T52" fmla="*/ 2147483647 w 3701"/>
              <a:gd name="T53" fmla="*/ 2147483647 h 772"/>
              <a:gd name="T54" fmla="*/ 2147483647 w 3701"/>
              <a:gd name="T55" fmla="*/ 2147483647 h 772"/>
              <a:gd name="T56" fmla="*/ 2147483647 w 3701"/>
              <a:gd name="T57" fmla="*/ 2147483647 h 772"/>
              <a:gd name="T58" fmla="*/ 2147483647 w 3701"/>
              <a:gd name="T59" fmla="*/ 2147483647 h 772"/>
              <a:gd name="T60" fmla="*/ 0 w 3701"/>
              <a:gd name="T61" fmla="*/ 2147483647 h 772"/>
              <a:gd name="T62" fmla="*/ 2147483647 w 3701"/>
              <a:gd name="T63" fmla="*/ 2147483647 h 772"/>
              <a:gd name="T64" fmla="*/ 2147483647 w 3701"/>
              <a:gd name="T65" fmla="*/ 2147483647 h 772"/>
              <a:gd name="T66" fmla="*/ 2147483647 w 3701"/>
              <a:gd name="T67" fmla="*/ 2147483647 h 772"/>
              <a:gd name="T68" fmla="*/ 2147483647 w 3701"/>
              <a:gd name="T69" fmla="*/ 2147483647 h 772"/>
              <a:gd name="T70" fmla="*/ 2147483647 w 3701"/>
              <a:gd name="T71" fmla="*/ 2147483647 h 772"/>
              <a:gd name="T72" fmla="*/ 2147483647 w 3701"/>
              <a:gd name="T73" fmla="*/ 2147483647 h 772"/>
              <a:gd name="T74" fmla="*/ 2147483647 w 3701"/>
              <a:gd name="T75" fmla="*/ 2147483647 h 772"/>
              <a:gd name="T76" fmla="*/ 2147483647 w 3701"/>
              <a:gd name="T77" fmla="*/ 2147483647 h 772"/>
              <a:gd name="T78" fmla="*/ 2147483647 w 3701"/>
              <a:gd name="T79" fmla="*/ 2147483647 h 772"/>
              <a:gd name="T80" fmla="*/ 2147483647 w 3701"/>
              <a:gd name="T81" fmla="*/ 2147483647 h 772"/>
              <a:gd name="T82" fmla="*/ 2147483647 w 3701"/>
              <a:gd name="T83" fmla="*/ 2147483647 h 772"/>
              <a:gd name="T84" fmla="*/ 2147483647 w 3701"/>
              <a:gd name="T85" fmla="*/ 2147483647 h 772"/>
              <a:gd name="T86" fmla="*/ 2147483647 w 3701"/>
              <a:gd name="T87" fmla="*/ 2147483647 h 772"/>
              <a:gd name="T88" fmla="*/ 2147483647 w 3701"/>
              <a:gd name="T89" fmla="*/ 2147483647 h 772"/>
              <a:gd name="T90" fmla="*/ 2147483647 w 3701"/>
              <a:gd name="T91" fmla="*/ 2147483647 h 772"/>
              <a:gd name="T92" fmla="*/ 2147483647 w 3701"/>
              <a:gd name="T93" fmla="*/ 2147483647 h 772"/>
              <a:gd name="T94" fmla="*/ 2147483647 w 3701"/>
              <a:gd name="T95" fmla="*/ 2147483647 h 772"/>
              <a:gd name="T96" fmla="*/ 2147483647 w 3701"/>
              <a:gd name="T97" fmla="*/ 2147483647 h 772"/>
              <a:gd name="T98" fmla="*/ 2147483647 w 3701"/>
              <a:gd name="T99" fmla="*/ 2147483647 h 772"/>
              <a:gd name="T100" fmla="*/ 2147483647 w 3701"/>
              <a:gd name="T101" fmla="*/ 2147483647 h 772"/>
              <a:gd name="T102" fmla="*/ 2147483647 w 3701"/>
              <a:gd name="T103" fmla="*/ 2147483647 h 772"/>
              <a:gd name="T104" fmla="*/ 2147483647 w 3701"/>
              <a:gd name="T105" fmla="*/ 2147483647 h 772"/>
              <a:gd name="T106" fmla="*/ 2147483647 w 3701"/>
              <a:gd name="T107" fmla="*/ 2147483647 h 772"/>
              <a:gd name="T108" fmla="*/ 2147483647 w 3701"/>
              <a:gd name="T109" fmla="*/ 2147483647 h 772"/>
              <a:gd name="T110" fmla="*/ 2147483647 w 3701"/>
              <a:gd name="T111" fmla="*/ 2147483647 h 772"/>
              <a:gd name="T112" fmla="*/ 2147483647 w 3701"/>
              <a:gd name="T113" fmla="*/ 2147483647 h 772"/>
              <a:gd name="T114" fmla="*/ 2147483647 w 3701"/>
              <a:gd name="T115" fmla="*/ 2147483647 h 772"/>
              <a:gd name="T116" fmla="*/ 2147483647 w 3701"/>
              <a:gd name="T117" fmla="*/ 2147483647 h 772"/>
              <a:gd name="T118" fmla="*/ 2147483647 w 3701"/>
              <a:gd name="T119" fmla="*/ 2147483647 h 772"/>
              <a:gd name="T120" fmla="*/ 2147483647 w 3701"/>
              <a:gd name="T121" fmla="*/ 2147483647 h 772"/>
              <a:gd name="T122" fmla="*/ 2147483647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accent2">
              <a:alpha val="9804"/>
            </a:schemeClr>
          </a:solidFill>
          <a:ln w="101600">
            <a:solidFill>
              <a:srgbClr val="A1C450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5" name="图片 4" descr="1255334127345_mthum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6749" y="562590"/>
            <a:ext cx="1740535" cy="1628140"/>
          </a:xfrm>
          <a:prstGeom prst="round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4375026" y="773818"/>
            <a:ext cx="3123857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开火车认读生字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16325" y="1914797"/>
            <a:ext cx="41525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冷峻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</a:t>
            </a:r>
            <a:r>
              <a:rPr kumimoji="1"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 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jùn</a:t>
            </a:r>
            <a:r>
              <a:rPr kumimoji="1"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 fontAlgn="base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寥廓 </a:t>
            </a:r>
            <a:r>
              <a:rPr kumimoji="1"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liáo</a:t>
            </a:r>
            <a:r>
              <a:rPr lang="en-US" altLang="zh-CN" sz="4000" b="1" dirty="0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kuò</a:t>
            </a:r>
            <a:r>
              <a:rPr lang="en-US" altLang="zh-CN" sz="4000" b="1" dirty="0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 fontAlgn="base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清澄 </a:t>
            </a:r>
            <a:r>
              <a:rPr kumimoji="1"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chéng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57860" y="672465"/>
            <a:ext cx="3123857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带拼音认读正音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26049" y="1914796"/>
            <a:ext cx="26288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真挚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</a:t>
            </a:r>
            <a:r>
              <a:rPr kumimoji="1"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kumimoji="1"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zhì</a:t>
            </a:r>
            <a:r>
              <a:rPr lang="en-US" altLang="zh-CN" sz="4000" b="1" dirty="0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kumimoji="1"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睿智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</a:t>
            </a:r>
            <a:r>
              <a:rPr kumimoji="1"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kumimoji="1"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ruì</a:t>
            </a:r>
            <a:r>
              <a:rPr kumimoji="1"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kumimoji="1"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嗜好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</a:t>
            </a:r>
            <a:r>
              <a:rPr kumimoji="1"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shì</a:t>
            </a:r>
            <a:r>
              <a:rPr lang="en-US" altLang="zh-CN" sz="4000" b="1" dirty="0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kumimoji="1"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261005" y="1890621"/>
            <a:ext cx="332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97309" y="2946404"/>
            <a:ext cx="332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59070" y="2946403"/>
            <a:ext cx="332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70664" y="2306119"/>
            <a:ext cx="332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43745" y="3780992"/>
            <a:ext cx="332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76508" y="3748758"/>
            <a:ext cx="332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21062" y="3028174"/>
            <a:ext cx="332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57148" y="1802125"/>
            <a:ext cx="53251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淳厚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</a:t>
            </a:r>
            <a:r>
              <a:rPr kumimoji="1"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(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chún</a:t>
            </a:r>
            <a:r>
              <a:rPr lang="en-US" altLang="zh-CN" sz="4000" b="1" dirty="0" smtClean="0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)</a:t>
            </a: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             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嘴喙 </a:t>
            </a:r>
            <a:r>
              <a:rPr kumimoji="1"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(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huì</a:t>
            </a:r>
            <a:r>
              <a:rPr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kumimoji="1"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)</a:t>
            </a:r>
            <a:r>
              <a:rPr kumimoji="1" lang="en-US" altLang="zh-CN" sz="5400" dirty="0" smtClean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 </a:t>
            </a: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</a:t>
            </a:r>
            <a:endParaRPr lang="en-US" altLang="zh-CN" sz="5400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镜匣</a:t>
            </a: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</a:t>
            </a:r>
            <a:r>
              <a:rPr kumimoji="1"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(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xiá</a:t>
            </a:r>
            <a:r>
              <a:rPr lang="en-US" altLang="zh-CN" sz="4000" b="1" dirty="0" smtClean="0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kumimoji="1"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)</a:t>
            </a:r>
            <a:endParaRPr kumimoji="1" lang="en-US" altLang="zh-CN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/>
            <a:endParaRPr kumimoji="1" lang="en-US" altLang="zh-CN" sz="54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11" name="图片 10" descr="t01a710deea1c4351d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3000" y="2046340"/>
            <a:ext cx="2005965" cy="2040748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436" y="2046340"/>
            <a:ext cx="1902766" cy="2040748"/>
          </a:xfrm>
          <a:prstGeom prst="round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657860" y="672465"/>
            <a:ext cx="3123857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带拼音认读正音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22013" y="2046340"/>
            <a:ext cx="332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51291" y="3708334"/>
            <a:ext cx="332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29626" y="2877337"/>
            <a:ext cx="332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7"/>
          <p:cNvSpPr>
            <a:spLocks noChangeArrowheads="1"/>
          </p:cNvSpPr>
          <p:nvPr/>
        </p:nvSpPr>
        <p:spPr bwMode="auto">
          <a:xfrm>
            <a:off x="2880995" y="2736857"/>
            <a:ext cx="1981200" cy="2133600"/>
          </a:xfrm>
          <a:prstGeom prst="verticalScroll">
            <a:avLst>
              <a:gd name="adj" fmla="val 12500"/>
            </a:avLst>
          </a:prstGeom>
          <a:solidFill>
            <a:srgbClr val="A1C450"/>
          </a:solidFill>
          <a:ln w="9525">
            <a:solidFill>
              <a:srgbClr val="000000"/>
            </a:solidFill>
            <a:round/>
          </a:ln>
          <a:effectLst/>
        </p:spPr>
        <p:txBody>
          <a:bodyPr vert="eaVert" wrap="none" anchor="ctr"/>
          <a:lstStyle/>
          <a:p>
            <a:pPr algn="ctr"/>
            <a:r>
              <a:rPr lang="zh-CN" altLang="en-US" sz="11500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宜</a:t>
            </a:r>
            <a:endParaRPr lang="zh-CN" altLang="en-US" sz="11500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69615" y="5105963"/>
            <a:ext cx="12039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宜昌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适宜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74633" y="2107650"/>
            <a:ext cx="7939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Pinyin Adjust" panose="02000500000000000000" pitchFamily="2" charset="0"/>
                <a:ea typeface="微软雅黑" panose="020B0503020204020204" pitchFamily="34" charset="-122"/>
                <a:cs typeface="汉语拼音" panose="000B0604020202020204" pitchFamily="34" charset="0"/>
                <a:sym typeface="+mn-ea"/>
              </a:rPr>
              <a:t>yí</a:t>
            </a:r>
            <a:endParaRPr lang="en-US" altLang="zh-CN" sz="4000" b="1" dirty="0">
              <a:solidFill>
                <a:srgbClr val="FF0000"/>
              </a:solidFill>
              <a:latin typeface="Pinyin Adjust" panose="02000500000000000000" pitchFamily="2" charset="0"/>
              <a:ea typeface="微软雅黑" panose="020B0503020204020204" pitchFamily="34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9695" y="2121989"/>
            <a:ext cx="9605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xián</a:t>
            </a:r>
            <a:endParaRPr lang="en-US" altLang="zh-CN" sz="4000" b="1" dirty="0" err="1">
              <a:solidFill>
                <a:srgbClr val="FF0000"/>
              </a:solidFill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auto">
          <a:xfrm>
            <a:off x="6055927" y="2815536"/>
            <a:ext cx="1981200" cy="2133600"/>
          </a:xfrm>
          <a:prstGeom prst="verticalScroll">
            <a:avLst>
              <a:gd name="adj" fmla="val 12500"/>
            </a:avLst>
          </a:prstGeom>
          <a:solidFill>
            <a:srgbClr val="A1C450"/>
          </a:solidFill>
          <a:ln w="9525">
            <a:solidFill>
              <a:srgbClr val="000000"/>
            </a:solidFill>
            <a:round/>
          </a:ln>
          <a:effectLst/>
        </p:spPr>
        <p:txBody>
          <a:bodyPr vert="eaVert" wrap="none" anchor="ctr"/>
          <a:lstStyle/>
          <a:p>
            <a:pPr algn="ctr"/>
            <a:r>
              <a:rPr lang="zh-CN" altLang="en-US" sz="11500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嫌</a:t>
            </a:r>
            <a:endParaRPr lang="zh-CN" altLang="en-US" sz="11500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49695" y="5105963"/>
            <a:ext cx="12039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嫌弃</a:t>
            </a:r>
            <a:endParaRPr lang="en-US" altLang="zh-CN" sz="4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4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讨嫌</a:t>
            </a:r>
            <a:endParaRPr lang="zh-CN" altLang="en-US" sz="4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11696" y="3536950"/>
            <a:ext cx="3010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适宜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说话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11696" y="4263283"/>
            <a:ext cx="32738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这里温度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适宜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柑橘。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38800" y="3695628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695628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圆角矩形 17"/>
          <p:cNvSpPr/>
          <p:nvPr/>
        </p:nvSpPr>
        <p:spPr>
          <a:xfrm>
            <a:off x="4916293" y="102230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1398</Words>
  <Application>WPS 演示</Application>
  <PresentationFormat>宽屏</PresentationFormat>
  <Paragraphs>240</Paragraphs>
  <Slides>20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黑体</vt:lpstr>
      <vt:lpstr>楷体</vt:lpstr>
      <vt:lpstr>楷体_GB2312</vt:lpstr>
      <vt:lpstr>Pinyin Adjust</vt:lpstr>
      <vt:lpstr>汉语拼音</vt:lpstr>
      <vt:lpstr>Calibri</vt:lpstr>
      <vt:lpstr>自定义设计方案</vt:lpstr>
      <vt:lpstr>Equation.KSEE3</vt:lpstr>
      <vt:lpstr>1.白鹭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136</cp:revision>
  <dcterms:created xsi:type="dcterms:W3CDTF">2019-01-28T06:44:00Z</dcterms:created>
  <dcterms:modified xsi:type="dcterms:W3CDTF">2019-07-26T02:41:07Z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