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sldIdLst>
    <p:sldId id="1066" r:id="rId2"/>
    <p:sldId id="985" r:id="rId3"/>
    <p:sldId id="986" r:id="rId4"/>
    <p:sldId id="825" r:id="rId5"/>
    <p:sldId id="1151" r:id="rId6"/>
    <p:sldId id="1174" r:id="rId7"/>
    <p:sldId id="1150" r:id="rId8"/>
    <p:sldId id="1175" r:id="rId9"/>
    <p:sldId id="1176" r:id="rId10"/>
    <p:sldId id="922" r:id="rId11"/>
    <p:sldId id="1134" r:id="rId12"/>
    <p:sldId id="1108" r:id="rId13"/>
    <p:sldId id="1109" r:id="rId14"/>
    <p:sldId id="1072" r:id="rId15"/>
    <p:sldId id="1073" r:id="rId16"/>
    <p:sldId id="1177" r:id="rId17"/>
    <p:sldId id="999" r:id="rId18"/>
    <p:sldId id="1000" r:id="rId19"/>
    <p:sldId id="1075" r:id="rId20"/>
    <p:sldId id="1076" r:id="rId21"/>
    <p:sldId id="996" r:id="rId22"/>
    <p:sldId id="1105" r:id="rId23"/>
    <p:sldId id="1154" r:id="rId24"/>
    <p:sldId id="1155" r:id="rId25"/>
    <p:sldId id="1106" r:id="rId26"/>
    <p:sldId id="997" r:id="rId27"/>
    <p:sldId id="1010" r:id="rId28"/>
    <p:sldId id="1178" r:id="rId29"/>
    <p:sldId id="1081" r:id="rId30"/>
    <p:sldId id="1052" r:id="rId31"/>
    <p:sldId id="1157" r:id="rId32"/>
    <p:sldId id="1156" r:id="rId33"/>
    <p:sldId id="1158" r:id="rId34"/>
    <p:sldId id="1179" r:id="rId35"/>
    <p:sldId id="1033" r:id="rId36"/>
    <p:sldId id="1091" r:id="rId37"/>
    <p:sldId id="1180" r:id="rId38"/>
    <p:sldId id="1093" r:id="rId39"/>
    <p:sldId id="1149" r:id="rId40"/>
    <p:sldId id="1159" r:id="rId41"/>
    <p:sldId id="1160" r:id="rId42"/>
    <p:sldId id="1161" r:id="rId43"/>
    <p:sldId id="1095" r:id="rId44"/>
    <p:sldId id="1163" r:id="rId45"/>
    <p:sldId id="1164" r:id="rId46"/>
    <p:sldId id="1181" r:id="rId47"/>
    <p:sldId id="1162" r:id="rId48"/>
    <p:sldId id="1165" r:id="rId49"/>
    <p:sldId id="1130" r:id="rId50"/>
    <p:sldId id="1166" r:id="rId51"/>
    <p:sldId id="1167" r:id="rId52"/>
    <p:sldId id="1168" r:id="rId53"/>
    <p:sldId id="1169" r:id="rId54"/>
    <p:sldId id="1182" r:id="rId55"/>
    <p:sldId id="1184" r:id="rId56"/>
    <p:sldId id="1185" r:id="rId57"/>
    <p:sldId id="1186" r:id="rId58"/>
    <p:sldId id="1183" r:id="rId59"/>
  </p:sldIdLst>
  <p:sldSz cx="12190413" cy="6859588"/>
  <p:notesSz cx="6858000" cy="9144000"/>
  <p:defaultTextStyle>
    <a:defPPr>
      <a:defRPr lang="zh-CN"/>
    </a:defPPr>
    <a:lvl1pPr marL="0" algn="l" defTabSz="914319" rtl="0" eaLnBrk="1" latinLnBrk="0" hangingPunct="1">
      <a:defRPr sz="1900" kern="1200">
        <a:solidFill>
          <a:schemeClr val="tx1"/>
        </a:solidFill>
        <a:latin typeface="+mn-lt"/>
        <a:ea typeface="+mn-ea"/>
        <a:cs typeface="+mn-cs"/>
      </a:defRPr>
    </a:lvl1pPr>
    <a:lvl2pPr marL="457160" algn="l" defTabSz="914319" rtl="0" eaLnBrk="1" latinLnBrk="0" hangingPunct="1">
      <a:defRPr sz="1900" kern="1200">
        <a:solidFill>
          <a:schemeClr val="tx1"/>
        </a:solidFill>
        <a:latin typeface="+mn-lt"/>
        <a:ea typeface="+mn-ea"/>
        <a:cs typeface="+mn-cs"/>
      </a:defRPr>
    </a:lvl2pPr>
    <a:lvl3pPr marL="914319" algn="l" defTabSz="914319" rtl="0" eaLnBrk="1" latinLnBrk="0" hangingPunct="1">
      <a:defRPr sz="1900" kern="1200">
        <a:solidFill>
          <a:schemeClr val="tx1"/>
        </a:solidFill>
        <a:latin typeface="+mn-lt"/>
        <a:ea typeface="+mn-ea"/>
        <a:cs typeface="+mn-cs"/>
      </a:defRPr>
    </a:lvl3pPr>
    <a:lvl4pPr marL="1371478" algn="l" defTabSz="914319" rtl="0" eaLnBrk="1" latinLnBrk="0" hangingPunct="1">
      <a:defRPr sz="1900" kern="1200">
        <a:solidFill>
          <a:schemeClr val="tx1"/>
        </a:solidFill>
        <a:latin typeface="+mn-lt"/>
        <a:ea typeface="+mn-ea"/>
        <a:cs typeface="+mn-cs"/>
      </a:defRPr>
    </a:lvl4pPr>
    <a:lvl5pPr marL="1828637" algn="l" defTabSz="914319" rtl="0" eaLnBrk="1" latinLnBrk="0" hangingPunct="1">
      <a:defRPr sz="1900" kern="1200">
        <a:solidFill>
          <a:schemeClr val="tx1"/>
        </a:solidFill>
        <a:latin typeface="+mn-lt"/>
        <a:ea typeface="+mn-ea"/>
        <a:cs typeface="+mn-cs"/>
      </a:defRPr>
    </a:lvl5pPr>
    <a:lvl6pPr marL="2285797" algn="l" defTabSz="914319" rtl="0" eaLnBrk="1" latinLnBrk="0" hangingPunct="1">
      <a:defRPr sz="1900" kern="1200">
        <a:solidFill>
          <a:schemeClr val="tx1"/>
        </a:solidFill>
        <a:latin typeface="+mn-lt"/>
        <a:ea typeface="+mn-ea"/>
        <a:cs typeface="+mn-cs"/>
      </a:defRPr>
    </a:lvl6pPr>
    <a:lvl7pPr marL="2742955" algn="l" defTabSz="914319" rtl="0" eaLnBrk="1" latinLnBrk="0" hangingPunct="1">
      <a:defRPr sz="1900" kern="1200">
        <a:solidFill>
          <a:schemeClr val="tx1"/>
        </a:solidFill>
        <a:latin typeface="+mn-lt"/>
        <a:ea typeface="+mn-ea"/>
        <a:cs typeface="+mn-cs"/>
      </a:defRPr>
    </a:lvl7pPr>
    <a:lvl8pPr marL="3200115" algn="l" defTabSz="914319" rtl="0" eaLnBrk="1" latinLnBrk="0" hangingPunct="1">
      <a:defRPr sz="1900" kern="1200">
        <a:solidFill>
          <a:schemeClr val="tx1"/>
        </a:solidFill>
        <a:latin typeface="+mn-lt"/>
        <a:ea typeface="+mn-ea"/>
        <a:cs typeface="+mn-cs"/>
      </a:defRPr>
    </a:lvl8pPr>
    <a:lvl9pPr marL="3657275" algn="l" defTabSz="914319"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guide id="3" orient="horz" pos="216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25" autoAdjust="0"/>
    <p:restoredTop sz="98709" autoAdjust="0"/>
  </p:normalViewPr>
  <p:slideViewPr>
    <p:cSldViewPr>
      <p:cViewPr varScale="1">
        <p:scale>
          <a:sx n="91" d="100"/>
          <a:sy n="91" d="100"/>
        </p:scale>
        <p:origin x="-444" y="-10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pPr/>
              <a:t>‹#›</a:t>
            </a:fld>
            <a:endParaRPr lang="zh-CN" altLang="en-US"/>
          </a:p>
        </p:txBody>
      </p:sp>
    </p:spTree>
    <p:extLst>
      <p:ext uri="{BB962C8B-B14F-4D97-AF65-F5344CB8AC3E}">
        <p14:creationId xmlns:p14="http://schemas.microsoft.com/office/powerpoint/2010/main" xmlns="" val="2931416893"/>
      </p:ext>
    </p:extLst>
  </p:cSld>
  <p:clrMap bg1="lt1" tx1="dk1" bg2="lt2" tx2="dk2" accent1="accent1" accent2="accent2" accent3="accent3" accent4="accent4" accent5="accent5" accent6="accent6" hlink="hlink" folHlink="folHlink"/>
  <p:notesStyle>
    <a:lvl1pPr marL="0" algn="l" defTabSz="1219092" rtl="0" eaLnBrk="1" latinLnBrk="0" hangingPunct="1">
      <a:defRPr sz="1500" kern="1200">
        <a:solidFill>
          <a:schemeClr val="tx1"/>
        </a:solidFill>
        <a:latin typeface="+mn-lt"/>
        <a:ea typeface="+mn-ea"/>
        <a:cs typeface="+mn-cs"/>
      </a:defRPr>
    </a:lvl1pPr>
    <a:lvl2pPr marL="609546" algn="l" defTabSz="1219092" rtl="0" eaLnBrk="1" latinLnBrk="0" hangingPunct="1">
      <a:defRPr sz="1500" kern="1200">
        <a:solidFill>
          <a:schemeClr val="tx1"/>
        </a:solidFill>
        <a:latin typeface="+mn-lt"/>
        <a:ea typeface="+mn-ea"/>
        <a:cs typeface="+mn-cs"/>
      </a:defRPr>
    </a:lvl2pPr>
    <a:lvl3pPr marL="1219092" algn="l" defTabSz="1219092" rtl="0" eaLnBrk="1" latinLnBrk="0" hangingPunct="1">
      <a:defRPr sz="1500" kern="1200">
        <a:solidFill>
          <a:schemeClr val="tx1"/>
        </a:solidFill>
        <a:latin typeface="+mn-lt"/>
        <a:ea typeface="+mn-ea"/>
        <a:cs typeface="+mn-cs"/>
      </a:defRPr>
    </a:lvl3pPr>
    <a:lvl4pPr marL="1828637" algn="l" defTabSz="1219092" rtl="0" eaLnBrk="1" latinLnBrk="0" hangingPunct="1">
      <a:defRPr sz="1500" kern="1200">
        <a:solidFill>
          <a:schemeClr val="tx1"/>
        </a:solidFill>
        <a:latin typeface="+mn-lt"/>
        <a:ea typeface="+mn-ea"/>
        <a:cs typeface="+mn-cs"/>
      </a:defRPr>
    </a:lvl4pPr>
    <a:lvl5pPr marL="2438183" algn="l" defTabSz="1219092" rtl="0" eaLnBrk="1" latinLnBrk="0" hangingPunct="1">
      <a:defRPr sz="1500" kern="1200">
        <a:solidFill>
          <a:schemeClr val="tx1"/>
        </a:solidFill>
        <a:latin typeface="+mn-lt"/>
        <a:ea typeface="+mn-ea"/>
        <a:cs typeface="+mn-cs"/>
      </a:defRPr>
    </a:lvl5pPr>
    <a:lvl6pPr marL="3047729" algn="l" defTabSz="1219092" rtl="0" eaLnBrk="1" latinLnBrk="0" hangingPunct="1">
      <a:defRPr sz="1500" kern="1200">
        <a:solidFill>
          <a:schemeClr val="tx1"/>
        </a:solidFill>
        <a:latin typeface="+mn-lt"/>
        <a:ea typeface="+mn-ea"/>
        <a:cs typeface="+mn-cs"/>
      </a:defRPr>
    </a:lvl6pPr>
    <a:lvl7pPr marL="3657275" algn="l" defTabSz="1219092" rtl="0" eaLnBrk="1" latinLnBrk="0" hangingPunct="1">
      <a:defRPr sz="1500" kern="1200">
        <a:solidFill>
          <a:schemeClr val="tx1"/>
        </a:solidFill>
        <a:latin typeface="+mn-lt"/>
        <a:ea typeface="+mn-ea"/>
        <a:cs typeface="+mn-cs"/>
      </a:defRPr>
    </a:lvl7pPr>
    <a:lvl8pPr marL="4266820" algn="l" defTabSz="1219092" rtl="0" eaLnBrk="1" latinLnBrk="0" hangingPunct="1">
      <a:defRPr sz="1500" kern="1200">
        <a:solidFill>
          <a:schemeClr val="tx1"/>
        </a:solidFill>
        <a:latin typeface="+mn-lt"/>
        <a:ea typeface="+mn-ea"/>
        <a:cs typeface="+mn-cs"/>
      </a:defRPr>
    </a:lvl8pPr>
    <a:lvl9pPr marL="4876366" algn="l" defTabSz="1219092"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0" rIns="91422" bIns="45710"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55580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20279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11724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99528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53366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26651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81085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xStyles>
    <p:titleStyle>
      <a:lvl1pPr algn="ctr" defTabSz="914409" rtl="0" eaLnBrk="1" latinLnBrk="0" hangingPunct="1">
        <a:spcBef>
          <a:spcPct val="0"/>
        </a:spcBef>
        <a:buNone/>
        <a:defRPr sz="4400" kern="1200">
          <a:solidFill>
            <a:schemeClr val="tx1"/>
          </a:solidFill>
          <a:latin typeface="+mj-lt"/>
          <a:ea typeface="+mj-ea"/>
          <a:cs typeface="+mj-cs"/>
        </a:defRPr>
      </a:lvl1pPr>
    </p:titleStyle>
    <p:bodyStyle>
      <a:lvl1pPr marL="342904" indent="-342904" algn="l" defTabSz="914409"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7" indent="-285753" algn="l" defTabSz="914409"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3013" indent="-228602" algn="l" defTabSz="914409"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1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2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27"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32"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3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4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9" rtl="0" eaLnBrk="1" latinLnBrk="0" hangingPunct="1">
        <a:defRPr sz="1900" kern="1200">
          <a:solidFill>
            <a:schemeClr val="tx1"/>
          </a:solidFill>
          <a:latin typeface="+mn-lt"/>
          <a:ea typeface="+mn-ea"/>
          <a:cs typeface="+mn-cs"/>
        </a:defRPr>
      </a:lvl1pPr>
      <a:lvl2pPr marL="457205" algn="l" defTabSz="914409" rtl="0" eaLnBrk="1" latinLnBrk="0" hangingPunct="1">
        <a:defRPr sz="1900" kern="1200">
          <a:solidFill>
            <a:schemeClr val="tx1"/>
          </a:solidFill>
          <a:latin typeface="+mn-lt"/>
          <a:ea typeface="+mn-ea"/>
          <a:cs typeface="+mn-cs"/>
        </a:defRPr>
      </a:lvl2pPr>
      <a:lvl3pPr marL="914409" algn="l" defTabSz="914409" rtl="0" eaLnBrk="1" latinLnBrk="0" hangingPunct="1">
        <a:defRPr sz="1900" kern="1200">
          <a:solidFill>
            <a:schemeClr val="tx1"/>
          </a:solidFill>
          <a:latin typeface="+mn-lt"/>
          <a:ea typeface="+mn-ea"/>
          <a:cs typeface="+mn-cs"/>
        </a:defRPr>
      </a:lvl3pPr>
      <a:lvl4pPr marL="1371616" algn="l" defTabSz="914409" rtl="0" eaLnBrk="1" latinLnBrk="0" hangingPunct="1">
        <a:defRPr sz="1900" kern="1200">
          <a:solidFill>
            <a:schemeClr val="tx1"/>
          </a:solidFill>
          <a:latin typeface="+mn-lt"/>
          <a:ea typeface="+mn-ea"/>
          <a:cs typeface="+mn-cs"/>
        </a:defRPr>
      </a:lvl4pPr>
      <a:lvl5pPr marL="1828820" algn="l" defTabSz="914409" rtl="0" eaLnBrk="1" latinLnBrk="0" hangingPunct="1">
        <a:defRPr sz="1900" kern="1200">
          <a:solidFill>
            <a:schemeClr val="tx1"/>
          </a:solidFill>
          <a:latin typeface="+mn-lt"/>
          <a:ea typeface="+mn-ea"/>
          <a:cs typeface="+mn-cs"/>
        </a:defRPr>
      </a:lvl5pPr>
      <a:lvl6pPr marL="2286025" algn="l" defTabSz="914409" rtl="0" eaLnBrk="1" latinLnBrk="0" hangingPunct="1">
        <a:defRPr sz="1900" kern="1200">
          <a:solidFill>
            <a:schemeClr val="tx1"/>
          </a:solidFill>
          <a:latin typeface="+mn-lt"/>
          <a:ea typeface="+mn-ea"/>
          <a:cs typeface="+mn-cs"/>
        </a:defRPr>
      </a:lvl6pPr>
      <a:lvl7pPr marL="2743230" algn="l" defTabSz="914409" rtl="0" eaLnBrk="1" latinLnBrk="0" hangingPunct="1">
        <a:defRPr sz="1900" kern="1200">
          <a:solidFill>
            <a:schemeClr val="tx1"/>
          </a:solidFill>
          <a:latin typeface="+mn-lt"/>
          <a:ea typeface="+mn-ea"/>
          <a:cs typeface="+mn-cs"/>
        </a:defRPr>
      </a:lvl7pPr>
      <a:lvl8pPr marL="3200436" algn="l" defTabSz="914409" rtl="0" eaLnBrk="1" latinLnBrk="0" hangingPunct="1">
        <a:defRPr sz="1900" kern="1200">
          <a:solidFill>
            <a:schemeClr val="tx1"/>
          </a:solidFill>
          <a:latin typeface="+mn-lt"/>
          <a:ea typeface="+mn-ea"/>
          <a:cs typeface="+mn-cs"/>
        </a:defRPr>
      </a:lvl8pPr>
      <a:lvl9pPr marL="3657641" algn="l" defTabSz="914409"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14.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19.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15.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16.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21.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17.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22.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18.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23.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19.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24.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20.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25.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21.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26.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22.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27.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30.xml"/><Relationship Id="rId18" Type="http://schemas.openxmlformats.org/officeDocument/2006/relationships/slide" Target="slide48.xml"/><Relationship Id="rId3" Type="http://schemas.openxmlformats.org/officeDocument/2006/relationships/slide" Target="slide28.xml"/><Relationship Id="rId21" Type="http://schemas.openxmlformats.org/officeDocument/2006/relationships/slide" Target="slide53.xml"/><Relationship Id="rId7" Type="http://schemas.openxmlformats.org/officeDocument/2006/relationships/slide" Target="slide21.xml"/><Relationship Id="rId12" Type="http://schemas.openxmlformats.org/officeDocument/2006/relationships/slide" Target="slide29.xml"/><Relationship Id="rId17" Type="http://schemas.openxmlformats.org/officeDocument/2006/relationships/slide" Target="slide43.xml"/><Relationship Id="rId2" Type="http://schemas.openxmlformats.org/officeDocument/2006/relationships/notesSlide" Target="../notesSlides/notesSlide23.xml"/><Relationship Id="rId16" Type="http://schemas.openxmlformats.org/officeDocument/2006/relationships/slide" Target="slide38.xml"/><Relationship Id="rId20" Type="http://schemas.openxmlformats.org/officeDocument/2006/relationships/slide" Target="slide5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50.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8.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24.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29.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25.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26.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31.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27.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32.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28.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33.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30.xml"/><Relationship Id="rId18" Type="http://schemas.openxmlformats.org/officeDocument/2006/relationships/slide" Target="slide48.xml"/><Relationship Id="rId3" Type="http://schemas.openxmlformats.org/officeDocument/2006/relationships/slide" Target="slide34.xml"/><Relationship Id="rId21" Type="http://schemas.openxmlformats.org/officeDocument/2006/relationships/slide" Target="slide53.xml"/><Relationship Id="rId7" Type="http://schemas.openxmlformats.org/officeDocument/2006/relationships/slide" Target="slide21.xml"/><Relationship Id="rId12" Type="http://schemas.openxmlformats.org/officeDocument/2006/relationships/slide" Target="slide29.xml"/><Relationship Id="rId17" Type="http://schemas.openxmlformats.org/officeDocument/2006/relationships/slide" Target="slide43.xml"/><Relationship Id="rId2" Type="http://schemas.openxmlformats.org/officeDocument/2006/relationships/notesSlide" Target="../notesSlides/notesSlide29.xml"/><Relationship Id="rId16" Type="http://schemas.openxmlformats.org/officeDocument/2006/relationships/slide" Target="slide38.xml"/><Relationship Id="rId20" Type="http://schemas.openxmlformats.org/officeDocument/2006/relationships/slide" Target="slide5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50.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4.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30.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35.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31.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36.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30.xml"/><Relationship Id="rId18" Type="http://schemas.openxmlformats.org/officeDocument/2006/relationships/slide" Target="slide48.xml"/><Relationship Id="rId3" Type="http://schemas.openxmlformats.org/officeDocument/2006/relationships/slide" Target="slide37.xml"/><Relationship Id="rId21" Type="http://schemas.openxmlformats.org/officeDocument/2006/relationships/slide" Target="slide53.xml"/><Relationship Id="rId7" Type="http://schemas.openxmlformats.org/officeDocument/2006/relationships/slide" Target="slide21.xml"/><Relationship Id="rId12" Type="http://schemas.openxmlformats.org/officeDocument/2006/relationships/slide" Target="slide29.xml"/><Relationship Id="rId17" Type="http://schemas.openxmlformats.org/officeDocument/2006/relationships/slide" Target="slide43.xml"/><Relationship Id="rId2" Type="http://schemas.openxmlformats.org/officeDocument/2006/relationships/notesSlide" Target="../notesSlides/notesSlide32.xml"/><Relationship Id="rId16" Type="http://schemas.openxmlformats.org/officeDocument/2006/relationships/slide" Target="slide38.xml"/><Relationship Id="rId20" Type="http://schemas.openxmlformats.org/officeDocument/2006/relationships/slide" Target="slide5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50.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7.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33.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38.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21" Type="http://schemas.openxmlformats.org/officeDocument/2006/relationships/slide" Target="slide39.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34.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39.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35.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36.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41.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37.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42.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38.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43.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39.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44.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40.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45.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41.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46.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42.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47.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43.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48.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30.xml"/><Relationship Id="rId18" Type="http://schemas.openxmlformats.org/officeDocument/2006/relationships/slide" Target="slide48.xml"/><Relationship Id="rId3" Type="http://schemas.openxmlformats.org/officeDocument/2006/relationships/slide" Target="slide49.xml"/><Relationship Id="rId21" Type="http://schemas.openxmlformats.org/officeDocument/2006/relationships/slide" Target="slide53.xml"/><Relationship Id="rId7" Type="http://schemas.openxmlformats.org/officeDocument/2006/relationships/slide" Target="slide21.xml"/><Relationship Id="rId12" Type="http://schemas.openxmlformats.org/officeDocument/2006/relationships/slide" Target="slide29.xml"/><Relationship Id="rId17" Type="http://schemas.openxmlformats.org/officeDocument/2006/relationships/slide" Target="slide43.xml"/><Relationship Id="rId2" Type="http://schemas.openxmlformats.org/officeDocument/2006/relationships/notesSlide" Target="../notesSlides/notesSlide44.xml"/><Relationship Id="rId16" Type="http://schemas.openxmlformats.org/officeDocument/2006/relationships/slide" Target="slide38.xml"/><Relationship Id="rId20" Type="http://schemas.openxmlformats.org/officeDocument/2006/relationships/slide" Target="slide5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50.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9.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45.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30.xml"/><Relationship Id="rId18" Type="http://schemas.openxmlformats.org/officeDocument/2006/relationships/slide" Target="slide48.xml"/><Relationship Id="rId3" Type="http://schemas.openxmlformats.org/officeDocument/2006/relationships/slide" Target="slide51.xml"/><Relationship Id="rId21" Type="http://schemas.openxmlformats.org/officeDocument/2006/relationships/slide" Target="slide53.xml"/><Relationship Id="rId7" Type="http://schemas.openxmlformats.org/officeDocument/2006/relationships/slide" Target="slide21.xml"/><Relationship Id="rId12" Type="http://schemas.openxmlformats.org/officeDocument/2006/relationships/slide" Target="slide29.xml"/><Relationship Id="rId17" Type="http://schemas.openxmlformats.org/officeDocument/2006/relationships/slide" Target="slide43.xml"/><Relationship Id="rId2" Type="http://schemas.openxmlformats.org/officeDocument/2006/relationships/notesSlide" Target="../notesSlides/notesSlide46.xml"/><Relationship Id="rId16" Type="http://schemas.openxmlformats.org/officeDocument/2006/relationships/slide" Target="slide38.xml"/><Relationship Id="rId20" Type="http://schemas.openxmlformats.org/officeDocument/2006/relationships/slide" Target="slide5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50.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51.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47.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52.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48.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53.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21" Type="http://schemas.openxmlformats.org/officeDocument/2006/relationships/slide" Target="slide54.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49.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23" Type="http://schemas.openxmlformats.org/officeDocument/2006/relationships/image" Target="../media/image5.png"/><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 Id="rId22" Type="http://schemas.openxmlformats.org/officeDocument/2006/relationships/slide" Target="slide2.xml"/></Relationships>
</file>

<file path=ppt/slides/_rels/slide54.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50.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55.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51.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56.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52.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57.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18" Type="http://schemas.openxmlformats.org/officeDocument/2006/relationships/slide" Target="slide50.xml"/><Relationship Id="rId3" Type="http://schemas.openxmlformats.org/officeDocument/2006/relationships/slide" Target="slide18.xml"/><Relationship Id="rId7" Type="http://schemas.openxmlformats.org/officeDocument/2006/relationships/slide" Target="slide22.xml"/><Relationship Id="rId12" Type="http://schemas.openxmlformats.org/officeDocument/2006/relationships/slide" Target="slide30.xml"/><Relationship Id="rId17" Type="http://schemas.openxmlformats.org/officeDocument/2006/relationships/slide" Target="slide48.xml"/><Relationship Id="rId2" Type="http://schemas.openxmlformats.org/officeDocument/2006/relationships/notesSlide" Target="../notesSlides/notesSlide53.xml"/><Relationship Id="rId16" Type="http://schemas.openxmlformats.org/officeDocument/2006/relationships/slide" Target="slide43.xml"/><Relationship Id="rId20" Type="http://schemas.openxmlformats.org/officeDocument/2006/relationships/slide" Target="slide53.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9.xml"/><Relationship Id="rId5" Type="http://schemas.openxmlformats.org/officeDocument/2006/relationships/slide" Target="slide20.xml"/><Relationship Id="rId15" Type="http://schemas.openxmlformats.org/officeDocument/2006/relationships/slide" Target="slide38.xml"/><Relationship Id="rId10" Type="http://schemas.openxmlformats.org/officeDocument/2006/relationships/slide" Target="slide27.xml"/><Relationship Id="rId19" Type="http://schemas.openxmlformats.org/officeDocument/2006/relationships/slide" Target="slide52.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36.xml"/></Relationships>
</file>

<file path=ppt/slides/_rels/slide58.xml.rels><?xml version="1.0" encoding="UTF-8" standalone="yes"?>
<Relationships xmlns="http://schemas.openxmlformats.org/package/2006/relationships"><Relationship Id="rId8" Type="http://schemas.openxmlformats.org/officeDocument/2006/relationships/slide" Target="slide21.xml"/><Relationship Id="rId13" Type="http://schemas.openxmlformats.org/officeDocument/2006/relationships/slide" Target="slide29.xml"/><Relationship Id="rId18" Type="http://schemas.openxmlformats.org/officeDocument/2006/relationships/slide" Target="slide43.xml"/><Relationship Id="rId3" Type="http://schemas.openxmlformats.org/officeDocument/2006/relationships/slide" Target="slide2.xml"/><Relationship Id="rId21" Type="http://schemas.openxmlformats.org/officeDocument/2006/relationships/slide" Target="slide52.xml"/><Relationship Id="rId7" Type="http://schemas.openxmlformats.org/officeDocument/2006/relationships/slide" Target="slide20.xml"/><Relationship Id="rId12" Type="http://schemas.openxmlformats.org/officeDocument/2006/relationships/slide" Target="slide27.xml"/><Relationship Id="rId17" Type="http://schemas.openxmlformats.org/officeDocument/2006/relationships/slide" Target="slide38.xml"/><Relationship Id="rId2" Type="http://schemas.openxmlformats.org/officeDocument/2006/relationships/notesSlide" Target="../notesSlides/notesSlide54.xml"/><Relationship Id="rId16" Type="http://schemas.openxmlformats.org/officeDocument/2006/relationships/slide" Target="slide36.xml"/><Relationship Id="rId20"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5.xml"/><Relationship Id="rId10" Type="http://schemas.openxmlformats.org/officeDocument/2006/relationships/slide" Target="slide25.xml"/><Relationship Id="rId19" Type="http://schemas.openxmlformats.org/officeDocument/2006/relationships/slide" Target="slide48.xml"/><Relationship Id="rId4" Type="http://schemas.openxmlformats.org/officeDocument/2006/relationships/image" Target="../media/image5.png"/><Relationship Id="rId9" Type="http://schemas.openxmlformats.org/officeDocument/2006/relationships/slide" Target="slide22.xml"/><Relationship Id="rId14" Type="http://schemas.openxmlformats.org/officeDocument/2006/relationships/slide" Target="slide30.xml"/><Relationship Id="rId22" Type="http://schemas.openxmlformats.org/officeDocument/2006/relationships/slide" Target="slide5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0" y="4617835"/>
            <a:ext cx="12191999"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标题 2"/>
          <p:cNvSpPr txBox="1">
            <a:spLocks/>
          </p:cNvSpPr>
          <p:nvPr/>
        </p:nvSpPr>
        <p:spPr>
          <a:xfrm>
            <a:off x="2829855" y="5237280"/>
            <a:ext cx="8953984" cy="621737"/>
          </a:xfrm>
          <a:prstGeom prst="rect">
            <a:avLst/>
          </a:prstGeom>
        </p:spPr>
        <p:txBody>
          <a:bodyPr vert="horz" lIns="91423" tIns="45711" rIns="91423" bIns="4571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kern="100" dirty="0">
                <a:solidFill>
                  <a:schemeClr val="bg2">
                    <a:lumMod val="25000"/>
                  </a:schemeClr>
                </a:solidFill>
                <a:latin typeface="Times New Roman"/>
                <a:ea typeface="微软雅黑" pitchFamily="34" charset="-122"/>
              </a:rPr>
              <a:t>第</a:t>
            </a:r>
            <a:r>
              <a:rPr lang="en-US" altLang="zh-CN" sz="4000" b="1" kern="100" dirty="0">
                <a:solidFill>
                  <a:schemeClr val="bg2">
                    <a:lumMod val="25000"/>
                  </a:schemeClr>
                </a:solidFill>
                <a:latin typeface="Times New Roman"/>
                <a:ea typeface="微软雅黑" pitchFamily="34" charset="-122"/>
              </a:rPr>
              <a:t>15</a:t>
            </a:r>
            <a:r>
              <a:rPr lang="zh-CN" altLang="en-US" sz="4000" b="1" kern="100" dirty="0">
                <a:solidFill>
                  <a:schemeClr val="bg2">
                    <a:lumMod val="25000"/>
                  </a:schemeClr>
                </a:solidFill>
                <a:latin typeface="Times New Roman"/>
                <a:ea typeface="微软雅黑" pitchFamily="34" charset="-122"/>
              </a:rPr>
              <a:t>课　荔枝赋并序</a:t>
            </a:r>
            <a:endParaRPr lang="zh-CN" altLang="zh-CN" sz="4000" b="1" kern="100" dirty="0">
              <a:solidFill>
                <a:schemeClr val="bg2">
                  <a:lumMod val="25000"/>
                </a:schemeClr>
              </a:solidFill>
              <a:latin typeface="Times New Roman"/>
              <a:ea typeface="微软雅黑" pitchFamily="34" charset="-122"/>
            </a:endParaRPr>
          </a:p>
        </p:txBody>
      </p:sp>
      <p:sp>
        <p:nvSpPr>
          <p:cNvPr id="18" name="矩形 17"/>
          <p:cNvSpPr/>
          <p:nvPr/>
        </p:nvSpPr>
        <p:spPr>
          <a:xfrm>
            <a:off x="2829855" y="4715372"/>
            <a:ext cx="2954621" cy="461647"/>
          </a:xfrm>
          <a:prstGeom prst="rect">
            <a:avLst/>
          </a:prstGeom>
        </p:spPr>
        <p:txBody>
          <a:bodyPr wrap="none" lIns="91423" tIns="45711" rIns="91423" bIns="45711">
            <a:spAutoFit/>
          </a:bodyPr>
          <a:lstStyle/>
          <a:p>
            <a:pPr defTabSz="914341">
              <a:spcBef>
                <a:spcPct val="20000"/>
              </a:spcBef>
            </a:pPr>
            <a:r>
              <a:rPr lang="zh-CN" altLang="en-US" sz="2400" dirty="0">
                <a:solidFill>
                  <a:schemeClr val="tx1">
                    <a:lumMod val="65000"/>
                    <a:lumOff val="35000"/>
                  </a:schemeClr>
                </a:solidFill>
                <a:latin typeface="Times New Roman" pitchFamily="18" charset="0"/>
                <a:ea typeface="微软雅黑"/>
                <a:cs typeface="Times New Roman" pitchFamily="18" charset="0"/>
              </a:rPr>
              <a:t>第四单元　唐宋辞赋</a:t>
            </a:r>
            <a:endParaRPr lang="en-US" altLang="zh-CN"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xmlns="" val="2124468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50589" y="549475"/>
            <a:ext cx="11113463" cy="5016712"/>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4.</a:t>
            </a:r>
            <a:r>
              <a:rPr lang="zh-CN" altLang="zh-CN" sz="2900" b="1" kern="100" dirty="0">
                <a:latin typeface="Times New Roman"/>
                <a:ea typeface="华文细黑"/>
                <a:cs typeface="Times New Roman"/>
              </a:rPr>
              <a:t>词类活用</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夫物以不知而</a:t>
            </a:r>
            <a:r>
              <a:rPr lang="zh-CN" altLang="zh-CN" sz="2900" kern="100" dirty="0">
                <a:solidFill>
                  <a:srgbClr val="0000FF"/>
                </a:solidFill>
                <a:latin typeface="Times New Roman"/>
                <a:ea typeface="华文细黑"/>
                <a:cs typeface="Times New Roman"/>
              </a:rPr>
              <a:t>轻</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不</a:t>
            </a:r>
            <a:r>
              <a:rPr lang="zh-CN" altLang="zh-CN" sz="2900" kern="100" dirty="0">
                <a:solidFill>
                  <a:srgbClr val="0000FF"/>
                </a:solidFill>
                <a:latin typeface="Times New Roman"/>
                <a:ea typeface="华文细黑"/>
                <a:cs typeface="Times New Roman"/>
              </a:rPr>
              <a:t>丰</a:t>
            </a:r>
            <a:r>
              <a:rPr lang="zh-CN" altLang="zh-CN" sz="2900" kern="100" dirty="0">
                <a:latin typeface="Times New Roman"/>
                <a:ea typeface="华文细黑"/>
                <a:cs typeface="Times New Roman"/>
              </a:rPr>
              <a:t>其华：</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此甘滋之不</a:t>
            </a:r>
            <a:r>
              <a:rPr lang="zh-CN" altLang="zh-CN" sz="2900" kern="100" dirty="0">
                <a:solidFill>
                  <a:srgbClr val="0000FF"/>
                </a:solidFill>
                <a:latin typeface="Times New Roman"/>
                <a:ea typeface="华文细黑"/>
                <a:cs typeface="Times New Roman"/>
              </a:rPr>
              <a:t>一</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未</a:t>
            </a:r>
            <a:r>
              <a:rPr lang="zh-CN" altLang="zh-CN" sz="2900" kern="100" dirty="0">
                <a:solidFill>
                  <a:srgbClr val="0000FF"/>
                </a:solidFill>
                <a:latin typeface="Times New Roman"/>
                <a:ea typeface="华文细黑"/>
                <a:cs typeface="Times New Roman"/>
              </a:rPr>
              <a:t>玉齿</a:t>
            </a:r>
            <a:r>
              <a:rPr lang="zh-CN" altLang="zh-CN" sz="2900" kern="100" dirty="0">
                <a:latin typeface="Times New Roman"/>
                <a:ea typeface="华文细黑"/>
                <a:cs typeface="Times New Roman"/>
              </a:rPr>
              <a:t>而殆销：</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但</a:t>
            </a:r>
            <a:r>
              <a:rPr lang="zh-CN" altLang="zh-CN" sz="2900" kern="100" dirty="0">
                <a:solidFill>
                  <a:srgbClr val="0000FF"/>
                </a:solidFill>
                <a:latin typeface="Times New Roman"/>
                <a:ea typeface="华文细黑"/>
                <a:cs typeface="Times New Roman"/>
              </a:rPr>
              <a:t>甘</a:t>
            </a:r>
            <a:r>
              <a:rPr lang="zh-CN" altLang="zh-CN" sz="2900" kern="100" dirty="0">
                <a:latin typeface="Times New Roman"/>
                <a:ea typeface="华文细黑"/>
                <a:cs typeface="Times New Roman"/>
              </a:rPr>
              <a:t>其果：</a:t>
            </a:r>
            <a:r>
              <a:rPr lang="en-US" altLang="zh-CN" sz="2900" u="sng" kern="100" dirty="0">
                <a:latin typeface="Times New Roman"/>
                <a:ea typeface="华文细黑"/>
                <a:cs typeface="Times New Roman"/>
              </a:rPr>
              <a:t>						</a:t>
            </a:r>
          </a:p>
          <a:p>
            <a:pPr algn="just">
              <a:lnSpc>
                <a:spcPct val="150000"/>
              </a:lnSpc>
            </a:pPr>
            <a:r>
              <a:rPr lang="en-US" altLang="zh-CN" sz="2900" kern="100" dirty="0">
                <a:latin typeface="Times New Roman"/>
                <a:ea typeface="华文细黑"/>
                <a:cs typeface="Courier New"/>
              </a:rPr>
              <a:t>(6)</a:t>
            </a:r>
            <a:r>
              <a:rPr lang="zh-CN" altLang="zh-CN" sz="2900" kern="100" dirty="0">
                <a:latin typeface="Times New Roman"/>
                <a:ea typeface="华文细黑"/>
                <a:cs typeface="Times New Roman"/>
              </a:rPr>
              <a:t>不高不卑，</a:t>
            </a:r>
            <a:r>
              <a:rPr lang="zh-CN" altLang="zh-CN" sz="2900" kern="100" dirty="0">
                <a:solidFill>
                  <a:srgbClr val="0000FF"/>
                </a:solidFill>
                <a:latin typeface="Times New Roman"/>
                <a:ea typeface="华文细黑"/>
                <a:cs typeface="Times New Roman"/>
              </a:rPr>
              <a:t>陋</a:t>
            </a:r>
            <a:r>
              <a:rPr lang="zh-CN" altLang="zh-CN" sz="2900" kern="100" dirty="0">
                <a:latin typeface="Times New Roman"/>
                <a:ea typeface="华文细黑"/>
                <a:cs typeface="Times New Roman"/>
              </a:rPr>
              <a:t>下泽之沮洳：</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endParaRPr lang="zh-CN" altLang="zh-CN" sz="1100"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6" name="矩形 5"/>
          <p:cNvSpPr/>
          <p:nvPr/>
        </p:nvSpPr>
        <p:spPr>
          <a:xfrm>
            <a:off x="3790951" y="1269554"/>
            <a:ext cx="464739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形容词作动词，轻视，忽视</a:t>
            </a:r>
            <a:endParaRPr lang="zh-CN" altLang="en-US" sz="2900" kern="100" dirty="0">
              <a:solidFill>
                <a:srgbClr val="C00000"/>
              </a:solidFill>
              <a:latin typeface="Times New Roman"/>
              <a:ea typeface="华文细黑"/>
              <a:cs typeface="Times New Roman"/>
            </a:endParaRPr>
          </a:p>
        </p:txBody>
      </p:sp>
      <p:sp>
        <p:nvSpPr>
          <p:cNvPr id="9" name="矩形 8"/>
          <p:cNvSpPr/>
          <p:nvPr/>
        </p:nvSpPr>
        <p:spPr>
          <a:xfrm>
            <a:off x="2998863" y="1898462"/>
            <a:ext cx="539118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形容词的使动用法，使</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丰盛</a:t>
            </a:r>
            <a:endParaRPr lang="zh-CN" altLang="en-US" sz="2900" kern="100" dirty="0">
              <a:solidFill>
                <a:srgbClr val="C00000"/>
              </a:solidFill>
              <a:latin typeface="Times New Roman"/>
              <a:ea typeface="华文细黑"/>
              <a:cs typeface="Times New Roman"/>
            </a:endParaRPr>
          </a:p>
        </p:txBody>
      </p:sp>
      <p:sp>
        <p:nvSpPr>
          <p:cNvPr id="7" name="矩形 6"/>
          <p:cNvSpPr/>
          <p:nvPr/>
        </p:nvSpPr>
        <p:spPr>
          <a:xfrm>
            <a:off x="3574926" y="2565698"/>
            <a:ext cx="353170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数词作形容词，一样</a:t>
            </a:r>
            <a:endParaRPr lang="zh-CN" altLang="en-US" sz="2900" kern="100" dirty="0">
              <a:solidFill>
                <a:srgbClr val="C00000"/>
              </a:solidFill>
              <a:latin typeface="Times New Roman"/>
              <a:ea typeface="华文细黑"/>
              <a:cs typeface="Times New Roman"/>
            </a:endParaRPr>
          </a:p>
        </p:txBody>
      </p:sp>
      <p:sp>
        <p:nvSpPr>
          <p:cNvPr id="8" name="矩形 7"/>
          <p:cNvSpPr/>
          <p:nvPr/>
        </p:nvSpPr>
        <p:spPr>
          <a:xfrm>
            <a:off x="3471941" y="3213770"/>
            <a:ext cx="390359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名词作动词，用牙齿咬</a:t>
            </a:r>
            <a:endParaRPr lang="zh-CN" altLang="en-US" sz="2900" kern="100" dirty="0">
              <a:solidFill>
                <a:srgbClr val="C00000"/>
              </a:solidFill>
              <a:latin typeface="Times New Roman"/>
              <a:ea typeface="华文细黑"/>
              <a:cs typeface="Times New Roman"/>
            </a:endParaRPr>
          </a:p>
        </p:txBody>
      </p:sp>
      <p:sp>
        <p:nvSpPr>
          <p:cNvPr id="12" name="矩形 11"/>
          <p:cNvSpPr/>
          <p:nvPr/>
        </p:nvSpPr>
        <p:spPr>
          <a:xfrm>
            <a:off x="2854847" y="3842678"/>
            <a:ext cx="539118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形容词的使动用法，使</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甘美</a:t>
            </a:r>
            <a:endParaRPr lang="zh-CN" altLang="en-US" sz="2900" kern="100" dirty="0">
              <a:solidFill>
                <a:srgbClr val="C00000"/>
              </a:solidFill>
              <a:latin typeface="Times New Roman"/>
              <a:ea typeface="华文细黑"/>
              <a:cs typeface="Times New Roman"/>
            </a:endParaRPr>
          </a:p>
        </p:txBody>
      </p:sp>
      <p:sp>
        <p:nvSpPr>
          <p:cNvPr id="13" name="矩形 12"/>
          <p:cNvSpPr/>
          <p:nvPr/>
        </p:nvSpPr>
        <p:spPr>
          <a:xfrm>
            <a:off x="5492036" y="4509914"/>
            <a:ext cx="539118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形容词的意动用法，以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为陋</a:t>
            </a:r>
            <a:endParaRPr lang="zh-CN" altLang="en-US"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1749165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9"/>
                                        </p:tgtEl>
                                      </p:cBhvr>
                                    </p:animEffect>
                                    <p:set>
                                      <p:cBhvr>
                                        <p:cTn id="40" dur="1" fill="hold">
                                          <p:stCondLst>
                                            <p:cond delay="499"/>
                                          </p:stCondLst>
                                        </p:cTn>
                                        <p:tgtEl>
                                          <p:spTgt spid="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8"/>
                                        </p:tgtEl>
                                      </p:cBhvr>
                                    </p:animEffect>
                                    <p:set>
                                      <p:cBhvr>
                                        <p:cTn id="46" dur="1" fill="hold">
                                          <p:stCondLst>
                                            <p:cond delay="499"/>
                                          </p:stCondLst>
                                        </p:cTn>
                                        <p:tgtEl>
                                          <p:spTgt spid="8"/>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6" grpId="0"/>
      <p:bldP spid="6" grpId="1"/>
      <p:bldP spid="9" grpId="0"/>
      <p:bldP spid="9" grpId="1"/>
      <p:bldP spid="7" grpId="0"/>
      <p:bldP spid="7" grpId="1"/>
      <p:bldP spid="8" grpId="0"/>
      <p:bldP spid="8" grpId="1"/>
      <p:bldP spid="12" grpId="0"/>
      <p:bldP spid="12" grpId="1"/>
      <p:bldP spid="13" grpId="0"/>
      <p:bldP spid="13"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46714" y="873470"/>
            <a:ext cx="11797164" cy="2131306"/>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5.</a:t>
            </a:r>
            <a:r>
              <a:rPr lang="zh-CN" altLang="zh-CN" sz="2900" b="1" kern="100" dirty="0">
                <a:latin typeface="Times New Roman"/>
                <a:ea typeface="华文细黑"/>
                <a:cs typeface="Times New Roman"/>
              </a:rPr>
              <a:t>文言句式</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诸公莫之知：</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夫物以不知而轻，味以无比而疑：</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2998862" y="1557586"/>
            <a:ext cx="7250669"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否定句中，代词</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之</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作宾语，宾语前置。</a:t>
            </a:r>
            <a:endParaRPr lang="zh-CN" altLang="en-US" sz="2900" kern="100" dirty="0">
              <a:solidFill>
                <a:srgbClr val="C00000"/>
              </a:solidFill>
              <a:latin typeface="Times New Roman"/>
              <a:ea typeface="华文细黑"/>
              <a:cs typeface="Times New Roman"/>
            </a:endParaRPr>
          </a:p>
        </p:txBody>
      </p:sp>
      <p:sp>
        <p:nvSpPr>
          <p:cNvPr id="9" name="矩形 8"/>
          <p:cNvSpPr/>
          <p:nvPr/>
        </p:nvSpPr>
        <p:spPr>
          <a:xfrm>
            <a:off x="6137082" y="2061642"/>
            <a:ext cx="6134978" cy="761729"/>
          </a:xfrm>
          <a:prstGeom prst="rect">
            <a:avLst/>
          </a:prstGeom>
        </p:spPr>
        <p:txBody>
          <a:bodyPr wrap="none" lIns="91423" tIns="45711" rIns="91423" bIns="45711">
            <a:spAutoFit/>
          </a:bodyPr>
          <a:lstStyle/>
          <a:p>
            <a:pPr algn="just">
              <a:lnSpc>
                <a:spcPct val="150000"/>
              </a:lnSpc>
            </a:pPr>
            <a:r>
              <a:rPr lang="zh-CN" altLang="zh-CN" sz="2900" kern="100" dirty="0">
                <a:solidFill>
                  <a:srgbClr val="C00000"/>
                </a:solidFill>
                <a:latin typeface="Times New Roman"/>
                <a:ea typeface="华文细黑"/>
                <a:cs typeface="Times New Roman"/>
              </a:rPr>
              <a:t>轻、疑：被轻视，受怀疑。被动句。</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23625812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 grpId="0"/>
      <p:bldP spid="2" grpId="1"/>
      <p:bldP spid="9" grpId="0"/>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整体</a:t>
            </a:r>
            <a:r>
              <a:rPr lang="zh-CN" altLang="en-US" sz="2400" b="1" dirty="0">
                <a:solidFill>
                  <a:srgbClr val="FFFF00"/>
                </a:solidFill>
                <a:latin typeface="微软雅黑" pitchFamily="34" charset="-122"/>
                <a:ea typeface="微软雅黑" pitchFamily="34" charset="-122"/>
              </a:rPr>
              <a:t>感知</a:t>
            </a:r>
          </a:p>
        </p:txBody>
      </p:sp>
      <p:sp>
        <p:nvSpPr>
          <p:cNvPr id="5" name="矩形 4"/>
          <p:cNvSpPr/>
          <p:nvPr/>
        </p:nvSpPr>
        <p:spPr>
          <a:xfrm>
            <a:off x="622598" y="648257"/>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一、结构图解</a:t>
            </a:r>
            <a:endParaRPr lang="zh-CN" altLang="zh-CN" sz="2900" b="1" kern="100" dirty="0">
              <a:solidFill>
                <a:srgbClr val="0000FF"/>
              </a:solidFill>
              <a:latin typeface="微软雅黑"/>
              <a:ea typeface="微软雅黑"/>
              <a:cs typeface="Times New Roman"/>
            </a:endParaRPr>
          </a:p>
        </p:txBody>
      </p:sp>
      <p:sp>
        <p:nvSpPr>
          <p:cNvPr id="6" name="矩形 5"/>
          <p:cNvSpPr/>
          <p:nvPr/>
        </p:nvSpPr>
        <p:spPr>
          <a:xfrm>
            <a:off x="478584" y="3120485"/>
            <a:ext cx="2044115" cy="761729"/>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荔枝赋并序</a:t>
            </a:r>
            <a:endParaRPr lang="zh-CN" altLang="en-US" sz="2900" dirty="0"/>
          </a:p>
        </p:txBody>
      </p:sp>
      <p:sp>
        <p:nvSpPr>
          <p:cNvPr id="7" name="左大括号 6"/>
          <p:cNvSpPr/>
          <p:nvPr/>
        </p:nvSpPr>
        <p:spPr>
          <a:xfrm>
            <a:off x="2422799" y="1678192"/>
            <a:ext cx="216024" cy="3932069"/>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8" name="矩形 17"/>
          <p:cNvSpPr/>
          <p:nvPr/>
        </p:nvSpPr>
        <p:spPr>
          <a:xfrm>
            <a:off x="2710830" y="1473789"/>
            <a:ext cx="7704856" cy="761729"/>
          </a:xfrm>
          <a:prstGeom prst="rect">
            <a:avLst/>
          </a:prstGeom>
        </p:spPr>
        <p:txBody>
          <a:bodyPr wrap="square" lIns="91423" tIns="45711" rIns="91423" bIns="45711">
            <a:spAutoFit/>
          </a:bodyPr>
          <a:lstStyle/>
          <a:p>
            <a:pPr>
              <a:lnSpc>
                <a:spcPct val="150000"/>
              </a:lnSpc>
            </a:pPr>
            <a:r>
              <a:rPr lang="zh-CN" altLang="zh-CN" sz="2900" kern="100" dirty="0">
                <a:latin typeface="Times New Roman"/>
                <a:ea typeface="华文细黑"/>
                <a:cs typeface="Times New Roman"/>
              </a:rPr>
              <a:t>序言部分</a:t>
            </a:r>
            <a:r>
              <a:rPr lang="en-US" altLang="zh-CN" sz="2900" kern="100" dirty="0">
                <a:latin typeface="Symbol"/>
                <a:ea typeface="华文细黑"/>
                <a:cs typeface="Times New Roman"/>
              </a:rPr>
              <a:t>(</a:t>
            </a:r>
            <a:r>
              <a:rPr lang="zh-CN" altLang="zh-CN" sz="2900" kern="100" dirty="0">
                <a:latin typeface="Times New Roman"/>
                <a:ea typeface="华文细黑"/>
                <a:cs typeface="Times New Roman"/>
              </a:rPr>
              <a:t>第一段</a:t>
            </a:r>
            <a:r>
              <a:rPr lang="en-US" altLang="zh-CN" sz="2900" kern="100" dirty="0">
                <a:latin typeface="Symbol"/>
                <a:ea typeface="华文细黑"/>
                <a:cs typeface="Times New Roman"/>
              </a:rPr>
              <a:t>)</a:t>
            </a:r>
            <a:r>
              <a:rPr lang="zh-CN" altLang="zh-CN" sz="2900" kern="100" dirty="0">
                <a:latin typeface="Times New Roman"/>
                <a:ea typeface="华文细黑"/>
                <a:cs typeface="Times New Roman"/>
              </a:rPr>
              <a:t>：交代写作动机</a:t>
            </a:r>
            <a:endParaRPr lang="en-US" altLang="zh-CN" sz="2900" kern="100" dirty="0">
              <a:latin typeface="Times New Roman"/>
              <a:ea typeface="华文细黑"/>
              <a:cs typeface="Times New Roman"/>
            </a:endParaRPr>
          </a:p>
        </p:txBody>
      </p:sp>
      <p:sp>
        <p:nvSpPr>
          <p:cNvPr id="4" name="矩形 3"/>
          <p:cNvSpPr/>
          <p:nvPr/>
        </p:nvSpPr>
        <p:spPr>
          <a:xfrm>
            <a:off x="2600109" y="3115660"/>
            <a:ext cx="928425" cy="1252632"/>
          </a:xfrm>
          <a:prstGeom prst="rect">
            <a:avLst/>
          </a:prstGeom>
        </p:spPr>
        <p:txBody>
          <a:bodyPr wrap="none" lIns="91423" tIns="45711" rIns="91423" bIns="45711">
            <a:spAutoFit/>
          </a:bodyPr>
          <a:lstStyle/>
          <a:p>
            <a:pPr>
              <a:lnSpc>
                <a:spcPct val="130000"/>
              </a:lnSpc>
            </a:pPr>
            <a:r>
              <a:rPr lang="zh-CN" altLang="zh-CN" sz="2900" kern="100" dirty="0">
                <a:latin typeface="Times New Roman"/>
                <a:ea typeface="华文细黑"/>
                <a:cs typeface="Times New Roman"/>
              </a:rPr>
              <a:t>正文</a:t>
            </a:r>
            <a:endParaRPr lang="en-US" altLang="zh-CN" sz="2900" kern="100" dirty="0">
              <a:latin typeface="Times New Roman"/>
              <a:ea typeface="华文细黑"/>
              <a:cs typeface="Times New Roman"/>
            </a:endParaRPr>
          </a:p>
          <a:p>
            <a:pPr>
              <a:lnSpc>
                <a:spcPct val="130000"/>
              </a:lnSpc>
            </a:pPr>
            <a:r>
              <a:rPr lang="zh-CN" altLang="zh-CN" sz="2900" kern="100" dirty="0">
                <a:latin typeface="Times New Roman"/>
                <a:ea typeface="华文细黑"/>
                <a:cs typeface="Times New Roman"/>
              </a:rPr>
              <a:t>部分</a:t>
            </a:r>
            <a:endParaRPr lang="zh-CN" altLang="en-US" sz="2900" dirty="0"/>
          </a:p>
        </p:txBody>
      </p:sp>
      <p:sp>
        <p:nvSpPr>
          <p:cNvPr id="8" name="左大括号 7"/>
          <p:cNvSpPr/>
          <p:nvPr/>
        </p:nvSpPr>
        <p:spPr>
          <a:xfrm>
            <a:off x="3430911" y="2515722"/>
            <a:ext cx="205357" cy="2534062"/>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0" name="矩形 9"/>
          <p:cNvSpPr/>
          <p:nvPr/>
        </p:nvSpPr>
        <p:spPr>
          <a:xfrm>
            <a:off x="3566777" y="2408323"/>
            <a:ext cx="2888469" cy="2769971"/>
          </a:xfrm>
          <a:prstGeom prst="rect">
            <a:avLst/>
          </a:prstGeom>
        </p:spPr>
        <p:txBody>
          <a:bodyPr wrap="square" lIns="91423" tIns="45711" rIns="91423" bIns="45711">
            <a:spAutoFit/>
          </a:bodyPr>
          <a:lstStyle/>
          <a:p>
            <a:pPr>
              <a:lnSpc>
                <a:spcPct val="150000"/>
              </a:lnSpc>
            </a:pPr>
            <a:r>
              <a:rPr lang="zh-CN" altLang="zh-CN" sz="2900" kern="100" dirty="0">
                <a:latin typeface="Times New Roman"/>
                <a:ea typeface="华文细黑"/>
                <a:cs typeface="Times New Roman"/>
              </a:rPr>
              <a:t>外形奇秀</a:t>
            </a:r>
            <a:r>
              <a:rPr lang="en-US" altLang="zh-CN" sz="2900" kern="100" dirty="0">
                <a:latin typeface="Symbol"/>
                <a:ea typeface="华文细黑"/>
                <a:cs typeface="Times New Roman"/>
              </a:rPr>
              <a:t>(</a:t>
            </a:r>
            <a:r>
              <a:rPr lang="zh-CN" altLang="zh-CN" sz="2900" kern="100" dirty="0">
                <a:latin typeface="Times New Roman"/>
                <a:ea typeface="华文细黑"/>
                <a:cs typeface="Times New Roman"/>
              </a:rPr>
              <a:t>第二段</a:t>
            </a:r>
            <a:r>
              <a:rPr lang="en-US" altLang="zh-CN" sz="2900" kern="100" dirty="0">
                <a:latin typeface="Symbol"/>
                <a:ea typeface="华文细黑"/>
                <a:cs typeface="Times New Roman"/>
              </a:rPr>
              <a:t>)</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内在甘美</a:t>
            </a:r>
            <a:r>
              <a:rPr lang="en-US" altLang="zh-CN" sz="2900" kern="100" dirty="0">
                <a:latin typeface="Symbol"/>
                <a:ea typeface="华文细黑"/>
                <a:cs typeface="Times New Roman"/>
              </a:rPr>
              <a:t>(</a:t>
            </a:r>
            <a:r>
              <a:rPr lang="zh-CN" altLang="zh-CN" sz="2900" kern="100" dirty="0">
                <a:latin typeface="Times New Roman"/>
                <a:ea typeface="华文细黑"/>
                <a:cs typeface="Times New Roman"/>
              </a:rPr>
              <a:t>第三段</a:t>
            </a:r>
            <a:r>
              <a:rPr lang="en-US" altLang="zh-CN" sz="2900" kern="100" dirty="0">
                <a:latin typeface="Symbol"/>
                <a:ea typeface="华文细黑"/>
                <a:cs typeface="Times New Roman"/>
              </a:rPr>
              <a:t>)</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宴席珍品</a:t>
            </a:r>
            <a:r>
              <a:rPr lang="en-US" altLang="zh-CN" sz="2900" kern="100" dirty="0">
                <a:latin typeface="Symbol"/>
                <a:ea typeface="华文细黑"/>
                <a:cs typeface="Times New Roman"/>
              </a:rPr>
              <a:t>(</a:t>
            </a:r>
            <a:r>
              <a:rPr lang="zh-CN" altLang="zh-CN" sz="2900" kern="100" dirty="0">
                <a:latin typeface="Times New Roman"/>
                <a:ea typeface="华文细黑"/>
                <a:cs typeface="Times New Roman"/>
              </a:rPr>
              <a:t>第四段</a:t>
            </a:r>
            <a:r>
              <a:rPr lang="en-US" altLang="zh-CN" sz="2900" kern="100" dirty="0">
                <a:latin typeface="Symbol"/>
                <a:ea typeface="华文细黑"/>
                <a:cs typeface="Times New Roman"/>
              </a:rPr>
              <a:t>)</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命之不工</a:t>
            </a:r>
            <a:r>
              <a:rPr lang="en-US" altLang="zh-CN" sz="2900" kern="100" dirty="0">
                <a:latin typeface="Symbol"/>
                <a:ea typeface="华文细黑"/>
                <a:cs typeface="Times New Roman"/>
              </a:rPr>
              <a:t>(</a:t>
            </a:r>
            <a:r>
              <a:rPr lang="zh-CN" altLang="zh-CN" sz="2900" kern="100" dirty="0">
                <a:latin typeface="Times New Roman"/>
                <a:ea typeface="华文细黑"/>
                <a:cs typeface="Times New Roman"/>
              </a:rPr>
              <a:t>第五段</a:t>
            </a:r>
            <a:r>
              <a:rPr lang="en-US" altLang="zh-CN" sz="2900" kern="100" dirty="0">
                <a:latin typeface="Symbol"/>
                <a:ea typeface="华文细黑"/>
                <a:cs typeface="Times New Roman"/>
              </a:rPr>
              <a:t>)</a:t>
            </a:r>
            <a:endParaRPr lang="zh-CN" altLang="en-US" sz="2900" dirty="0"/>
          </a:p>
        </p:txBody>
      </p:sp>
      <p:sp>
        <p:nvSpPr>
          <p:cNvPr id="12" name="左大括号 11"/>
          <p:cNvSpPr/>
          <p:nvPr/>
        </p:nvSpPr>
        <p:spPr>
          <a:xfrm flipH="1">
            <a:off x="6383239" y="2552339"/>
            <a:ext cx="277048" cy="2387201"/>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3" name="矩形 12"/>
          <p:cNvSpPr/>
          <p:nvPr/>
        </p:nvSpPr>
        <p:spPr>
          <a:xfrm>
            <a:off x="6671270" y="3397270"/>
            <a:ext cx="1672218" cy="538591"/>
          </a:xfrm>
          <a:prstGeom prst="rect">
            <a:avLst/>
          </a:prstGeom>
        </p:spPr>
        <p:txBody>
          <a:bodyPr wrap="none" lIns="91423" tIns="45711" rIns="91423" bIns="45711">
            <a:spAutoFit/>
          </a:bodyPr>
          <a:lstStyle/>
          <a:p>
            <a:r>
              <a:rPr lang="zh-CN" altLang="zh-CN" sz="2900" kern="100" dirty="0">
                <a:latin typeface="Times New Roman"/>
                <a:ea typeface="华文细黑"/>
                <a:cs typeface="Times New Roman"/>
              </a:rPr>
              <a:t>铺叙慨叹</a:t>
            </a:r>
            <a:endParaRPr lang="zh-CN" altLang="en-US" sz="2900" dirty="0"/>
          </a:p>
        </p:txBody>
      </p:sp>
      <p:sp>
        <p:nvSpPr>
          <p:cNvPr id="15" name="左大括号 14"/>
          <p:cNvSpPr/>
          <p:nvPr/>
        </p:nvSpPr>
        <p:spPr>
          <a:xfrm flipH="1">
            <a:off x="8986511" y="2691942"/>
            <a:ext cx="277048" cy="1898879"/>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7" name="矩形 16"/>
          <p:cNvSpPr/>
          <p:nvPr/>
        </p:nvSpPr>
        <p:spPr>
          <a:xfrm>
            <a:off x="8144724" y="2624346"/>
            <a:ext cx="928425" cy="538591"/>
          </a:xfrm>
          <a:prstGeom prst="rect">
            <a:avLst/>
          </a:prstGeom>
        </p:spPr>
        <p:txBody>
          <a:bodyPr wrap="none" lIns="91423" tIns="45711" rIns="91423" bIns="45711">
            <a:spAutoFit/>
          </a:bodyPr>
          <a:lstStyle/>
          <a:p>
            <a:r>
              <a:rPr lang="zh-CN" altLang="zh-CN" sz="2900" kern="100" dirty="0">
                <a:latin typeface="Times New Roman"/>
                <a:ea typeface="华文细黑"/>
                <a:cs typeface="Times New Roman"/>
              </a:rPr>
              <a:t>托物</a:t>
            </a:r>
            <a:endParaRPr lang="zh-CN" altLang="en-US" sz="2900" dirty="0"/>
          </a:p>
        </p:txBody>
      </p:sp>
      <p:sp>
        <p:nvSpPr>
          <p:cNvPr id="19" name="矩形 18"/>
          <p:cNvSpPr/>
          <p:nvPr/>
        </p:nvSpPr>
        <p:spPr>
          <a:xfrm>
            <a:off x="8111431" y="3992499"/>
            <a:ext cx="928425" cy="538591"/>
          </a:xfrm>
          <a:prstGeom prst="rect">
            <a:avLst/>
          </a:prstGeom>
        </p:spPr>
        <p:txBody>
          <a:bodyPr wrap="none" lIns="91423" tIns="45711" rIns="91423" bIns="45711">
            <a:spAutoFit/>
          </a:bodyPr>
          <a:lstStyle/>
          <a:p>
            <a:r>
              <a:rPr lang="zh-CN" altLang="zh-CN" sz="2900" kern="100" dirty="0">
                <a:latin typeface="Times New Roman"/>
                <a:ea typeface="华文细黑"/>
                <a:cs typeface="Times New Roman"/>
              </a:rPr>
              <a:t>言志</a:t>
            </a:r>
            <a:endParaRPr lang="zh-CN" altLang="en-US" sz="2900" dirty="0"/>
          </a:p>
        </p:txBody>
      </p:sp>
      <p:sp>
        <p:nvSpPr>
          <p:cNvPr id="21" name="矩形 20"/>
          <p:cNvSpPr/>
          <p:nvPr/>
        </p:nvSpPr>
        <p:spPr>
          <a:xfrm>
            <a:off x="9335568" y="3128402"/>
            <a:ext cx="928425" cy="984867"/>
          </a:xfrm>
          <a:prstGeom prst="rect">
            <a:avLst/>
          </a:prstGeom>
        </p:spPr>
        <p:txBody>
          <a:bodyPr wrap="none" lIns="91423" tIns="45711" rIns="91423" bIns="45711">
            <a:spAutoFit/>
          </a:bodyPr>
          <a:lstStyle/>
          <a:p>
            <a:r>
              <a:rPr lang="zh-CN" altLang="zh-CN" sz="2900" kern="100" dirty="0">
                <a:latin typeface="Times New Roman"/>
                <a:ea typeface="华文细黑"/>
                <a:cs typeface="Times New Roman"/>
              </a:rPr>
              <a:t>苦闷</a:t>
            </a:r>
            <a:endParaRPr lang="en-US" altLang="zh-CN" sz="2900" kern="100" dirty="0">
              <a:latin typeface="Times New Roman"/>
              <a:ea typeface="华文细黑"/>
            </a:endParaRPr>
          </a:p>
          <a:p>
            <a:r>
              <a:rPr lang="zh-CN" altLang="zh-CN" sz="2900" kern="100" dirty="0">
                <a:latin typeface="Times New Roman"/>
                <a:ea typeface="华文细黑"/>
                <a:cs typeface="Times New Roman"/>
              </a:rPr>
              <a:t>无奈</a:t>
            </a:r>
            <a:endParaRPr lang="zh-CN" altLang="en-US" sz="2900" dirty="0"/>
          </a:p>
        </p:txBody>
      </p:sp>
    </p:spTree>
    <p:extLst>
      <p:ext uri="{BB962C8B-B14F-4D97-AF65-F5344CB8AC3E}">
        <p14:creationId xmlns:p14="http://schemas.microsoft.com/office/powerpoint/2010/main" xmlns="" val="859062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478582" y="720264"/>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二、中心主旨</a:t>
            </a:r>
            <a:endParaRPr lang="zh-CN" altLang="zh-CN" sz="2900" b="1" kern="100" dirty="0">
              <a:solidFill>
                <a:srgbClr val="0000FF"/>
              </a:solidFill>
              <a:latin typeface="微软雅黑"/>
              <a:ea typeface="微软雅黑"/>
              <a:cs typeface="Times New Roman"/>
            </a:endParaRPr>
          </a:p>
        </p:txBody>
      </p:sp>
      <p:sp>
        <p:nvSpPr>
          <p:cNvPr id="11" name="矩形 10"/>
          <p:cNvSpPr/>
          <p:nvPr/>
        </p:nvSpPr>
        <p:spPr>
          <a:xfrm>
            <a:off x="478583" y="1485579"/>
            <a:ext cx="11068815" cy="2100557"/>
          </a:xfrm>
          <a:prstGeom prst="rect">
            <a:avLst/>
          </a:prstGeom>
        </p:spPr>
        <p:txBody>
          <a:bodyPr lIns="91423" tIns="45711" rIns="91423" bIns="45711">
            <a:spAutoFit/>
          </a:bodyPr>
          <a:lstStyle/>
          <a:p>
            <a:pPr algn="just">
              <a:lnSpc>
                <a:spcPct val="150000"/>
              </a:lnSpc>
            </a:pPr>
            <a:r>
              <a:rPr lang="zh-CN" altLang="zh-CN" sz="2900" kern="100" dirty="0">
                <a:latin typeface="Times New Roman"/>
                <a:ea typeface="华文细黑"/>
                <a:cs typeface="Times New Roman"/>
              </a:rPr>
              <a:t>本文继承历来的咏物传统，选取地方特产荔枝为吟咏对象，托物言志，含蓄曲折地抒发了仁人志士连遭贬谪，正义不能伸张的苦闷和无奈。既富有乡土气息，又意味深长，发人深省。</a:t>
            </a:r>
            <a:endParaRPr lang="zh-CN" altLang="zh-CN" sz="1100" kern="100" dirty="0">
              <a:latin typeface="宋体"/>
              <a:cs typeface="Courier New"/>
            </a:endParaRPr>
          </a:p>
        </p:txBody>
      </p:sp>
    </p:spTree>
    <p:extLst>
      <p:ext uri="{BB962C8B-B14F-4D97-AF65-F5344CB8AC3E}">
        <p14:creationId xmlns:p14="http://schemas.microsoft.com/office/powerpoint/2010/main" xmlns="" val="5310355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重点</a:t>
            </a:r>
            <a:r>
              <a:rPr lang="zh-CN" altLang="en-US" sz="2400" b="1" dirty="0">
                <a:solidFill>
                  <a:srgbClr val="FFFF00"/>
                </a:solidFill>
                <a:latin typeface="微软雅黑" pitchFamily="34" charset="-122"/>
                <a:ea typeface="微软雅黑" pitchFamily="34" charset="-122"/>
              </a:rPr>
              <a:t>突破</a:t>
            </a:r>
          </a:p>
        </p:txBody>
      </p:sp>
      <p:sp>
        <p:nvSpPr>
          <p:cNvPr id="4" name="矩形 3"/>
          <p:cNvSpPr/>
          <p:nvPr/>
        </p:nvSpPr>
        <p:spPr>
          <a:xfrm>
            <a:off x="334567" y="1263291"/>
            <a:ext cx="11518253" cy="1431143"/>
          </a:xfrm>
          <a:prstGeom prst="rect">
            <a:avLst/>
          </a:prstGeom>
        </p:spPr>
        <p:txBody>
          <a:bodyPr lIns="91423" tIns="45711" rIns="91423" bIns="45711">
            <a:spAutoFit/>
          </a:bodyPr>
          <a:lstStyle/>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《荔枝赋并序》第一段为</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序</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的部分，意在表明写作此赋的缘由，并简单概括了赋的基本内容。那么本文的写作缘由是什么？</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334567" y="2713197"/>
            <a:ext cx="11450211"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答案　</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况士有未效之用，而身在无誉之间，苟无深知，与彼亦何以异也？</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即为不被人发现赏识、不能施展才华的文人士子鸣不平。</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10281836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xEl>
                                              <p:pRg st="0" end="0"/>
                                            </p:txEl>
                                          </p:spTgt>
                                        </p:tgtEl>
                                      </p:cBhvr>
                                    </p:animEffect>
                                    <p:set>
                                      <p:cBhvr>
                                        <p:cTn id="12" dur="1" fill="hold">
                                          <p:stCondLst>
                                            <p:cond delay="499"/>
                                          </p:stCondLst>
                                        </p:cTn>
                                        <p:tgtEl>
                                          <p:spTgt spid="26">
                                            <p:txEl>
                                              <p:pRg st="0" end="0"/>
                                            </p:txEl>
                                          </p:spTgt>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406575" y="621482"/>
            <a:ext cx="11518253" cy="1431143"/>
          </a:xfrm>
          <a:prstGeom prst="rect">
            <a:avLst/>
          </a:prstGeom>
        </p:spPr>
        <p:txBody>
          <a:bodyPr lIns="91423" tIns="45711" rIns="91423" bIns="45711">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托物言志是《荔枝赋并序》写作的主要特点。荔枝和某些文人有着相通之处，请找出二者对应的地方。</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366535" y="1884092"/>
            <a:ext cx="11680359"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文中提到</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夫物以不知而轻，味以无比而疑，远不可验，终然永屈。况士有未效之用，而身在无誉之间，苟无深知，与彼亦何以异也？</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荔枝与士同样具有美好的内在，但却无人赏识，常遭埋没，他们之间的命运又是何其相似。</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38228737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p:bldP spid="26" grpId="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406575" y="621482"/>
            <a:ext cx="11518253" cy="761729"/>
          </a:xfrm>
          <a:prstGeom prst="rect">
            <a:avLst/>
          </a:prstGeom>
        </p:spPr>
        <p:txBody>
          <a:bodyPr lIns="91423" tIns="45711" rIns="91423" bIns="45711">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最后一段是什么内容？和前文是什么关系？</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366535" y="1341563"/>
            <a:ext cx="11680359" cy="3470134"/>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在前文的充分描摹展现了荔枝珍奇的基础上，写它完全可以被进献给宗庙王公，但因生于偏僻远地，山川阻隔而难于被</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贵人</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知。这段是对前文的深化，是作者言志的部分。由荔枝不被</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贵人</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发现赏识自然而然地引出对那些不被</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贵人</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发现赏识的文人士子命运的哀叹，由物及人，体物写志。</a:t>
            </a:r>
            <a:endParaRPr lang="zh-CN" altLang="zh-CN" sz="1100" kern="100" dirty="0">
              <a:solidFill>
                <a:srgbClr val="C00000"/>
              </a:solidFill>
              <a:latin typeface="宋体"/>
              <a:cs typeface="Courier New"/>
            </a:endParaRPr>
          </a:p>
        </p:txBody>
      </p:sp>
      <p:pic>
        <p:nvPicPr>
          <p:cNvPr id="8" name="图片 7">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1" y="5734051"/>
            <a:ext cx="602974" cy="602973"/>
          </a:xfrm>
          <a:prstGeom prst="rect">
            <a:avLst/>
          </a:prstGeom>
        </p:spPr>
      </p:pic>
    </p:spTree>
    <p:extLst>
      <p:ext uri="{BB962C8B-B14F-4D97-AF65-F5344CB8AC3E}">
        <p14:creationId xmlns:p14="http://schemas.microsoft.com/office/powerpoint/2010/main" xmlns="" val="5069817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p:bldP spid="26" grpId="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学后自评</a:t>
            </a:r>
          </a:p>
        </p:txBody>
      </p:sp>
      <p:pic>
        <p:nvPicPr>
          <p:cNvPr id="4" name="Picture 2" descr="C:\Users\Administrator\Desktop\用！！！\风景图片\生物用图\动物\timg (82).jpg"/>
          <p:cNvPicPr>
            <a:picLocks noChangeArrowheads="1"/>
          </p:cNvPicPr>
          <p:nvPr/>
        </p:nvPicPr>
        <p:blipFill rotWithShape="1">
          <a:blip r:embed="rId2" cstate="print">
            <a:extLst>
              <a:ext uri="{28A0092B-C50C-407E-A947-70E740481C1C}">
                <a14:useLocalDpi xmlns:a14="http://schemas.microsoft.com/office/drawing/2010/main" xmlns="" val="0"/>
              </a:ext>
            </a:extLst>
          </a:blip>
          <a:srcRect l="23235" r="41099"/>
          <a:stretch/>
        </p:blipFill>
        <p:spPr bwMode="auto">
          <a:xfrm>
            <a:off x="8295213" y="0"/>
            <a:ext cx="3895200" cy="6859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927988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基础达标</a:t>
            </a:r>
          </a:p>
        </p:txBody>
      </p:sp>
      <p:sp>
        <p:nvSpPr>
          <p:cNvPr id="3" name="矩形 2"/>
          <p:cNvSpPr/>
          <p:nvPr/>
        </p:nvSpPr>
        <p:spPr>
          <a:xfrm>
            <a:off x="435150" y="728483"/>
            <a:ext cx="1156471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下列各句中，加颜色词的解释错误的一项是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嘉宾四</a:t>
            </a:r>
            <a:r>
              <a:rPr lang="zh-CN" altLang="zh-CN" sz="2900" kern="100" dirty="0">
                <a:solidFill>
                  <a:srgbClr val="0000FF"/>
                </a:solidFill>
                <a:latin typeface="Times New Roman"/>
                <a:ea typeface="华文细黑"/>
                <a:cs typeface="Times New Roman"/>
              </a:rPr>
              <a:t>会</a:t>
            </a:r>
            <a:r>
              <a:rPr lang="zh-CN" altLang="zh-CN" sz="2900" kern="100" dirty="0">
                <a:latin typeface="Times New Roman"/>
                <a:ea typeface="华文细黑"/>
                <a:cs typeface="Times New Roman"/>
              </a:rPr>
              <a:t>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会：会集</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夫其贵可以</a:t>
            </a:r>
            <a:r>
              <a:rPr lang="zh-CN" altLang="zh-CN" sz="2900" kern="100" dirty="0">
                <a:solidFill>
                  <a:srgbClr val="0000FF"/>
                </a:solidFill>
                <a:latin typeface="Times New Roman"/>
                <a:ea typeface="华文细黑"/>
                <a:cs typeface="Times New Roman"/>
              </a:rPr>
              <a:t>荐</a:t>
            </a:r>
            <a:r>
              <a:rPr lang="zh-CN" altLang="zh-CN" sz="2900" kern="100" dirty="0">
                <a:latin typeface="Times New Roman"/>
                <a:ea typeface="华文细黑"/>
                <a:cs typeface="Times New Roman"/>
              </a:rPr>
              <a:t>宗庙</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荐：推荐</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嗟尔命之不</a:t>
            </a:r>
            <a:r>
              <a:rPr lang="zh-CN" altLang="zh-CN" sz="2900" kern="100" dirty="0">
                <a:solidFill>
                  <a:srgbClr val="0000FF"/>
                </a:solidFill>
                <a:latin typeface="Times New Roman"/>
                <a:ea typeface="华文细黑"/>
                <a:cs typeface="Times New Roman"/>
              </a:rPr>
              <a:t>工</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工：好运，指荔枝被人赏识</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亦因人之所</a:t>
            </a:r>
            <a:r>
              <a:rPr lang="zh-CN" altLang="zh-CN" sz="2900" kern="100" dirty="0">
                <a:solidFill>
                  <a:srgbClr val="0000FF"/>
                </a:solidFill>
                <a:latin typeface="Times New Roman"/>
                <a:ea typeface="华文细黑"/>
                <a:cs typeface="Times New Roman"/>
              </a:rPr>
              <a:t>遇</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遇：赏识</a:t>
            </a:r>
            <a:endParaRPr lang="zh-CN" altLang="zh-CN" sz="1100" kern="100" dirty="0">
              <a:latin typeface="宋体"/>
              <a:cs typeface="Courier New"/>
            </a:endParaRPr>
          </a:p>
        </p:txBody>
      </p:sp>
      <p:sp>
        <p:nvSpPr>
          <p:cNvPr id="50" name="矩形 49"/>
          <p:cNvSpPr/>
          <p:nvPr/>
        </p:nvSpPr>
        <p:spPr>
          <a:xfrm>
            <a:off x="435150" y="4077866"/>
            <a:ext cx="11564713"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荐：敬献，祭祀。</a:t>
            </a:r>
            <a:endParaRPr lang="zh-CN" altLang="zh-CN" sz="1100" kern="100" dirty="0">
              <a:latin typeface="宋体"/>
              <a:cs typeface="Courier New"/>
            </a:endParaRPr>
          </a:p>
        </p:txBody>
      </p:sp>
      <p:sp>
        <p:nvSpPr>
          <p:cNvPr id="51" name="TextBox 5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52" name="TextBox 5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53" name="TextBox 52"/>
          <p:cNvSpPr txBox="1"/>
          <p:nvPr/>
        </p:nvSpPr>
        <p:spPr>
          <a:xfrm>
            <a:off x="262559" y="206890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2"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a:t>
            </a:r>
          </a:p>
        </p:txBody>
      </p:sp>
      <p:sp>
        <p:nvSpPr>
          <p:cNvPr id="23"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4"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5"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6"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7"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8"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3"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4"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5"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6"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7"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8"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9"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4"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5"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6"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7"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37646809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linds(horizontal)">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3"/>
                                        </p:tgtEl>
                                      </p:cBhvr>
                                    </p:animEffect>
                                    <p:set>
                                      <p:cBhvr>
                                        <p:cTn id="12"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3" restart="whenNotActive" fill="hold" evtFilter="cancelBubble" nodeType="interactiveSeq">
                <p:stCondLst>
                  <p:cond evt="onClick" delay="0">
                    <p:tgtEl>
                      <p:spTgt spid="5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0">
                                            <p:txEl>
                                              <p:pRg st="0" end="0"/>
                                            </p:txEl>
                                          </p:spTgt>
                                        </p:tgtEl>
                                        <p:attrNameLst>
                                          <p:attrName>style.visibility</p:attrName>
                                        </p:attrNameLst>
                                      </p:cBhvr>
                                      <p:to>
                                        <p:strVal val="visible"/>
                                      </p:to>
                                    </p:set>
                                    <p:animEffect transition="in" filter="blinds(horizontal)">
                                      <p:cBhvr>
                                        <p:cTn id="18" dur="500"/>
                                        <p:tgtEl>
                                          <p:spTgt spid="5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50">
                                            <p:txEl>
                                              <p:pRg st="0" end="0"/>
                                            </p:txEl>
                                          </p:spTgt>
                                        </p:tgtEl>
                                      </p:cBhvr>
                                    </p:animEffect>
                                    <p:set>
                                      <p:cBhvr>
                                        <p:cTn id="23" dur="1" fill="hold">
                                          <p:stCondLst>
                                            <p:cond delay="499"/>
                                          </p:stCondLst>
                                        </p:cTn>
                                        <p:tgtEl>
                                          <p:spTgt spid="50">
                                            <p:txEl>
                                              <p:pRg st="0" end="0"/>
                                            </p:txEl>
                                          </p:spTgt>
                                        </p:tgtEl>
                                        <p:attrNameLst>
                                          <p:attrName>style.visibility</p:attrName>
                                        </p:attrNameLst>
                                      </p:cBhvr>
                                      <p:to>
                                        <p:strVal val="hidden"/>
                                      </p:to>
                                    </p:set>
                                  </p:childTnLst>
                                </p:cTn>
                              </p:par>
                            </p:childTnLst>
                          </p:cTn>
                        </p:par>
                      </p:childTnLst>
                    </p:cTn>
                  </p:par>
                </p:childTnLst>
              </p:cTn>
              <p:nextCondLst>
                <p:cond evt="onClick" delay="0">
                  <p:tgtEl>
                    <p:spTgt spid="52"/>
                  </p:tgtEl>
                </p:cond>
              </p:nextCondLst>
            </p:seq>
          </p:childTnLst>
        </p:cTn>
      </p:par>
    </p:tnLst>
    <p:bldLst>
      <p:bldP spid="50" grpId="0" uiExpand="1" build="allAtOnce"/>
      <p:bldP spid="53" grpId="0"/>
      <p:bldP spid="53" grpId="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63142" y="184765"/>
            <a:ext cx="11996761" cy="4808962"/>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下列句中加颜色虚词的意义和用法解释错误的一项是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南海郡出荔枝</a:t>
            </a:r>
            <a:r>
              <a:rPr lang="zh-CN" altLang="zh-CN" sz="2900" kern="100" dirty="0">
                <a:solidFill>
                  <a:srgbClr val="0000FF"/>
                </a:solidFill>
                <a:latin typeface="Times New Roman"/>
                <a:ea typeface="华文细黑"/>
                <a:cs typeface="Times New Roman"/>
              </a:rPr>
              <a:t>焉</a:t>
            </a:r>
            <a:r>
              <a:rPr lang="zh-CN" altLang="zh-CN" sz="2900" kern="100" dirty="0">
                <a:latin typeface="Times New Roman"/>
                <a:ea typeface="华文细黑"/>
                <a:cs typeface="Times New Roman"/>
              </a:rPr>
              <a:t>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焉：语气助词</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其实</a:t>
            </a:r>
            <a:r>
              <a:rPr lang="zh-CN" altLang="zh-CN" sz="2900" kern="100" dirty="0">
                <a:solidFill>
                  <a:srgbClr val="0000FF"/>
                </a:solidFill>
                <a:latin typeface="Times New Roman"/>
                <a:ea typeface="华文细黑"/>
                <a:cs typeface="Times New Roman"/>
              </a:rPr>
              <a:t>乃</a:t>
            </a:r>
            <a:r>
              <a:rPr lang="zh-CN" altLang="zh-CN" sz="2900" kern="100" dirty="0">
                <a:latin typeface="Times New Roman"/>
                <a:ea typeface="华文细黑"/>
                <a:cs typeface="Times New Roman"/>
              </a:rPr>
              <a:t>熟</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乃：才，副词</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经</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南海</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于：在，介词</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solidFill>
                  <a:srgbClr val="0000FF"/>
                </a:solidFill>
                <a:latin typeface="Times New Roman"/>
                <a:ea typeface="华文细黑"/>
                <a:cs typeface="Times New Roman"/>
              </a:rPr>
              <a:t>是</a:t>
            </a:r>
            <a:r>
              <a:rPr lang="zh-CN" altLang="zh-CN" sz="2900" kern="100" dirty="0">
                <a:latin typeface="Times New Roman"/>
                <a:ea typeface="华文细黑"/>
                <a:cs typeface="Times New Roman"/>
              </a:rPr>
              <a:t>时二方不通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是：这，代词</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E.</a:t>
            </a:r>
            <a:r>
              <a:rPr lang="zh-CN" altLang="zh-CN" sz="2900" kern="100" dirty="0">
                <a:latin typeface="Times New Roman"/>
                <a:ea typeface="华文细黑"/>
                <a:cs typeface="Times New Roman"/>
              </a:rPr>
              <a:t>夫物</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不知而轻</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以：因为，介词</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F.</a:t>
            </a:r>
            <a:r>
              <a:rPr lang="zh-CN" altLang="zh-CN" sz="2900" kern="100" dirty="0">
                <a:solidFill>
                  <a:srgbClr val="0000FF"/>
                </a:solidFill>
                <a:latin typeface="Times New Roman"/>
                <a:ea typeface="华文细黑"/>
                <a:cs typeface="Times New Roman"/>
              </a:rPr>
              <a:t>夫</a:t>
            </a:r>
            <a:r>
              <a:rPr lang="zh-CN" altLang="zh-CN" sz="2900" kern="100" dirty="0">
                <a:latin typeface="Times New Roman"/>
                <a:ea typeface="华文细黑"/>
                <a:cs typeface="Times New Roman"/>
              </a:rPr>
              <a:t>其贵可以荐宗庙</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夫：语气词，用在句首，表示阐发议论</a:t>
            </a:r>
            <a:endParaRPr lang="zh-CN" altLang="zh-CN" sz="1100" kern="100" dirty="0">
              <a:latin typeface="宋体"/>
              <a:cs typeface="Courier New"/>
            </a:endParaRPr>
          </a:p>
        </p:txBody>
      </p:sp>
      <p:sp>
        <p:nvSpPr>
          <p:cNvPr id="5" name="矩形 4"/>
          <p:cNvSpPr/>
          <p:nvPr/>
        </p:nvSpPr>
        <p:spPr>
          <a:xfrm>
            <a:off x="363142" y="4797946"/>
            <a:ext cx="11564713"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于：从，介词。</a:t>
            </a:r>
            <a:endParaRPr lang="zh-CN" altLang="zh-CN" sz="1100" kern="100" dirty="0">
              <a:latin typeface="宋体"/>
              <a:cs typeface="Courier New"/>
            </a:endParaRPr>
          </a:p>
        </p:txBody>
      </p:sp>
      <p:sp>
        <p:nvSpPr>
          <p:cNvPr id="6" name="TextBox 5"/>
          <p:cNvSpPr txBox="1"/>
          <p:nvPr/>
        </p:nvSpPr>
        <p:spPr>
          <a:xfrm>
            <a:off x="190550" y="2061643"/>
            <a:ext cx="252029"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1"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2"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2</a:t>
            </a:r>
          </a:p>
        </p:txBody>
      </p:sp>
      <p:sp>
        <p:nvSpPr>
          <p:cNvPr id="23"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38"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39"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0"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1"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2"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3"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4"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5"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6"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7"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8"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9"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0"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1"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2"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12659038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5">
                                            <p:txEl>
                                              <p:pRg st="0" end="0"/>
                                            </p:txEl>
                                          </p:spTgt>
                                        </p:tgtEl>
                                      </p:cBhvr>
                                    </p:animEffect>
                                    <p:set>
                                      <p:cBhvr>
                                        <p:cTn id="23"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uiExpand="1" build="allAtOnce"/>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5" name="直接连接符 24"/>
          <p:cNvCxnSpPr/>
          <p:nvPr/>
        </p:nvCxnSpPr>
        <p:spPr>
          <a:xfrm>
            <a:off x="5231350" y="2825117"/>
            <a:ext cx="21600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5136979" y="2301897"/>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文本导学</a:t>
            </a:r>
          </a:p>
        </p:txBody>
      </p:sp>
      <p:sp>
        <p:nvSpPr>
          <p:cNvPr id="37" name="TextBox 36">
            <a:hlinkClick r:id="rId3" action="ppaction://hlinksldjump"/>
          </p:cNvPr>
          <p:cNvSpPr txBox="1"/>
          <p:nvPr/>
        </p:nvSpPr>
        <p:spPr>
          <a:xfrm>
            <a:off x="5136979" y="3410630"/>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学后自评</a:t>
            </a:r>
          </a:p>
        </p:txBody>
      </p:sp>
      <p:cxnSp>
        <p:nvCxnSpPr>
          <p:cNvPr id="38" name="直接连接符 37"/>
          <p:cNvCxnSpPr/>
          <p:nvPr/>
        </p:nvCxnSpPr>
        <p:spPr>
          <a:xfrm>
            <a:off x="5231350" y="3931659"/>
            <a:ext cx="2160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8" name="Picture 5" descr="D:\图\大二轮\f63d7874a582bced68decc1bd584b79b.jpg"/>
          <p:cNvPicPr>
            <a:picLocks noChangeArrowheads="1"/>
          </p:cNvPicPr>
          <p:nvPr/>
        </p:nvPicPr>
        <p:blipFill rotWithShape="1">
          <a:blip r:embed="rId4" cstate="print">
            <a:extLst>
              <a:ext uri="{28A0092B-C50C-407E-A947-70E740481C1C}">
                <a14:useLocalDpi xmlns:a14="http://schemas.microsoft.com/office/drawing/2010/main" xmlns=""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TextBox 28"/>
          <p:cNvSpPr txBox="1"/>
          <p:nvPr/>
        </p:nvSpPr>
        <p:spPr>
          <a:xfrm>
            <a:off x="0" y="0"/>
            <a:ext cx="2088701" cy="538591"/>
          </a:xfrm>
          <a:prstGeom prst="rect">
            <a:avLst/>
          </a:prstGeom>
          <a:solidFill>
            <a:schemeClr val="tx2">
              <a:lumMod val="60000"/>
              <a:lumOff val="40000"/>
              <a:alpha val="52000"/>
            </a:schemeClr>
          </a:solidFill>
        </p:spPr>
        <p:txBody>
          <a:bodyPr wrap="square" lIns="91423" tIns="45711" rIns="91423" bIns="45711" rtlCol="0">
            <a:spAutoFit/>
          </a:bodyPr>
          <a:lstStyle/>
          <a:p>
            <a:pPr algn="ctr"/>
            <a:r>
              <a:rPr lang="zh-CN" altLang="en-US" sz="2900" b="1" dirty="0">
                <a:solidFill>
                  <a:prstClr val="white"/>
                </a:solidFill>
                <a:latin typeface="微软雅黑" pitchFamily="34" charset="-122"/>
                <a:ea typeface="微软雅黑" pitchFamily="34" charset="-122"/>
              </a:rPr>
              <a:t>内容索引</a:t>
            </a:r>
          </a:p>
        </p:txBody>
      </p:sp>
    </p:spTree>
    <p:extLst>
      <p:ext uri="{BB962C8B-B14F-4D97-AF65-F5344CB8AC3E}">
        <p14:creationId xmlns:p14="http://schemas.microsoft.com/office/powerpoint/2010/main" xmlns="" val="1419390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07158" y="230620"/>
            <a:ext cx="11564713" cy="413954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对下列文言句式的判断，正确的一项是</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诸公莫之知　</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而固未之信　</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何比数之湘橘　</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罕获知于贵躬</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不同，</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不同</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同，</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同</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同，</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不同</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不同，</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同</a:t>
            </a:r>
            <a:endParaRPr lang="zh-CN" altLang="zh-CN" sz="1100" kern="100" dirty="0">
              <a:latin typeface="宋体"/>
              <a:cs typeface="Courier New"/>
            </a:endParaRPr>
          </a:p>
        </p:txBody>
      </p:sp>
      <p:sp>
        <p:nvSpPr>
          <p:cNvPr id="7" name="TextBox 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0" name="矩形 19"/>
          <p:cNvSpPr/>
          <p:nvPr/>
        </p:nvSpPr>
        <p:spPr>
          <a:xfrm>
            <a:off x="507158" y="4149874"/>
            <a:ext cx="11564713"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①②</a:t>
            </a:r>
            <a:r>
              <a:rPr lang="zh-CN" altLang="zh-CN" sz="2900" kern="100" dirty="0">
                <a:solidFill>
                  <a:srgbClr val="002060"/>
                </a:solidFill>
                <a:latin typeface="Times New Roman"/>
                <a:ea typeface="华文细黑"/>
                <a:cs typeface="Times New Roman"/>
              </a:rPr>
              <a:t>均是宾语前置句式，</a:t>
            </a:r>
            <a:r>
              <a:rPr lang="en-US" altLang="zh-CN" sz="2900" kern="100" dirty="0">
                <a:solidFill>
                  <a:srgbClr val="002060"/>
                </a:solidFill>
                <a:latin typeface="宋体"/>
                <a:ea typeface="华文细黑"/>
                <a:cs typeface="Times New Roman"/>
              </a:rPr>
              <a:t>③</a:t>
            </a:r>
            <a:r>
              <a:rPr lang="zh-CN" altLang="zh-CN" sz="2900" kern="100" dirty="0">
                <a:solidFill>
                  <a:srgbClr val="002060"/>
                </a:solidFill>
                <a:latin typeface="Times New Roman"/>
                <a:ea typeface="华文细黑"/>
                <a:cs typeface="Times New Roman"/>
              </a:rPr>
              <a:t>是疑问句式，</a:t>
            </a:r>
            <a:r>
              <a:rPr lang="en-US" altLang="zh-CN" sz="2900" kern="100" dirty="0">
                <a:solidFill>
                  <a:srgbClr val="002060"/>
                </a:solidFill>
                <a:latin typeface="宋体"/>
                <a:ea typeface="华文细黑"/>
                <a:cs typeface="Times New Roman"/>
              </a:rPr>
              <a:t>④</a:t>
            </a:r>
            <a:r>
              <a:rPr lang="zh-CN" altLang="zh-CN" sz="2900" kern="100" dirty="0">
                <a:solidFill>
                  <a:srgbClr val="002060"/>
                </a:solidFill>
                <a:latin typeface="Times New Roman"/>
                <a:ea typeface="华文细黑"/>
                <a:cs typeface="Times New Roman"/>
              </a:rPr>
              <a:t>是被动句式。</a:t>
            </a:r>
            <a:endParaRPr lang="zh-CN" altLang="zh-CN" sz="1100" kern="100" dirty="0">
              <a:latin typeface="宋体"/>
              <a:cs typeface="Courier New"/>
            </a:endParaRPr>
          </a:p>
        </p:txBody>
      </p:sp>
      <p:sp>
        <p:nvSpPr>
          <p:cNvPr id="6" name="TextBox 5"/>
          <p:cNvSpPr txBox="1"/>
          <p:nvPr/>
        </p:nvSpPr>
        <p:spPr>
          <a:xfrm>
            <a:off x="334567" y="278898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TextBox 20"/>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3"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38"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3</a:t>
            </a:r>
          </a:p>
        </p:txBody>
      </p:sp>
      <p:sp>
        <p:nvSpPr>
          <p:cNvPr id="39"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0"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1"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2"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3"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4"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5"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6"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7"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8"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9"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0"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1"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2"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3"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41101468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2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0">
                                            <p:txEl>
                                              <p:pRg st="0" end="0"/>
                                            </p:txEl>
                                          </p:spTgt>
                                        </p:tgtEl>
                                        <p:attrNameLst>
                                          <p:attrName>style.visibility</p:attrName>
                                        </p:attrNameLst>
                                      </p:cBhvr>
                                      <p:to>
                                        <p:strVal val="visible"/>
                                      </p:to>
                                    </p:set>
                                    <p:animEffect transition="in" filter="blinds(horizontal)">
                                      <p:cBhvr>
                                        <p:cTn id="18" dur="500"/>
                                        <p:tgtEl>
                                          <p:spTgt spid="2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20">
                                            <p:txEl>
                                              <p:pRg st="0" end="0"/>
                                            </p:txEl>
                                          </p:spTgt>
                                        </p:tgtEl>
                                      </p:cBhvr>
                                    </p:animEffect>
                                    <p:set>
                                      <p:cBhvr>
                                        <p:cTn id="23" dur="1" fill="hold">
                                          <p:stCondLst>
                                            <p:cond delay="499"/>
                                          </p:stCondLst>
                                        </p:cTn>
                                        <p:tgtEl>
                                          <p:spTgt spid="20">
                                            <p:txEl>
                                              <p:pRg st="0" end="0"/>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0" grpId="0" uiExpand="1" build="allAtOnce"/>
      <p:bldP spid="6" grpId="0"/>
      <p:bldP spid="6" grpId="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 name="矩形 49"/>
          <p:cNvSpPr/>
          <p:nvPr/>
        </p:nvSpPr>
        <p:spPr>
          <a:xfrm>
            <a:off x="390932" y="405458"/>
            <a:ext cx="11564713" cy="2800720"/>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下列各句中</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其实</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的古义相同的一项是</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每至季夏，</a:t>
            </a:r>
            <a:r>
              <a:rPr lang="zh-CN" altLang="zh-CN" sz="2900" kern="100" dirty="0">
                <a:solidFill>
                  <a:srgbClr val="0000FF"/>
                </a:solidFill>
                <a:latin typeface="Times New Roman"/>
                <a:ea typeface="华文细黑"/>
                <a:cs typeface="Times New Roman"/>
              </a:rPr>
              <a:t>其实</a:t>
            </a:r>
            <a:r>
              <a:rPr lang="zh-CN" altLang="zh-CN" sz="2900" kern="100" dirty="0">
                <a:latin typeface="Times New Roman"/>
                <a:ea typeface="华文细黑"/>
                <a:cs typeface="Times New Roman"/>
              </a:rPr>
              <a:t>乃熟　</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因道扬</a:t>
            </a:r>
            <a:r>
              <a:rPr lang="zh-CN" altLang="zh-CN" sz="2900" kern="100" dirty="0">
                <a:solidFill>
                  <a:srgbClr val="0000FF"/>
                </a:solidFill>
                <a:latin typeface="Times New Roman"/>
                <a:ea typeface="华文细黑"/>
                <a:cs typeface="Times New Roman"/>
              </a:rPr>
              <a:t>其实</a:t>
            </a:r>
            <a:r>
              <a:rPr lang="zh-CN" altLang="zh-CN" sz="2900" kern="100" dirty="0">
                <a:latin typeface="Times New Roman"/>
                <a:ea typeface="华文细黑"/>
                <a:cs typeface="Times New Roman"/>
              </a:rPr>
              <a:t>，遂作此赋　</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盛名之下，</a:t>
            </a:r>
            <a:r>
              <a:rPr lang="zh-CN" altLang="zh-CN" sz="2900" kern="100" dirty="0">
                <a:solidFill>
                  <a:srgbClr val="0000FF"/>
                </a:solidFill>
                <a:latin typeface="Times New Roman"/>
                <a:ea typeface="华文细黑"/>
                <a:cs typeface="Times New Roman"/>
              </a:rPr>
              <a:t>其实</a:t>
            </a:r>
            <a:r>
              <a:rPr lang="zh-CN" altLang="zh-CN" sz="2900" kern="100" dirty="0">
                <a:latin typeface="Times New Roman"/>
                <a:ea typeface="华文细黑"/>
                <a:cs typeface="Times New Roman"/>
              </a:rPr>
              <a:t>难副　</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叶徒相似，</a:t>
            </a:r>
            <a:r>
              <a:rPr lang="zh-CN" altLang="zh-CN" sz="2900" kern="100" dirty="0">
                <a:solidFill>
                  <a:srgbClr val="0000FF"/>
                </a:solidFill>
                <a:latin typeface="Times New Roman"/>
                <a:ea typeface="华文细黑"/>
                <a:cs typeface="Times New Roman"/>
              </a:rPr>
              <a:t>其实</a:t>
            </a:r>
            <a:r>
              <a:rPr lang="zh-CN" altLang="zh-CN" sz="2900" kern="100" dirty="0">
                <a:latin typeface="Times New Roman"/>
                <a:ea typeface="华文细黑"/>
                <a:cs typeface="Times New Roman"/>
              </a:rPr>
              <a:t>味不同</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en-US" altLang="zh-CN" sz="2900" kern="100" dirty="0">
                <a:latin typeface="宋体"/>
                <a:ea typeface="华文细黑"/>
                <a:cs typeface="Times New Roman"/>
              </a:rPr>
              <a:t>①②</a:t>
            </a:r>
            <a:r>
              <a:rPr lang="en-US" altLang="zh-CN" sz="2900" kern="100" dirty="0">
                <a:latin typeface="Times New Roman"/>
                <a:ea typeface="华文细黑"/>
                <a:cs typeface="Courier New"/>
              </a:rPr>
              <a:t>  		B.</a:t>
            </a:r>
            <a:r>
              <a:rPr lang="en-US" altLang="zh-CN" sz="2900" kern="100" dirty="0">
                <a:latin typeface="宋体"/>
                <a:ea typeface="华文细黑"/>
                <a:cs typeface="Times New Roman"/>
              </a:rPr>
              <a:t>①③</a:t>
            </a:r>
            <a:r>
              <a:rPr lang="en-US" altLang="zh-CN" sz="2900" kern="100" dirty="0">
                <a:latin typeface="Times New Roman"/>
                <a:ea typeface="华文细黑"/>
                <a:cs typeface="Courier New"/>
              </a:rPr>
              <a:t>  		C.</a:t>
            </a:r>
            <a:r>
              <a:rPr lang="en-US" altLang="zh-CN" sz="2900" kern="100" dirty="0">
                <a:latin typeface="宋体"/>
                <a:ea typeface="华文细黑"/>
                <a:cs typeface="Times New Roman"/>
              </a:rPr>
              <a:t>①④</a:t>
            </a:r>
            <a:r>
              <a:rPr lang="en-US" altLang="zh-CN" sz="2900" kern="100" dirty="0">
                <a:latin typeface="Times New Roman"/>
                <a:ea typeface="华文细黑"/>
                <a:cs typeface="Courier New"/>
              </a:rPr>
              <a:t>  		D.</a:t>
            </a:r>
            <a:r>
              <a:rPr lang="en-US" altLang="zh-CN" sz="2900" kern="100" dirty="0">
                <a:latin typeface="宋体"/>
                <a:ea typeface="华文细黑"/>
                <a:cs typeface="Times New Roman"/>
              </a:rPr>
              <a:t>②④</a:t>
            </a:r>
            <a:endParaRPr lang="zh-CN" altLang="zh-CN" sz="11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0" name="TextBox 19"/>
          <p:cNvSpPr txBox="1"/>
          <p:nvPr/>
        </p:nvSpPr>
        <p:spPr>
          <a:xfrm>
            <a:off x="5735166" y="227766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2"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3"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38"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4</a:t>
            </a:r>
          </a:p>
        </p:txBody>
      </p:sp>
      <p:sp>
        <p:nvSpPr>
          <p:cNvPr id="39"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0"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1"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2"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3"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4"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5"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6"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7"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8"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9"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4"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
        <p:nvSpPr>
          <p:cNvPr id="25" name="矩形 24"/>
          <p:cNvSpPr/>
          <p:nvPr/>
        </p:nvSpPr>
        <p:spPr>
          <a:xfrm>
            <a:off x="291134" y="3032739"/>
            <a:ext cx="11564713"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①</a:t>
            </a:r>
            <a:r>
              <a:rPr lang="zh-CN" altLang="zh-CN" sz="2900" kern="100" dirty="0">
                <a:solidFill>
                  <a:srgbClr val="002060"/>
                </a:solidFill>
                <a:latin typeface="Times New Roman"/>
                <a:ea typeface="华文细黑"/>
                <a:cs typeface="Times New Roman"/>
              </a:rPr>
              <a:t>和</a:t>
            </a:r>
            <a:r>
              <a:rPr lang="en-US" altLang="zh-CN" sz="2900" kern="100" dirty="0">
                <a:solidFill>
                  <a:srgbClr val="002060"/>
                </a:solidFill>
                <a:latin typeface="宋体"/>
                <a:ea typeface="华文细黑"/>
                <a:cs typeface="Times New Roman"/>
              </a:rPr>
              <a:t>④</a:t>
            </a:r>
            <a:r>
              <a:rPr lang="zh-CN" altLang="zh-CN" sz="2900" kern="100" dirty="0">
                <a:solidFill>
                  <a:srgbClr val="002060"/>
                </a:solidFill>
                <a:latin typeface="Times New Roman"/>
                <a:ea typeface="华文细黑"/>
                <a:cs typeface="Times New Roman"/>
              </a:rPr>
              <a:t>相同，都是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它的果实</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宋体"/>
                <a:ea typeface="华文细黑"/>
                <a:cs typeface="Times New Roman"/>
              </a:rPr>
              <a:t>②</a:t>
            </a:r>
            <a:r>
              <a:rPr lang="zh-CN" altLang="zh-CN" sz="2900" kern="100" dirty="0">
                <a:solidFill>
                  <a:srgbClr val="002060"/>
                </a:solidFill>
                <a:latin typeface="Times New Roman"/>
                <a:ea typeface="华文细黑"/>
                <a:cs typeface="Times New Roman"/>
              </a:rPr>
              <a:t>和</a:t>
            </a:r>
            <a:r>
              <a:rPr lang="en-US" altLang="zh-CN" sz="2900" kern="100" dirty="0">
                <a:solidFill>
                  <a:srgbClr val="002060"/>
                </a:solidFill>
                <a:latin typeface="宋体"/>
                <a:ea typeface="华文细黑"/>
                <a:cs typeface="Times New Roman"/>
              </a:rPr>
              <a:t>③</a:t>
            </a:r>
            <a:r>
              <a:rPr lang="zh-CN" altLang="zh-CN" sz="2900" kern="100" dirty="0">
                <a:solidFill>
                  <a:srgbClr val="002060"/>
                </a:solidFill>
                <a:latin typeface="Times New Roman"/>
                <a:ea typeface="华文细黑"/>
                <a:cs typeface="Times New Roman"/>
              </a:rPr>
              <a:t>相同，都是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那实际情况</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a:t>
            </a:r>
            <a:endParaRPr lang="zh-CN" altLang="zh-CN" sz="1100" kern="100" dirty="0">
              <a:latin typeface="宋体"/>
              <a:cs typeface="Courier New"/>
            </a:endParaRPr>
          </a:p>
        </p:txBody>
      </p:sp>
    </p:spTree>
    <p:extLst>
      <p:ext uri="{BB962C8B-B14F-4D97-AF65-F5344CB8AC3E}">
        <p14:creationId xmlns:p14="http://schemas.microsoft.com/office/powerpoint/2010/main" xmlns="" val="16685443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blinds(horizontal)">
                                      <p:cBhvr>
                                        <p:cTn id="18" dur="500"/>
                                        <p:tgtEl>
                                          <p:spTgt spid="2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5">
                                            <p:txEl>
                                              <p:pRg st="1" end="1"/>
                                            </p:txEl>
                                          </p:spTgt>
                                        </p:tgtEl>
                                        <p:attrNameLst>
                                          <p:attrName>style.visibility</p:attrName>
                                        </p:attrNameLst>
                                      </p:cBhvr>
                                      <p:to>
                                        <p:strVal val="visible"/>
                                      </p:to>
                                    </p:set>
                                    <p:animEffect transition="in" filter="blinds(horizontal)">
                                      <p:cBhvr>
                                        <p:cTn id="23" dur="500"/>
                                        <p:tgtEl>
                                          <p:spTgt spid="2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25">
                                            <p:txEl>
                                              <p:pRg st="0" end="0"/>
                                            </p:txEl>
                                          </p:spTgt>
                                        </p:tgtEl>
                                      </p:cBhvr>
                                    </p:animEffect>
                                    <p:set>
                                      <p:cBhvr>
                                        <p:cTn id="28" dur="1" fill="hold">
                                          <p:stCondLst>
                                            <p:cond delay="499"/>
                                          </p:stCondLst>
                                        </p:cTn>
                                        <p:tgtEl>
                                          <p:spTgt spid="25">
                                            <p:txEl>
                                              <p:pRg st="0" end="0"/>
                                            </p:txEl>
                                          </p:spTgt>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25">
                                            <p:txEl>
                                              <p:pRg st="1" end="1"/>
                                            </p:txEl>
                                          </p:spTgt>
                                        </p:tgtEl>
                                      </p:cBhvr>
                                    </p:animEffect>
                                    <p:set>
                                      <p:cBhvr>
                                        <p:cTn id="31" dur="1" fill="hold">
                                          <p:stCondLst>
                                            <p:cond delay="499"/>
                                          </p:stCondLst>
                                        </p:cTn>
                                        <p:tgtEl>
                                          <p:spTgt spid="25">
                                            <p:txEl>
                                              <p:pRg st="1" end="1"/>
                                            </p:txEl>
                                          </p:spTgt>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0" grpId="0"/>
      <p:bldP spid="20" grpId="1"/>
      <p:bldP spid="25"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矩形 22"/>
          <p:cNvSpPr/>
          <p:nvPr/>
        </p:nvSpPr>
        <p:spPr>
          <a:xfrm>
            <a:off x="247495" y="645483"/>
            <a:ext cx="11680359" cy="6288598"/>
          </a:xfrm>
          <a:prstGeom prst="rect">
            <a:avLst/>
          </a:prstGeom>
        </p:spPr>
        <p:txBody>
          <a:bodyPr wrap="square" lIns="121876" tIns="60937" rIns="121876" bIns="60937">
            <a:spAutoFit/>
          </a:bodyPr>
          <a:lstStyle/>
          <a:p>
            <a:pPr algn="ctr">
              <a:lnSpc>
                <a:spcPct val="135000"/>
              </a:lnSpc>
            </a:pPr>
            <a:r>
              <a:rPr lang="en-US" altLang="zh-CN" sz="2900" b="1" kern="100" dirty="0">
                <a:solidFill>
                  <a:srgbClr val="002060"/>
                </a:solidFill>
                <a:latin typeface="Times New Roman"/>
                <a:ea typeface="华文细黑"/>
                <a:cs typeface="Times New Roman"/>
              </a:rPr>
              <a:t>【</a:t>
            </a:r>
            <a:r>
              <a:rPr lang="zh-CN" altLang="en-US" sz="2900" b="1" kern="100" dirty="0">
                <a:solidFill>
                  <a:srgbClr val="002060"/>
                </a:solidFill>
                <a:latin typeface="Times New Roman"/>
                <a:ea typeface="华文细黑"/>
                <a:cs typeface="Times New Roman"/>
              </a:rPr>
              <a:t>课内阅读</a:t>
            </a:r>
            <a:r>
              <a:rPr lang="en-US" altLang="zh-CN" sz="2900" b="1" kern="100" dirty="0">
                <a:solidFill>
                  <a:srgbClr val="002060"/>
                </a:solidFill>
                <a:latin typeface="Times New Roman"/>
                <a:ea typeface="华文细黑"/>
                <a:cs typeface="Times New Roman"/>
              </a:rPr>
              <a:t>】</a:t>
            </a:r>
          </a:p>
          <a:p>
            <a:pPr algn="just">
              <a:lnSpc>
                <a:spcPct val="150000"/>
              </a:lnSpc>
            </a:pPr>
            <a:r>
              <a:rPr lang="zh-CN" altLang="zh-CN" sz="2900" b="1" kern="100" dirty="0">
                <a:latin typeface="Times New Roman"/>
                <a:ea typeface="华文细黑"/>
                <a:cs typeface="Times New Roman"/>
              </a:rPr>
              <a:t>阅读下面的文段，完成</a:t>
            </a:r>
            <a:r>
              <a:rPr lang="en-US" altLang="zh-CN" sz="2900" b="1" kern="100" dirty="0">
                <a:latin typeface="Times New Roman"/>
                <a:ea typeface="华文细黑"/>
                <a:cs typeface="Courier New"/>
              </a:rPr>
              <a:t>5</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9</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尔其勾芒在辰，凯风入律，肇允含滋，芬敷谧溢，绿穗靡靡，青英</a:t>
            </a:r>
            <a:r>
              <a:rPr lang="zh-CN" altLang="zh-CN" sz="2900" kern="100" dirty="0">
                <a:latin typeface="宋体"/>
                <a:ea typeface="华文细黑"/>
                <a:cs typeface="宋体"/>
              </a:rPr>
              <a:t>苾苾</a:t>
            </a:r>
            <a:r>
              <a:rPr lang="zh-CN" altLang="zh-CN" sz="2900" kern="100" dirty="0">
                <a:latin typeface="楷体_GB2312"/>
                <a:ea typeface="华文细黑"/>
                <a:cs typeface="楷体_GB2312"/>
              </a:rPr>
              <a:t>，不丰</a:t>
            </a:r>
            <a:r>
              <a:rPr lang="zh-CN" altLang="zh-CN" sz="2900" kern="100" dirty="0">
                <a:solidFill>
                  <a:srgbClr val="0000FF"/>
                </a:solidFill>
                <a:latin typeface="Times New Roman"/>
                <a:ea typeface="华文细黑"/>
                <a:cs typeface="Times New Roman"/>
              </a:rPr>
              <a:t>其</a:t>
            </a:r>
            <a:r>
              <a:rPr lang="zh-CN" altLang="zh-CN" sz="2900" kern="100" dirty="0">
                <a:latin typeface="Times New Roman"/>
                <a:ea typeface="华文细黑"/>
                <a:cs typeface="Times New Roman"/>
              </a:rPr>
              <a:t>华，但甘其实。如有意乎敦本，故微文</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妙质。蒂药房而攒萃，皮龙鳞以骈比，肤玉英而含津，色江萍以吐日。朱苞剖，明</a:t>
            </a:r>
            <a:r>
              <a:rPr lang="zh-CN" altLang="zh-CN" sz="2900" kern="100" dirty="0">
                <a:latin typeface="宋体"/>
                <a:ea typeface="华文细黑"/>
                <a:cs typeface="宋体"/>
              </a:rPr>
              <a:t>珰</a:t>
            </a:r>
            <a:r>
              <a:rPr lang="zh-CN" altLang="zh-CN" sz="2900" kern="100" dirty="0">
                <a:latin typeface="楷体_GB2312"/>
                <a:ea typeface="华文细黑"/>
                <a:cs typeface="楷体_GB2312"/>
              </a:rPr>
              <a:t>出，</a:t>
            </a:r>
            <a:r>
              <a:rPr lang="zh-CN" altLang="zh-CN" sz="2900" kern="100" dirty="0">
                <a:latin typeface="宋体"/>
                <a:ea typeface="华文细黑"/>
                <a:cs typeface="宋体"/>
              </a:rPr>
              <a:t>冏</a:t>
            </a:r>
            <a:r>
              <a:rPr lang="zh-CN" altLang="zh-CN" sz="2900" kern="100" dirty="0">
                <a:latin typeface="Times New Roman"/>
                <a:ea typeface="华文细黑"/>
                <a:cs typeface="Times New Roman"/>
              </a:rPr>
              <a:t>然数寸，犹不可匹。未玉齿而殆销，虽琼浆而可轶。彼众味之有五，此甘滋之不一。伊醇淑之无准，非精言之能悉。闻者欢而竦企，见者讶而惊仡。心恚可以蠲忿，口爽可以忘疾。且欲神</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醴露，何比数之湘橘？援蒲桃之见拟，亦古人之深疾。</a:t>
            </a:r>
            <a:endParaRPr lang="zh-CN" altLang="zh-CN" sz="1100" kern="100" dirty="0">
              <a:latin typeface="宋体"/>
              <a:cs typeface="Courier New"/>
            </a:endParaRPr>
          </a:p>
          <a:p>
            <a:pPr indent="711154" algn="just">
              <a:lnSpc>
                <a:spcPct val="150000"/>
              </a:lnSpc>
            </a:pPr>
            <a:endParaRPr lang="zh-CN" altLang="zh-CN" sz="1100" kern="100" dirty="0">
              <a:latin typeface="宋体"/>
              <a:cs typeface="Courier New"/>
            </a:endParaRPr>
          </a:p>
        </p:txBody>
      </p:sp>
      <p:sp>
        <p:nvSpPr>
          <p:cNvPr id="24" name="矩形 23"/>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阅读</a:t>
            </a:r>
            <a:r>
              <a:rPr lang="zh-CN" altLang="en-US" sz="2400" b="1" dirty="0">
                <a:solidFill>
                  <a:srgbClr val="FFFF00"/>
                </a:solidFill>
                <a:latin typeface="微软雅黑" pitchFamily="34" charset="-122"/>
                <a:ea typeface="微软雅黑" pitchFamily="34" charset="-122"/>
              </a:rPr>
              <a:t>达标</a:t>
            </a:r>
          </a:p>
        </p:txBody>
      </p:sp>
      <p:sp>
        <p:nvSpPr>
          <p:cNvPr id="39"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40"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41"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2"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3"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5</a:t>
            </a:r>
          </a:p>
        </p:txBody>
      </p:sp>
      <p:sp>
        <p:nvSpPr>
          <p:cNvPr id="44"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5"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6"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7"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8"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9"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50"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51"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2"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3"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5"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6"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7"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42433670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矩形 22"/>
          <p:cNvSpPr/>
          <p:nvPr/>
        </p:nvSpPr>
        <p:spPr>
          <a:xfrm>
            <a:off x="305319" y="440318"/>
            <a:ext cx="11564713" cy="5478376"/>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若</a:t>
            </a:r>
            <a:r>
              <a:rPr lang="zh-CN" altLang="zh-CN" sz="2900" kern="100" dirty="0">
                <a:solidFill>
                  <a:srgbClr val="0000FF"/>
                </a:solidFill>
                <a:latin typeface="Times New Roman"/>
                <a:ea typeface="华文细黑"/>
                <a:cs typeface="Times New Roman"/>
              </a:rPr>
              <a:t>乃</a:t>
            </a:r>
            <a:r>
              <a:rPr lang="zh-CN" altLang="zh-CN" sz="2900" kern="100" dirty="0">
                <a:latin typeface="Times New Roman"/>
                <a:ea typeface="华文细黑"/>
                <a:cs typeface="Times New Roman"/>
              </a:rPr>
              <a:t>卑轩洞开，嘉宾四会，时当燠煜，客或烦愦。而斯果在焉，莫不心侈</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体</a:t>
            </a:r>
            <a:r>
              <a:rPr lang="zh-CN" altLang="zh-CN" sz="2900" kern="100" dirty="0">
                <a:solidFill>
                  <a:srgbClr val="0000FF"/>
                </a:solidFill>
                <a:latin typeface="Times New Roman"/>
                <a:ea typeface="华文细黑"/>
                <a:cs typeface="Times New Roman"/>
              </a:rPr>
              <a:t>忲</a:t>
            </a:r>
            <a:r>
              <a:rPr lang="zh-CN" altLang="zh-CN" sz="2900" kern="100" dirty="0">
                <a:latin typeface="Times New Roman"/>
                <a:ea typeface="华文细黑"/>
                <a:cs typeface="Times New Roman"/>
              </a:rPr>
              <a:t>，信雕盘之仙液，实玳筵之绮缋。有终食于累百，愈益气而治内，故无</a:t>
            </a:r>
            <a:r>
              <a:rPr lang="zh-CN" altLang="zh-CN" sz="2900" kern="100" dirty="0">
                <a:solidFill>
                  <a:srgbClr val="0000FF"/>
                </a:solidFill>
                <a:latin typeface="Times New Roman"/>
                <a:ea typeface="华文细黑"/>
                <a:cs typeface="Times New Roman"/>
              </a:rPr>
              <a:t>厌</a:t>
            </a:r>
            <a:r>
              <a:rPr lang="zh-CN" altLang="zh-CN" sz="2900" kern="100" dirty="0">
                <a:latin typeface="Times New Roman"/>
                <a:ea typeface="华文细黑"/>
                <a:cs typeface="Times New Roman"/>
              </a:rPr>
              <a:t>于所甘，虽不贪而必爱。</a:t>
            </a:r>
            <a:r>
              <a:rPr lang="zh-CN" altLang="zh-CN" sz="2900" u="heavy" kern="100" dirty="0">
                <a:latin typeface="Times New Roman"/>
                <a:ea typeface="华文细黑"/>
                <a:cs typeface="Times New Roman"/>
              </a:rPr>
              <a:t>沉美李而莫取，浮甘瓜而自退。</a:t>
            </a:r>
            <a:r>
              <a:rPr lang="zh-CN" altLang="zh-CN" sz="2900" kern="100" dirty="0">
                <a:latin typeface="Times New Roman"/>
                <a:ea typeface="华文细黑"/>
                <a:cs typeface="Times New Roman"/>
              </a:rPr>
              <a:t>岂一座之所荣，冠四时之为最。</a:t>
            </a:r>
            <a:endParaRPr lang="en-US" altLang="zh-CN" sz="2900" kern="100" dirty="0">
              <a:latin typeface="Times New Roman"/>
              <a:ea typeface="华文细黑"/>
              <a:cs typeface="Times New Roman"/>
            </a:endParaRPr>
          </a:p>
          <a:p>
            <a:pPr indent="711154" algn="just">
              <a:lnSpc>
                <a:spcPct val="150000"/>
              </a:lnSpc>
            </a:pPr>
            <a:r>
              <a:rPr lang="zh-CN" altLang="zh-CN" sz="2900" kern="100" dirty="0">
                <a:latin typeface="Times New Roman"/>
                <a:ea typeface="华文细黑"/>
                <a:cs typeface="Times New Roman"/>
              </a:rPr>
              <a:t>夫其贵可以荐宗庙，</a:t>
            </a:r>
            <a:r>
              <a:rPr lang="zh-CN" altLang="zh-CN" sz="2900" kern="100" dirty="0">
                <a:solidFill>
                  <a:srgbClr val="0000FF"/>
                </a:solidFill>
                <a:latin typeface="Times New Roman"/>
                <a:ea typeface="华文细黑"/>
                <a:cs typeface="Times New Roman"/>
              </a:rPr>
              <a:t>其</a:t>
            </a:r>
            <a:r>
              <a:rPr lang="zh-CN" altLang="zh-CN" sz="2900" kern="100" dirty="0">
                <a:latin typeface="Times New Roman"/>
                <a:ea typeface="华文细黑"/>
                <a:cs typeface="Times New Roman"/>
              </a:rPr>
              <a:t>珍可以</a:t>
            </a:r>
            <a:r>
              <a:rPr lang="zh-CN" altLang="zh-CN" sz="2900" kern="100" dirty="0">
                <a:solidFill>
                  <a:srgbClr val="0000FF"/>
                </a:solidFill>
                <a:latin typeface="Times New Roman"/>
                <a:ea typeface="华文细黑"/>
                <a:cs typeface="Times New Roman"/>
              </a:rPr>
              <a:t>羞</a:t>
            </a:r>
            <a:r>
              <a:rPr lang="zh-CN" altLang="zh-CN" sz="2900" kern="100" dirty="0">
                <a:latin typeface="Times New Roman"/>
                <a:ea typeface="华文细黑"/>
                <a:cs typeface="Times New Roman"/>
              </a:rPr>
              <a:t>王公，亭十里而莫致，门九重兮</a:t>
            </a:r>
            <a:r>
              <a:rPr lang="zh-CN" altLang="zh-CN" sz="2900" kern="100" dirty="0">
                <a:solidFill>
                  <a:srgbClr val="0000FF"/>
                </a:solidFill>
                <a:latin typeface="Times New Roman"/>
                <a:ea typeface="华文细黑"/>
                <a:cs typeface="Times New Roman"/>
              </a:rPr>
              <a:t>曷</a:t>
            </a:r>
            <a:r>
              <a:rPr lang="zh-CN" altLang="zh-CN" sz="2900" kern="100" dirty="0">
                <a:latin typeface="Times New Roman"/>
                <a:ea typeface="华文细黑"/>
                <a:cs typeface="Times New Roman"/>
              </a:rPr>
              <a:t>通？山五峤兮白云，江千里兮清枫，何斯美之独远？嗟尔命之不工。每被销于凡口，罕获知于贵躬。</a:t>
            </a:r>
            <a:r>
              <a:rPr lang="zh-CN" altLang="zh-CN" sz="2900" u="heavy" kern="100" dirty="0">
                <a:latin typeface="Times New Roman"/>
                <a:ea typeface="华文细黑"/>
                <a:cs typeface="Times New Roman"/>
              </a:rPr>
              <a:t>柿可称乎梁侯，梨何幸乎张公？</a:t>
            </a:r>
            <a:r>
              <a:rPr lang="zh-CN" altLang="zh-CN" sz="2900" kern="100" dirty="0">
                <a:latin typeface="Times New Roman"/>
                <a:ea typeface="华文细黑"/>
                <a:cs typeface="Times New Roman"/>
              </a:rPr>
              <a:t>亦因人之所遇，孰能辩乎其中哉！</a:t>
            </a:r>
            <a:endParaRPr lang="zh-CN" altLang="zh-CN" sz="1100" kern="100" dirty="0">
              <a:latin typeface="宋体"/>
              <a:cs typeface="Courier New"/>
            </a:endParaRPr>
          </a:p>
        </p:txBody>
      </p:sp>
      <p:sp>
        <p:nvSpPr>
          <p:cNvPr id="18"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9"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0"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1"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2"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5</a:t>
            </a:r>
          </a:p>
        </p:txBody>
      </p:sp>
      <p:sp>
        <p:nvSpPr>
          <p:cNvPr id="39"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0"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1"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2"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3"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4"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5"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6"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7"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8"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49"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0"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1"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7182058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526256" y="621482"/>
            <a:ext cx="11448612"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下列加颜色词的解释不正确的一项是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莫不心侈而体</a:t>
            </a:r>
            <a:r>
              <a:rPr lang="zh-CN" altLang="zh-CN" sz="2900" kern="100" dirty="0">
                <a:solidFill>
                  <a:srgbClr val="0000FF"/>
                </a:solidFill>
                <a:latin typeface="Times New Roman"/>
                <a:ea typeface="华文细黑"/>
                <a:cs typeface="Times New Roman"/>
              </a:rPr>
              <a:t>忲</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忲：安泰</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故无</a:t>
            </a:r>
            <a:r>
              <a:rPr lang="zh-CN" altLang="zh-CN" sz="2900" kern="100" dirty="0">
                <a:solidFill>
                  <a:srgbClr val="0000FF"/>
                </a:solidFill>
                <a:latin typeface="Times New Roman"/>
                <a:ea typeface="华文细黑"/>
                <a:cs typeface="Times New Roman"/>
              </a:rPr>
              <a:t>厌</a:t>
            </a:r>
            <a:r>
              <a:rPr lang="zh-CN" altLang="zh-CN" sz="2900" kern="100" dirty="0">
                <a:latin typeface="Times New Roman"/>
                <a:ea typeface="华文细黑"/>
                <a:cs typeface="Times New Roman"/>
              </a:rPr>
              <a:t>于所甘</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厌：同</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餍</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，满足</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其珍可以</a:t>
            </a:r>
            <a:r>
              <a:rPr lang="zh-CN" altLang="zh-CN" sz="2900" kern="100" dirty="0">
                <a:solidFill>
                  <a:srgbClr val="0000FF"/>
                </a:solidFill>
                <a:latin typeface="Times New Roman"/>
                <a:ea typeface="华文细黑"/>
                <a:cs typeface="Times New Roman"/>
              </a:rPr>
              <a:t>羞</a:t>
            </a:r>
            <a:r>
              <a:rPr lang="zh-CN" altLang="zh-CN" sz="2900" kern="100" dirty="0">
                <a:latin typeface="Times New Roman"/>
                <a:ea typeface="华文细黑"/>
                <a:cs typeface="Times New Roman"/>
              </a:rPr>
              <a:t>王公</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羞：使</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羞愧</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门九重兮</a:t>
            </a:r>
            <a:r>
              <a:rPr lang="zh-CN" altLang="zh-CN" sz="2900" kern="100" dirty="0">
                <a:solidFill>
                  <a:srgbClr val="0000FF"/>
                </a:solidFill>
                <a:latin typeface="Times New Roman"/>
                <a:ea typeface="华文细黑"/>
                <a:cs typeface="Times New Roman"/>
              </a:rPr>
              <a:t>曷</a:t>
            </a:r>
            <a:r>
              <a:rPr lang="zh-CN" altLang="zh-CN" sz="2900" kern="100" dirty="0">
                <a:latin typeface="Times New Roman"/>
                <a:ea typeface="华文细黑"/>
                <a:cs typeface="Times New Roman"/>
              </a:rPr>
              <a:t>通</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曷：同</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何</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，怎能</a:t>
            </a:r>
            <a:endParaRPr lang="zh-CN" altLang="zh-CN" sz="11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0" name="TextBox 19"/>
          <p:cNvSpPr txBox="1"/>
          <p:nvPr/>
        </p:nvSpPr>
        <p:spPr>
          <a:xfrm>
            <a:off x="368561" y="257295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矩形 20"/>
          <p:cNvSpPr/>
          <p:nvPr/>
        </p:nvSpPr>
        <p:spPr>
          <a:xfrm>
            <a:off x="497123" y="3861842"/>
            <a:ext cx="4894254" cy="761729"/>
          </a:xfrm>
          <a:prstGeom prst="rect">
            <a:avLst/>
          </a:prstGeom>
        </p:spPr>
        <p:txBody>
          <a:bodyPr wrap="none" lIns="91423" tIns="45711" rIns="91423" bIns="45711">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羞：进贡</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给人进食</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22"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4"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3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5</a:t>
            </a:r>
          </a:p>
        </p:txBody>
      </p:sp>
      <p:sp>
        <p:nvSpPr>
          <p:cNvPr id="4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4"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18280399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linds(horizontal)">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1"/>
                                        </p:tgtEl>
                                      </p:cBhvr>
                                    </p:animEffect>
                                    <p:set>
                                      <p:cBhvr>
                                        <p:cTn id="2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0" grpId="0"/>
      <p:bldP spid="20" grpId="1"/>
      <p:bldP spid="21" grpId="0"/>
      <p:bldP spid="21" grpId="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26256" y="-106611"/>
            <a:ext cx="11448612" cy="79247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6.</a:t>
            </a:r>
            <a:r>
              <a:rPr lang="zh-CN" altLang="zh-CN" sz="2900" kern="100" dirty="0">
                <a:latin typeface="Times New Roman"/>
                <a:ea typeface="华文细黑"/>
                <a:cs typeface="Times New Roman"/>
              </a:rPr>
              <a:t>下列各组句子中，加颜色词的意义和用法不相同的一组是</a:t>
            </a:r>
            <a:endParaRPr lang="zh-CN" altLang="zh-CN" sz="1100" kern="100" dirty="0">
              <a:latin typeface="宋体"/>
              <a:cs typeface="Courier New"/>
            </a:endParaRPr>
          </a:p>
        </p:txBody>
      </p:sp>
      <p:sp>
        <p:nvSpPr>
          <p:cNvPr id="20" name="TextBox 19"/>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2" name="TextBox 2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38" name="矩形 37"/>
          <p:cNvSpPr/>
          <p:nvPr/>
        </p:nvSpPr>
        <p:spPr>
          <a:xfrm>
            <a:off x="630982" y="1230480"/>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A.</a:t>
            </a:r>
            <a:endParaRPr lang="zh-CN" altLang="en-US" sz="2900" dirty="0"/>
          </a:p>
        </p:txBody>
      </p:sp>
      <p:sp>
        <p:nvSpPr>
          <p:cNvPr id="39" name="左大括号 38"/>
          <p:cNvSpPr/>
          <p:nvPr/>
        </p:nvSpPr>
        <p:spPr>
          <a:xfrm>
            <a:off x="1123161" y="986383"/>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0" name="矩形 39"/>
          <p:cNvSpPr/>
          <p:nvPr/>
        </p:nvSpPr>
        <p:spPr>
          <a:xfrm>
            <a:off x="630983" y="2657243"/>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B.</a:t>
            </a:r>
            <a:endParaRPr lang="zh-CN" altLang="en-US" sz="2900" dirty="0"/>
          </a:p>
        </p:txBody>
      </p:sp>
      <p:sp>
        <p:nvSpPr>
          <p:cNvPr id="41" name="矩形 40"/>
          <p:cNvSpPr/>
          <p:nvPr/>
        </p:nvSpPr>
        <p:spPr>
          <a:xfrm>
            <a:off x="1250012" y="2205658"/>
            <a:ext cx="2787908"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莫不心侈</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体忲</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故微文</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妙质</a:t>
            </a:r>
            <a:r>
              <a:rPr lang="en-US" altLang="zh-CN" sz="2900" kern="100" dirty="0">
                <a:latin typeface="Times New Roman"/>
                <a:ea typeface="华文细黑"/>
              </a:rPr>
              <a:t>)</a:t>
            </a:r>
            <a:endParaRPr lang="zh-CN" altLang="en-US" sz="2900" dirty="0"/>
          </a:p>
        </p:txBody>
      </p:sp>
      <p:sp>
        <p:nvSpPr>
          <p:cNvPr id="42" name="左大括号 41"/>
          <p:cNvSpPr/>
          <p:nvPr/>
        </p:nvSpPr>
        <p:spPr>
          <a:xfrm>
            <a:off x="1167039" y="2413146"/>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3" name="矩形 42"/>
          <p:cNvSpPr/>
          <p:nvPr/>
        </p:nvSpPr>
        <p:spPr>
          <a:xfrm>
            <a:off x="5560118" y="1145075"/>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C.</a:t>
            </a:r>
            <a:endParaRPr lang="zh-CN" altLang="en-US" sz="2900" dirty="0"/>
          </a:p>
        </p:txBody>
      </p:sp>
      <p:sp>
        <p:nvSpPr>
          <p:cNvPr id="44" name="矩形 43"/>
          <p:cNvSpPr/>
          <p:nvPr/>
        </p:nvSpPr>
        <p:spPr>
          <a:xfrm>
            <a:off x="6135270" y="693490"/>
            <a:ext cx="353170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且欲神</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醴露</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良曰：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长</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臣。</a:t>
            </a:r>
            <a:r>
              <a:rPr lang="en-US" altLang="zh-CN" sz="2900" kern="100" dirty="0">
                <a:latin typeface="宋体"/>
                <a:ea typeface="华文细黑"/>
                <a:cs typeface="Times New Roman"/>
              </a:rPr>
              <a:t>”</a:t>
            </a:r>
            <a:endParaRPr lang="zh-CN" altLang="en-US" sz="2900" dirty="0"/>
          </a:p>
        </p:txBody>
      </p:sp>
      <p:sp>
        <p:nvSpPr>
          <p:cNvPr id="45" name="左大括号 44"/>
          <p:cNvSpPr/>
          <p:nvPr/>
        </p:nvSpPr>
        <p:spPr>
          <a:xfrm>
            <a:off x="6052296" y="900978"/>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6" name="矩形 45"/>
          <p:cNvSpPr/>
          <p:nvPr/>
        </p:nvSpPr>
        <p:spPr>
          <a:xfrm>
            <a:off x="5519143" y="2657243"/>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D.</a:t>
            </a:r>
            <a:endParaRPr lang="zh-CN" altLang="en-US" sz="2900" dirty="0"/>
          </a:p>
        </p:txBody>
      </p:sp>
      <p:sp>
        <p:nvSpPr>
          <p:cNvPr id="47" name="矩形 46"/>
          <p:cNvSpPr/>
          <p:nvPr/>
        </p:nvSpPr>
        <p:spPr>
          <a:xfrm>
            <a:off x="6138172" y="2205658"/>
            <a:ext cx="353170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不丰</a:t>
            </a:r>
            <a:r>
              <a:rPr lang="zh-CN" altLang="zh-CN" sz="2900" kern="100" dirty="0">
                <a:solidFill>
                  <a:srgbClr val="0000FF"/>
                </a:solidFill>
                <a:latin typeface="Times New Roman"/>
                <a:ea typeface="华文细黑"/>
                <a:cs typeface="Times New Roman"/>
              </a:rPr>
              <a:t>其</a:t>
            </a:r>
            <a:r>
              <a:rPr lang="zh-CN" altLang="zh-CN" sz="2900" kern="100" dirty="0">
                <a:latin typeface="Times New Roman"/>
                <a:ea typeface="华文细黑"/>
                <a:cs typeface="Times New Roman"/>
              </a:rPr>
              <a:t>华，但甘其实</a:t>
            </a:r>
            <a:endParaRPr lang="en-US" altLang="zh-CN" sz="2900" kern="100" dirty="0">
              <a:latin typeface="Times New Roman"/>
              <a:ea typeface="华文细黑"/>
            </a:endParaRPr>
          </a:p>
          <a:p>
            <a:pPr>
              <a:lnSpc>
                <a:spcPct val="150000"/>
              </a:lnSpc>
            </a:pPr>
            <a:r>
              <a:rPr lang="zh-CN" altLang="zh-CN" sz="2900" kern="100" dirty="0">
                <a:solidFill>
                  <a:srgbClr val="0000FF"/>
                </a:solidFill>
                <a:latin typeface="Times New Roman"/>
                <a:ea typeface="华文细黑"/>
                <a:cs typeface="Times New Roman"/>
              </a:rPr>
              <a:t>其</a:t>
            </a:r>
            <a:r>
              <a:rPr lang="zh-CN" altLang="zh-CN" sz="2900" kern="100" dirty="0">
                <a:latin typeface="Times New Roman"/>
                <a:ea typeface="华文细黑"/>
                <a:cs typeface="Times New Roman"/>
              </a:rPr>
              <a:t>珍可以羞王公</a:t>
            </a:r>
            <a:endParaRPr lang="zh-CN" altLang="en-US" sz="2900" dirty="0"/>
          </a:p>
        </p:txBody>
      </p:sp>
      <p:sp>
        <p:nvSpPr>
          <p:cNvPr id="48" name="左大括号 47"/>
          <p:cNvSpPr/>
          <p:nvPr/>
        </p:nvSpPr>
        <p:spPr>
          <a:xfrm>
            <a:off x="6055199" y="2413146"/>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9" name="矩形 48"/>
          <p:cNvSpPr/>
          <p:nvPr/>
        </p:nvSpPr>
        <p:spPr>
          <a:xfrm>
            <a:off x="1198662" y="765498"/>
            <a:ext cx="241601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若</a:t>
            </a:r>
            <a:r>
              <a:rPr lang="zh-CN" altLang="zh-CN" sz="2900" kern="100" dirty="0">
                <a:solidFill>
                  <a:srgbClr val="0000FF"/>
                </a:solidFill>
                <a:latin typeface="Times New Roman"/>
                <a:ea typeface="华文细黑"/>
                <a:cs typeface="Times New Roman"/>
              </a:rPr>
              <a:t>乃</a:t>
            </a:r>
            <a:r>
              <a:rPr lang="zh-CN" altLang="zh-CN" sz="2900" kern="100" dirty="0">
                <a:latin typeface="Times New Roman"/>
                <a:ea typeface="华文细黑"/>
                <a:cs typeface="Times New Roman"/>
              </a:rPr>
              <a:t>卑轩洞开</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其实</a:t>
            </a:r>
            <a:r>
              <a:rPr lang="zh-CN" altLang="zh-CN" sz="2900" kern="100" dirty="0">
                <a:solidFill>
                  <a:srgbClr val="0000FF"/>
                </a:solidFill>
                <a:latin typeface="Times New Roman"/>
                <a:ea typeface="华文细黑"/>
                <a:cs typeface="Times New Roman"/>
              </a:rPr>
              <a:t>乃</a:t>
            </a:r>
            <a:r>
              <a:rPr lang="zh-CN" altLang="zh-CN" sz="2900" kern="100" dirty="0">
                <a:latin typeface="Times New Roman"/>
                <a:ea typeface="华文细黑"/>
                <a:cs typeface="Times New Roman"/>
              </a:rPr>
              <a:t>熟</a:t>
            </a:r>
            <a:endParaRPr lang="zh-CN" altLang="en-US" sz="2900" dirty="0"/>
          </a:p>
        </p:txBody>
      </p:sp>
      <p:sp>
        <p:nvSpPr>
          <p:cNvPr id="23" name="TextBox 22"/>
          <p:cNvSpPr txBox="1"/>
          <p:nvPr/>
        </p:nvSpPr>
        <p:spPr>
          <a:xfrm>
            <a:off x="442579" y="105353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50" name="矩形 49"/>
          <p:cNvSpPr/>
          <p:nvPr/>
        </p:nvSpPr>
        <p:spPr>
          <a:xfrm>
            <a:off x="406575" y="3645819"/>
            <a:ext cx="11448612"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项均为副词，前一个解释为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，后一个解释为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项连词，表并列。</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项介词，表比较。</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项代词，它的。</a:t>
            </a:r>
            <a:endParaRPr lang="zh-CN" altLang="zh-CN" sz="1100" kern="100" dirty="0">
              <a:latin typeface="宋体"/>
              <a:cs typeface="Courier New"/>
            </a:endParaRPr>
          </a:p>
        </p:txBody>
      </p:sp>
      <p:sp>
        <p:nvSpPr>
          <p:cNvPr id="51"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52"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53"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54"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55"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56"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6</a:t>
            </a:r>
          </a:p>
        </p:txBody>
      </p:sp>
      <p:sp>
        <p:nvSpPr>
          <p:cNvPr id="57"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58"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59"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60"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61"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62"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63"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64"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65"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66"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67"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68"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5311953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3"/>
                                        </p:tgtEl>
                                      </p:cBhvr>
                                    </p:animEffect>
                                    <p:set>
                                      <p:cBhvr>
                                        <p:cTn id="12"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 restart="whenNotActive" fill="hold" evtFilter="cancelBubble" nodeType="interactiveSeq">
                <p:stCondLst>
                  <p:cond evt="onClick" delay="0">
                    <p:tgtEl>
                      <p:spTgt spid="2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0">
                                            <p:txEl>
                                              <p:pRg st="0" end="0"/>
                                            </p:txEl>
                                          </p:spTgt>
                                        </p:tgtEl>
                                        <p:attrNameLst>
                                          <p:attrName>style.visibility</p:attrName>
                                        </p:attrNameLst>
                                      </p:cBhvr>
                                      <p:to>
                                        <p:strVal val="visible"/>
                                      </p:to>
                                    </p:set>
                                    <p:animEffect transition="in" filter="blinds(horizontal)">
                                      <p:cBhvr>
                                        <p:cTn id="18" dur="500"/>
                                        <p:tgtEl>
                                          <p:spTgt spid="5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0">
                                            <p:txEl>
                                              <p:pRg st="1" end="1"/>
                                            </p:txEl>
                                          </p:spTgt>
                                        </p:tgtEl>
                                        <p:attrNameLst>
                                          <p:attrName>style.visibility</p:attrName>
                                        </p:attrNameLst>
                                      </p:cBhvr>
                                      <p:to>
                                        <p:strVal val="visible"/>
                                      </p:to>
                                    </p:set>
                                    <p:animEffect transition="in" filter="blinds(horizontal)">
                                      <p:cBhvr>
                                        <p:cTn id="23" dur="500"/>
                                        <p:tgtEl>
                                          <p:spTgt spid="5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50">
                                            <p:txEl>
                                              <p:pRg st="2" end="2"/>
                                            </p:txEl>
                                          </p:spTgt>
                                        </p:tgtEl>
                                        <p:attrNameLst>
                                          <p:attrName>style.visibility</p:attrName>
                                        </p:attrNameLst>
                                      </p:cBhvr>
                                      <p:to>
                                        <p:strVal val="visible"/>
                                      </p:to>
                                    </p:set>
                                    <p:animEffect transition="in" filter="blinds(horizontal)">
                                      <p:cBhvr>
                                        <p:cTn id="28" dur="500"/>
                                        <p:tgtEl>
                                          <p:spTgt spid="50">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50">
                                            <p:txEl>
                                              <p:pRg st="0" end="0"/>
                                            </p:txEl>
                                          </p:spTgt>
                                        </p:tgtEl>
                                      </p:cBhvr>
                                    </p:animEffect>
                                    <p:set>
                                      <p:cBhvr>
                                        <p:cTn id="33" dur="1" fill="hold">
                                          <p:stCondLst>
                                            <p:cond delay="499"/>
                                          </p:stCondLst>
                                        </p:cTn>
                                        <p:tgtEl>
                                          <p:spTgt spid="50">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50">
                                            <p:txEl>
                                              <p:pRg st="1" end="1"/>
                                            </p:txEl>
                                          </p:spTgt>
                                        </p:tgtEl>
                                      </p:cBhvr>
                                    </p:animEffect>
                                    <p:set>
                                      <p:cBhvr>
                                        <p:cTn id="36" dur="1" fill="hold">
                                          <p:stCondLst>
                                            <p:cond delay="499"/>
                                          </p:stCondLst>
                                        </p:cTn>
                                        <p:tgtEl>
                                          <p:spTgt spid="50">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50">
                                            <p:txEl>
                                              <p:pRg st="2" end="2"/>
                                            </p:txEl>
                                          </p:spTgt>
                                        </p:tgtEl>
                                      </p:cBhvr>
                                    </p:animEffect>
                                    <p:set>
                                      <p:cBhvr>
                                        <p:cTn id="39" dur="1" fill="hold">
                                          <p:stCondLst>
                                            <p:cond delay="499"/>
                                          </p:stCondLst>
                                        </p:cTn>
                                        <p:tgtEl>
                                          <p:spTgt spid="50">
                                            <p:txEl>
                                              <p:pRg st="2" end="2"/>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3" grpId="0"/>
      <p:bldP spid="23" grpId="1"/>
      <p:bldP spid="50" grpId="0" uiExpand="1" build="allAtOnce"/>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4417" y="446644"/>
            <a:ext cx="11177630" cy="4808962"/>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7.</a:t>
            </a:r>
            <a:r>
              <a:rPr lang="zh-CN" altLang="zh-CN" sz="2900" kern="100" dirty="0">
                <a:latin typeface="Times New Roman"/>
                <a:ea typeface="华文细黑"/>
                <a:cs typeface="Times New Roman"/>
              </a:rPr>
              <a:t>下列句子编为四组，全都是直接描写荔枝奇异珍贵的一组是</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肤玉英而含津，色江萍以吐日　</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山五峤兮白云，江千里兮清枫，何斯美之独远　</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未玉齿而殆销，虽琼浆而可轶　</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岂一座之所荣，冠四时之为最　</a:t>
            </a:r>
            <a:r>
              <a:rPr lang="en-US" altLang="zh-CN" sz="2900" kern="100" dirty="0">
                <a:latin typeface="宋体"/>
                <a:ea typeface="华文细黑"/>
                <a:cs typeface="Times New Roman"/>
              </a:rPr>
              <a:t>⑤</a:t>
            </a:r>
            <a:r>
              <a:rPr lang="zh-CN" altLang="zh-CN" sz="2900" kern="100" dirty="0">
                <a:latin typeface="Times New Roman"/>
                <a:ea typeface="华文细黑"/>
                <a:cs typeface="Times New Roman"/>
              </a:rPr>
              <a:t>夫其贵可以荐宗庙，其珍可以羞王公　</a:t>
            </a:r>
            <a:r>
              <a:rPr lang="en-US" altLang="zh-CN" sz="2900" kern="100" dirty="0">
                <a:latin typeface="宋体"/>
                <a:ea typeface="华文细黑"/>
                <a:cs typeface="Times New Roman"/>
              </a:rPr>
              <a:t>⑥</a:t>
            </a:r>
            <a:r>
              <a:rPr lang="zh-CN" altLang="zh-CN" sz="2900" kern="100" dirty="0">
                <a:latin typeface="Times New Roman"/>
                <a:ea typeface="华文细黑"/>
                <a:cs typeface="Times New Roman"/>
              </a:rPr>
              <a:t>明珰出，冏然数寸</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en-US" altLang="zh-CN" sz="2900" kern="100" dirty="0">
                <a:latin typeface="宋体"/>
                <a:ea typeface="华文细黑"/>
                <a:cs typeface="Times New Roman"/>
              </a:rPr>
              <a:t>①②④</a:t>
            </a:r>
            <a:r>
              <a:rPr lang="en-US" altLang="zh-CN" sz="2900" kern="100" dirty="0">
                <a:latin typeface="Times New Roman"/>
                <a:ea typeface="华文细黑"/>
                <a:cs typeface="Courier New"/>
              </a:rPr>
              <a:t>  				B.</a:t>
            </a:r>
            <a:r>
              <a:rPr lang="en-US" altLang="zh-CN" sz="2900" kern="100" dirty="0">
                <a:latin typeface="宋体"/>
                <a:ea typeface="华文细黑"/>
                <a:cs typeface="Times New Roman"/>
              </a:rPr>
              <a:t>①③⑥</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en-US" altLang="zh-CN" sz="2900" kern="100" dirty="0">
                <a:latin typeface="宋体"/>
                <a:ea typeface="华文细黑"/>
                <a:cs typeface="Times New Roman"/>
              </a:rPr>
              <a:t>③④⑥</a:t>
            </a:r>
            <a:r>
              <a:rPr lang="en-US" altLang="zh-CN" sz="2900" kern="100" dirty="0">
                <a:latin typeface="Times New Roman"/>
                <a:ea typeface="华文细黑"/>
                <a:cs typeface="Courier New"/>
              </a:rPr>
              <a:t>  				D.</a:t>
            </a:r>
            <a:r>
              <a:rPr lang="en-US" altLang="zh-CN" sz="2900" kern="100" dirty="0">
                <a:latin typeface="宋体"/>
                <a:ea typeface="华文细黑"/>
                <a:cs typeface="Times New Roman"/>
              </a:rPr>
              <a:t>②③⑤</a:t>
            </a:r>
            <a:endParaRPr lang="zh-CN" altLang="zh-CN" sz="1100" kern="100" dirty="0">
              <a:latin typeface="宋体"/>
              <a:cs typeface="Courier New"/>
            </a:endParaRPr>
          </a:p>
        </p:txBody>
      </p:sp>
      <p:sp>
        <p:nvSpPr>
          <p:cNvPr id="17" name="矩形 16"/>
          <p:cNvSpPr/>
          <p:nvPr/>
        </p:nvSpPr>
        <p:spPr>
          <a:xfrm>
            <a:off x="514417" y="5013970"/>
            <a:ext cx="11177630"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②</a:t>
            </a:r>
            <a:r>
              <a:rPr lang="zh-CN" altLang="zh-CN" sz="2900" kern="100" dirty="0">
                <a:solidFill>
                  <a:srgbClr val="002060"/>
                </a:solidFill>
                <a:latin typeface="Times New Roman"/>
                <a:ea typeface="华文细黑"/>
                <a:cs typeface="Times New Roman"/>
              </a:rPr>
              <a:t>是讲荔枝生长在偏远的地方，</a:t>
            </a:r>
            <a:r>
              <a:rPr lang="en-US" altLang="zh-CN" sz="2900" kern="100" dirty="0">
                <a:solidFill>
                  <a:srgbClr val="002060"/>
                </a:solidFill>
                <a:latin typeface="宋体"/>
                <a:ea typeface="华文细黑"/>
                <a:cs typeface="Times New Roman"/>
              </a:rPr>
              <a:t>④⑤</a:t>
            </a:r>
            <a:r>
              <a:rPr lang="zh-CN" altLang="zh-CN" sz="2900" kern="100" dirty="0">
                <a:solidFill>
                  <a:srgbClr val="002060"/>
                </a:solidFill>
                <a:latin typeface="Times New Roman"/>
                <a:ea typeface="华文细黑"/>
                <a:cs typeface="Times New Roman"/>
              </a:rPr>
              <a:t>是议论，均应排除。</a:t>
            </a:r>
            <a:endParaRPr lang="zh-CN" altLang="zh-CN" sz="11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34" name="TextBox 33"/>
          <p:cNvSpPr txBox="1"/>
          <p:nvPr/>
        </p:nvSpPr>
        <p:spPr>
          <a:xfrm>
            <a:off x="4943079" y="357381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35"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36"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37"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38"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39"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0"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1"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7</a:t>
            </a:r>
          </a:p>
        </p:txBody>
      </p:sp>
      <p:sp>
        <p:nvSpPr>
          <p:cNvPr id="42"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3"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4"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5"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6"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7"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8"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9"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0"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1"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2"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14149553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linds(horizont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4"/>
                                        </p:tgtEl>
                                      </p:cBhvr>
                                    </p:animEffect>
                                    <p:set>
                                      <p:cBhvr>
                                        <p:cTn id="12"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blinds(horizontal)">
                                      <p:cBhvr>
                                        <p:cTn id="18" dur="500"/>
                                        <p:tgtEl>
                                          <p:spTgt spid="1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17">
                                            <p:txEl>
                                              <p:pRg st="0" end="0"/>
                                            </p:txEl>
                                          </p:spTgt>
                                        </p:tgtEl>
                                      </p:cBhvr>
                                    </p:animEffect>
                                    <p:set>
                                      <p:cBhvr>
                                        <p:cTn id="23" dur="1" fill="hold">
                                          <p:stCondLst>
                                            <p:cond delay="499"/>
                                          </p:stCondLst>
                                        </p:cTn>
                                        <p:tgtEl>
                                          <p:spTgt spid="17">
                                            <p:txEl>
                                              <p:pRg st="0" end="0"/>
                                            </p:txEl>
                                          </p:spTgt>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7" grpId="0" build="allAtOnce"/>
      <p:bldP spid="34" grpId="0"/>
      <p:bldP spid="34" grpId="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21"/>
          <p:cNvSpPr/>
          <p:nvPr/>
        </p:nvSpPr>
        <p:spPr>
          <a:xfrm>
            <a:off x="376494" y="-26590"/>
            <a:ext cx="11336843" cy="6586372"/>
          </a:xfrm>
          <a:prstGeom prst="rect">
            <a:avLst/>
          </a:prstGeom>
        </p:spPr>
        <p:txBody>
          <a:bodyPr wrap="square" lIns="121876" tIns="60937" rIns="121876" bIns="60937">
            <a:spAutoFit/>
          </a:bodyPr>
          <a:lstStyle/>
          <a:p>
            <a:pPr algn="just">
              <a:lnSpc>
                <a:spcPct val="150000"/>
              </a:lnSpc>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下列对原文有关内容的分析和概括，不正确的一项是</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作者先运用铺叙手法渲染荔枝的外形奇美和内在甘美，然后侧重写荔</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枝的特殊功用，最后则笔锋一转，写荔枝本为水果精品，但最终能物</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尽其用，被理解被重视。</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如果是厅堂门窗大开，嘉宾好友会集，时节炎热，客人中有烦躁不安</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的，然而只要荔枝在场，便使人无不心情舒畅而身体安泰。</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柿子何以得到梁侯称赞，梨子何以有幸被张公赏识？也是因各人机遇</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的不同，谁能说得清楚其中的缘故呢！</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本文是一篇托物言志的骈文，作者的目的不是在于介绍荔枝，而是借</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荔枝来表达心中的感怀。</a:t>
            </a:r>
            <a:endParaRPr lang="zh-CN" altLang="zh-CN" sz="28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0" name="TextBox 19"/>
          <p:cNvSpPr txBox="1"/>
          <p:nvPr/>
        </p:nvSpPr>
        <p:spPr>
          <a:xfrm>
            <a:off x="190551" y="621483"/>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3" name="Rectangle 21">
            <a:hlinkClick r:id="rId4"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4" name="Rectangle 21">
            <a:hlinkClick r:id="rId5"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39" name="Rectangle 21">
            <a:hlinkClick r:id="rId6"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0" name="Rectangle 21">
            <a:hlinkClick r:id="rId7"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1" name="Rectangle 21">
            <a:hlinkClick r:id="rId8"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2" name="Rectangle 21">
            <a:hlinkClick r:id="rId9"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3" name="Rectangle 21">
            <a:hlinkClick r:id="rId10"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4" name="Rectangle 21">
            <a:hlinkClick r:id="rId11"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8</a:t>
            </a:r>
          </a:p>
        </p:txBody>
      </p:sp>
      <p:sp>
        <p:nvSpPr>
          <p:cNvPr id="45" name="Rectangle 21">
            <a:hlinkClick r:id="rId12"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6" name="Rectangle 21">
            <a:hlinkClick r:id="rId13"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7" name="Rectangle 21">
            <a:hlinkClick r:id="rId14"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8" name="Rectangle 21">
            <a:hlinkClick r:id="rId15"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9" name="Rectangle 21">
            <a:hlinkClick r:id="rId16"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0" name="Rectangle 21">
            <a:hlinkClick r:id="rId17"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1" name="Rectangle 21">
            <a:hlinkClick r:id="rId18"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2" name="Rectangle 21">
            <a:hlinkClick r:id="rId19"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3" name="Rectangle 21">
            <a:hlinkClick r:id="rId20"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4" name="Rectangle 21">
            <a:hlinkClick r:id="rId21"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8925796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20" grpId="0"/>
      <p:bldP spid="20" grpId="1"/>
    </p:bldLst>
  </p:timing>
</p:sld>
</file>

<file path=ppt/slides/slide2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2" name="矩形 21"/>
          <p:cNvSpPr/>
          <p:nvPr/>
        </p:nvSpPr>
        <p:spPr>
          <a:xfrm>
            <a:off x="543200" y="944506"/>
            <a:ext cx="11003428"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但最终能物尽其用，被理解被重视</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错，应是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却最终不能物尽其用，反而被误解被冷落被遗忘</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23"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4"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3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8</a:t>
            </a:r>
          </a:p>
        </p:txBody>
      </p:sp>
      <p:sp>
        <p:nvSpPr>
          <p:cNvPr id="4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4"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11443291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44549" y="949728"/>
            <a:ext cx="1111346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9.</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沉美李而莫取，浮甘瓜而自退。</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Courier New"/>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柿可称乎梁侯，梨何幸乎张公？</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6" name="TextBox 5"/>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3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3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3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9</a:t>
            </a:r>
          </a:p>
        </p:txBody>
      </p:sp>
      <p:sp>
        <p:nvSpPr>
          <p:cNvPr id="4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4"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
        <p:nvSpPr>
          <p:cNvPr id="3" name="矩形 2"/>
          <p:cNvSpPr/>
          <p:nvPr/>
        </p:nvSpPr>
        <p:spPr>
          <a:xfrm>
            <a:off x="1755358" y="2277667"/>
            <a:ext cx="8366359"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吃了荔枝之后</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连甘美的瓜、李子也没有人取食。</a:t>
            </a:r>
            <a:endParaRPr lang="zh-CN" altLang="en-US" sz="2900" kern="100" dirty="0">
              <a:solidFill>
                <a:srgbClr val="C00000"/>
              </a:solidFill>
              <a:latin typeface="宋体"/>
              <a:ea typeface="华文细黑"/>
              <a:cs typeface="Times New Roman"/>
            </a:endParaRPr>
          </a:p>
        </p:txBody>
      </p:sp>
      <p:sp>
        <p:nvSpPr>
          <p:cNvPr id="4" name="矩形 3"/>
          <p:cNvSpPr/>
          <p:nvPr/>
        </p:nvSpPr>
        <p:spPr>
          <a:xfrm>
            <a:off x="1611342" y="3573811"/>
            <a:ext cx="8366359"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柿子何以被梁侯称赞，梨子何以有幸被张公赏识？</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11684227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p:bldP spid="3" grpId="1"/>
      <p:bldP spid="4"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文本导学</a:t>
            </a:r>
          </a:p>
        </p:txBody>
      </p:sp>
      <p:pic>
        <p:nvPicPr>
          <p:cNvPr id="4" name="Picture 2" descr="C:\Users\Administrator\Desktop\用！！！\风景图片\生物用图\动物\timg (82).jpg"/>
          <p:cNvPicPr>
            <a:picLocks noChangeArrowheads="1"/>
          </p:cNvPicPr>
          <p:nvPr/>
        </p:nvPicPr>
        <p:blipFill rotWithShape="1">
          <a:blip r:embed="rId2" cstate="print">
            <a:extLst>
              <a:ext uri="{28A0092B-C50C-407E-A947-70E740481C1C}">
                <a14:useLocalDpi xmlns:a14="http://schemas.microsoft.com/office/drawing/2010/main" xmlns="" val="0"/>
              </a:ext>
            </a:extLst>
          </a:blip>
          <a:srcRect l="23235" r="41099"/>
          <a:stretch/>
        </p:blipFill>
        <p:spPr bwMode="auto">
          <a:xfrm>
            <a:off x="8295213" y="0"/>
            <a:ext cx="3895200" cy="6859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390959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矩形 20"/>
          <p:cNvSpPr/>
          <p:nvPr/>
        </p:nvSpPr>
        <p:spPr>
          <a:xfrm>
            <a:off x="376494" y="-98598"/>
            <a:ext cx="11336843" cy="6521739"/>
          </a:xfrm>
          <a:prstGeom prst="rect">
            <a:avLst/>
          </a:prstGeom>
        </p:spPr>
        <p:txBody>
          <a:bodyPr wrap="square" lIns="121876" tIns="60937" rIns="121876" bIns="60937">
            <a:spAutoFit/>
          </a:bodyPr>
          <a:lstStyle/>
          <a:p>
            <a:pPr algn="ctr">
              <a:lnSpc>
                <a:spcPct val="135000"/>
              </a:lnSpc>
            </a:pPr>
            <a:r>
              <a:rPr lang="en-US" altLang="zh-CN" sz="2800" b="1" kern="100" dirty="0">
                <a:solidFill>
                  <a:srgbClr val="002060"/>
                </a:solidFill>
                <a:latin typeface="Times New Roman"/>
                <a:ea typeface="华文细黑"/>
                <a:cs typeface="Times New Roman"/>
              </a:rPr>
              <a:t>【</a:t>
            </a:r>
            <a:r>
              <a:rPr lang="zh-CN" altLang="en-US" sz="2800" b="1" kern="100" dirty="0">
                <a:solidFill>
                  <a:srgbClr val="002060"/>
                </a:solidFill>
                <a:latin typeface="Times New Roman"/>
                <a:ea typeface="华文细黑"/>
                <a:cs typeface="Times New Roman"/>
              </a:rPr>
              <a:t>文外阅读</a:t>
            </a:r>
            <a:r>
              <a:rPr lang="en-US" altLang="zh-CN" sz="2800" b="1" kern="100" dirty="0">
                <a:solidFill>
                  <a:srgbClr val="002060"/>
                </a:solidFill>
                <a:latin typeface="Times New Roman"/>
                <a:ea typeface="华文细黑"/>
                <a:cs typeface="Times New Roman"/>
              </a:rPr>
              <a:t>】</a:t>
            </a:r>
          </a:p>
          <a:p>
            <a:pPr algn="just">
              <a:lnSpc>
                <a:spcPct val="150000"/>
              </a:lnSpc>
            </a:pPr>
            <a:r>
              <a:rPr lang="zh-CN" altLang="zh-CN" sz="2800" b="1" kern="100" dirty="0">
                <a:latin typeface="Times New Roman"/>
                <a:ea typeface="华文细黑"/>
                <a:cs typeface="Times New Roman"/>
              </a:rPr>
              <a:t>阅读下面的文言文，完成</a:t>
            </a:r>
            <a:r>
              <a:rPr lang="en-US" altLang="zh-CN" sz="2800" b="1" kern="100" dirty="0">
                <a:latin typeface="Times New Roman"/>
                <a:ea typeface="华文细黑"/>
                <a:cs typeface="Courier New"/>
              </a:rPr>
              <a:t>10</a:t>
            </a:r>
            <a:r>
              <a:rPr lang="zh-CN" altLang="zh-CN" sz="2800" b="1" kern="100" dirty="0">
                <a:latin typeface="Times New Roman"/>
                <a:ea typeface="华文细黑"/>
                <a:cs typeface="Times New Roman"/>
              </a:rPr>
              <a:t>～</a:t>
            </a:r>
            <a:r>
              <a:rPr lang="en-US" altLang="zh-CN" sz="2800" b="1" kern="100" dirty="0">
                <a:latin typeface="Times New Roman"/>
                <a:ea typeface="华文细黑"/>
                <a:cs typeface="Courier New"/>
              </a:rPr>
              <a:t>13</a:t>
            </a:r>
            <a:r>
              <a:rPr lang="zh-CN" altLang="zh-CN" sz="2800" b="1" kern="100" dirty="0">
                <a:latin typeface="Times New Roman"/>
                <a:ea typeface="华文细黑"/>
                <a:cs typeface="Times New Roman"/>
              </a:rPr>
              <a:t>题。</a:t>
            </a:r>
            <a:endParaRPr lang="zh-CN" altLang="zh-CN" sz="2800" kern="100" dirty="0">
              <a:latin typeface="宋体"/>
              <a:cs typeface="Courier New"/>
            </a:endParaRPr>
          </a:p>
          <a:p>
            <a:pPr algn="ctr">
              <a:lnSpc>
                <a:spcPct val="150000"/>
              </a:lnSpc>
            </a:pPr>
            <a:r>
              <a:rPr lang="zh-CN" altLang="zh-CN" sz="2800" kern="100" dirty="0">
                <a:latin typeface="Times New Roman"/>
                <a:ea typeface="华文细黑"/>
                <a:cs typeface="Times New Roman"/>
              </a:rPr>
              <a:t>《新五代史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一行传》序</a:t>
            </a:r>
            <a:endParaRPr lang="zh-CN" altLang="zh-CN" sz="2800" kern="100" dirty="0">
              <a:latin typeface="宋体"/>
              <a:cs typeface="Courier New"/>
            </a:endParaRPr>
          </a:p>
          <a:p>
            <a:pPr algn="ctr">
              <a:lnSpc>
                <a:spcPct val="150000"/>
              </a:lnSpc>
            </a:pPr>
            <a:r>
              <a:rPr lang="zh-CN" altLang="zh-CN" sz="2800" kern="100" dirty="0">
                <a:latin typeface="Times New Roman"/>
                <a:ea typeface="华文细黑"/>
                <a:cs typeface="Times New Roman"/>
              </a:rPr>
              <a:t>欧阳修</a:t>
            </a:r>
            <a:endParaRPr lang="zh-CN" altLang="zh-CN" sz="2800" kern="100" dirty="0">
              <a:latin typeface="宋体"/>
              <a:cs typeface="Courier New"/>
            </a:endParaRPr>
          </a:p>
          <a:p>
            <a:pPr indent="711154" algn="just">
              <a:lnSpc>
                <a:spcPct val="150000"/>
              </a:lnSpc>
            </a:pPr>
            <a:r>
              <a:rPr lang="zh-CN" altLang="zh-CN" sz="2800" kern="100" dirty="0">
                <a:latin typeface="Times New Roman"/>
                <a:ea typeface="华文细黑"/>
                <a:cs typeface="Times New Roman"/>
              </a:rPr>
              <a:t>呜呼！五代之乱极矣，传所谓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天地闭，贤人隐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之时欤！当此之时，臣弑其君，子弑其父，而</a:t>
            </a:r>
            <a:r>
              <a:rPr lang="zh-CN" altLang="zh-CN" sz="2800" kern="100" dirty="0">
                <a:solidFill>
                  <a:srgbClr val="0000FF"/>
                </a:solidFill>
                <a:latin typeface="Times New Roman"/>
                <a:ea typeface="华文细黑"/>
                <a:cs typeface="Times New Roman"/>
              </a:rPr>
              <a:t>缙绅</a:t>
            </a:r>
            <a:r>
              <a:rPr lang="zh-CN" altLang="zh-CN" sz="2800" kern="100" dirty="0">
                <a:latin typeface="Times New Roman"/>
                <a:ea typeface="华文细黑"/>
                <a:cs typeface="Times New Roman"/>
              </a:rPr>
              <a:t>之士，安其禄而立其朝，充然无复廉耻之色者皆是也。吾以谓自古忠臣义士多出于乱世，而怪当时可道者何少也？岂果无其人哉？虽曰干戈兴，学校废，而</a:t>
            </a:r>
            <a:r>
              <a:rPr lang="zh-CN" altLang="zh-CN" sz="2800" kern="100" dirty="0">
                <a:solidFill>
                  <a:srgbClr val="0000FF"/>
                </a:solidFill>
                <a:latin typeface="Times New Roman"/>
                <a:ea typeface="华文细黑"/>
                <a:cs typeface="Times New Roman"/>
              </a:rPr>
              <a:t>礼义</a:t>
            </a:r>
            <a:r>
              <a:rPr lang="zh-CN" altLang="zh-CN" sz="2800" kern="100" dirty="0">
                <a:latin typeface="Times New Roman"/>
                <a:ea typeface="华文细黑"/>
                <a:cs typeface="Times New Roman"/>
              </a:rPr>
              <a:t>衰，风俗隳坏，至于如此，然自古天下未尝无人也。吾意必有自负之士，嫉世远去而不可见者。</a:t>
            </a:r>
            <a:r>
              <a:rPr lang="zh-CN" altLang="zh-CN" sz="2800" u="wavyHeavy" kern="100" dirty="0">
                <a:uFill>
                  <a:solidFill>
                    <a:srgbClr val="C00000"/>
                  </a:solidFill>
                </a:uFill>
                <a:latin typeface="Times New Roman"/>
                <a:ea typeface="华文细黑"/>
                <a:cs typeface="Times New Roman"/>
              </a:rPr>
              <a:t>自古贤材有韫于中而不见于外或穷居陋巷委身草莽虽颜子之行不</a:t>
            </a:r>
            <a:endParaRPr lang="zh-CN" altLang="zh-CN" sz="2800" u="wavyHeavy" kern="100" dirty="0">
              <a:uFill>
                <a:solidFill>
                  <a:srgbClr val="C00000"/>
                </a:solidFill>
              </a:uFill>
              <a:latin typeface="宋体"/>
              <a:cs typeface="Courier New"/>
            </a:endParaRPr>
          </a:p>
        </p:txBody>
      </p:sp>
      <p:sp>
        <p:nvSpPr>
          <p:cNvPr id="23"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4"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5"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1"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3"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4"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5"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6"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7"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8"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10</a:t>
            </a:r>
          </a:p>
        </p:txBody>
      </p:sp>
      <p:sp>
        <p:nvSpPr>
          <p:cNvPr id="49"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50"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51"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2"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3"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4"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5"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6"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29122402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矩形 20"/>
          <p:cNvSpPr/>
          <p:nvPr/>
        </p:nvSpPr>
        <p:spPr>
          <a:xfrm>
            <a:off x="376494" y="440318"/>
            <a:ext cx="11336843" cy="6147790"/>
          </a:xfrm>
          <a:prstGeom prst="rect">
            <a:avLst/>
          </a:prstGeom>
        </p:spPr>
        <p:txBody>
          <a:bodyPr wrap="square" lIns="121876" tIns="60937" rIns="121876" bIns="60937">
            <a:spAutoFit/>
          </a:bodyPr>
          <a:lstStyle/>
          <a:p>
            <a:pPr algn="just">
              <a:lnSpc>
                <a:spcPct val="150000"/>
              </a:lnSpc>
            </a:pPr>
            <a:r>
              <a:rPr lang="zh-CN" altLang="zh-CN" sz="2900" u="wavyHeavy" kern="100" dirty="0">
                <a:uFill>
                  <a:solidFill>
                    <a:srgbClr val="C00000"/>
                  </a:solidFill>
                </a:uFill>
                <a:latin typeface="Times New Roman"/>
                <a:ea typeface="华文细黑"/>
                <a:cs typeface="Times New Roman"/>
              </a:rPr>
              <a:t>遇仲尼而名不彰况世变多故而君子道消之时乎</a:t>
            </a:r>
            <a:r>
              <a:rPr lang="zh-CN" altLang="zh-CN" sz="2900" kern="100" dirty="0">
                <a:latin typeface="Times New Roman"/>
                <a:ea typeface="华文细黑"/>
                <a:cs typeface="Times New Roman"/>
              </a:rPr>
              <a:t>！吾又以谓必有负材能，修节义，而沈沦于下，泯没而无闻者。求之传记，而乱世崩离，文字残缺，不可复得，然仅得者四五人而已。</a:t>
            </a:r>
            <a:endParaRPr lang="en-US" altLang="zh-CN" sz="2900" kern="100" dirty="0">
              <a:latin typeface="Times New Roman"/>
              <a:ea typeface="华文细黑"/>
              <a:cs typeface="Times New Roman"/>
            </a:endParaRPr>
          </a:p>
          <a:p>
            <a:pPr indent="711154" algn="just">
              <a:lnSpc>
                <a:spcPct val="150000"/>
              </a:lnSpc>
            </a:pPr>
            <a:r>
              <a:rPr lang="zh-CN" altLang="zh-CN" sz="2900" kern="100" dirty="0">
                <a:latin typeface="Times New Roman"/>
                <a:ea typeface="华文细黑"/>
                <a:cs typeface="Times New Roman"/>
              </a:rPr>
              <a:t>处乎山林而群麋鹿，</a:t>
            </a:r>
            <a:r>
              <a:rPr lang="zh-CN" altLang="zh-CN" sz="2900" u="heavy" kern="100" dirty="0">
                <a:latin typeface="Times New Roman"/>
                <a:ea typeface="华文细黑"/>
                <a:cs typeface="Times New Roman"/>
              </a:rPr>
              <a:t>虽不足以为</a:t>
            </a:r>
            <a:r>
              <a:rPr lang="zh-CN" altLang="zh-CN" sz="2900" u="heavy" kern="100" dirty="0">
                <a:solidFill>
                  <a:srgbClr val="0000FF"/>
                </a:solidFill>
                <a:latin typeface="Times New Roman"/>
                <a:ea typeface="华文细黑"/>
                <a:cs typeface="Times New Roman"/>
              </a:rPr>
              <a:t>中道</a:t>
            </a:r>
            <a:r>
              <a:rPr lang="zh-CN" altLang="zh-CN" sz="2900" u="heavy" kern="100" dirty="0">
                <a:latin typeface="Times New Roman"/>
                <a:ea typeface="华文细黑"/>
                <a:cs typeface="Times New Roman"/>
              </a:rPr>
              <a:t>，然与其食人之禄，</a:t>
            </a:r>
            <a:r>
              <a:rPr lang="zh-CN" altLang="zh-CN" sz="2900" u="heavy" kern="100" dirty="0">
                <a:latin typeface="宋体"/>
                <a:ea typeface="华文细黑"/>
                <a:cs typeface="宋体"/>
              </a:rPr>
              <a:t>俛</a:t>
            </a:r>
            <a:r>
              <a:rPr lang="en-US" altLang="zh-CN" sz="2900" u="heavy" kern="100" baseline="30000" dirty="0">
                <a:latin typeface="IPAPANNEW"/>
                <a:ea typeface="华文细黑"/>
                <a:cs typeface="Times New Roman"/>
              </a:rPr>
              <a:t>[</a:t>
            </a:r>
            <a:r>
              <a:rPr lang="zh-CN" altLang="zh-CN" sz="2900" u="heavy" kern="100" baseline="30000" dirty="0">
                <a:latin typeface="IPAPANNEW"/>
                <a:ea typeface="华文细黑"/>
                <a:cs typeface="Times New Roman"/>
              </a:rPr>
              <a:t>注</a:t>
            </a:r>
            <a:r>
              <a:rPr lang="en-US" altLang="zh-CN" sz="2900" u="heavy" kern="100" baseline="30000" dirty="0">
                <a:latin typeface="IPAPANNEW"/>
                <a:ea typeface="华文细黑"/>
                <a:cs typeface="Times New Roman"/>
              </a:rPr>
              <a:t>]</a:t>
            </a:r>
            <a:r>
              <a:rPr lang="zh-CN" altLang="zh-CN" sz="2900" u="heavy" kern="100" dirty="0">
                <a:latin typeface="Times New Roman"/>
                <a:ea typeface="华文细黑"/>
                <a:cs typeface="Times New Roman"/>
              </a:rPr>
              <a:t>首而包羞，孰若无愧于心，放身而自得？</a:t>
            </a:r>
            <a:r>
              <a:rPr lang="zh-CN" altLang="zh-CN" sz="2900" kern="100" dirty="0">
                <a:latin typeface="Times New Roman"/>
                <a:ea typeface="华文细黑"/>
                <a:cs typeface="Times New Roman"/>
              </a:rPr>
              <a:t>吾得二人焉，曰郑遨、张荐明。</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势利不屈其心，去就不违其义，吾得一人焉，曰石昂。</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苟利于君，以忠获罪，而何必自明，有至死而不言者，此古之义士也。吾得一人焉，曰程福</a:t>
            </a:r>
            <a:r>
              <a:rPr lang="zh-CN" altLang="zh-CN" sz="2900" kern="100" dirty="0">
                <a:latin typeface="宋体"/>
                <a:ea typeface="华文细黑"/>
                <a:cs typeface="宋体"/>
              </a:rPr>
              <a:t>赟</a:t>
            </a:r>
            <a:r>
              <a:rPr lang="zh-CN" altLang="zh-CN" sz="2900" kern="100" dirty="0">
                <a:latin typeface="楷体_GB2312"/>
                <a:ea typeface="华文细黑"/>
                <a:cs typeface="楷体_GB2312"/>
              </a:rPr>
              <a:t>。</a:t>
            </a:r>
            <a:endParaRPr lang="zh-CN" altLang="zh-CN" sz="1100" kern="100" dirty="0">
              <a:latin typeface="宋体"/>
              <a:cs typeface="Courier New"/>
            </a:endParaRPr>
          </a:p>
        </p:txBody>
      </p:sp>
      <p:sp>
        <p:nvSpPr>
          <p:cNvPr id="1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1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2"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3"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4"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25"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26"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1"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10</a:t>
            </a:r>
          </a:p>
        </p:txBody>
      </p:sp>
      <p:sp>
        <p:nvSpPr>
          <p:cNvPr id="42"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3"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4"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5"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6"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47"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48"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49"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16946436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矩形 20"/>
          <p:cNvSpPr/>
          <p:nvPr/>
        </p:nvSpPr>
        <p:spPr>
          <a:xfrm>
            <a:off x="478582" y="693491"/>
            <a:ext cx="11003428" cy="4808962"/>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五代之乱，君不君，臣不臣，父不父，子不子，至于兄弟、夫妇，</a:t>
            </a:r>
            <a:r>
              <a:rPr lang="zh-CN" altLang="zh-CN" sz="2900" kern="100" dirty="0">
                <a:solidFill>
                  <a:srgbClr val="0000FF"/>
                </a:solidFill>
                <a:latin typeface="Times New Roman"/>
                <a:ea typeface="华文细黑"/>
                <a:cs typeface="Times New Roman"/>
              </a:rPr>
              <a:t>人伦</a:t>
            </a:r>
            <a:r>
              <a:rPr lang="zh-CN" altLang="zh-CN" sz="2900" kern="100" dirty="0">
                <a:latin typeface="Times New Roman"/>
                <a:ea typeface="华文细黑"/>
                <a:cs typeface="Times New Roman"/>
              </a:rPr>
              <a:t>之际，无不大坏，而天理几乎其灭矣。于此之时，能以孝弟自修于一乡而风行于天下者，犹或有之。</a:t>
            </a:r>
            <a:r>
              <a:rPr lang="zh-CN" altLang="zh-CN" sz="2900" u="heavy" kern="100" dirty="0">
                <a:latin typeface="Times New Roman"/>
                <a:ea typeface="华文细黑"/>
                <a:cs typeface="Times New Roman"/>
              </a:rPr>
              <a:t>然其事迹不著而无可纪次，独其名氏或因见于书者，吾亦不敢没。</a:t>
            </a:r>
            <a:r>
              <a:rPr lang="zh-CN" altLang="zh-CN" sz="2900" kern="100" dirty="0">
                <a:latin typeface="Times New Roman"/>
                <a:ea typeface="华文细黑"/>
                <a:cs typeface="Times New Roman"/>
              </a:rPr>
              <a:t>而其略可录者，吾得一人焉，曰李自伦。</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作《一行传》。</a:t>
            </a:r>
            <a:endParaRPr lang="zh-CN" altLang="zh-CN" sz="1100" kern="100" dirty="0">
              <a:latin typeface="宋体"/>
              <a:cs typeface="Courier New"/>
            </a:endParaRPr>
          </a:p>
          <a:p>
            <a:pPr algn="just">
              <a:lnSpc>
                <a:spcPct val="150000"/>
              </a:lnSpc>
            </a:pPr>
            <a:r>
              <a:rPr lang="zh-CN" altLang="zh-CN" sz="2900" b="1" kern="100" dirty="0">
                <a:solidFill>
                  <a:srgbClr val="0000FF"/>
                </a:solidFill>
                <a:latin typeface="Times New Roman"/>
                <a:ea typeface="华文细黑"/>
                <a:cs typeface="Times New Roman"/>
              </a:rPr>
              <a:t>注</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　</a:t>
            </a:r>
            <a:r>
              <a:rPr lang="zh-CN" altLang="zh-CN" sz="2900" kern="100" dirty="0">
                <a:latin typeface="宋体"/>
                <a:ea typeface="华文细黑"/>
                <a:cs typeface="宋体"/>
              </a:rPr>
              <a:t>俛</a:t>
            </a:r>
            <a:r>
              <a:rPr lang="zh-CN" altLang="zh-CN" sz="2900" kern="100" dirty="0">
                <a:latin typeface="Times New Roman"/>
                <a:ea typeface="华文细黑"/>
                <a:cs typeface="Times New Roman"/>
              </a:rPr>
              <a:t>：同</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俯</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a:t>
            </a:r>
            <a:endParaRPr lang="zh-CN" altLang="zh-CN" sz="1100" kern="100" dirty="0">
              <a:latin typeface="宋体"/>
              <a:cs typeface="Courier New"/>
            </a:endParaRPr>
          </a:p>
        </p:txBody>
      </p:sp>
      <p:sp>
        <p:nvSpPr>
          <p:cNvPr id="19"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0"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2"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3"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4"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5"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1"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3"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44"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5"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10</a:t>
            </a:r>
          </a:p>
        </p:txBody>
      </p:sp>
      <p:sp>
        <p:nvSpPr>
          <p:cNvPr id="46"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7"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8"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9"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0"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1"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2"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3"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37103067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矩形 20"/>
          <p:cNvSpPr/>
          <p:nvPr/>
        </p:nvSpPr>
        <p:spPr>
          <a:xfrm>
            <a:off x="451604" y="0"/>
            <a:ext cx="11450211" cy="5109044"/>
          </a:xfrm>
          <a:prstGeom prst="rect">
            <a:avLst/>
          </a:prstGeom>
        </p:spPr>
        <p:txBody>
          <a:bodyPr wrap="square" lIns="121876" tIns="60937" rIns="121876" bIns="60937">
            <a:spAutoFit/>
          </a:bodyPr>
          <a:lstStyle/>
          <a:p>
            <a:pPr algn="just">
              <a:lnSpc>
                <a:spcPct val="150000"/>
              </a:lnSpc>
            </a:pPr>
            <a:r>
              <a:rPr lang="en-US" altLang="zh-CN" sz="2400" kern="100" dirty="0">
                <a:latin typeface="Times New Roman"/>
                <a:ea typeface="华文细黑"/>
                <a:cs typeface="Courier New"/>
              </a:rPr>
              <a:t>10.</a:t>
            </a:r>
            <a:r>
              <a:rPr lang="zh-CN" altLang="zh-CN" sz="2400" kern="100" dirty="0">
                <a:latin typeface="Times New Roman"/>
                <a:ea typeface="华文细黑"/>
                <a:cs typeface="Times New Roman"/>
              </a:rPr>
              <a:t>下列对文中画波浪线部分的断句，正确的一项是</a:t>
            </a:r>
            <a:endParaRPr lang="zh-CN" altLang="zh-CN" sz="2400" kern="100" dirty="0">
              <a:latin typeface="宋体"/>
              <a:cs typeface="Courier New"/>
            </a:endParaRPr>
          </a:p>
          <a:p>
            <a:pPr algn="just">
              <a:lnSpc>
                <a:spcPct val="150000"/>
              </a:lnSpc>
            </a:pPr>
            <a:r>
              <a:rPr lang="en-US" altLang="zh-CN" sz="2400" kern="100" dirty="0">
                <a:latin typeface="Times New Roman"/>
                <a:ea typeface="华文细黑"/>
                <a:cs typeface="Courier New"/>
              </a:rPr>
              <a:t>A.</a:t>
            </a:r>
            <a:r>
              <a:rPr lang="zh-CN" altLang="zh-CN" sz="2400" kern="100" dirty="0">
                <a:latin typeface="Times New Roman"/>
                <a:ea typeface="华文细黑"/>
                <a:cs typeface="Times New Roman"/>
              </a:rPr>
              <a:t>自古贤材</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有韫于中而不见于外</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或穷居陋巷</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委身草莽</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虽颜子之行不遇</a:t>
            </a:r>
            <a:endParaRPr lang="en-US" altLang="zh-CN" sz="2400" kern="100" dirty="0">
              <a:latin typeface="Times New Roman"/>
              <a:ea typeface="华文细黑"/>
              <a:cs typeface="Times New Roman"/>
            </a:endParaRPr>
          </a:p>
          <a:p>
            <a:pPr algn="just">
              <a:lnSpc>
                <a:spcPct val="150000"/>
              </a:lnSpc>
            </a:pPr>
            <a:r>
              <a:rPr lang="en-US" altLang="zh-CN" sz="2400" kern="100" dirty="0">
                <a:latin typeface="Times New Roman"/>
                <a:ea typeface="华文细黑"/>
                <a:cs typeface="Times New Roman"/>
              </a:rPr>
              <a:t>   </a:t>
            </a:r>
            <a:r>
              <a:rPr lang="zh-CN" altLang="zh-CN" sz="2400" kern="100" dirty="0">
                <a:latin typeface="Times New Roman"/>
                <a:ea typeface="华文细黑"/>
                <a:cs typeface="Times New Roman"/>
              </a:rPr>
              <a:t>仲尼</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而名不彰</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况世变多故而君子道消之时乎</a:t>
            </a:r>
            <a:endParaRPr lang="zh-CN" altLang="zh-CN" sz="2400" kern="100" dirty="0">
              <a:latin typeface="宋体"/>
              <a:cs typeface="Courier New"/>
            </a:endParaRPr>
          </a:p>
          <a:p>
            <a:pPr algn="just">
              <a:lnSpc>
                <a:spcPct val="150000"/>
              </a:lnSpc>
            </a:pPr>
            <a:r>
              <a:rPr lang="en-US" altLang="zh-CN" sz="2400" kern="100" dirty="0">
                <a:latin typeface="Times New Roman"/>
                <a:ea typeface="华文细黑"/>
                <a:cs typeface="Courier New"/>
              </a:rPr>
              <a:t>B.</a:t>
            </a:r>
            <a:r>
              <a:rPr lang="zh-CN" altLang="zh-CN" sz="2400" kern="100" dirty="0">
                <a:latin typeface="Times New Roman"/>
                <a:ea typeface="华文细黑"/>
                <a:cs typeface="Times New Roman"/>
              </a:rPr>
              <a:t>自古贤材有韫于中</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而不见于外</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或穷居陋巷</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委身草莽</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虽颜子之行</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不遇</a:t>
            </a:r>
            <a:endParaRPr lang="en-US" altLang="zh-CN" sz="2400" kern="100" dirty="0">
              <a:latin typeface="IPAPANNEW"/>
              <a:ea typeface="华文细黑"/>
              <a:cs typeface="Times New Roman"/>
            </a:endParaRPr>
          </a:p>
          <a:p>
            <a:pPr algn="just">
              <a:lnSpc>
                <a:spcPct val="150000"/>
              </a:lnSpc>
            </a:pPr>
            <a:r>
              <a:rPr lang="en-US" altLang="zh-CN" sz="2400" kern="100" dirty="0">
                <a:latin typeface="IPAPANNEW"/>
                <a:ea typeface="华文细黑"/>
                <a:cs typeface="Times New Roman"/>
              </a:rPr>
              <a:t>  </a:t>
            </a:r>
            <a:r>
              <a:rPr lang="zh-CN" altLang="zh-CN" sz="2400" kern="100" dirty="0">
                <a:latin typeface="IPAPANNEW"/>
                <a:ea typeface="华文细黑"/>
                <a:cs typeface="Times New Roman"/>
              </a:rPr>
              <a:t>仲尼而名不彰</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况世变多故而君子道消之时乎</a:t>
            </a:r>
            <a:endParaRPr lang="zh-CN" altLang="zh-CN" sz="2400" kern="100" dirty="0">
              <a:latin typeface="宋体"/>
              <a:cs typeface="Courier New"/>
            </a:endParaRPr>
          </a:p>
          <a:p>
            <a:pPr algn="just">
              <a:lnSpc>
                <a:spcPct val="150000"/>
              </a:lnSpc>
            </a:pPr>
            <a:r>
              <a:rPr lang="en-US" altLang="zh-CN" sz="2400" kern="100" dirty="0">
                <a:latin typeface="Times New Roman"/>
                <a:ea typeface="华文细黑"/>
                <a:cs typeface="Courier New"/>
              </a:rPr>
              <a:t>C.</a:t>
            </a:r>
            <a:r>
              <a:rPr lang="zh-CN" altLang="zh-CN" sz="2400" kern="100" dirty="0">
                <a:latin typeface="Times New Roman"/>
                <a:ea typeface="华文细黑"/>
                <a:cs typeface="Times New Roman"/>
              </a:rPr>
              <a:t>自古贤材</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有韫于中而不见于外</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或穷居陋巷</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委身草莽</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虽颜子之行</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不遇</a:t>
            </a:r>
            <a:endParaRPr lang="en-US" altLang="zh-CN" sz="2400" kern="100" dirty="0">
              <a:latin typeface="IPAPANNEW"/>
              <a:ea typeface="华文细黑"/>
              <a:cs typeface="Times New Roman"/>
            </a:endParaRPr>
          </a:p>
          <a:p>
            <a:pPr algn="just">
              <a:lnSpc>
                <a:spcPct val="150000"/>
              </a:lnSpc>
            </a:pPr>
            <a:r>
              <a:rPr lang="en-US" altLang="zh-CN" sz="2400" kern="100" dirty="0">
                <a:latin typeface="IPAPANNEW"/>
                <a:ea typeface="华文细黑"/>
                <a:cs typeface="Times New Roman"/>
              </a:rPr>
              <a:t>   </a:t>
            </a:r>
            <a:r>
              <a:rPr lang="zh-CN" altLang="zh-CN" sz="2400" kern="100" dirty="0">
                <a:latin typeface="IPAPANNEW"/>
                <a:ea typeface="华文细黑"/>
                <a:cs typeface="Times New Roman"/>
              </a:rPr>
              <a:t>仲尼而名不彰</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况世变多故而君子道消之时乎</a:t>
            </a:r>
            <a:endParaRPr lang="zh-CN" altLang="zh-CN" sz="2400" kern="100" dirty="0">
              <a:latin typeface="宋体"/>
              <a:cs typeface="Courier New"/>
            </a:endParaRPr>
          </a:p>
          <a:p>
            <a:pPr algn="just">
              <a:lnSpc>
                <a:spcPct val="150000"/>
              </a:lnSpc>
            </a:pPr>
            <a:r>
              <a:rPr lang="en-US" altLang="zh-CN" sz="2400" kern="100" dirty="0">
                <a:latin typeface="Times New Roman"/>
                <a:ea typeface="华文细黑"/>
                <a:cs typeface="Courier New"/>
              </a:rPr>
              <a:t>D.</a:t>
            </a:r>
            <a:r>
              <a:rPr lang="zh-CN" altLang="zh-CN" sz="2400" kern="100" dirty="0">
                <a:latin typeface="Times New Roman"/>
                <a:ea typeface="华文细黑"/>
                <a:cs typeface="Times New Roman"/>
              </a:rPr>
              <a:t>自古贤材有韫于中</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而不见于外</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或穷居陋巷</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委身草莽</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虽颜子之行不遇</a:t>
            </a:r>
            <a:endParaRPr lang="en-US" altLang="zh-CN" sz="2400" kern="100" dirty="0">
              <a:latin typeface="Times New Roman"/>
              <a:ea typeface="华文细黑"/>
              <a:cs typeface="Times New Roman"/>
            </a:endParaRPr>
          </a:p>
          <a:p>
            <a:pPr algn="just">
              <a:lnSpc>
                <a:spcPct val="150000"/>
              </a:lnSpc>
            </a:pPr>
            <a:r>
              <a:rPr lang="en-US" altLang="zh-CN" sz="2400" kern="100" dirty="0">
                <a:latin typeface="Times New Roman"/>
                <a:ea typeface="华文细黑"/>
                <a:cs typeface="Times New Roman"/>
              </a:rPr>
              <a:t>   </a:t>
            </a:r>
            <a:r>
              <a:rPr lang="zh-CN" altLang="zh-CN" sz="2400" kern="100" dirty="0">
                <a:latin typeface="Times New Roman"/>
                <a:ea typeface="华文细黑"/>
                <a:cs typeface="Times New Roman"/>
              </a:rPr>
              <a:t>仲尼</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而名不彰</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况世变多故而君子道消之时乎</a:t>
            </a:r>
            <a:endParaRPr lang="zh-CN" altLang="zh-CN" sz="2400" kern="100" dirty="0">
              <a:latin typeface="宋体"/>
              <a:cs typeface="Courier New"/>
            </a:endParaRPr>
          </a:p>
        </p:txBody>
      </p:sp>
      <p:sp>
        <p:nvSpPr>
          <p:cNvPr id="22" name="TextBox 2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3" name="TextBox 22">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4" name="TextBox 23"/>
          <p:cNvSpPr txBox="1"/>
          <p:nvPr/>
        </p:nvSpPr>
        <p:spPr>
          <a:xfrm>
            <a:off x="380166" y="2215348"/>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41" name="Rectangle 21">
            <a:hlinkClick r:id="rId4"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43" name="Rectangle 21">
            <a:hlinkClick r:id="rId5"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44" name="Rectangle 21">
            <a:hlinkClick r:id="rId6"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5" name="Rectangle 21">
            <a:hlinkClick r:id="rId7"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6" name="Rectangle 21">
            <a:hlinkClick r:id="rId8"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7" name="Rectangle 21">
            <a:hlinkClick r:id="rId9"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8" name="Rectangle 21">
            <a:hlinkClick r:id="rId10"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9" name="Rectangle 21">
            <a:hlinkClick r:id="rId11"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50" name="Rectangle 21">
            <a:hlinkClick r:id="rId12"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51" name="Rectangle 21">
            <a:hlinkClick r:id="rId13"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10</a:t>
            </a:r>
          </a:p>
        </p:txBody>
      </p:sp>
      <p:sp>
        <p:nvSpPr>
          <p:cNvPr id="52" name="Rectangle 21">
            <a:hlinkClick r:id="rId14"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53" name="Rectangle 21">
            <a:hlinkClick r:id="rId15"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54" name="Rectangle 21">
            <a:hlinkClick r:id="rId16"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5" name="Rectangle 21">
            <a:hlinkClick r:id="rId17"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6" name="Rectangle 21">
            <a:hlinkClick r:id="rId18"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7" name="Rectangle 21">
            <a:hlinkClick r:id="rId19"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8" name="Rectangle 21">
            <a:hlinkClick r:id="rId20"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9" name="Rectangle 21">
            <a:hlinkClick r:id="rId21"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27275174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4"/>
                                        </p:tgtEl>
                                      </p:cBhvr>
                                    </p:animEffect>
                                    <p:set>
                                      <p:cBhvr>
                                        <p:cTn id="12"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4" grpId="0"/>
      <p:bldP spid="24" grpId="1"/>
    </p:bldLst>
  </p:timing>
</p:sld>
</file>

<file path=ppt/slides/slide3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1" name="矩形 20"/>
          <p:cNvSpPr/>
          <p:nvPr/>
        </p:nvSpPr>
        <p:spPr>
          <a:xfrm>
            <a:off x="683499" y="1091234"/>
            <a:ext cx="10894483"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先比较选项，找出断句标注的不同之处，再根据句意进行推断。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有韫于中而不见于外</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作为主语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贤材</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的并列谓语，不能隔断。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不遇仲尼而名不彰</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属于假设关系复句，也是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颜子之行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的谓语，不能隔断。综上可知，答案为</a:t>
            </a: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41"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43"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44"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5"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6"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7"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8"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9"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50"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51"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10</a:t>
            </a:r>
          </a:p>
        </p:txBody>
      </p:sp>
      <p:sp>
        <p:nvSpPr>
          <p:cNvPr id="52"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53"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54"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5"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6"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7"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8"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9"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238218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 name="矩形 52"/>
          <p:cNvSpPr/>
          <p:nvPr/>
        </p:nvSpPr>
        <p:spPr>
          <a:xfrm>
            <a:off x="406575" y="-98598"/>
            <a:ext cx="11450211" cy="5940041"/>
          </a:xfrm>
          <a:prstGeom prst="rect">
            <a:avLst/>
          </a:prstGeom>
        </p:spPr>
        <p:txBody>
          <a:bodyPr wrap="square" lIns="121876" tIns="60937" rIns="121876" bIns="60937">
            <a:spAutoFit/>
          </a:bodyPr>
          <a:lstStyle/>
          <a:p>
            <a:pPr algn="just">
              <a:lnSpc>
                <a:spcPct val="150000"/>
              </a:lnSpc>
            </a:pP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下列对文中加颜色词语相关内容的解说，不正确的一项是</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缙绅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是束在衣服外面的大带子。</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古代朝会时官宦把笏</a:t>
            </a:r>
            <a:r>
              <a:rPr lang="zh-CN" altLang="en-US" sz="2800" kern="100" dirty="0">
                <a:latin typeface="Times New Roman"/>
                <a:ea typeface="华文细黑"/>
                <a:cs typeface="Times New Roman"/>
              </a:rPr>
              <a:t>板</a:t>
            </a:r>
            <a:r>
              <a:rPr lang="zh-CN" altLang="zh-CN" sz="2800" kern="100" dirty="0">
                <a:latin typeface="Times New Roman"/>
                <a:ea typeface="华文细黑"/>
                <a:cs typeface="Times New Roman"/>
              </a:rPr>
              <a:t>插在腰里，后成为官宦的代称。</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礼义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是道家倡导的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五常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的标准，即：仁、义、礼、智、信。</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是遵循正义的生活道路，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是遵守维系社会的规则、形式。</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中庸之道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，儒家的最高标准。大意是为人处事要恰如</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其分，既不能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，也不能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过分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是封建社会中人与人礼教所规定的君臣、父子、夫妇、兄弟、</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朋友及各种尊卑长幼关系。</a:t>
            </a:r>
            <a:endParaRPr lang="zh-CN" altLang="zh-CN" sz="28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0" name="TextBox 19"/>
          <p:cNvSpPr txBox="1"/>
          <p:nvPr/>
        </p:nvSpPr>
        <p:spPr>
          <a:xfrm>
            <a:off x="226555" y="1845619"/>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矩形 20"/>
          <p:cNvSpPr/>
          <p:nvPr/>
        </p:nvSpPr>
        <p:spPr>
          <a:xfrm>
            <a:off x="262559" y="5590034"/>
            <a:ext cx="11450211"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不是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道家</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，而是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儒家</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1100" kern="100" dirty="0">
              <a:solidFill>
                <a:srgbClr val="002060"/>
              </a:solidFill>
              <a:latin typeface="宋体"/>
              <a:cs typeface="Courier New"/>
            </a:endParaRPr>
          </a:p>
        </p:txBody>
      </p:sp>
      <p:sp>
        <p:nvSpPr>
          <p:cNvPr id="22"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32"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33"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34"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35"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36"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37"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38"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39"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0"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1"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11</a:t>
            </a:r>
          </a:p>
        </p:txBody>
      </p:sp>
      <p:sp>
        <p:nvSpPr>
          <p:cNvPr id="42"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3"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4"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5"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46"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2"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5"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11632546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linds(horizontal)">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1"/>
                                        </p:tgtEl>
                                      </p:cBhvr>
                                    </p:animEffect>
                                    <p:set>
                                      <p:cBhvr>
                                        <p:cTn id="2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0" grpId="0"/>
      <p:bldP spid="20" grpId="1"/>
      <p:bldP spid="21" grpId="0"/>
      <p:bldP spid="21" grpId="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p:cNvSpPr/>
          <p:nvPr/>
        </p:nvSpPr>
        <p:spPr>
          <a:xfrm>
            <a:off x="274706" y="-98597"/>
            <a:ext cx="11797164" cy="6604839"/>
          </a:xfrm>
          <a:prstGeom prst="rect">
            <a:avLst/>
          </a:prstGeom>
        </p:spPr>
        <p:txBody>
          <a:bodyPr wrap="square" lIns="121876" tIns="60937" rIns="121876" bIns="60937">
            <a:spAutoFit/>
          </a:bodyPr>
          <a:lstStyle/>
          <a:p>
            <a:pPr algn="just">
              <a:lnSpc>
                <a:spcPct val="135000"/>
              </a:lnSpc>
            </a:pPr>
            <a:r>
              <a:rPr lang="en-US" altLang="zh-CN" sz="2600" kern="100" dirty="0">
                <a:latin typeface="Times New Roman"/>
                <a:ea typeface="华文细黑"/>
                <a:cs typeface="Courier New"/>
              </a:rPr>
              <a:t>12.</a:t>
            </a:r>
            <a:r>
              <a:rPr lang="zh-CN" altLang="zh-CN" sz="2600" kern="100" dirty="0">
                <a:latin typeface="Times New Roman"/>
                <a:ea typeface="华文细黑"/>
                <a:cs typeface="Times New Roman"/>
              </a:rPr>
              <a:t>下列对原文的赏析，不正确的一项是</a:t>
            </a:r>
            <a:endParaRPr lang="zh-CN" altLang="zh-CN" sz="2600" kern="100" dirty="0">
              <a:latin typeface="宋体"/>
              <a:cs typeface="Courier New"/>
            </a:endParaRPr>
          </a:p>
          <a:p>
            <a:pPr algn="just">
              <a:lnSpc>
                <a:spcPct val="135000"/>
              </a:lnSpc>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《一行传》是欧阳修著的史书《新五代史》中的一个合传，记载在某一方面有</a:t>
            </a:r>
            <a:endParaRPr lang="en-US" altLang="zh-CN" sz="2600" kern="100" dirty="0">
              <a:latin typeface="Times New Roman"/>
              <a:ea typeface="华文细黑"/>
              <a:cs typeface="Times New Roman"/>
            </a:endParaRPr>
          </a:p>
          <a:p>
            <a:pPr algn="just">
              <a:lnSpc>
                <a:spcPct val="135000"/>
              </a:lnSpc>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突出表现的人物。本文是这个合传的序。</a:t>
            </a:r>
            <a:endParaRPr lang="zh-CN" altLang="zh-CN" sz="2600" kern="100" dirty="0">
              <a:latin typeface="宋体"/>
              <a:cs typeface="Courier New"/>
            </a:endParaRPr>
          </a:p>
          <a:p>
            <a:pPr algn="just">
              <a:lnSpc>
                <a:spcPct val="135000"/>
              </a:lnSpc>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序文的第一段是这篇序的主体，交代作传的缘由。作者先感叹五代之乱，又感</a:t>
            </a:r>
            <a:endParaRPr lang="en-US" altLang="zh-CN" sz="2600" kern="100" dirty="0">
              <a:latin typeface="Times New Roman"/>
              <a:ea typeface="华文细黑"/>
              <a:cs typeface="Times New Roman"/>
            </a:endParaRPr>
          </a:p>
          <a:p>
            <a:pPr algn="just">
              <a:lnSpc>
                <a:spcPct val="135000"/>
              </a:lnSpc>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叹忠臣义士之少，但坚信必有节义之士，尽管搜寻困难，但终有所获。文字</a:t>
            </a:r>
            <a:endParaRPr lang="en-US" altLang="zh-CN" sz="2600" kern="100" dirty="0">
              <a:latin typeface="Times New Roman"/>
              <a:ea typeface="华文细黑"/>
              <a:cs typeface="Times New Roman"/>
            </a:endParaRPr>
          </a:p>
          <a:p>
            <a:pPr algn="just">
              <a:lnSpc>
                <a:spcPct val="135000"/>
              </a:lnSpc>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迂回曲折，层层深入。</a:t>
            </a:r>
            <a:endParaRPr lang="zh-CN" altLang="zh-CN" sz="2600" kern="100" dirty="0">
              <a:latin typeface="宋体"/>
              <a:cs typeface="Courier New"/>
            </a:endParaRPr>
          </a:p>
          <a:p>
            <a:pPr algn="just">
              <a:lnSpc>
                <a:spcPct val="135000"/>
              </a:lnSpc>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从第二段起，作者分别记载了在某方面有突出表现的人物：有洁身自好、归隐</a:t>
            </a:r>
            <a:endParaRPr lang="en-US" altLang="zh-CN" sz="2600" kern="100" dirty="0">
              <a:latin typeface="Times New Roman"/>
              <a:ea typeface="华文细黑"/>
              <a:cs typeface="Times New Roman"/>
            </a:endParaRPr>
          </a:p>
          <a:p>
            <a:pPr algn="just">
              <a:lnSpc>
                <a:spcPct val="135000"/>
              </a:lnSpc>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山林的郑遨、张荐明；有坚守道义的石昂；有宁死不屈的程福赟；有恪守孝悌</a:t>
            </a:r>
            <a:endParaRPr lang="en-US" altLang="zh-CN" sz="2600" kern="100" dirty="0">
              <a:latin typeface="Times New Roman"/>
              <a:ea typeface="华文细黑"/>
              <a:cs typeface="Times New Roman"/>
            </a:endParaRPr>
          </a:p>
          <a:p>
            <a:pPr algn="just">
              <a:lnSpc>
                <a:spcPct val="135000"/>
              </a:lnSpc>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之道的李自伦。</a:t>
            </a:r>
            <a:endParaRPr lang="zh-CN" altLang="zh-CN" sz="2600" kern="100" dirty="0">
              <a:latin typeface="宋体"/>
              <a:cs typeface="Courier New"/>
            </a:endParaRPr>
          </a:p>
          <a:p>
            <a:pPr algn="just">
              <a:lnSpc>
                <a:spcPct val="135000"/>
              </a:lnSpc>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欧阳修对于几个传主的叙述，方式富于变化，但有一个句式</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吾得一</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二</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人焉</a:t>
            </a:r>
            <a:r>
              <a:rPr lang="en-US" altLang="zh-CN" sz="2600" kern="100" dirty="0">
                <a:latin typeface="宋体"/>
                <a:ea typeface="华文细黑"/>
                <a:cs typeface="Times New Roman"/>
              </a:rPr>
              <a:t>”</a:t>
            </a:r>
          </a:p>
          <a:p>
            <a:pPr algn="just">
              <a:lnSpc>
                <a:spcPct val="135000"/>
              </a:lnSpc>
            </a:pPr>
            <a:r>
              <a:rPr lang="en-US" altLang="zh-CN" sz="2600" kern="100" dirty="0">
                <a:latin typeface="宋体"/>
                <a:ea typeface="华文细黑"/>
                <a:cs typeface="Times New Roman"/>
              </a:rPr>
              <a:t>  </a:t>
            </a:r>
            <a:r>
              <a:rPr lang="zh-CN" altLang="zh-CN" sz="2600" kern="100" dirty="0">
                <a:latin typeface="Times New Roman"/>
                <a:ea typeface="华文细黑"/>
                <a:cs typeface="Times New Roman"/>
              </a:rPr>
              <a:t>却反复使用，以反映搜求的不易。叙述、评议和感喟交织在一起，回环往复，</a:t>
            </a:r>
            <a:endParaRPr lang="en-US" altLang="zh-CN" sz="2600" kern="100" dirty="0">
              <a:latin typeface="Times New Roman"/>
              <a:ea typeface="华文细黑"/>
              <a:cs typeface="Times New Roman"/>
            </a:endParaRPr>
          </a:p>
          <a:p>
            <a:pPr algn="just">
              <a:lnSpc>
                <a:spcPct val="135000"/>
              </a:lnSpc>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令人回味无穷，深得太史公笔法神理。</a:t>
            </a:r>
            <a:endParaRPr lang="zh-CN" altLang="zh-CN" sz="2600" kern="100" dirty="0">
              <a:latin typeface="宋体"/>
              <a:cs typeface="Courier New"/>
            </a:endParaRPr>
          </a:p>
        </p:txBody>
      </p:sp>
      <p:sp>
        <p:nvSpPr>
          <p:cNvPr id="20" name="TextBox 19"/>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1" name="TextBox 20">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TextBox 21"/>
          <p:cNvSpPr txBox="1"/>
          <p:nvPr/>
        </p:nvSpPr>
        <p:spPr>
          <a:xfrm>
            <a:off x="118543" y="299774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4" name="Rectangle 21">
            <a:hlinkClick r:id="rId4"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5" name="Rectangle 21">
            <a:hlinkClick r:id="rId5"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6" name="Rectangle 21">
            <a:hlinkClick r:id="rId6"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7" name="Rectangle 21">
            <a:hlinkClick r:id="rId7"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8" name="Rectangle 21">
            <a:hlinkClick r:id="rId8"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9" name="Rectangle 21">
            <a:hlinkClick r:id="rId9"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30" name="Rectangle 21">
            <a:hlinkClick r:id="rId10"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31" name="Rectangle 21">
            <a:hlinkClick r:id="rId11"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32" name="Rectangle 21">
            <a:hlinkClick r:id="rId12"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33" name="Rectangle 21">
            <a:hlinkClick r:id="rId13"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34" name="Rectangle 21">
            <a:hlinkClick r:id="rId14"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9" name="Rectangle 21">
            <a:hlinkClick r:id="rId15"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12</a:t>
            </a:r>
          </a:p>
        </p:txBody>
      </p:sp>
      <p:sp>
        <p:nvSpPr>
          <p:cNvPr id="50" name="Rectangle 21">
            <a:hlinkClick r:id="rId16"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1" name="Rectangle 21">
            <a:hlinkClick r:id="rId17"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2" name="Rectangle 21">
            <a:hlinkClick r:id="rId18"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3" name="Rectangle 21">
            <a:hlinkClick r:id="rId19"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4" name="Rectangle 21">
            <a:hlinkClick r:id="rId20"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5" name="Rectangle 21">
            <a:hlinkClick r:id="rId21"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7344878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2" grpId="0"/>
      <p:bldP spid="22" grpId="1"/>
    </p:bldLst>
  </p:timing>
</p:sld>
</file>

<file path=ppt/slides/slide3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19" name="矩形 18"/>
          <p:cNvSpPr/>
          <p:nvPr/>
        </p:nvSpPr>
        <p:spPr>
          <a:xfrm>
            <a:off x="798056" y="944506"/>
            <a:ext cx="10894483"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程福</a:t>
            </a:r>
            <a:r>
              <a:rPr lang="zh-CN" altLang="zh-CN" sz="2900" kern="100" dirty="0">
                <a:solidFill>
                  <a:srgbClr val="002060"/>
                </a:solidFill>
                <a:latin typeface="宋体"/>
                <a:ea typeface="华文细黑"/>
                <a:cs typeface="宋体"/>
              </a:rPr>
              <a:t>赟</a:t>
            </a:r>
            <a:r>
              <a:rPr lang="zh-CN" altLang="zh-CN" sz="2900" kern="100" dirty="0">
                <a:solidFill>
                  <a:srgbClr val="002060"/>
                </a:solidFill>
                <a:latin typeface="仿宋_GB2312"/>
                <a:ea typeface="华文细黑"/>
                <a:cs typeface="仿宋_GB2312"/>
              </a:rPr>
              <a:t>不是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宁死不屈</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，而是忠于君主，顾及大局，以忠获罪而至死不言。</a:t>
            </a:r>
            <a:endParaRPr lang="zh-CN" altLang="zh-CN" sz="2900" kern="100" dirty="0">
              <a:solidFill>
                <a:srgbClr val="002060"/>
              </a:solidFill>
              <a:latin typeface="宋体"/>
              <a:cs typeface="Courier New"/>
            </a:endParaRPr>
          </a:p>
        </p:txBody>
      </p:sp>
      <p:sp>
        <p:nvSpPr>
          <p:cNvPr id="24"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5"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6"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7"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8"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9"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30"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31"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32"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33"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34"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9"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12</a:t>
            </a:r>
          </a:p>
        </p:txBody>
      </p:sp>
      <p:sp>
        <p:nvSpPr>
          <p:cNvPr id="50"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1"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2"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3"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4"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5"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70291917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36035" y="261443"/>
            <a:ext cx="11450211" cy="6147790"/>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13.</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虽不足以为中道，然与其食人之禄，俛首而包羞，孰若无愧于心，放身而自得？</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然其事迹不著而无可纪次，独其名氏或因见于书者，吾亦不敢没。</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21" name="TextBox 2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7"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8"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9"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30"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31"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32"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33"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34"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9"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50"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51"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52"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13</a:t>
            </a:r>
          </a:p>
        </p:txBody>
      </p:sp>
      <p:sp>
        <p:nvSpPr>
          <p:cNvPr id="53"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54"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5"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6"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7"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
        <p:nvSpPr>
          <p:cNvPr id="35" name="TextBox 34">
            <a:hlinkClick r:id="rId21" action="ppaction://hlinksldjump"/>
          </p:cNvPr>
          <p:cNvSpPr txBox="1"/>
          <p:nvPr/>
        </p:nvSpPr>
        <p:spPr>
          <a:xfrm>
            <a:off x="9479759"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sp>
        <p:nvSpPr>
          <p:cNvPr id="36" name="矩形 35"/>
          <p:cNvSpPr/>
          <p:nvPr/>
        </p:nvSpPr>
        <p:spPr>
          <a:xfrm>
            <a:off x="406574" y="2061643"/>
            <a:ext cx="11113463" cy="2131306"/>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虽然够不上符合中庸之道，然而与其享用着别人给的俸禄，低着头忍受着羞辱，如何比得上无愧于内心，放纵身心</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不受拘束</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而自得其乐</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或</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让自己得意开心</a:t>
            </a:r>
            <a:r>
              <a:rPr lang="en-US" altLang="zh-CN" sz="2900" kern="100" dirty="0">
                <a:solidFill>
                  <a:srgbClr val="C00000"/>
                </a:solidFill>
                <a:latin typeface="宋体"/>
                <a:ea typeface="华文细黑"/>
                <a:cs typeface="Times New Roman"/>
              </a:rPr>
              <a:t>”</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呢？</a:t>
            </a:r>
            <a:endParaRPr lang="zh-CN" altLang="zh-CN" sz="1100" kern="100" dirty="0">
              <a:solidFill>
                <a:srgbClr val="C00000"/>
              </a:solidFill>
              <a:latin typeface="宋体"/>
              <a:cs typeface="Courier New"/>
            </a:endParaRPr>
          </a:p>
        </p:txBody>
      </p:sp>
      <p:sp>
        <p:nvSpPr>
          <p:cNvPr id="37" name="矩形 36"/>
          <p:cNvSpPr/>
          <p:nvPr/>
        </p:nvSpPr>
        <p:spPr>
          <a:xfrm>
            <a:off x="558974" y="4678344"/>
            <a:ext cx="11113463"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但他们的所作所为不显著，也没有书籍记述编排，只有他们的姓名有的还能够在书中见到，我也不敢埋没</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他们</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14072584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linds(horizontal)">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6"/>
                                        </p:tgtEl>
                                      </p:cBhvr>
                                    </p:animEffect>
                                    <p:set>
                                      <p:cBhvr>
                                        <p:cTn id="17" dur="1" fill="hold">
                                          <p:stCondLst>
                                            <p:cond delay="499"/>
                                          </p:stCondLst>
                                        </p:cTn>
                                        <p:tgtEl>
                                          <p:spTgt spid="3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7"/>
                                        </p:tgtEl>
                                      </p:cBhvr>
                                    </p:animEffect>
                                    <p:set>
                                      <p:cBhvr>
                                        <p:cTn id="20"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36" grpId="0"/>
      <p:bldP spid="36" grpId="1"/>
      <p:bldP spid="37" grpId="0"/>
      <p:bldP spid="37" grpId="1"/>
    </p:bldLst>
  </p:timing>
</p:sld>
</file>

<file path=ppt/slides/slide3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548842" y="82019"/>
            <a:ext cx="11224597" cy="6817204"/>
          </a:xfrm>
          <a:prstGeom prst="rect">
            <a:avLst/>
          </a:prstGeom>
        </p:spPr>
        <p:txBody>
          <a:bodyPr wrap="square" lIns="121876" tIns="60937" rIns="121876" bIns="60937">
            <a:spAutoFit/>
          </a:bodyPr>
          <a:lstStyle/>
          <a:p>
            <a:pPr algn="just">
              <a:lnSpc>
                <a:spcPct val="150000"/>
              </a:lnSpc>
            </a:pPr>
            <a:r>
              <a:rPr lang="en-US" altLang="zh-CN" sz="2900" b="1" kern="100" dirty="0">
                <a:solidFill>
                  <a:srgbClr val="C00000"/>
                </a:solidFill>
                <a:latin typeface="Times New Roman"/>
                <a:ea typeface="华文细黑"/>
                <a:cs typeface="Courier New"/>
              </a:rPr>
              <a:t>[</a:t>
            </a:r>
            <a:r>
              <a:rPr lang="zh-CN" altLang="zh-CN" sz="2900" b="1" kern="100" dirty="0">
                <a:solidFill>
                  <a:srgbClr val="C00000"/>
                </a:solidFill>
                <a:latin typeface="Times New Roman"/>
                <a:ea typeface="华文细黑"/>
                <a:cs typeface="Times New Roman"/>
              </a:rPr>
              <a:t>参考译文</a:t>
            </a:r>
            <a:r>
              <a:rPr lang="en-US" altLang="zh-CN" sz="2900" b="1" kern="100" dirty="0">
                <a:solidFill>
                  <a:srgbClr val="C00000"/>
                </a:solidFill>
                <a:latin typeface="Times New Roman"/>
                <a:ea typeface="华文细黑"/>
                <a:cs typeface="Courier New"/>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唉！五代之乱达到顶点了，这就是传记上所说的</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天地间的光明被封闭，高洁的雅士都去隐居</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的时代吗！在这个时候，做臣子的杀害他的国君，做儿子的杀害他的父亲，而那些安享着国家的俸禄</a:t>
            </a:r>
            <a:r>
              <a:rPr lang="zh-CN" altLang="en-US" sz="2900" kern="100" dirty="0">
                <a:latin typeface="Times New Roman"/>
                <a:ea typeface="华文细黑"/>
                <a:cs typeface="Times New Roman"/>
              </a:rPr>
              <a:t>却</a:t>
            </a:r>
            <a:r>
              <a:rPr lang="zh-CN" altLang="zh-CN" sz="2900" kern="100" dirty="0">
                <a:latin typeface="Times New Roman"/>
                <a:ea typeface="华文细黑"/>
                <a:cs typeface="Times New Roman"/>
              </a:rPr>
              <a:t>占据着朝堂，十分得意却没有廉耻之色的士大夫们到处都是。我认为自古忠臣义士多出于乱世，却奇怪这个时候可以称道的人为何如此稀少呢？难道果真没有这样的人吗？虽然说战乱兴起，学校教育被废弃，从而礼仪衰败，风俗毁坏，而到了</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现在</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这个地步，然而自古以来天下</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大乱之时</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未尝没有这样的忠臣义士啊。我想必有洁身自好的义士，因</a:t>
            </a:r>
            <a:endParaRPr lang="zh-CN" altLang="zh-CN" sz="1100" kern="100" dirty="0">
              <a:latin typeface="宋体"/>
              <a:cs typeface="Courier New"/>
            </a:endParaRPr>
          </a:p>
        </p:txBody>
      </p:sp>
      <p:sp>
        <p:nvSpPr>
          <p:cNvPr id="1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1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2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2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2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2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2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2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13</a:t>
            </a:r>
          </a:p>
        </p:txBody>
      </p:sp>
      <p:sp>
        <p:nvSpPr>
          <p:cNvPr id="3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3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3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3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34"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37290931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461004" y="592401"/>
            <a:ext cx="10098699" cy="4808962"/>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1.</a:t>
            </a:r>
            <a:r>
              <a:rPr lang="zh-CN" altLang="zh-CN" sz="2900" b="1" kern="100" dirty="0">
                <a:latin typeface="Times New Roman"/>
                <a:ea typeface="华文细黑"/>
                <a:cs typeface="Times New Roman"/>
              </a:rPr>
              <a:t>通假字</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诸公莫之知，而</a:t>
            </a:r>
            <a:r>
              <a:rPr lang="zh-CN" altLang="zh-CN" sz="2900" kern="100" dirty="0">
                <a:solidFill>
                  <a:srgbClr val="0000FF"/>
                </a:solidFill>
                <a:latin typeface="Times New Roman"/>
                <a:ea typeface="华文细黑"/>
                <a:cs typeface="Times New Roman"/>
              </a:rPr>
              <a:t>固</a:t>
            </a:r>
            <a:r>
              <a:rPr lang="zh-CN" altLang="zh-CN" sz="2900" kern="100" dirty="0">
                <a:latin typeface="Times New Roman"/>
                <a:ea typeface="华文细黑"/>
                <a:cs typeface="Times New Roman"/>
              </a:rPr>
              <a:t>未之信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魏文帝方引</a:t>
            </a:r>
            <a:r>
              <a:rPr lang="zh-CN" altLang="zh-CN" sz="2900" kern="100" dirty="0">
                <a:solidFill>
                  <a:srgbClr val="0000FF"/>
                </a:solidFill>
                <a:latin typeface="Times New Roman"/>
                <a:ea typeface="华文细黑"/>
                <a:cs typeface="Times New Roman"/>
              </a:rPr>
              <a:t>蒲桃</a:t>
            </a:r>
            <a:r>
              <a:rPr lang="zh-CN" altLang="zh-CN" sz="2900" kern="100" dirty="0">
                <a:latin typeface="Times New Roman"/>
                <a:ea typeface="华文细黑"/>
                <a:cs typeface="Times New Roman"/>
              </a:rPr>
              <a:t>及龙眼相比</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蒙休和之所播，涉寒暑而</a:t>
            </a:r>
            <a:r>
              <a:rPr lang="zh-CN" altLang="zh-CN" sz="2900" kern="100" dirty="0">
                <a:solidFill>
                  <a:srgbClr val="0000FF"/>
                </a:solidFill>
                <a:latin typeface="Times New Roman"/>
                <a:ea typeface="华文细黑"/>
                <a:cs typeface="Times New Roman"/>
              </a:rPr>
              <a:t>匪</a:t>
            </a:r>
            <a:r>
              <a:rPr lang="zh-CN" altLang="zh-CN" sz="2900" kern="100" dirty="0">
                <a:latin typeface="Times New Roman"/>
                <a:ea typeface="华文细黑"/>
                <a:cs typeface="Times New Roman"/>
              </a:rPr>
              <a:t>亏</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不丰其</a:t>
            </a:r>
            <a:r>
              <a:rPr lang="zh-CN" altLang="zh-CN" sz="2900" kern="100" dirty="0">
                <a:solidFill>
                  <a:srgbClr val="0000FF"/>
                </a:solidFill>
                <a:latin typeface="Times New Roman"/>
                <a:ea typeface="华文细黑"/>
                <a:cs typeface="Times New Roman"/>
              </a:rPr>
              <a:t>华</a:t>
            </a:r>
            <a:r>
              <a:rPr lang="zh-CN" altLang="zh-CN" sz="2900" kern="100" dirty="0">
                <a:latin typeface="Times New Roman"/>
                <a:ea typeface="华文细黑"/>
                <a:cs typeface="Times New Roman"/>
              </a:rPr>
              <a:t>，但甘其实</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亭十里而莫致，门九重兮</a:t>
            </a:r>
            <a:r>
              <a:rPr lang="zh-CN" altLang="zh-CN" sz="2900" kern="100" dirty="0">
                <a:solidFill>
                  <a:srgbClr val="0000FF"/>
                </a:solidFill>
                <a:latin typeface="Times New Roman"/>
                <a:ea typeface="华文细黑"/>
                <a:cs typeface="Times New Roman"/>
              </a:rPr>
              <a:t>曷</a:t>
            </a:r>
            <a:r>
              <a:rPr lang="zh-CN" altLang="zh-CN" sz="2900" kern="100" dirty="0">
                <a:latin typeface="Times New Roman"/>
                <a:ea typeface="华文细黑"/>
                <a:cs typeface="Times New Roman"/>
              </a:rPr>
              <a:t>通</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(6)</a:t>
            </a:r>
            <a:r>
              <a:rPr lang="zh-CN" altLang="zh-CN" sz="2900" kern="100" dirty="0">
                <a:latin typeface="Times New Roman"/>
                <a:ea typeface="华文细黑"/>
                <a:cs typeface="Times New Roman"/>
              </a:rPr>
              <a:t>故无</a:t>
            </a:r>
            <a:r>
              <a:rPr lang="zh-CN" altLang="zh-CN" sz="2900" kern="100" dirty="0">
                <a:solidFill>
                  <a:srgbClr val="0000FF"/>
                </a:solidFill>
                <a:latin typeface="Times New Roman"/>
                <a:ea typeface="华文细黑"/>
                <a:cs typeface="Times New Roman"/>
              </a:rPr>
              <a:t>厌</a:t>
            </a:r>
            <a:r>
              <a:rPr lang="zh-CN" altLang="zh-CN" sz="2900" kern="100" dirty="0">
                <a:latin typeface="Times New Roman"/>
                <a:ea typeface="华文细黑"/>
                <a:cs typeface="Times New Roman"/>
              </a:rPr>
              <a:t>于所甘</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p:txBody>
      </p:sp>
      <p:sp>
        <p:nvSpPr>
          <p:cNvPr id="13" name="矩形 1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基础</a:t>
            </a:r>
            <a:r>
              <a:rPr lang="zh-CN" altLang="en-US" sz="2400" b="1" dirty="0">
                <a:solidFill>
                  <a:srgbClr val="FFFF00"/>
                </a:solidFill>
                <a:latin typeface="微软雅黑" pitchFamily="34" charset="-122"/>
                <a:ea typeface="微软雅黑" pitchFamily="34" charset="-122"/>
              </a:rPr>
              <a:t>整合</a:t>
            </a: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4" name="矩形 3"/>
          <p:cNvSpPr/>
          <p:nvPr/>
        </p:nvSpPr>
        <p:spPr>
          <a:xfrm>
            <a:off x="6417498" y="1341562"/>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故</a:t>
            </a:r>
            <a:r>
              <a:rPr lang="en-US"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7967415" y="1341562"/>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当然</a:t>
            </a:r>
            <a:endParaRPr lang="zh-CN" altLang="en-US" sz="2900" kern="100" dirty="0">
              <a:solidFill>
                <a:srgbClr val="C00000"/>
              </a:solidFill>
              <a:latin typeface="宋体"/>
              <a:ea typeface="华文细黑"/>
              <a:cs typeface="Times New Roman"/>
            </a:endParaRPr>
          </a:p>
        </p:txBody>
      </p:sp>
      <p:sp>
        <p:nvSpPr>
          <p:cNvPr id="12" name="矩形 11"/>
          <p:cNvSpPr/>
          <p:nvPr/>
        </p:nvSpPr>
        <p:spPr>
          <a:xfrm>
            <a:off x="6274450" y="1970470"/>
            <a:ext cx="1672218"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葡萄</a:t>
            </a:r>
            <a:r>
              <a:rPr lang="en-US"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
        <p:nvSpPr>
          <p:cNvPr id="15" name="矩形 14"/>
          <p:cNvSpPr/>
          <p:nvPr/>
        </p:nvSpPr>
        <p:spPr>
          <a:xfrm>
            <a:off x="7967415" y="1970470"/>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一种水果</a:t>
            </a:r>
            <a:endParaRPr lang="zh-CN" altLang="en-US" sz="2900" kern="100" dirty="0">
              <a:solidFill>
                <a:srgbClr val="C00000"/>
              </a:solidFill>
              <a:latin typeface="宋体"/>
              <a:ea typeface="华文细黑"/>
              <a:cs typeface="Times New Roman"/>
            </a:endParaRPr>
          </a:p>
        </p:txBody>
      </p:sp>
      <p:sp>
        <p:nvSpPr>
          <p:cNvPr id="16" name="矩形 15"/>
          <p:cNvSpPr/>
          <p:nvPr/>
        </p:nvSpPr>
        <p:spPr>
          <a:xfrm>
            <a:off x="6417498" y="2637706"/>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非</a:t>
            </a:r>
            <a:r>
              <a:rPr lang="en-US"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
        <p:nvSpPr>
          <p:cNvPr id="17" name="矩形 16"/>
          <p:cNvSpPr/>
          <p:nvPr/>
        </p:nvSpPr>
        <p:spPr>
          <a:xfrm>
            <a:off x="7858625" y="2565698"/>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不，不是</a:t>
            </a:r>
            <a:endParaRPr lang="zh-CN" altLang="en-US" sz="2900" kern="100" dirty="0">
              <a:solidFill>
                <a:srgbClr val="C00000"/>
              </a:solidFill>
              <a:latin typeface="宋体"/>
              <a:ea typeface="华文细黑"/>
              <a:cs typeface="Times New Roman"/>
            </a:endParaRPr>
          </a:p>
        </p:txBody>
      </p:sp>
      <p:sp>
        <p:nvSpPr>
          <p:cNvPr id="18" name="矩形 17"/>
          <p:cNvSpPr/>
          <p:nvPr/>
        </p:nvSpPr>
        <p:spPr>
          <a:xfrm>
            <a:off x="6417498" y="3213770"/>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花</a:t>
            </a:r>
            <a:r>
              <a:rPr lang="en-US"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
        <p:nvSpPr>
          <p:cNvPr id="19" name="矩形 18"/>
          <p:cNvSpPr/>
          <p:nvPr/>
        </p:nvSpPr>
        <p:spPr>
          <a:xfrm>
            <a:off x="7766293" y="3213770"/>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花朵</a:t>
            </a:r>
            <a:endParaRPr lang="zh-CN" altLang="en-US" sz="2900" kern="100" dirty="0">
              <a:solidFill>
                <a:srgbClr val="C00000"/>
              </a:solidFill>
              <a:latin typeface="宋体"/>
              <a:ea typeface="华文细黑"/>
              <a:cs typeface="Times New Roman"/>
            </a:endParaRPr>
          </a:p>
        </p:txBody>
      </p:sp>
      <p:sp>
        <p:nvSpPr>
          <p:cNvPr id="20" name="矩形 19"/>
          <p:cNvSpPr/>
          <p:nvPr/>
        </p:nvSpPr>
        <p:spPr>
          <a:xfrm>
            <a:off x="6383239" y="3861842"/>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何</a:t>
            </a:r>
            <a:r>
              <a:rPr lang="en-US"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
        <p:nvSpPr>
          <p:cNvPr id="21" name="矩形 20"/>
          <p:cNvSpPr/>
          <p:nvPr/>
        </p:nvSpPr>
        <p:spPr>
          <a:xfrm>
            <a:off x="7784684" y="3861842"/>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怎能</a:t>
            </a:r>
            <a:endParaRPr lang="zh-CN" altLang="en-US" sz="2900" kern="100" dirty="0">
              <a:solidFill>
                <a:srgbClr val="C00000"/>
              </a:solidFill>
              <a:latin typeface="宋体"/>
              <a:ea typeface="华文细黑"/>
              <a:cs typeface="Times New Roman"/>
            </a:endParaRPr>
          </a:p>
        </p:txBody>
      </p:sp>
      <p:sp>
        <p:nvSpPr>
          <p:cNvPr id="22" name="矩形 21"/>
          <p:cNvSpPr/>
          <p:nvPr/>
        </p:nvSpPr>
        <p:spPr>
          <a:xfrm>
            <a:off x="6380163" y="4509914"/>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餍</a:t>
            </a:r>
            <a:r>
              <a:rPr lang="en-US"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
        <p:nvSpPr>
          <p:cNvPr id="23" name="矩形 22"/>
          <p:cNvSpPr/>
          <p:nvPr/>
        </p:nvSpPr>
        <p:spPr>
          <a:xfrm>
            <a:off x="7751391" y="4509914"/>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满足</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438659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linds(horizontal)">
                                      <p:cBhvr>
                                        <p:cTn id="23" dur="500"/>
                                        <p:tgtEl>
                                          <p:spTgt spid="1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linds(horizontal)">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linds(horizontal)">
                                      <p:cBhvr>
                                        <p:cTn id="31" dur="500"/>
                                        <p:tgtEl>
                                          <p:spTgt spid="18"/>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linds(horizontal)">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linds(horizontal)">
                                      <p:cBhvr>
                                        <p:cTn id="39" dur="500"/>
                                        <p:tgtEl>
                                          <p:spTgt spid="21"/>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linds(horizontal)">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blinds(horizontal)">
                                      <p:cBhvr>
                                        <p:cTn id="47" dur="500"/>
                                        <p:tgtEl>
                                          <p:spTgt spid="22"/>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blinds(horizontal)">
                                      <p:cBhvr>
                                        <p:cTn id="50" dur="5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1" nodeType="clickEffect">
                                  <p:stCondLst>
                                    <p:cond delay="0"/>
                                  </p:stCondLst>
                                  <p:childTnLst>
                                    <p:animEffect transition="out" filter="fade">
                                      <p:cBhvr>
                                        <p:cTn id="54" dur="500"/>
                                        <p:tgtEl>
                                          <p:spTgt spid="4"/>
                                        </p:tgtEl>
                                      </p:cBhvr>
                                    </p:animEffect>
                                    <p:set>
                                      <p:cBhvr>
                                        <p:cTn id="55" dur="1" fill="hold">
                                          <p:stCondLst>
                                            <p:cond delay="499"/>
                                          </p:stCondLst>
                                        </p:cTn>
                                        <p:tgtEl>
                                          <p:spTgt spid="4"/>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5"/>
                                        </p:tgtEl>
                                      </p:cBhvr>
                                    </p:animEffect>
                                    <p:set>
                                      <p:cBhvr>
                                        <p:cTn id="58" dur="1" fill="hold">
                                          <p:stCondLst>
                                            <p:cond delay="499"/>
                                          </p:stCondLst>
                                        </p:cTn>
                                        <p:tgtEl>
                                          <p:spTgt spid="5"/>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15"/>
                                        </p:tgtEl>
                                      </p:cBhvr>
                                    </p:animEffect>
                                    <p:set>
                                      <p:cBhvr>
                                        <p:cTn id="64" dur="1" fill="hold">
                                          <p:stCondLst>
                                            <p:cond delay="499"/>
                                          </p:stCondLst>
                                        </p:cTn>
                                        <p:tgtEl>
                                          <p:spTgt spid="15"/>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16"/>
                                        </p:tgtEl>
                                      </p:cBhvr>
                                    </p:animEffect>
                                    <p:set>
                                      <p:cBhvr>
                                        <p:cTn id="70" dur="1" fill="hold">
                                          <p:stCondLst>
                                            <p:cond delay="499"/>
                                          </p:stCondLst>
                                        </p:cTn>
                                        <p:tgtEl>
                                          <p:spTgt spid="16"/>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18"/>
                                        </p:tgtEl>
                                      </p:cBhvr>
                                    </p:animEffect>
                                    <p:set>
                                      <p:cBhvr>
                                        <p:cTn id="73" dur="1" fill="hold">
                                          <p:stCondLst>
                                            <p:cond delay="499"/>
                                          </p:stCondLst>
                                        </p:cTn>
                                        <p:tgtEl>
                                          <p:spTgt spid="18"/>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19"/>
                                        </p:tgtEl>
                                      </p:cBhvr>
                                    </p:animEffect>
                                    <p:set>
                                      <p:cBhvr>
                                        <p:cTn id="76" dur="1" fill="hold">
                                          <p:stCondLst>
                                            <p:cond delay="499"/>
                                          </p:stCondLst>
                                        </p:cTn>
                                        <p:tgtEl>
                                          <p:spTgt spid="19"/>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21"/>
                                        </p:tgtEl>
                                      </p:cBhvr>
                                    </p:animEffect>
                                    <p:set>
                                      <p:cBhvr>
                                        <p:cTn id="79" dur="1" fill="hold">
                                          <p:stCondLst>
                                            <p:cond delay="499"/>
                                          </p:stCondLst>
                                        </p:cTn>
                                        <p:tgtEl>
                                          <p:spTgt spid="21"/>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20"/>
                                        </p:tgtEl>
                                      </p:cBhvr>
                                    </p:animEffect>
                                    <p:set>
                                      <p:cBhvr>
                                        <p:cTn id="82" dur="1" fill="hold">
                                          <p:stCondLst>
                                            <p:cond delay="499"/>
                                          </p:stCondLst>
                                        </p:cTn>
                                        <p:tgtEl>
                                          <p:spTgt spid="20"/>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22"/>
                                        </p:tgtEl>
                                      </p:cBhvr>
                                    </p:animEffect>
                                    <p:set>
                                      <p:cBhvr>
                                        <p:cTn id="85" dur="1" fill="hold">
                                          <p:stCondLst>
                                            <p:cond delay="499"/>
                                          </p:stCondLst>
                                        </p:cTn>
                                        <p:tgtEl>
                                          <p:spTgt spid="22"/>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23"/>
                                        </p:tgtEl>
                                      </p:cBhvr>
                                    </p:animEffect>
                                    <p:set>
                                      <p:cBhvr>
                                        <p:cTn id="88"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4" grpId="0"/>
      <p:bldP spid="4" grpId="1"/>
      <p:bldP spid="5" grpId="0"/>
      <p:bldP spid="5" grpId="1"/>
      <p:bldP spid="12" grpId="0"/>
      <p:bldP spid="12"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Lst>
  </p:timing>
</p:sld>
</file>

<file path=ppt/slides/slide40.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659427" y="477467"/>
            <a:ext cx="11003428" cy="4808962"/>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愤世疾俗远离尘世而不能显露于世。自古贤才，有把自己的志向才能藏于内心而并不表现出来的，有困顿地生存于简陋的小巷，寄身于荒野草莽的，他们即使有颜渊的品行，不遇到孔子这样的人名声也不会显扬。何况是世道多有变故而君子的高尚道德消沉的时候呢？我又认为必然还有怀抱才能，修炼节义，但沉沦在社会底层</a:t>
            </a:r>
            <a:r>
              <a:rPr lang="zh-CN" altLang="en-US" sz="2900" kern="100" dirty="0">
                <a:latin typeface="Times New Roman"/>
                <a:ea typeface="华文细黑"/>
                <a:cs typeface="Times New Roman"/>
              </a:rPr>
              <a:t>却</a:t>
            </a:r>
            <a:r>
              <a:rPr lang="zh-CN" altLang="zh-CN" sz="2900" kern="100" dirty="0">
                <a:latin typeface="Times New Roman"/>
                <a:ea typeface="华文细黑"/>
                <a:cs typeface="Times New Roman"/>
              </a:rPr>
              <a:t>默默无闻的人。我在传记中寻找这样的义士，却因乱世分崩离析，书上文字残缺，不能再找到了，所能找到的仅仅就是四、五个人罢了。</a:t>
            </a:r>
            <a:endParaRPr lang="zh-CN" altLang="zh-CN" sz="1100" kern="100" dirty="0">
              <a:latin typeface="宋体"/>
              <a:cs typeface="Courier New"/>
            </a:endParaRPr>
          </a:p>
        </p:txBody>
      </p:sp>
      <p:sp>
        <p:nvSpPr>
          <p:cNvPr id="1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1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2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2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2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2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2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2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13</a:t>
            </a:r>
          </a:p>
        </p:txBody>
      </p:sp>
      <p:sp>
        <p:nvSpPr>
          <p:cNvPr id="3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3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3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3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34"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17490037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548842" y="261443"/>
            <a:ext cx="11224597" cy="6147790"/>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生活在山林中和麋鹿为伍，虽然够不上符合中庸之道，然而与其享用着别人给的俸禄，低着头忍受着羞辱，如何比得上无愧于内心，放纵身心</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不受拘束</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而自得其乐</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或</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让自己得意开心</a:t>
            </a:r>
            <a:r>
              <a:rPr lang="en-US" altLang="zh-CN" sz="2900" kern="100" dirty="0">
                <a:latin typeface="宋体"/>
                <a:ea typeface="华文细黑"/>
                <a:cs typeface="Times New Roman"/>
              </a:rPr>
              <a:t>”</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呢？我找到了两个人，名叫郑遨、张荐明。</a:t>
            </a:r>
            <a:endParaRPr lang="en-US" altLang="zh-CN" sz="2900" kern="100" dirty="0">
              <a:latin typeface="Times New Roman"/>
              <a:ea typeface="华文细黑"/>
              <a:cs typeface="Times New Roman"/>
            </a:endParaRPr>
          </a:p>
          <a:p>
            <a:pPr indent="711154" algn="just">
              <a:lnSpc>
                <a:spcPct val="150000"/>
              </a:lnSpc>
            </a:pPr>
            <a:r>
              <a:rPr lang="zh-CN" altLang="zh-CN" sz="2900" kern="100" dirty="0">
                <a:latin typeface="Times New Roman"/>
                <a:ea typeface="华文细黑"/>
                <a:cs typeface="Times New Roman"/>
              </a:rPr>
              <a:t>权力和利益都不能让他的心灵屈服，担任官职或不担任官职都不违背他的道义，我找到了一个人，名叫石昂。</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如果对君主有利，因为忠诚而获得罪名，又何必为自己辩白，有直至死亡也不说出来的人，这就是古代的义士啊。我找到了一个人，名叫程福</a:t>
            </a:r>
            <a:r>
              <a:rPr lang="zh-CN" altLang="zh-CN" sz="2900" kern="100" dirty="0">
                <a:latin typeface="宋体"/>
                <a:ea typeface="华文细黑"/>
                <a:cs typeface="宋体"/>
              </a:rPr>
              <a:t>赟</a:t>
            </a:r>
            <a:r>
              <a:rPr lang="zh-CN" altLang="zh-CN" sz="2900" kern="100" dirty="0">
                <a:latin typeface="楷体_GB2312"/>
                <a:ea typeface="华文细黑"/>
                <a:cs typeface="楷体_GB2312"/>
              </a:rPr>
              <a:t>。</a:t>
            </a:r>
            <a:endParaRPr lang="zh-CN" altLang="zh-CN" sz="1100" kern="100" dirty="0">
              <a:latin typeface="宋体"/>
              <a:cs typeface="Courier New"/>
            </a:endParaRPr>
          </a:p>
        </p:txBody>
      </p:sp>
      <p:sp>
        <p:nvSpPr>
          <p:cNvPr id="1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1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2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2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2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2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2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2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13</a:t>
            </a:r>
          </a:p>
        </p:txBody>
      </p:sp>
      <p:sp>
        <p:nvSpPr>
          <p:cNvPr id="3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3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3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3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34"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155946782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492720" y="238356"/>
            <a:ext cx="11336843" cy="5478376"/>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五代时期社会混乱，国君不像国君，臣子不像臣子，父亲不像父亲，儿子不像儿子，甚至于兄弟间、夫妇间的人伦关系，</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也</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没有不严重毁坏的，以至于伦理几乎灭绝了。就在这样的时刻，能够以孝悌之礼修身于一乡并且像风一样推行到天下的人，或许还是有的。但他们的所作所为不显著，也没有书籍记述编排，只有他们的姓名有的还能够在书中见到，我也不敢埋没</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他们</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。而大致可以写下来的人，我也找到了一个，他叫李自伦。</a:t>
            </a:r>
            <a:endParaRPr lang="en-US" altLang="zh-CN" sz="2900" kern="100" dirty="0">
              <a:latin typeface="Times New Roman"/>
              <a:ea typeface="华文细黑"/>
              <a:cs typeface="Times New Roman"/>
            </a:endParaRPr>
          </a:p>
          <a:p>
            <a:pPr indent="711154" algn="just">
              <a:lnSpc>
                <a:spcPct val="150000"/>
              </a:lnSpc>
            </a:pPr>
            <a:r>
              <a:rPr lang="zh-CN" altLang="zh-CN" sz="2900" kern="100" dirty="0">
                <a:latin typeface="宋体"/>
                <a:ea typeface="Times New Roman"/>
                <a:cs typeface="Courier New"/>
              </a:rPr>
              <a:t> </a:t>
            </a:r>
            <a:r>
              <a:rPr lang="en-US" altLang="zh-CN" sz="2900" kern="100" dirty="0">
                <a:latin typeface="宋体"/>
                <a:ea typeface="Times New Roman"/>
                <a:cs typeface="Courier New"/>
              </a:rPr>
              <a:t>(</a:t>
            </a:r>
            <a:r>
              <a:rPr lang="zh-CN" altLang="zh-CN" sz="2900" kern="100" dirty="0">
                <a:latin typeface="Times New Roman"/>
                <a:ea typeface="华文细黑"/>
                <a:cs typeface="Times New Roman"/>
              </a:rPr>
              <a:t>于是我</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写了《一行传》。</a:t>
            </a:r>
            <a:endParaRPr lang="zh-CN" altLang="zh-CN" sz="1100" kern="100" dirty="0">
              <a:latin typeface="宋体"/>
              <a:cs typeface="Courier New"/>
            </a:endParaRPr>
          </a:p>
        </p:txBody>
      </p:sp>
      <p:sp>
        <p:nvSpPr>
          <p:cNvPr id="1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1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2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2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2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2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2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2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13</a:t>
            </a:r>
          </a:p>
        </p:txBody>
      </p:sp>
      <p:sp>
        <p:nvSpPr>
          <p:cNvPr id="3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3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3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3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34"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24913036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14578" y="467941"/>
            <a:ext cx="11450211" cy="6147790"/>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(2014·</a:t>
            </a:r>
            <a:r>
              <a:rPr lang="zh-CN" altLang="zh-CN" sz="2900" b="1" kern="100" dirty="0">
                <a:latin typeface="Times New Roman"/>
                <a:ea typeface="华文细黑"/>
                <a:cs typeface="Times New Roman"/>
              </a:rPr>
              <a:t>浙江</a:t>
            </a:r>
            <a:r>
              <a:rPr lang="en-US" altLang="zh-CN" sz="2900" b="1" kern="100" dirty="0">
                <a:latin typeface="Times New Roman"/>
                <a:ea typeface="华文细黑"/>
                <a:cs typeface="Courier New"/>
              </a:rPr>
              <a:t>)</a:t>
            </a:r>
            <a:r>
              <a:rPr lang="zh-CN" altLang="zh-CN" sz="2900" b="1" kern="100" dirty="0">
                <a:latin typeface="Times New Roman"/>
                <a:ea typeface="华文细黑"/>
                <a:cs typeface="Times New Roman"/>
              </a:rPr>
              <a:t>阅读下面的文言文，完成</a:t>
            </a:r>
            <a:r>
              <a:rPr lang="en-US" altLang="zh-CN" sz="2900" b="1" kern="100" dirty="0">
                <a:latin typeface="Times New Roman"/>
                <a:ea typeface="华文细黑"/>
                <a:cs typeface="Courier New"/>
              </a:rPr>
              <a:t>14</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18</a:t>
            </a:r>
            <a:r>
              <a:rPr lang="zh-CN" altLang="zh-CN" sz="2900" b="1" kern="100" dirty="0">
                <a:latin typeface="Times New Roman"/>
                <a:ea typeface="华文细黑"/>
                <a:cs typeface="Times New Roman"/>
              </a:rPr>
              <a:t>题。</a:t>
            </a:r>
            <a:endParaRPr lang="zh-CN" altLang="zh-CN" sz="2900" kern="100" dirty="0">
              <a:latin typeface="宋体"/>
              <a:cs typeface="Courier New"/>
            </a:endParaRPr>
          </a:p>
          <a:p>
            <a:pPr algn="ctr">
              <a:lnSpc>
                <a:spcPct val="150000"/>
              </a:lnSpc>
            </a:pPr>
            <a:r>
              <a:rPr lang="zh-CN" altLang="zh-CN" sz="2900" b="1" kern="100" dirty="0">
                <a:solidFill>
                  <a:srgbClr val="C00000"/>
                </a:solidFill>
                <a:latin typeface="Times New Roman"/>
                <a:ea typeface="华文细黑"/>
                <a:cs typeface="Times New Roman"/>
              </a:rPr>
              <a:t>欧阳行周文集序</a:t>
            </a:r>
            <a:endParaRPr lang="zh-CN" altLang="zh-CN" sz="2900" kern="100" dirty="0">
              <a:latin typeface="宋体"/>
              <a:cs typeface="Courier New"/>
            </a:endParaRPr>
          </a:p>
          <a:p>
            <a:pPr algn="ctr">
              <a:lnSpc>
                <a:spcPct val="150000"/>
              </a:lnSpc>
            </a:pP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唐</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李贻孙</a:t>
            </a:r>
            <a:endParaRPr lang="zh-CN" altLang="zh-CN" sz="29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欧阳君生于闽之里。幼为儿孩时，即不与众童亲狎，行止多自处。年十许岁，里中无爱者。每见河滨山畔有片景可采，心独娱之，常执卷一编，忘归于其间。逮风月清晖，或暮而尚留，</a:t>
            </a:r>
            <a:r>
              <a:rPr lang="zh-CN" altLang="zh-CN" sz="2900" kern="100" dirty="0">
                <a:latin typeface="宋体"/>
                <a:ea typeface="华文细黑"/>
                <a:cs typeface="宋体"/>
              </a:rPr>
              <a:t>窅</a:t>
            </a:r>
            <a:r>
              <a:rPr lang="en-US" altLang="zh-CN" sz="2900" kern="100" baseline="30000" dirty="0">
                <a:latin typeface="宋体"/>
                <a:ea typeface="华文细黑"/>
                <a:cs typeface="Times New Roman"/>
              </a:rPr>
              <a:t>①</a:t>
            </a:r>
            <a:r>
              <a:rPr lang="zh-CN" altLang="zh-CN" sz="2900" kern="100" dirty="0">
                <a:latin typeface="Times New Roman"/>
                <a:ea typeface="华文细黑"/>
                <a:cs typeface="Times New Roman"/>
              </a:rPr>
              <a:t>不能释，不自知所由，盖其性所</a:t>
            </a:r>
            <a:r>
              <a:rPr lang="zh-CN" altLang="zh-CN" sz="2900" kern="100" dirty="0">
                <a:solidFill>
                  <a:srgbClr val="0000FF"/>
                </a:solidFill>
                <a:latin typeface="Times New Roman"/>
                <a:ea typeface="华文细黑"/>
                <a:cs typeface="Times New Roman"/>
              </a:rPr>
              <a:t>多</a:t>
            </a:r>
            <a:r>
              <a:rPr lang="zh-CN" altLang="zh-CN" sz="2900" kern="100" dirty="0">
                <a:latin typeface="Times New Roman"/>
                <a:ea typeface="华文细黑"/>
                <a:cs typeface="Times New Roman"/>
              </a:rPr>
              <a:t>也。未甚识文字，随人</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问章句，忽有一言契于心，移日自得，长吟高啸，不知其所止也。父母不识其志，每尝谓里人曰：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此男子未知其指何如，要恐不为汩没</a:t>
            </a:r>
            <a:r>
              <a:rPr lang="en-US" altLang="zh-CN" sz="2900" kern="100" baseline="30000" dirty="0">
                <a:latin typeface="宋体"/>
                <a:ea typeface="华文细黑"/>
                <a:cs typeface="Times New Roman"/>
              </a:rPr>
              <a:t>②</a:t>
            </a:r>
            <a:r>
              <a:rPr lang="zh-CN" altLang="zh-CN" sz="2900" kern="100" dirty="0">
                <a:latin typeface="Times New Roman"/>
                <a:ea typeface="华文细黑"/>
                <a:cs typeface="Times New Roman"/>
              </a:rPr>
              <a:t>之饥氓也。未知为吉</a:t>
            </a:r>
            <a:endParaRPr lang="zh-CN" altLang="zh-CN" sz="2900" kern="100" dirty="0">
              <a:latin typeface="宋体"/>
              <a:cs typeface="Courier New"/>
            </a:endParaRPr>
          </a:p>
        </p:txBody>
      </p:sp>
      <p:sp>
        <p:nvSpPr>
          <p:cNvPr id="25" name="矩形 24"/>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真题回放</a:t>
            </a:r>
          </a:p>
        </p:txBody>
      </p:sp>
      <p:sp>
        <p:nvSpPr>
          <p:cNvPr id="28"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43"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44"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5"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6"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7"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48"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49"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50"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51"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52"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53"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54"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5"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14</a:t>
            </a:r>
          </a:p>
        </p:txBody>
      </p:sp>
      <p:sp>
        <p:nvSpPr>
          <p:cNvPr id="56"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7"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8"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9"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42554219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10209" y="27554"/>
            <a:ext cx="11450211" cy="6817204"/>
          </a:xfrm>
          <a:prstGeom prst="rect">
            <a:avLst/>
          </a:prstGeom>
        </p:spPr>
        <p:txBody>
          <a:bodyPr wrap="square" lIns="121876" tIns="60937" rIns="121876" bIns="60937">
            <a:spAutoFit/>
          </a:bodyPr>
          <a:lstStyle/>
          <a:p>
            <a:pPr algn="just">
              <a:lnSpc>
                <a:spcPct val="150000"/>
              </a:lnSpc>
            </a:pPr>
            <a:r>
              <a:rPr lang="zh-CN" altLang="zh-CN" sz="2900" kern="100" dirty="0">
                <a:solidFill>
                  <a:srgbClr val="000000"/>
                </a:solidFill>
                <a:latin typeface="Times New Roman"/>
                <a:ea typeface="华文细黑"/>
                <a:cs typeface="Times New Roman"/>
              </a:rPr>
              <a:t>凶邪</a:t>
            </a:r>
            <a:r>
              <a:rPr lang="zh-CN" altLang="zh-CN" sz="2900" kern="100" dirty="0">
                <a:solidFill>
                  <a:srgbClr val="000000"/>
                </a:solidFill>
                <a:latin typeface="宋体"/>
                <a:cs typeface="Times New Roman"/>
              </a:rPr>
              <a:t>？”</a:t>
            </a:r>
            <a:r>
              <a:rPr lang="zh-CN" altLang="zh-CN" sz="2900" dirty="0">
                <a:latin typeface="Times New Roman"/>
                <a:ea typeface="华文细黑"/>
                <a:cs typeface="Times New Roman"/>
              </a:rPr>
              <a:t>乡人有览事多而熟于闻见</a:t>
            </a:r>
            <a:r>
              <a:rPr lang="zh-CN" altLang="zh-CN" sz="2900" dirty="0">
                <a:solidFill>
                  <a:srgbClr val="0000FF"/>
                </a:solidFill>
                <a:latin typeface="Times New Roman"/>
                <a:ea typeface="华文细黑"/>
                <a:cs typeface="Times New Roman"/>
              </a:rPr>
              <a:t>者</a:t>
            </a:r>
            <a:r>
              <a:rPr lang="zh-CN" altLang="zh-CN" sz="2900" dirty="0">
                <a:latin typeface="Times New Roman"/>
                <a:ea typeface="华文细黑"/>
                <a:cs typeface="Times New Roman"/>
              </a:rPr>
              <a:t>，皆贺之曰：</a:t>
            </a:r>
            <a:r>
              <a:rPr lang="en-US" altLang="zh-CN" sz="2900" dirty="0">
                <a:latin typeface="宋体"/>
                <a:ea typeface="华文细黑"/>
                <a:cs typeface="Times New Roman"/>
              </a:rPr>
              <a:t>“</a:t>
            </a:r>
            <a:r>
              <a:rPr lang="zh-CN" altLang="zh-CN" sz="2900" u="sng" dirty="0">
                <a:latin typeface="Times New Roman"/>
                <a:ea typeface="华文细黑"/>
                <a:cs typeface="Times New Roman"/>
              </a:rPr>
              <a:t>此若家之宝也，奈何虑之过欤！</a:t>
            </a:r>
            <a:r>
              <a:rPr lang="en-US" altLang="zh-CN" sz="2900" dirty="0">
                <a:latin typeface="宋体"/>
                <a:ea typeface="华文细黑"/>
                <a:cs typeface="Times New Roman"/>
              </a:rPr>
              <a:t>”</a:t>
            </a:r>
            <a:r>
              <a:rPr lang="zh-CN" altLang="zh-CN" sz="2900" dirty="0">
                <a:latin typeface="Times New Roman"/>
                <a:ea typeface="华文细黑"/>
                <a:cs typeface="Times New Roman"/>
              </a:rPr>
              <a:t>自此遂日日知书，伏圣人之教，慕恺悌之化，达君臣父子之节，忠孝之际，唯恐不及。操笔属词，其言秀而多思，率人所未言者，君道之容易，由是</a:t>
            </a:r>
            <a:r>
              <a:rPr lang="zh-CN" altLang="zh-CN" sz="2900" dirty="0">
                <a:solidFill>
                  <a:srgbClr val="0000FF"/>
                </a:solidFill>
                <a:latin typeface="Times New Roman"/>
                <a:ea typeface="华文细黑"/>
                <a:cs typeface="Times New Roman"/>
              </a:rPr>
              <a:t>振发</a:t>
            </a:r>
            <a:r>
              <a:rPr lang="zh-CN" altLang="zh-CN" sz="2900" dirty="0">
                <a:latin typeface="Times New Roman"/>
                <a:ea typeface="华文细黑"/>
                <a:cs typeface="Times New Roman"/>
              </a:rPr>
              <a:t>于乡里之间。建中、贞元时，文词崛兴，遂大振耀，欧</a:t>
            </a:r>
            <a:r>
              <a:rPr lang="en-US" altLang="zh-CN" sz="2900" baseline="30000" dirty="0">
                <a:latin typeface="宋体"/>
                <a:ea typeface="华文细黑"/>
                <a:cs typeface="Times New Roman"/>
              </a:rPr>
              <a:t>③</a:t>
            </a:r>
            <a:r>
              <a:rPr lang="zh-CN" altLang="zh-CN" sz="2900" dirty="0">
                <a:latin typeface="Times New Roman"/>
                <a:ea typeface="华文细黑"/>
                <a:cs typeface="Times New Roman"/>
              </a:rPr>
              <a:t>闽之乡不知有他人也。</a:t>
            </a:r>
            <a:endParaRPr lang="zh-CN" altLang="zh-CN" sz="1200" dirty="0">
              <a:latin typeface="宋体"/>
              <a:cs typeface="宋体"/>
            </a:endParaRPr>
          </a:p>
          <a:p>
            <a:pPr indent="711154" algn="just">
              <a:lnSpc>
                <a:spcPct val="150000"/>
              </a:lnSpc>
            </a:pPr>
            <a:r>
              <a:rPr lang="zh-CN" altLang="zh-CN" sz="2900" kern="100" dirty="0">
                <a:latin typeface="Times New Roman"/>
                <a:ea typeface="华文细黑"/>
                <a:cs typeface="Times New Roman"/>
              </a:rPr>
              <a:t>会故相常衮来为福之观察使，有文章高名，又</a:t>
            </a:r>
            <a:r>
              <a:rPr lang="zh-CN" altLang="zh-CN" sz="2900" u="heavy" kern="100" dirty="0">
                <a:latin typeface="Times New Roman"/>
                <a:ea typeface="华文细黑"/>
                <a:cs typeface="Times New Roman"/>
              </a:rPr>
              <a:t>性颇嗜诱进后生，推拔于寒素中，唯恐不及。</a:t>
            </a:r>
            <a:r>
              <a:rPr lang="zh-CN" altLang="zh-CN" sz="2900" kern="100" dirty="0">
                <a:latin typeface="Times New Roman"/>
                <a:ea typeface="华文细黑"/>
                <a:cs typeface="Times New Roman"/>
              </a:rPr>
              <a:t>至之日，比君为芝英。每有一作，屡加赏进。游娱燕飨，必召同席。</a:t>
            </a:r>
            <a:r>
              <a:rPr lang="zh-CN" altLang="zh-CN" sz="2900" u="wavyHeavy" kern="100" dirty="0">
                <a:uFill>
                  <a:solidFill>
                    <a:srgbClr val="C00000"/>
                  </a:solidFill>
                </a:uFill>
                <a:latin typeface="Times New Roman"/>
                <a:ea typeface="华文细黑"/>
                <a:cs typeface="Times New Roman"/>
              </a:rPr>
              <a:t>君加以谦德动不逾节常公之知日又加深矣君之声渐腾于江淮且达于京师矣时人谓常公能识真</a:t>
            </a:r>
            <a:r>
              <a:rPr lang="zh-CN" altLang="zh-CN" sz="2900" kern="100" dirty="0">
                <a:latin typeface="Times New Roman"/>
                <a:ea typeface="华文细黑"/>
                <a:cs typeface="Times New Roman"/>
              </a:rPr>
              <a:t>。寻而陆相贽知贡举，搜罗</a:t>
            </a:r>
            <a:endParaRPr lang="zh-CN" altLang="zh-CN" sz="1100" kern="100" dirty="0">
              <a:latin typeface="宋体"/>
              <a:cs typeface="Courier New"/>
            </a:endParaRPr>
          </a:p>
        </p:txBody>
      </p:sp>
      <p:sp>
        <p:nvSpPr>
          <p:cNvPr id="18"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9"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0"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1"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2"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3"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4"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26"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27"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28"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3"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4"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5"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6"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14</a:t>
            </a:r>
          </a:p>
        </p:txBody>
      </p:sp>
      <p:sp>
        <p:nvSpPr>
          <p:cNvPr id="47"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48"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49"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0"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30731098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40007" y="226035"/>
            <a:ext cx="11224597" cy="6817204"/>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天下文章，得士之盛，前无伦比，故君名在榜中。常与君同道而相上下者，有韩侍郎愈、李校书观，洎君并数百岁杰出，人到于今伏之。君之文新无所袭，才未尝困。精于理，故言多周详；切于情，故叙事重复：宜其</a:t>
            </a:r>
            <a:r>
              <a:rPr lang="zh-CN" altLang="zh-CN" sz="2900" kern="100" dirty="0">
                <a:solidFill>
                  <a:srgbClr val="0000FF"/>
                </a:solidFill>
                <a:latin typeface="Times New Roman"/>
                <a:ea typeface="华文细黑"/>
                <a:cs typeface="Times New Roman"/>
              </a:rPr>
              <a:t>司</a:t>
            </a:r>
            <a:r>
              <a:rPr lang="zh-CN" altLang="zh-CN" sz="2900" kern="100" dirty="0">
                <a:latin typeface="Times New Roman"/>
                <a:ea typeface="华文细黑"/>
                <a:cs typeface="Times New Roman"/>
              </a:rPr>
              <a:t>当代文柄，以变风雅。一命而卒，天其绝邪！</a:t>
            </a:r>
            <a:endParaRPr lang="en-US" altLang="zh-CN" sz="2900" kern="100" dirty="0">
              <a:latin typeface="Times New Roman"/>
              <a:ea typeface="华文细黑"/>
              <a:cs typeface="Times New Roman"/>
            </a:endParaRPr>
          </a:p>
          <a:p>
            <a:pPr indent="711154" algn="just">
              <a:lnSpc>
                <a:spcPct val="150000"/>
              </a:lnSpc>
            </a:pPr>
            <a:r>
              <a:rPr lang="zh-CN" altLang="zh-CN" sz="2900" kern="100" dirty="0">
                <a:latin typeface="Times New Roman"/>
                <a:ea typeface="华文细黑"/>
                <a:cs typeface="Times New Roman"/>
              </a:rPr>
              <a:t>君</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贻孙言旧故之分，于外氏为一家。故其属文之内名为予伯舅所著者，有《南阳孝子传》，有《韩城县尉厅壁记》，有《与郑居方书》，皆可</a:t>
            </a:r>
            <a:r>
              <a:rPr lang="zh-CN" altLang="zh-CN" sz="2900" kern="100" dirty="0">
                <a:solidFill>
                  <a:srgbClr val="0000FF"/>
                </a:solidFill>
                <a:latin typeface="Times New Roman"/>
                <a:ea typeface="华文细黑"/>
                <a:cs typeface="Times New Roman"/>
              </a:rPr>
              <a:t>征</a:t>
            </a:r>
            <a:r>
              <a:rPr lang="zh-CN" altLang="zh-CN" sz="2900" kern="100" dirty="0">
                <a:latin typeface="Times New Roman"/>
                <a:ea typeface="华文细黑"/>
                <a:cs typeface="Times New Roman"/>
              </a:rPr>
              <a:t>于集。故予冲幼之岁，即拜君于外家之门。大和中，予为福建团练副使日，其子价自南安抵福州，进君之旧文共十编，首尾凡若干首，泣拜请序。予诺其命矣，而词竟未就。价微有文，又早死。</a:t>
            </a:r>
            <a:endParaRPr lang="zh-CN" altLang="zh-CN" sz="2900" kern="100" dirty="0">
              <a:latin typeface="宋体"/>
              <a:cs typeface="Courier New"/>
            </a:endParaRPr>
          </a:p>
        </p:txBody>
      </p:sp>
      <p:sp>
        <p:nvSpPr>
          <p:cNvPr id="1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1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2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2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2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2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2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3"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4"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14</a:t>
            </a:r>
          </a:p>
        </p:txBody>
      </p:sp>
      <p:sp>
        <p:nvSpPr>
          <p:cNvPr id="45"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46"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47"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48"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32589074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87234" y="431611"/>
            <a:ext cx="11224597" cy="2131306"/>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大中六年，予又为观察使，令访其裔，因获其孙曰</a:t>
            </a:r>
            <a:r>
              <a:rPr lang="zh-CN" altLang="zh-CN" sz="2900" kern="100" dirty="0">
                <a:latin typeface="宋体"/>
                <a:ea typeface="华文细黑"/>
                <a:cs typeface="宋体"/>
              </a:rPr>
              <a:t>澥</a:t>
            </a:r>
            <a:r>
              <a:rPr lang="zh-CN" altLang="zh-CN" sz="2900" kern="100" dirty="0">
                <a:latin typeface="楷体_GB2312"/>
                <a:ea typeface="华文细黑"/>
                <a:cs typeface="楷体_GB2312"/>
              </a:rPr>
              <a:t>。不可使欧阳氏之文遂绝其所传也，为题其序，亦</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卒后嗣之愿云。</a:t>
            </a:r>
            <a:endParaRPr lang="en-US" altLang="zh-CN" sz="2900" kern="100" dirty="0">
              <a:latin typeface="Times New Roman"/>
              <a:ea typeface="华文细黑"/>
              <a:cs typeface="Times New Roman"/>
            </a:endParaRPr>
          </a:p>
          <a:p>
            <a:pPr algn="just">
              <a:lnSpc>
                <a:spcPct val="150000"/>
              </a:lnSpc>
            </a:pPr>
            <a:r>
              <a:rPr lang="en-US" altLang="zh-CN" sz="2900" b="1" kern="100" dirty="0">
                <a:solidFill>
                  <a:srgbClr val="0000FF"/>
                </a:solidFill>
                <a:latin typeface="华文细黑"/>
                <a:ea typeface="华文细黑"/>
                <a:cs typeface="Times New Roman"/>
              </a:rPr>
              <a:t>注</a:t>
            </a:r>
            <a:r>
              <a:rPr lang="en-US" altLang="zh-CN" sz="2900" kern="100" dirty="0">
                <a:solidFill>
                  <a:srgbClr val="0000FF"/>
                </a:solidFill>
                <a:latin typeface="Times New Roman"/>
                <a:ea typeface="华文细黑"/>
                <a:cs typeface="Courier New"/>
              </a:rPr>
              <a:t> </a:t>
            </a:r>
            <a:r>
              <a:rPr lang="en-US" altLang="zh-CN" sz="2900" kern="100" dirty="0">
                <a:latin typeface="华文细黑"/>
                <a:ea typeface="华文细黑"/>
                <a:cs typeface="Times New Roman"/>
              </a:rPr>
              <a:t>　</a:t>
            </a:r>
            <a:r>
              <a:rPr lang="en-US" altLang="zh-CN" sz="2900" kern="100" dirty="0">
                <a:latin typeface="Times New Roman"/>
                <a:ea typeface="华文细黑"/>
                <a:cs typeface="Times New Roman"/>
              </a:rPr>
              <a:t>①</a:t>
            </a:r>
            <a:r>
              <a:rPr lang="en-US" altLang="zh-CN" sz="2900" kern="100" dirty="0">
                <a:latin typeface="华文细黑"/>
                <a:ea typeface="华文细黑"/>
                <a:cs typeface="宋体"/>
              </a:rPr>
              <a:t>窅</a:t>
            </a:r>
            <a:r>
              <a:rPr lang="en-US" altLang="zh-CN" sz="2900" kern="100" dirty="0">
                <a:latin typeface="Times New Roman"/>
                <a:ea typeface="华文细黑"/>
                <a:cs typeface="Courier New"/>
              </a:rPr>
              <a:t>(</a:t>
            </a:r>
            <a:r>
              <a:rPr lang="en-US" altLang="zh-CN" sz="2900" kern="100" dirty="0" err="1">
                <a:latin typeface="Times New Roman"/>
                <a:ea typeface="华文细黑"/>
                <a:cs typeface="Courier New"/>
              </a:rPr>
              <a:t>y</a:t>
            </a:r>
            <a:r>
              <a:rPr lang="en-US" altLang="zh-CN" sz="2900" kern="100" dirty="0" err="1">
                <a:latin typeface="+mj-ea"/>
                <a:ea typeface="+mj-ea"/>
                <a:cs typeface="Courier New"/>
              </a:rPr>
              <a:t>ǎ</a:t>
            </a:r>
            <a:r>
              <a:rPr lang="en-US" altLang="zh-CN" sz="2900" kern="100" dirty="0" err="1">
                <a:latin typeface="Times New Roman"/>
                <a:ea typeface="华文细黑"/>
                <a:cs typeface="Courier New"/>
              </a:rPr>
              <a:t>o</a:t>
            </a:r>
            <a:r>
              <a:rPr lang="en-US" altLang="zh-CN" sz="2900" kern="100" dirty="0">
                <a:latin typeface="Times New Roman"/>
                <a:ea typeface="华文细黑"/>
                <a:cs typeface="Courier New"/>
              </a:rPr>
              <a:t>)</a:t>
            </a:r>
            <a:r>
              <a:rPr lang="en-US" altLang="zh-CN" sz="2900" kern="100" dirty="0">
                <a:latin typeface="华文细黑"/>
                <a:ea typeface="华文细黑"/>
                <a:cs typeface="Times New Roman"/>
              </a:rPr>
              <a:t>：</a:t>
            </a:r>
            <a:r>
              <a:rPr lang="en-US" altLang="zh-CN" sz="2900" kern="100" dirty="0" err="1">
                <a:latin typeface="华文细黑"/>
                <a:ea typeface="华文细黑"/>
                <a:cs typeface="Times New Roman"/>
              </a:rPr>
              <a:t>怅惘</a:t>
            </a:r>
            <a:r>
              <a:rPr lang="en-US" altLang="zh-CN" sz="2900" kern="100" dirty="0">
                <a:latin typeface="华文细黑"/>
                <a:ea typeface="华文细黑"/>
                <a:cs typeface="Times New Roman"/>
              </a:rPr>
              <a:t>。</a:t>
            </a:r>
            <a:r>
              <a:rPr lang="en-US" altLang="zh-CN" sz="2900" kern="100" dirty="0">
                <a:latin typeface="Times New Roman"/>
                <a:ea typeface="华文细黑"/>
                <a:cs typeface="Times New Roman"/>
              </a:rPr>
              <a:t>②</a:t>
            </a:r>
            <a:r>
              <a:rPr lang="en-US" altLang="zh-CN" sz="2900" kern="100" dirty="0" err="1">
                <a:latin typeface="华文细黑"/>
                <a:ea typeface="华文细黑"/>
                <a:cs typeface="Times New Roman"/>
              </a:rPr>
              <a:t>汩没：沦落</a:t>
            </a:r>
            <a:r>
              <a:rPr lang="en-US" altLang="zh-CN" sz="2900" kern="100" dirty="0">
                <a:latin typeface="华文细黑"/>
                <a:ea typeface="华文细黑"/>
                <a:cs typeface="Times New Roman"/>
              </a:rPr>
              <a:t>。</a:t>
            </a:r>
            <a:r>
              <a:rPr lang="en-US" altLang="zh-CN" sz="2900" kern="100" dirty="0">
                <a:latin typeface="Times New Roman"/>
                <a:ea typeface="华文细黑"/>
                <a:cs typeface="Times New Roman"/>
              </a:rPr>
              <a:t>③</a:t>
            </a:r>
            <a:r>
              <a:rPr lang="en-US" altLang="zh-CN" sz="2900" kern="100" dirty="0" err="1">
                <a:latin typeface="华文细黑"/>
                <a:ea typeface="华文细黑"/>
                <a:cs typeface="Times New Roman"/>
              </a:rPr>
              <a:t>欧：通</a:t>
            </a:r>
            <a:r>
              <a:rPr lang="en-US" altLang="zh-CN" sz="2900" kern="100" dirty="0" err="1">
                <a:latin typeface="+mj-ea"/>
                <a:ea typeface="+mj-ea"/>
                <a:cs typeface="Times New Roman"/>
              </a:rPr>
              <a:t>“</a:t>
            </a:r>
            <a:r>
              <a:rPr lang="en-US" altLang="zh-CN" sz="2900" kern="100" dirty="0" err="1">
                <a:latin typeface="华文细黑"/>
                <a:ea typeface="华文细黑"/>
                <a:cs typeface="Times New Roman"/>
              </a:rPr>
              <a:t>瓯</a:t>
            </a:r>
            <a:r>
              <a:rPr lang="en-US" altLang="zh-CN" sz="2900" kern="100" dirty="0">
                <a:latin typeface="+mj-ea"/>
                <a:ea typeface="+mj-ea"/>
                <a:cs typeface="Times New Roman"/>
              </a:rPr>
              <a:t>”</a:t>
            </a:r>
            <a:r>
              <a:rPr lang="en-US" altLang="zh-CN" sz="2900" kern="100" dirty="0">
                <a:latin typeface="华文细黑"/>
                <a:ea typeface="华文细黑"/>
                <a:cs typeface="Times New Roman"/>
              </a:rPr>
              <a:t>。</a:t>
            </a:r>
            <a:endParaRPr lang="en-US" altLang="zh-CN" sz="2900" kern="100" dirty="0">
              <a:latin typeface="Times New Roman"/>
              <a:ea typeface="华文细黑"/>
              <a:cs typeface="Courier New"/>
            </a:endParaRPr>
          </a:p>
        </p:txBody>
      </p:sp>
      <p:sp>
        <p:nvSpPr>
          <p:cNvPr id="1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1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2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2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2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2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2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3"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4"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14</a:t>
            </a:r>
          </a:p>
        </p:txBody>
      </p:sp>
      <p:sp>
        <p:nvSpPr>
          <p:cNvPr id="45"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46"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47"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48"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32817788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06574" y="401976"/>
            <a:ext cx="11224597"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14.</a:t>
            </a:r>
            <a:r>
              <a:rPr lang="zh-CN" altLang="zh-CN" sz="2900" kern="100" dirty="0">
                <a:latin typeface="Times New Roman"/>
                <a:ea typeface="华文细黑"/>
                <a:cs typeface="Times New Roman"/>
              </a:rPr>
              <a:t>对下列句子中加颜色词语的解释，不正确的一项是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盖其性所</a:t>
            </a:r>
            <a:r>
              <a:rPr lang="zh-CN" altLang="zh-CN" sz="2900" kern="100" dirty="0">
                <a:solidFill>
                  <a:srgbClr val="0000FF"/>
                </a:solidFill>
                <a:latin typeface="Times New Roman"/>
                <a:ea typeface="华文细黑"/>
                <a:cs typeface="Times New Roman"/>
              </a:rPr>
              <a:t>多</a:t>
            </a:r>
            <a:r>
              <a:rPr lang="zh-CN" altLang="zh-CN" sz="2900" kern="100" dirty="0">
                <a:latin typeface="Times New Roman"/>
                <a:ea typeface="华文细黑"/>
                <a:cs typeface="Times New Roman"/>
              </a:rPr>
              <a:t>也　　　</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多：超过</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由是</a:t>
            </a:r>
            <a:r>
              <a:rPr lang="zh-CN" altLang="zh-CN" sz="2900" kern="100" dirty="0">
                <a:solidFill>
                  <a:srgbClr val="0000FF"/>
                </a:solidFill>
                <a:latin typeface="Times New Roman"/>
                <a:ea typeface="华文细黑"/>
                <a:cs typeface="Times New Roman"/>
              </a:rPr>
              <a:t>振发</a:t>
            </a:r>
            <a:r>
              <a:rPr lang="zh-CN" altLang="zh-CN" sz="2900" kern="100" dirty="0">
                <a:latin typeface="Times New Roman"/>
                <a:ea typeface="华文细黑"/>
                <a:cs typeface="Times New Roman"/>
              </a:rPr>
              <a:t>于乡里之间</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振发：显扬</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宜其</a:t>
            </a:r>
            <a:r>
              <a:rPr lang="zh-CN" altLang="zh-CN" sz="2900" kern="100" dirty="0">
                <a:solidFill>
                  <a:srgbClr val="0000FF"/>
                </a:solidFill>
                <a:latin typeface="Times New Roman"/>
                <a:ea typeface="华文细黑"/>
                <a:cs typeface="Times New Roman"/>
              </a:rPr>
              <a:t>司</a:t>
            </a:r>
            <a:r>
              <a:rPr lang="zh-CN" altLang="zh-CN" sz="2900" kern="100" dirty="0">
                <a:latin typeface="Times New Roman"/>
                <a:ea typeface="华文细黑"/>
                <a:cs typeface="Times New Roman"/>
              </a:rPr>
              <a:t>当代文柄</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司：职掌</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皆可</a:t>
            </a:r>
            <a:r>
              <a:rPr lang="zh-CN" altLang="zh-CN" sz="2900" kern="100" dirty="0">
                <a:solidFill>
                  <a:srgbClr val="0000FF"/>
                </a:solidFill>
                <a:latin typeface="Times New Roman"/>
                <a:ea typeface="华文细黑"/>
                <a:cs typeface="Times New Roman"/>
              </a:rPr>
              <a:t>征</a:t>
            </a:r>
            <a:r>
              <a:rPr lang="zh-CN" altLang="zh-CN" sz="2900" kern="100" dirty="0">
                <a:latin typeface="Times New Roman"/>
                <a:ea typeface="华文细黑"/>
                <a:cs typeface="Times New Roman"/>
              </a:rPr>
              <a:t>于集</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征：验证</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8" name="TextBox 27"/>
          <p:cNvSpPr txBox="1"/>
          <p:nvPr/>
        </p:nvSpPr>
        <p:spPr>
          <a:xfrm>
            <a:off x="262559" y="1050049"/>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43" name="矩形 42"/>
          <p:cNvSpPr/>
          <p:nvPr/>
        </p:nvSpPr>
        <p:spPr>
          <a:xfrm>
            <a:off x="334566" y="3751077"/>
            <a:ext cx="11224597"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本题考查文言实词的意义。</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多</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应为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称赞、喜欢</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a:t>
            </a:r>
            <a:endParaRPr lang="zh-CN" altLang="zh-CN" sz="1100" kern="100" dirty="0">
              <a:latin typeface="宋体"/>
              <a:cs typeface="Courier New"/>
            </a:endParaRPr>
          </a:p>
        </p:txBody>
      </p:sp>
      <p:sp>
        <p:nvSpPr>
          <p:cNvPr id="44"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45"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46"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47"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48"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49"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50"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51"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52"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53"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54"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55"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56"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57"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14</a:t>
            </a:r>
          </a:p>
        </p:txBody>
      </p:sp>
      <p:sp>
        <p:nvSpPr>
          <p:cNvPr id="58"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59"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60"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61"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16361209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8"/>
                                        </p:tgtEl>
                                      </p:cBhvr>
                                    </p:animEffect>
                                    <p:set>
                                      <p:cBhvr>
                                        <p:cTn id="12"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blinds(horizontal)">
                                      <p:cBhvr>
                                        <p:cTn id="18" dur="500"/>
                                        <p:tgtEl>
                                          <p:spTgt spid="4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43"/>
                                        </p:tgtEl>
                                      </p:cBhvr>
                                    </p:animEffect>
                                    <p:set>
                                      <p:cBhvr>
                                        <p:cTn id="23"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8" grpId="0"/>
      <p:bldP spid="28" grpId="1"/>
      <p:bldP spid="43" grpId="0"/>
      <p:bldP spid="43" grpId="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06574" y="693491"/>
            <a:ext cx="11224597" cy="79247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15.</a:t>
            </a:r>
            <a:r>
              <a:rPr lang="zh-CN" altLang="zh-CN" sz="2900" kern="100" dirty="0">
                <a:latin typeface="Times New Roman"/>
                <a:ea typeface="华文细黑"/>
                <a:cs typeface="Times New Roman"/>
              </a:rPr>
              <a:t>下列各组句子中，加颜色词的意义和用法相同的一组是</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1" name="矩形 20"/>
          <p:cNvSpPr/>
          <p:nvPr/>
        </p:nvSpPr>
        <p:spPr>
          <a:xfrm>
            <a:off x="630982" y="1878552"/>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A.</a:t>
            </a:r>
            <a:endParaRPr lang="zh-CN" altLang="en-US" sz="2900" dirty="0"/>
          </a:p>
        </p:txBody>
      </p:sp>
      <p:sp>
        <p:nvSpPr>
          <p:cNvPr id="22" name="左大括号 21"/>
          <p:cNvSpPr/>
          <p:nvPr/>
        </p:nvSpPr>
        <p:spPr>
          <a:xfrm>
            <a:off x="1123161" y="1634455"/>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3" name="矩形 22"/>
          <p:cNvSpPr/>
          <p:nvPr/>
        </p:nvSpPr>
        <p:spPr>
          <a:xfrm>
            <a:off x="630983" y="3482265"/>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B.</a:t>
            </a:r>
            <a:endParaRPr lang="zh-CN" altLang="en-US" sz="2900" dirty="0"/>
          </a:p>
        </p:txBody>
      </p:sp>
      <p:sp>
        <p:nvSpPr>
          <p:cNvPr id="25" name="矩形 24"/>
          <p:cNvSpPr/>
          <p:nvPr/>
        </p:nvSpPr>
        <p:spPr>
          <a:xfrm>
            <a:off x="1250013" y="3030680"/>
            <a:ext cx="464739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乡人有览事多而熟于闻见</a:t>
            </a:r>
            <a:r>
              <a:rPr lang="zh-CN" altLang="zh-CN" sz="2900" kern="100" dirty="0">
                <a:solidFill>
                  <a:srgbClr val="0000FF"/>
                </a:solidFill>
                <a:latin typeface="Times New Roman"/>
                <a:ea typeface="华文细黑"/>
                <a:cs typeface="Times New Roman"/>
              </a:rPr>
              <a:t>者</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无如寡人之用心</a:t>
            </a:r>
            <a:r>
              <a:rPr lang="zh-CN" altLang="zh-CN" sz="2900" kern="100" dirty="0">
                <a:solidFill>
                  <a:srgbClr val="0000FF"/>
                </a:solidFill>
                <a:latin typeface="Times New Roman"/>
                <a:ea typeface="华文细黑"/>
                <a:cs typeface="Times New Roman"/>
              </a:rPr>
              <a:t>者</a:t>
            </a:r>
            <a:endParaRPr lang="zh-CN" altLang="en-US" sz="2900" dirty="0"/>
          </a:p>
        </p:txBody>
      </p:sp>
      <p:sp>
        <p:nvSpPr>
          <p:cNvPr id="27" name="左大括号 26"/>
          <p:cNvSpPr/>
          <p:nvPr/>
        </p:nvSpPr>
        <p:spPr>
          <a:xfrm>
            <a:off x="1167039" y="3238168"/>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4" name="矩形 43"/>
          <p:cNvSpPr/>
          <p:nvPr/>
        </p:nvSpPr>
        <p:spPr>
          <a:xfrm>
            <a:off x="5959574" y="1898090"/>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C.</a:t>
            </a:r>
            <a:endParaRPr lang="zh-CN" altLang="en-US" sz="2900" dirty="0"/>
          </a:p>
        </p:txBody>
      </p:sp>
      <p:sp>
        <p:nvSpPr>
          <p:cNvPr id="45" name="矩形 44"/>
          <p:cNvSpPr/>
          <p:nvPr/>
        </p:nvSpPr>
        <p:spPr>
          <a:xfrm>
            <a:off x="6534726" y="1446505"/>
            <a:ext cx="353170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君</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贻孙言旧故之分</a:t>
            </a:r>
            <a:endParaRPr lang="en-US" altLang="zh-CN" sz="2900" kern="100" dirty="0">
              <a:latin typeface="Times New Roman"/>
              <a:ea typeface="华文细黑"/>
            </a:endParaRPr>
          </a:p>
          <a:p>
            <a:pPr>
              <a:lnSpc>
                <a:spcPct val="150000"/>
              </a:lnSpc>
            </a:pP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其身也，则耻师焉</a:t>
            </a:r>
            <a:endParaRPr lang="zh-CN" altLang="en-US" sz="2900" dirty="0"/>
          </a:p>
        </p:txBody>
      </p:sp>
      <p:sp>
        <p:nvSpPr>
          <p:cNvPr id="46" name="左大括号 45"/>
          <p:cNvSpPr/>
          <p:nvPr/>
        </p:nvSpPr>
        <p:spPr>
          <a:xfrm>
            <a:off x="6451754" y="1653991"/>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7" name="矩形 46"/>
          <p:cNvSpPr/>
          <p:nvPr/>
        </p:nvSpPr>
        <p:spPr>
          <a:xfrm>
            <a:off x="5959575" y="3501802"/>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D.</a:t>
            </a:r>
            <a:endParaRPr lang="zh-CN" altLang="en-US" sz="2900" dirty="0"/>
          </a:p>
        </p:txBody>
      </p:sp>
      <p:sp>
        <p:nvSpPr>
          <p:cNvPr id="48" name="矩形 47"/>
          <p:cNvSpPr/>
          <p:nvPr/>
        </p:nvSpPr>
        <p:spPr>
          <a:xfrm>
            <a:off x="6636425" y="3050218"/>
            <a:ext cx="353170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亦</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卒后嗣之</a:t>
            </a:r>
            <a:r>
              <a:rPr lang="zh-CN" altLang="zh-CN" sz="2900" kern="100">
                <a:latin typeface="Times New Roman"/>
                <a:ea typeface="华文细黑"/>
                <a:cs typeface="Times New Roman"/>
              </a:rPr>
              <a:t>愿云</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而彭祖乃今</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久特闻</a:t>
            </a:r>
            <a:endParaRPr lang="zh-CN" altLang="en-US" sz="2900" dirty="0"/>
          </a:p>
        </p:txBody>
      </p:sp>
      <p:sp>
        <p:nvSpPr>
          <p:cNvPr id="49" name="左大括号 48"/>
          <p:cNvSpPr/>
          <p:nvPr/>
        </p:nvSpPr>
        <p:spPr>
          <a:xfrm>
            <a:off x="6495631" y="3257704"/>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50" name="矩形 49"/>
          <p:cNvSpPr/>
          <p:nvPr/>
        </p:nvSpPr>
        <p:spPr>
          <a:xfrm>
            <a:off x="1313637" y="1466041"/>
            <a:ext cx="464739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随人</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问章句</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使天下之人，不敢言</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敢怒</a:t>
            </a:r>
            <a:endParaRPr lang="zh-CN" altLang="en-US" sz="2900" dirty="0"/>
          </a:p>
        </p:txBody>
      </p:sp>
      <p:sp>
        <p:nvSpPr>
          <p:cNvPr id="28" name="TextBox 27"/>
          <p:cNvSpPr txBox="1"/>
          <p:nvPr/>
        </p:nvSpPr>
        <p:spPr>
          <a:xfrm>
            <a:off x="5807174" y="177361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52" name="Rectangle 21">
            <a:hlinkClick r:id="rId4"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53" name="Rectangle 21">
            <a:hlinkClick r:id="rId5"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54" name="Rectangle 21">
            <a:hlinkClick r:id="rId6"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55" name="Rectangle 21">
            <a:hlinkClick r:id="rId7"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56" name="Rectangle 21">
            <a:hlinkClick r:id="rId8"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57" name="Rectangle 21">
            <a:hlinkClick r:id="rId9"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58" name="Rectangle 21">
            <a:hlinkClick r:id="rId10"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59" name="Rectangle 21">
            <a:hlinkClick r:id="rId11"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60" name="Rectangle 21">
            <a:hlinkClick r:id="rId12"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61" name="Rectangle 21">
            <a:hlinkClick r:id="rId13"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62" name="Rectangle 21">
            <a:hlinkClick r:id="rId14"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63" name="Rectangle 21">
            <a:hlinkClick r:id="rId15"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64" name="Rectangle 21">
            <a:hlinkClick r:id="rId16"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65" name="Rectangle 21">
            <a:hlinkClick r:id="rId17"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66" name="Rectangle 21">
            <a:hlinkClick r:id="rId18"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15</a:t>
            </a:r>
          </a:p>
        </p:txBody>
      </p:sp>
      <p:sp>
        <p:nvSpPr>
          <p:cNvPr id="67" name="Rectangle 21">
            <a:hlinkClick r:id="rId19"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68" name="Rectangle 21">
            <a:hlinkClick r:id="rId20"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69" name="Rectangle 21">
            <a:hlinkClick r:id="rId21"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22732619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8"/>
                                        </p:tgtEl>
                                      </p:cBhvr>
                                    </p:animEffect>
                                    <p:set>
                                      <p:cBhvr>
                                        <p:cTn id="12"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8" grpId="0"/>
      <p:bldP spid="28" grpId="1"/>
    </p:bldLst>
  </p:timing>
</p:sld>
</file>

<file path=ppt/slides/slide4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19" name="矩形 18"/>
          <p:cNvSpPr/>
          <p:nvPr/>
        </p:nvSpPr>
        <p:spPr>
          <a:xfrm>
            <a:off x="478582" y="724868"/>
            <a:ext cx="11224597" cy="413954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本题考查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而、者、于、以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四个虚词的意义和用法。</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，第一个表承接关系；第二个表转折关系，相当于</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却</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者</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，第一个是定语后置的标志，</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有览事多而熟于闻见</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者</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的定语；第二个是代词，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的人。</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于</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，均为介词，对。</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，第一个是连词，用来；第二个是介词，凭借。</a:t>
            </a:r>
            <a:endParaRPr lang="zh-CN" altLang="zh-CN" sz="1100" kern="100" dirty="0">
              <a:solidFill>
                <a:srgbClr val="002060"/>
              </a:solidFill>
              <a:latin typeface="宋体"/>
              <a:cs typeface="Courier New"/>
            </a:endParaRPr>
          </a:p>
        </p:txBody>
      </p:sp>
      <p:sp>
        <p:nvSpPr>
          <p:cNvPr id="20"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21"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2"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3"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24"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25"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26"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27"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28"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3"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4"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5"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6"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7"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8"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15</a:t>
            </a:r>
          </a:p>
        </p:txBody>
      </p:sp>
      <p:sp>
        <p:nvSpPr>
          <p:cNvPr id="49"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50"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51"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30863421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animEffect transition="in" filter="blinds(horizontal)">
                                      <p:cBhvr>
                                        <p:cTn id="11" dur="750"/>
                                        <p:tgtEl>
                                          <p:spTgt spid="1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9">
                                            <p:txEl>
                                              <p:pRg st="2" end="2"/>
                                            </p:txEl>
                                          </p:spTgt>
                                        </p:tgtEl>
                                        <p:attrNameLst>
                                          <p:attrName>style.visibility</p:attrName>
                                        </p:attrNameLst>
                                      </p:cBhvr>
                                      <p:to>
                                        <p:strVal val="visible"/>
                                      </p:to>
                                    </p:set>
                                    <p:animEffect transition="in" filter="blinds(horizontal)">
                                      <p:cBhvr>
                                        <p:cTn id="15" dur="750"/>
                                        <p:tgtEl>
                                          <p:spTgt spid="19">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9">
                                            <p:txEl>
                                              <p:pRg st="3" end="3"/>
                                            </p:txEl>
                                          </p:spTgt>
                                        </p:tgtEl>
                                        <p:attrNameLst>
                                          <p:attrName>style.visibility</p:attrName>
                                        </p:attrNameLst>
                                      </p:cBhvr>
                                      <p:to>
                                        <p:strVal val="visible"/>
                                      </p:to>
                                    </p:set>
                                    <p:animEffect transition="in" filter="blinds(horizontal)">
                                      <p:cBhvr>
                                        <p:cTn id="19" dur="750"/>
                                        <p:tgtEl>
                                          <p:spTgt spid="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766614" y="654601"/>
            <a:ext cx="10801201" cy="4808962"/>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古今异义</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每至季夏，</a:t>
            </a:r>
            <a:r>
              <a:rPr lang="zh-CN" altLang="zh-CN" sz="2900" kern="100" dirty="0">
                <a:solidFill>
                  <a:srgbClr val="0000FF"/>
                </a:solidFill>
                <a:latin typeface="Times New Roman"/>
                <a:ea typeface="华文细黑"/>
                <a:cs typeface="Times New Roman"/>
              </a:rPr>
              <a:t>其实</a:t>
            </a:r>
            <a:r>
              <a:rPr lang="zh-CN" altLang="zh-CN" sz="2900" kern="100" dirty="0">
                <a:latin typeface="Times New Roman"/>
                <a:ea typeface="华文细黑"/>
                <a:cs typeface="Times New Roman"/>
              </a:rPr>
              <a:t>乃熟。</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蒂</a:t>
            </a:r>
            <a:r>
              <a:rPr lang="zh-CN" altLang="zh-CN" sz="2900" kern="100" dirty="0">
                <a:solidFill>
                  <a:srgbClr val="0000FF"/>
                </a:solidFill>
                <a:latin typeface="Times New Roman"/>
                <a:ea typeface="华文细黑"/>
                <a:cs typeface="Times New Roman"/>
              </a:rPr>
              <a:t>药房</a:t>
            </a:r>
            <a:r>
              <a:rPr lang="zh-CN" altLang="zh-CN" sz="2900" kern="100" dirty="0">
                <a:latin typeface="Times New Roman"/>
                <a:ea typeface="华文细黑"/>
                <a:cs typeface="Times New Roman"/>
              </a:rPr>
              <a:t>而攒萃。</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宋体"/>
                <a:ea typeface="华文细黑"/>
                <a:cs typeface="Times New Roman"/>
              </a:rPr>
              <a:t>										</a:t>
            </a:r>
            <a:endParaRPr lang="zh-CN" altLang="zh-CN" sz="1100" u="sng" kern="100" dirty="0">
              <a:latin typeface="宋体"/>
              <a:cs typeface="Courier New"/>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6" name="矩形 5"/>
          <p:cNvSpPr/>
          <p:nvPr/>
        </p:nvSpPr>
        <p:spPr>
          <a:xfrm>
            <a:off x="1846735" y="1989634"/>
            <a:ext cx="204411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它的果实。</a:t>
            </a:r>
            <a:endParaRPr lang="zh-CN" altLang="en-US" sz="2900" kern="100" dirty="0">
              <a:solidFill>
                <a:srgbClr val="C00000"/>
              </a:solidFill>
              <a:latin typeface="宋体"/>
              <a:ea typeface="华文细黑"/>
              <a:cs typeface="Times New Roman"/>
            </a:endParaRPr>
          </a:p>
        </p:txBody>
      </p:sp>
      <p:sp>
        <p:nvSpPr>
          <p:cNvPr id="7" name="矩形 6"/>
          <p:cNvSpPr/>
          <p:nvPr/>
        </p:nvSpPr>
        <p:spPr>
          <a:xfrm>
            <a:off x="1990750" y="2637706"/>
            <a:ext cx="650687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承上文转折，表示所说的是实际情况。</a:t>
            </a:r>
            <a:endParaRPr lang="zh-CN" altLang="en-US" sz="2900" kern="100" dirty="0">
              <a:solidFill>
                <a:srgbClr val="C00000"/>
              </a:solidFill>
              <a:latin typeface="宋体"/>
              <a:ea typeface="华文细黑"/>
              <a:cs typeface="Times New Roman"/>
            </a:endParaRPr>
          </a:p>
        </p:txBody>
      </p:sp>
      <p:sp>
        <p:nvSpPr>
          <p:cNvPr id="10" name="矩形 9"/>
          <p:cNvSpPr/>
          <p:nvPr/>
        </p:nvSpPr>
        <p:spPr>
          <a:xfrm>
            <a:off x="2099920" y="3933850"/>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芍药的子房。</a:t>
            </a:r>
            <a:endParaRPr lang="zh-CN" altLang="en-US" sz="2900" kern="100" dirty="0">
              <a:solidFill>
                <a:srgbClr val="C00000"/>
              </a:solidFill>
              <a:latin typeface="宋体"/>
              <a:ea typeface="华文细黑"/>
              <a:cs typeface="Times New Roman"/>
            </a:endParaRPr>
          </a:p>
        </p:txBody>
      </p:sp>
      <p:sp>
        <p:nvSpPr>
          <p:cNvPr id="11" name="矩形 10"/>
          <p:cNvSpPr/>
          <p:nvPr/>
        </p:nvSpPr>
        <p:spPr>
          <a:xfrm>
            <a:off x="1918742" y="4509914"/>
            <a:ext cx="10464030" cy="538591"/>
          </a:xfrm>
          <a:prstGeom prst="rect">
            <a:avLst/>
          </a:prstGeom>
        </p:spPr>
        <p:txBody>
          <a:bodyPr wrap="square" lIns="91423" tIns="45711" rIns="91423" bIns="45711">
            <a:spAutoFit/>
          </a:bodyPr>
          <a:lstStyle/>
          <a:p>
            <a:r>
              <a:rPr lang="en-US" altLang="zh-CN" sz="2900" kern="100" dirty="0">
                <a:solidFill>
                  <a:srgbClr val="C00000"/>
                </a:solidFill>
                <a:latin typeface="宋体"/>
                <a:ea typeface="华文细黑"/>
                <a:cs typeface="Times New Roman"/>
              </a:rPr>
              <a:t>①</a:t>
            </a:r>
            <a:r>
              <a:rPr lang="zh-CN" altLang="zh-CN" sz="2900" kern="100" dirty="0">
                <a:solidFill>
                  <a:srgbClr val="C00000"/>
                </a:solidFill>
                <a:latin typeface="宋体"/>
                <a:ea typeface="华文细黑"/>
                <a:cs typeface="Times New Roman"/>
              </a:rPr>
              <a:t>出售药品的商店；</a:t>
            </a:r>
            <a:r>
              <a:rPr lang="en-US" altLang="zh-CN" sz="2900" kern="100" dirty="0">
                <a:solidFill>
                  <a:srgbClr val="C00000"/>
                </a:solidFill>
                <a:latin typeface="宋体"/>
                <a:ea typeface="华文细黑"/>
                <a:cs typeface="Times New Roman"/>
              </a:rPr>
              <a:t>②</a:t>
            </a:r>
            <a:r>
              <a:rPr lang="zh-CN" altLang="zh-CN" sz="2900" kern="100" dirty="0">
                <a:solidFill>
                  <a:srgbClr val="C00000"/>
                </a:solidFill>
                <a:latin typeface="宋体"/>
                <a:ea typeface="华文细黑"/>
                <a:cs typeface="Times New Roman"/>
              </a:rPr>
              <a:t>医院或诊疗所里供应药物的部门。</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7319400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7"/>
                                        </p:tgtEl>
                                      </p:cBhvr>
                                    </p:animEffect>
                                    <p:set>
                                      <p:cBhvr>
                                        <p:cTn id="26" dur="1" fill="hold">
                                          <p:stCondLst>
                                            <p:cond delay="499"/>
                                          </p:stCondLst>
                                        </p:cTn>
                                        <p:tgtEl>
                                          <p:spTgt spid="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1"/>
                                        </p:tgtEl>
                                      </p:cBhvr>
                                    </p:animEffect>
                                    <p:set>
                                      <p:cBhvr>
                                        <p:cTn id="29" dur="1" fill="hold">
                                          <p:stCondLst>
                                            <p:cond delay="499"/>
                                          </p:stCondLst>
                                        </p:cTn>
                                        <p:tgtEl>
                                          <p:spTgt spid="11"/>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p:bldP spid="6" grpId="1"/>
      <p:bldP spid="7" grpId="0"/>
      <p:bldP spid="7" grpId="1"/>
      <p:bldP spid="10" grpId="0"/>
      <p:bldP spid="10" grpId="1"/>
      <p:bldP spid="11" grpId="0"/>
      <p:bldP spid="11" grpId="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2698" y="24073"/>
            <a:ext cx="11797164" cy="5940041"/>
          </a:xfrm>
          <a:prstGeom prst="rect">
            <a:avLst/>
          </a:prstGeom>
        </p:spPr>
        <p:txBody>
          <a:bodyPr wrap="square" lIns="121876" tIns="60937" rIns="121876" bIns="60937">
            <a:spAutoFit/>
          </a:bodyPr>
          <a:lstStyle/>
          <a:p>
            <a:pPr algn="just">
              <a:lnSpc>
                <a:spcPct val="150000"/>
              </a:lnSpc>
            </a:pP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下列对原文的赏析，不正确的一项是</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本文叙述欧阳行周的成长历程，评定其文章特点，最后交代为文集作序</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的缘由，有借作序为其立传之意。读此可知欧阳行周为人为文之一斑。</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欧阳行周年少时酷爱山水与读书，尽管乡人都不喜欢他，父母也为他的</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将来忧心忡忡，但他天资聪颖，文笔超群，终于成为福建最著名的文士。</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欧阳行周写文章语词清秀，思维敏捷，能言人所未言，说理精辟，立论</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周密详尽，擅长抒情，叙事委婉曲折，是韩愈、李观等人的同道。</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作者痛惜欧阳行周英年早逝，未能充分施展才干，又叹其身后萧条寥落，</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将敬仰、追念故人的深情寓于叙事、议论之中，颇能感人。</a:t>
            </a:r>
            <a:endParaRPr lang="zh-CN" altLang="zh-CN" sz="28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8" name="TextBox 27"/>
          <p:cNvSpPr txBox="1"/>
          <p:nvPr/>
        </p:nvSpPr>
        <p:spPr>
          <a:xfrm>
            <a:off x="46535" y="1996893"/>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18" name="Rectangle 21">
            <a:hlinkClick r:id="rId4"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19" name="Rectangle 21">
            <a:hlinkClick r:id="rId5"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20" name="Rectangle 21">
            <a:hlinkClick r:id="rId6"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29" name="Rectangle 21">
            <a:hlinkClick r:id="rId7"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30" name="Rectangle 21">
            <a:hlinkClick r:id="rId8"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31" name="Rectangle 21">
            <a:hlinkClick r:id="rId9"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32" name="Rectangle 21">
            <a:hlinkClick r:id="rId10"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33" name="Rectangle 21">
            <a:hlinkClick r:id="rId11"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34" name="Rectangle 21">
            <a:hlinkClick r:id="rId12"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35" name="Rectangle 21">
            <a:hlinkClick r:id="rId13"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36" name="Rectangle 21">
            <a:hlinkClick r:id="rId14"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37" name="Rectangle 21">
            <a:hlinkClick r:id="rId15"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38" name="Rectangle 21">
            <a:hlinkClick r:id="rId16"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39" name="Rectangle 21">
            <a:hlinkClick r:id="rId17"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0" name="Rectangle 21">
            <a:hlinkClick r:id="rId18"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41" name="Rectangle 21">
            <a:hlinkClick r:id="rId19"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16</a:t>
            </a:r>
          </a:p>
        </p:txBody>
      </p:sp>
      <p:sp>
        <p:nvSpPr>
          <p:cNvPr id="42" name="Rectangle 21">
            <a:hlinkClick r:id="rId20"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43" name="Rectangle 21">
            <a:hlinkClick r:id="rId21"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20439406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8"/>
                                        </p:tgtEl>
                                      </p:cBhvr>
                                    </p:animEffect>
                                    <p:set>
                                      <p:cBhvr>
                                        <p:cTn id="12"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8" grpId="0"/>
      <p:bldP spid="28" grpId="1"/>
    </p:bldLst>
  </p:timing>
</p:sld>
</file>

<file path=ppt/slides/slide5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19" name="矩形 18"/>
          <p:cNvSpPr/>
          <p:nvPr/>
        </p:nvSpPr>
        <p:spPr>
          <a:xfrm>
            <a:off x="589166" y="946247"/>
            <a:ext cx="11003428"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本题考查对文章内容的把握。</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项表述不当。原文</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年十许岁，里中无爱者</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中的</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爱</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与</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交好</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的意思，即欧阳行周少时在乡里没有交好的朋友，并不是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乡人都不喜欢他</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3"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4"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5"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6"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7"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8"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9"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10"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11"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12"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13"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14"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15"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16"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17"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18"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16</a:t>
            </a:r>
          </a:p>
        </p:txBody>
      </p:sp>
      <p:sp>
        <p:nvSpPr>
          <p:cNvPr id="20"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21"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3249903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81599" y="-98597"/>
            <a:ext cx="11450211" cy="213130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17.</a:t>
            </a:r>
            <a:r>
              <a:rPr lang="zh-CN" altLang="zh-CN" sz="2900" kern="100" dirty="0">
                <a:latin typeface="Times New Roman"/>
                <a:ea typeface="华文细黑"/>
                <a:cs typeface="Times New Roman"/>
              </a:rPr>
              <a:t>用</a:t>
            </a:r>
            <a:r>
              <a:rPr lang="en-US" altLang="zh-CN" sz="2900" kern="100" dirty="0">
                <a:latin typeface="宋体"/>
                <a:ea typeface="华文细黑"/>
                <a:cs typeface="Times New Roman"/>
              </a:rPr>
              <a:t>“</a:t>
            </a:r>
            <a:r>
              <a:rPr lang="en-US" altLang="zh-CN" sz="2900" kern="100" dirty="0">
                <a:latin typeface="Times New Roman"/>
                <a:ea typeface="华文细黑"/>
                <a:cs typeface="Courier New"/>
              </a:rPr>
              <a:t>/</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给文中画波浪线的部分断句。</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君</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加</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以</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谦</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德</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动</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不</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逾</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节</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常</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公</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之</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知</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日</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又</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加</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深</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矣</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君</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之</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声</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渐</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腾</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于</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江</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淮</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且</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达</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于</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京</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师</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矣</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时</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人</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谓</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常</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公</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能</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识</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真</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1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1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1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1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1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1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1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1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1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1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2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2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2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2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17</a:t>
            </a:r>
          </a:p>
        </p:txBody>
      </p:sp>
      <p:sp>
        <p:nvSpPr>
          <p:cNvPr id="25"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18</a:t>
            </a:r>
          </a:p>
        </p:txBody>
      </p:sp>
      <p:sp>
        <p:nvSpPr>
          <p:cNvPr id="29" name="矩形 28"/>
          <p:cNvSpPr/>
          <p:nvPr/>
        </p:nvSpPr>
        <p:spPr>
          <a:xfrm>
            <a:off x="181599" y="1810344"/>
            <a:ext cx="11450211"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君加以谦德</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IPAPANNEW"/>
                <a:ea typeface="华文细黑"/>
                <a:cs typeface="Times New Roman"/>
              </a:rPr>
              <a:t>动不逾节</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Times New Roman"/>
                <a:ea typeface="华文细黑"/>
                <a:cs typeface="Times New Roman"/>
              </a:rPr>
              <a:t>常公之知</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IPAPANNEW"/>
                <a:ea typeface="华文细黑"/>
                <a:cs typeface="Times New Roman"/>
              </a:rPr>
              <a:t>日又加深矣</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Times New Roman"/>
                <a:ea typeface="华文细黑"/>
                <a:cs typeface="Times New Roman"/>
              </a:rPr>
              <a:t>君之声</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IPAPANNEW"/>
                <a:ea typeface="华文细黑"/>
                <a:cs typeface="Times New Roman"/>
              </a:rPr>
              <a:t>渐腾于江淮</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Times New Roman"/>
                <a:ea typeface="华文细黑"/>
                <a:cs typeface="Times New Roman"/>
              </a:rPr>
              <a:t>且达于京师矣</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时人谓常公能识真</a:t>
            </a:r>
            <a:endParaRPr lang="zh-CN" altLang="zh-CN" sz="1100" kern="100" dirty="0">
              <a:solidFill>
                <a:srgbClr val="C00000"/>
              </a:solidFill>
              <a:latin typeface="宋体"/>
              <a:cs typeface="Courier New"/>
            </a:endParaRPr>
          </a:p>
        </p:txBody>
      </p:sp>
      <p:sp>
        <p:nvSpPr>
          <p:cNvPr id="30" name="矩形 29"/>
          <p:cNvSpPr/>
          <p:nvPr/>
        </p:nvSpPr>
        <p:spPr>
          <a:xfrm>
            <a:off x="118543" y="2965184"/>
            <a:ext cx="12034287" cy="413954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本题考查的是文言文断句的能力。文言文断句的基础在于对整篇文章的领会。首先，通读这篇短文，大致了解文章内容。然后抓住标志词断开比较明显的地方。如文段中的两个</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矣</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后面要断开，虚词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且</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前面要断开。根据主语不同句子就不同的原则，断开其他句子，如</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君</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常公</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时人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。这样将能断开的先断开，逐步缩小范围，然后再集中精力分析难断处。</a:t>
            </a:r>
            <a:endParaRPr lang="en-US" altLang="zh-CN" sz="2900" kern="100" dirty="0">
              <a:solidFill>
                <a:srgbClr val="002060"/>
              </a:solidFill>
              <a:latin typeface="Times New Roman"/>
              <a:ea typeface="华文细黑"/>
              <a:cs typeface="Times New Roman"/>
            </a:endParaRPr>
          </a:p>
        </p:txBody>
      </p:sp>
    </p:spTree>
    <p:extLst>
      <p:ext uri="{BB962C8B-B14F-4D97-AF65-F5344CB8AC3E}">
        <p14:creationId xmlns:p14="http://schemas.microsoft.com/office/powerpoint/2010/main" xmlns="" val="13850612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9"/>
                                        </p:tgtEl>
                                      </p:cBhvr>
                                    </p:animEffect>
                                    <p:set>
                                      <p:cBhvr>
                                        <p:cTn id="12"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blinds(horizontal)">
                                      <p:cBhvr>
                                        <p:cTn id="18" dur="500"/>
                                        <p:tgtEl>
                                          <p:spTgt spid="3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30"/>
                                        </p:tgtEl>
                                      </p:cBhvr>
                                    </p:animEffect>
                                    <p:set>
                                      <p:cBhvr>
                                        <p:cTn id="2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9" grpId="0"/>
      <p:bldP spid="29" grpId="1"/>
      <p:bldP spid="30" grpId="0"/>
      <p:bldP spid="30" grpId="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70375" y="69673"/>
            <a:ext cx="11113463" cy="3483984"/>
          </a:xfrm>
          <a:prstGeom prst="rect">
            <a:avLst/>
          </a:prstGeom>
        </p:spPr>
        <p:txBody>
          <a:bodyPr wrap="square" lIns="121876" tIns="60937" rIns="121876" bIns="60937">
            <a:spAutoFit/>
          </a:bodyPr>
          <a:lstStyle/>
          <a:p>
            <a:pPr algn="just">
              <a:lnSpc>
                <a:spcPct val="140000"/>
              </a:lnSpc>
            </a:pPr>
            <a:r>
              <a:rPr lang="en-US" altLang="zh-CN" sz="2600" kern="100" dirty="0">
                <a:latin typeface="Times New Roman"/>
                <a:ea typeface="华文细黑"/>
                <a:cs typeface="Courier New"/>
              </a:rPr>
              <a:t>18.</a:t>
            </a:r>
            <a:r>
              <a:rPr lang="zh-CN" altLang="zh-CN" sz="2600" kern="100" dirty="0">
                <a:latin typeface="Times New Roman"/>
                <a:ea typeface="华文细黑"/>
                <a:cs typeface="Times New Roman"/>
              </a:rPr>
              <a:t>把文中画线的句子译成现代汉语。</a:t>
            </a:r>
            <a:endParaRPr lang="zh-CN" altLang="zh-CN" sz="2600" kern="100" dirty="0">
              <a:latin typeface="宋体"/>
              <a:cs typeface="Courier New"/>
            </a:endParaRPr>
          </a:p>
          <a:p>
            <a:pPr algn="just">
              <a:lnSpc>
                <a:spcPct val="140000"/>
              </a:lnSpc>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此若家之宝也，奈何虑之过欤！</a:t>
            </a:r>
            <a:endParaRPr lang="zh-CN" altLang="zh-CN" sz="2600" kern="100" dirty="0">
              <a:latin typeface="宋体"/>
              <a:cs typeface="Courier New"/>
            </a:endParaRPr>
          </a:p>
          <a:p>
            <a:pPr algn="just">
              <a:lnSpc>
                <a:spcPct val="140000"/>
              </a:lnSpc>
            </a:pPr>
            <a:r>
              <a:rPr lang="zh-CN" altLang="zh-CN" sz="2600" kern="100" dirty="0">
                <a:latin typeface="Times New Roman"/>
                <a:ea typeface="华文细黑"/>
                <a:cs typeface="Times New Roman"/>
              </a:rPr>
              <a:t>译文：</a:t>
            </a:r>
            <a:r>
              <a:rPr lang="en-US" altLang="zh-CN" sz="2600" u="sng" kern="100" dirty="0">
                <a:latin typeface="Times New Roman"/>
                <a:ea typeface="华文细黑"/>
                <a:cs typeface="Times New Roman"/>
              </a:rPr>
              <a:t>							</a:t>
            </a:r>
            <a:endParaRPr lang="zh-CN" altLang="zh-CN" sz="2600" u="sng" kern="100" dirty="0">
              <a:latin typeface="宋体"/>
              <a:cs typeface="Courier New"/>
            </a:endParaRPr>
          </a:p>
          <a:p>
            <a:pPr algn="just">
              <a:lnSpc>
                <a:spcPct val="140000"/>
              </a:lnSpc>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性颇嗜诱进后生，推拔于寒素中，唯恐不及。</a:t>
            </a:r>
            <a:endParaRPr lang="zh-CN" altLang="zh-CN" sz="2600" kern="100" dirty="0">
              <a:latin typeface="宋体"/>
              <a:cs typeface="Courier New"/>
            </a:endParaRPr>
          </a:p>
          <a:p>
            <a:pPr algn="just">
              <a:lnSpc>
                <a:spcPct val="140000"/>
              </a:lnSpc>
            </a:pPr>
            <a:r>
              <a:rPr lang="zh-CN" altLang="zh-CN" sz="2600" kern="100" dirty="0">
                <a:latin typeface="Times New Roman"/>
                <a:ea typeface="华文细黑"/>
                <a:cs typeface="Times New Roman"/>
              </a:rPr>
              <a:t>译文：</a:t>
            </a:r>
            <a:r>
              <a:rPr lang="en-US" altLang="zh-CN" sz="2600" u="sng" kern="100" dirty="0">
                <a:latin typeface="Times New Roman"/>
                <a:ea typeface="华文细黑"/>
                <a:cs typeface="Times New Roman"/>
              </a:rPr>
              <a:t>															</a:t>
            </a:r>
            <a:endParaRPr lang="zh-CN" altLang="zh-CN" sz="2600" u="sng"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7"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8"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9"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10"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11"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12"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13"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14"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15"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16"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17"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18"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19"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20"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21"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22"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23"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25"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18</a:t>
            </a:r>
          </a:p>
        </p:txBody>
      </p:sp>
      <p:sp>
        <p:nvSpPr>
          <p:cNvPr id="29" name="TextBox 28">
            <a:hlinkClick r:id="rId21" action="ppaction://hlinksldjump"/>
          </p:cNvPr>
          <p:cNvSpPr txBox="1"/>
          <p:nvPr/>
        </p:nvSpPr>
        <p:spPr>
          <a:xfrm>
            <a:off x="8327454"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sp>
        <p:nvSpPr>
          <p:cNvPr id="30" name="矩形 29"/>
          <p:cNvSpPr/>
          <p:nvPr/>
        </p:nvSpPr>
        <p:spPr>
          <a:xfrm>
            <a:off x="622597" y="3380169"/>
            <a:ext cx="11113463" cy="2923831"/>
          </a:xfrm>
          <a:prstGeom prst="rect">
            <a:avLst/>
          </a:prstGeom>
        </p:spPr>
        <p:txBody>
          <a:bodyPr wrap="square" lIns="121876" tIns="60937" rIns="121876" bIns="60937">
            <a:spAutoFit/>
          </a:bodyPr>
          <a:lstStyle/>
          <a:p>
            <a:pPr algn="just">
              <a:lnSpc>
                <a:spcPct val="140000"/>
              </a:lnSpc>
            </a:pPr>
            <a:r>
              <a:rPr lang="zh-CN" altLang="zh-CN" sz="2600" b="1" kern="100" dirty="0">
                <a:solidFill>
                  <a:srgbClr val="0000FF"/>
                </a:solidFill>
                <a:latin typeface="Times New Roman"/>
                <a:ea typeface="华文细黑"/>
                <a:cs typeface="Times New Roman"/>
              </a:rPr>
              <a:t>解析　</a:t>
            </a:r>
            <a:r>
              <a:rPr lang="zh-CN" altLang="zh-CN" sz="2600" kern="100" dirty="0">
                <a:solidFill>
                  <a:srgbClr val="002060"/>
                </a:solidFill>
                <a:latin typeface="Times New Roman"/>
                <a:ea typeface="华文细黑"/>
                <a:cs typeface="Times New Roman"/>
              </a:rPr>
              <a:t>本题涉及一词多义、状语后置句、判断句。</a:t>
            </a:r>
            <a:r>
              <a:rPr lang="en-US" altLang="zh-CN" sz="2600" kern="100" dirty="0">
                <a:solidFill>
                  <a:srgbClr val="002060"/>
                </a:solidFill>
                <a:latin typeface="Times New Roman"/>
                <a:ea typeface="华文细黑"/>
                <a:cs typeface="Courier New"/>
              </a:rPr>
              <a:t>(1)</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若</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是代词，你，你们；</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奈何</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是副词，表示疑问，相当于</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为什么</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此若家之宝也</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是判断句。</a:t>
            </a:r>
            <a:endParaRPr lang="en-US" altLang="zh-CN" sz="2600" kern="100" dirty="0">
              <a:solidFill>
                <a:srgbClr val="002060"/>
              </a:solidFill>
              <a:latin typeface="Times New Roman"/>
              <a:ea typeface="华文细黑"/>
              <a:cs typeface="Times New Roman"/>
            </a:endParaRPr>
          </a:p>
          <a:p>
            <a:pPr algn="just">
              <a:lnSpc>
                <a:spcPct val="140000"/>
              </a:lnSpc>
            </a:pPr>
            <a:r>
              <a:rPr lang="en-US" altLang="zh-CN" sz="2600" kern="100" dirty="0">
                <a:solidFill>
                  <a:srgbClr val="002060"/>
                </a:solidFill>
                <a:latin typeface="Times New Roman"/>
                <a:ea typeface="华文细黑"/>
                <a:cs typeface="Courier New"/>
              </a:rPr>
              <a:t>(2)</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诱</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是动词，诱导，引导；</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进</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是动词，进取；</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推拔</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是近义词连用，推举选拔；</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推拔于寒素中</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是状语后置句。</a:t>
            </a:r>
            <a:endParaRPr lang="zh-CN" altLang="zh-CN" sz="2600" kern="100" dirty="0">
              <a:latin typeface="宋体"/>
              <a:cs typeface="Courier New"/>
            </a:endParaRPr>
          </a:p>
        </p:txBody>
      </p:sp>
      <p:sp>
        <p:nvSpPr>
          <p:cNvPr id="5" name="矩形 4"/>
          <p:cNvSpPr/>
          <p:nvPr/>
        </p:nvSpPr>
        <p:spPr>
          <a:xfrm>
            <a:off x="1751176" y="1197546"/>
            <a:ext cx="8951863" cy="492424"/>
          </a:xfrm>
          <a:prstGeom prst="rect">
            <a:avLst/>
          </a:prstGeom>
        </p:spPr>
        <p:txBody>
          <a:bodyPr wrap="square" lIns="91423" tIns="45711" rIns="91423" bIns="45711">
            <a:spAutoFit/>
          </a:bodyPr>
          <a:lstStyle/>
          <a:p>
            <a:r>
              <a:rPr lang="zh-CN" altLang="zh-CN" sz="2600" kern="100" dirty="0">
                <a:solidFill>
                  <a:srgbClr val="C00000"/>
                </a:solidFill>
                <a:latin typeface="Times New Roman"/>
                <a:ea typeface="华文细黑"/>
                <a:cs typeface="Times New Roman"/>
              </a:rPr>
              <a:t>这是你们家的宝贝啊，为什么要如此担心呢！</a:t>
            </a:r>
            <a:endParaRPr lang="zh-CN" altLang="en-US" dirty="0">
              <a:solidFill>
                <a:srgbClr val="C00000"/>
              </a:solidFill>
            </a:endParaRPr>
          </a:p>
        </p:txBody>
      </p:sp>
      <p:sp>
        <p:nvSpPr>
          <p:cNvPr id="32" name="矩形 31"/>
          <p:cNvSpPr/>
          <p:nvPr/>
        </p:nvSpPr>
        <p:spPr>
          <a:xfrm>
            <a:off x="676176" y="2182460"/>
            <a:ext cx="10306149" cy="1292643"/>
          </a:xfrm>
          <a:prstGeom prst="rect">
            <a:avLst/>
          </a:prstGeom>
        </p:spPr>
        <p:txBody>
          <a:bodyPr wrap="square" lIns="91423" tIns="45711" rIns="91423" bIns="45711">
            <a:spAutoFit/>
          </a:bodyPr>
          <a:lstStyle/>
          <a:p>
            <a:pPr>
              <a:lnSpc>
                <a:spcPct val="150000"/>
              </a:lnSpc>
            </a:pPr>
            <a:r>
              <a:rPr lang="en-US" altLang="zh-CN" sz="2600" kern="100" dirty="0">
                <a:solidFill>
                  <a:srgbClr val="C00000"/>
                </a:solidFill>
                <a:latin typeface="Times New Roman"/>
                <a:ea typeface="华文细黑"/>
                <a:cs typeface="Times New Roman"/>
              </a:rPr>
              <a:t>	   (</a:t>
            </a:r>
            <a:r>
              <a:rPr lang="zh-CN" altLang="en-US" sz="2600" kern="100" dirty="0">
                <a:solidFill>
                  <a:srgbClr val="C00000"/>
                </a:solidFill>
                <a:latin typeface="Times New Roman"/>
                <a:ea typeface="华文细黑"/>
                <a:cs typeface="Times New Roman"/>
              </a:rPr>
              <a:t>他</a:t>
            </a:r>
            <a:r>
              <a:rPr lang="en-US" altLang="zh-CN" sz="2600" kern="100" dirty="0">
                <a:solidFill>
                  <a:srgbClr val="C00000"/>
                </a:solidFill>
                <a:latin typeface="Times New Roman"/>
                <a:ea typeface="华文细黑"/>
                <a:cs typeface="Times New Roman"/>
              </a:rPr>
              <a:t>)</a:t>
            </a:r>
            <a:r>
              <a:rPr lang="zh-CN" altLang="zh-CN" sz="2600" kern="100" dirty="0">
                <a:solidFill>
                  <a:srgbClr val="C00000"/>
                </a:solidFill>
                <a:latin typeface="Times New Roman"/>
                <a:ea typeface="华文细黑"/>
                <a:cs typeface="Times New Roman"/>
              </a:rPr>
              <a:t>生性很喜欢引导后辈进取，在家境贫寒、门第低微的人中推举选拔</a:t>
            </a:r>
            <a:r>
              <a:rPr lang="en-US" altLang="zh-CN" sz="2600" kern="100" dirty="0">
                <a:solidFill>
                  <a:srgbClr val="C00000"/>
                </a:solidFill>
                <a:latin typeface="Times New Roman"/>
                <a:ea typeface="华文细黑"/>
                <a:cs typeface="Courier New"/>
              </a:rPr>
              <a:t>(</a:t>
            </a:r>
            <a:r>
              <a:rPr lang="zh-CN" altLang="zh-CN" sz="2600" kern="100" dirty="0">
                <a:solidFill>
                  <a:srgbClr val="C00000"/>
                </a:solidFill>
                <a:latin typeface="Times New Roman"/>
                <a:ea typeface="华文细黑"/>
                <a:cs typeface="Times New Roman"/>
              </a:rPr>
              <a:t>人才</a:t>
            </a:r>
            <a:r>
              <a:rPr lang="en-US" altLang="zh-CN" sz="2600" kern="100" dirty="0">
                <a:solidFill>
                  <a:srgbClr val="C00000"/>
                </a:solidFill>
                <a:latin typeface="Times New Roman"/>
                <a:ea typeface="华文细黑"/>
                <a:cs typeface="Courier New"/>
              </a:rPr>
              <a:t>)</a:t>
            </a:r>
            <a:r>
              <a:rPr lang="zh-CN" altLang="zh-CN" sz="2600" kern="100" dirty="0">
                <a:solidFill>
                  <a:srgbClr val="C00000"/>
                </a:solidFill>
                <a:latin typeface="Times New Roman"/>
                <a:ea typeface="华文细黑"/>
                <a:cs typeface="Times New Roman"/>
              </a:rPr>
              <a:t>，生怕做不到。</a:t>
            </a:r>
            <a:endParaRPr lang="zh-CN" altLang="en-US" dirty="0">
              <a:solidFill>
                <a:srgbClr val="C00000"/>
              </a:solidFill>
            </a:endParaRPr>
          </a:p>
        </p:txBody>
      </p:sp>
      <p:pic>
        <p:nvPicPr>
          <p:cNvPr id="27" name="图片 26">
            <a:hlinkClick r:id="rId22" action="ppaction://hlinksldjump"/>
          </p:cNvPr>
          <p:cNvPicPr>
            <a:picLocks noChangeAspect="1"/>
          </p:cNvPicPr>
          <p:nvPr/>
        </p:nvPicPr>
        <p:blipFill>
          <a:blip r:embed="rId23" cstate="print">
            <a:extLst>
              <a:ext uri="{28A0092B-C50C-407E-A947-70E740481C1C}">
                <a14:useLocalDpi xmlns:a14="http://schemas.microsoft.com/office/drawing/2010/main" xmlns="" val="0"/>
              </a:ext>
            </a:extLst>
          </a:blip>
          <a:stretch>
            <a:fillRect/>
          </a:stretch>
        </p:blipFill>
        <p:spPr>
          <a:xfrm>
            <a:off x="11587441" y="5734051"/>
            <a:ext cx="602974" cy="602973"/>
          </a:xfrm>
          <a:prstGeom prst="rect">
            <a:avLst/>
          </a:prstGeom>
        </p:spPr>
      </p:pic>
    </p:spTree>
    <p:extLst>
      <p:ext uri="{BB962C8B-B14F-4D97-AF65-F5344CB8AC3E}">
        <p14:creationId xmlns:p14="http://schemas.microsoft.com/office/powerpoint/2010/main" xmlns="" val="28918130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blinds(horizontal)">
                                      <p:cBhvr>
                                        <p:cTn id="7" dur="500"/>
                                        <p:tgtEl>
                                          <p:spTgt spid="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
                                            <p:txEl>
                                              <p:pRg st="1" end="1"/>
                                            </p:txEl>
                                          </p:spTgt>
                                        </p:tgtEl>
                                        <p:attrNameLst>
                                          <p:attrName>style.visibility</p:attrName>
                                        </p:attrNameLst>
                                      </p:cBhvr>
                                      <p:to>
                                        <p:strVal val="visible"/>
                                      </p:to>
                                    </p:set>
                                    <p:animEffect transition="in" filter="blinds(horizontal)">
                                      <p:cBhvr>
                                        <p:cTn id="12" dur="500"/>
                                        <p:tgtEl>
                                          <p:spTgt spid="3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0">
                                            <p:txEl>
                                              <p:pRg st="0" end="0"/>
                                            </p:txEl>
                                          </p:spTgt>
                                        </p:tgtEl>
                                      </p:cBhvr>
                                    </p:animEffect>
                                    <p:set>
                                      <p:cBhvr>
                                        <p:cTn id="17" dur="1" fill="hold">
                                          <p:stCondLst>
                                            <p:cond delay="499"/>
                                          </p:stCondLst>
                                        </p:cTn>
                                        <p:tgtEl>
                                          <p:spTgt spid="30">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0">
                                            <p:txEl>
                                              <p:pRg st="1" end="1"/>
                                            </p:txEl>
                                          </p:spTgt>
                                        </p:tgtEl>
                                      </p:cBhvr>
                                    </p:animEffect>
                                    <p:set>
                                      <p:cBhvr>
                                        <p:cTn id="20" dur="1" fill="hold">
                                          <p:stCondLst>
                                            <p:cond delay="499"/>
                                          </p:stCondLst>
                                        </p:cTn>
                                        <p:tgtEl>
                                          <p:spTgt spid="30">
                                            <p:txEl>
                                              <p:pRg st="1" end="1"/>
                                            </p:txEl>
                                          </p:spTgt>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21" restart="whenNotActive" fill="hold" evtFilter="cancelBubble" nodeType="interactiveSeq">
                <p:stCondLst>
                  <p:cond evt="onClick" delay="0">
                    <p:tgtEl>
                      <p:spTgt spid="24"/>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linds(horizontal)">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blinds(horizontal)">
                                      <p:cBhvr>
                                        <p:cTn id="31" dur="500"/>
                                        <p:tgtEl>
                                          <p:spTgt spid="3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32"/>
                                        </p:tgtEl>
                                      </p:cBhvr>
                                    </p:animEffect>
                                    <p:set>
                                      <p:cBhvr>
                                        <p:cTn id="39" dur="1" fill="hold">
                                          <p:stCondLst>
                                            <p:cond delay="4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30" grpId="0" uiExpand="1" build="allAtOnce"/>
      <p:bldP spid="5" grpId="0"/>
      <p:bldP spid="5" grpId="1"/>
      <p:bldP spid="32" grpId="0"/>
      <p:bldP spid="32" grpId="1"/>
    </p:bldLst>
  </p:timing>
</p:sld>
</file>

<file path=ppt/slides/slide5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8" name="矩形 27"/>
          <p:cNvSpPr/>
          <p:nvPr/>
        </p:nvSpPr>
        <p:spPr>
          <a:xfrm>
            <a:off x="390312" y="53099"/>
            <a:ext cx="11336843" cy="6772577"/>
          </a:xfrm>
          <a:prstGeom prst="rect">
            <a:avLst/>
          </a:prstGeom>
        </p:spPr>
        <p:txBody>
          <a:bodyPr wrap="square" lIns="121876" tIns="60937" rIns="121876" bIns="60937">
            <a:spAutoFit/>
          </a:bodyPr>
          <a:lstStyle/>
          <a:p>
            <a:pPr algn="just">
              <a:lnSpc>
                <a:spcPct val="140000"/>
              </a:lnSpc>
            </a:pPr>
            <a:r>
              <a:rPr lang="en-US" altLang="zh-CN" sz="2900" b="1" kern="100" dirty="0">
                <a:solidFill>
                  <a:srgbClr val="C00000"/>
                </a:solidFill>
                <a:latin typeface="Times New Roman"/>
                <a:ea typeface="华文细黑"/>
                <a:cs typeface="Courier New"/>
              </a:rPr>
              <a:t>[</a:t>
            </a:r>
            <a:r>
              <a:rPr lang="zh-CN" altLang="zh-CN" sz="2900" b="1" kern="100" dirty="0">
                <a:solidFill>
                  <a:srgbClr val="C00000"/>
                </a:solidFill>
                <a:latin typeface="Times New Roman"/>
                <a:ea typeface="华文细黑"/>
                <a:cs typeface="Times New Roman"/>
              </a:rPr>
              <a:t>参考译文</a:t>
            </a:r>
            <a:r>
              <a:rPr lang="en-US" altLang="zh-CN" sz="2900" b="1" kern="100" dirty="0">
                <a:solidFill>
                  <a:srgbClr val="C00000"/>
                </a:solidFill>
                <a:latin typeface="Times New Roman"/>
                <a:ea typeface="华文细黑"/>
                <a:cs typeface="Courier New"/>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欧阳君出生在闽地乡下。还是幼童时，就不跟其他小孩子亲近玩耍，行走坐立常常自己独处。十多岁时，在乡里没有关系好的朋友。每当看见河边山畔有一点点风景可以观赏，内心就独自欢喜，常常手拿一本书，流连于风景而忘了回家。遇到月明风清之景，有时很晚了还会留在那里，内心怅惘不能释怀，自己却不知道原因，大概他的本性就喜欢山水吧。不怎么懂文章时，跟随别人去问文章字句，忽然有一句话非常合乎他的内心，很长时间内心感到很得意，长吟高啸，不知道他什么时候会停下来。他的父母不了解他的内心，常常对乡里人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这儿子不知道他心</a:t>
            </a:r>
            <a:endParaRPr lang="zh-CN" altLang="zh-CN" sz="1100" kern="100" dirty="0">
              <a:latin typeface="宋体"/>
              <a:cs typeface="Courier New"/>
            </a:endParaRPr>
          </a:p>
        </p:txBody>
      </p:sp>
      <p:sp>
        <p:nvSpPr>
          <p:cNvPr id="31"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32"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33"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34"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35"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36"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37"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38"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39"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40"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41"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42"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43"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44"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45"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46"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47"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48"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32548581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8" name="矩形 27"/>
          <p:cNvSpPr/>
          <p:nvPr/>
        </p:nvSpPr>
        <p:spPr>
          <a:xfrm>
            <a:off x="502001" y="306880"/>
            <a:ext cx="11113463" cy="5478376"/>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志怎样，怕不会成为沦落的饥民吧。不知道他这样是好事还是坏事呢？</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乡人中有知道事情多见闻广的人，都来祝贺他们说：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这是你们家的宝贝啊，为什么要如此担心呢！</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欧阳行周从此就天天读书，叹服仰慕圣人平易近人的教化，通晓君臣父子之间的礼节，对于忠于君主孝敬长辈这些事情，唯恐达不到圣人的要求。提笔写文章，言辞秀美，才思敏捷，一般人们说不出来的，他写起来却很容易，从此名声在乡里显扬。建中、贞元年间，他的文章兴起，名声更加显扬，瓯闽一带，人们不知道还有别的文人。</a:t>
            </a:r>
            <a:endParaRPr lang="zh-CN" altLang="zh-CN" sz="1100" kern="100" dirty="0">
              <a:latin typeface="宋体"/>
              <a:cs typeface="Courier New"/>
            </a:endParaRPr>
          </a:p>
        </p:txBody>
      </p:sp>
      <p:sp>
        <p:nvSpPr>
          <p:cNvPr id="3"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4"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5"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6"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7"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8"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9"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10"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11"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12"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13"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14"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15"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16"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17"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18"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19"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20"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11932220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8" name="矩形 27"/>
          <p:cNvSpPr/>
          <p:nvPr/>
        </p:nvSpPr>
        <p:spPr>
          <a:xfrm>
            <a:off x="276376" y="-98598"/>
            <a:ext cx="11564713" cy="6586372"/>
          </a:xfrm>
          <a:prstGeom prst="rect">
            <a:avLst/>
          </a:prstGeom>
        </p:spPr>
        <p:txBody>
          <a:bodyPr wrap="square" lIns="121876" tIns="60937" rIns="121876" bIns="60937">
            <a:spAutoFit/>
          </a:bodyPr>
          <a:lstStyle/>
          <a:p>
            <a:pPr indent="711154" algn="just">
              <a:lnSpc>
                <a:spcPct val="150000"/>
              </a:lnSpc>
            </a:pPr>
            <a:r>
              <a:rPr lang="zh-CN" altLang="zh-CN" sz="2800" kern="100" dirty="0">
                <a:latin typeface="Times New Roman"/>
                <a:ea typeface="华文细黑"/>
                <a:cs typeface="Times New Roman"/>
              </a:rPr>
              <a:t>恰逢原来的丞相常衮来做福建的观察使，他在文章方面名望很高，生性很喜欢引导后辈进取，在家境贫寒、门第低微的人中推举选拔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人才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生怕做不到。常公到福建之后，把欧阳行周比作芝英。每逢他有文章问世，就屡次加以赞赏激励。游玩宴饮，一定会招来欧阳行周同席。欧阳行周更加谦让有礼，一举一动绝不会失礼。常公对他的了解，随着时间更深入了。欧阳行周的名声逐渐在江淮一带响亮起来，并且都传到京城去了。当时的人认为常公善于识别真正的人才。不久，宰相陆贽主管科举考试，搜罗天下文章，录取士人之多，之前没有人能跟他相比，所以欧阳君的名字自然也在榜中。经常跟欧阳君文道相同、才能不相上下的，有侍郎韩愈、校书李观，等到把欧阳君并入几百年来的杰出人物中，人</a:t>
            </a:r>
            <a:endParaRPr lang="zh-CN" altLang="zh-CN" sz="2800" kern="100" dirty="0">
              <a:latin typeface="宋体"/>
              <a:cs typeface="Courier New"/>
            </a:endParaRPr>
          </a:p>
        </p:txBody>
      </p:sp>
      <p:sp>
        <p:nvSpPr>
          <p:cNvPr id="3"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4"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5"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6"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7"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8"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9"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10"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11"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12"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13"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14"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15"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16"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17"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18"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19"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20"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9908804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8" name="矩形 27"/>
          <p:cNvSpPr/>
          <p:nvPr/>
        </p:nvSpPr>
        <p:spPr>
          <a:xfrm>
            <a:off x="446434" y="18717"/>
            <a:ext cx="11224597" cy="6586372"/>
          </a:xfrm>
          <a:prstGeom prst="rect">
            <a:avLst/>
          </a:prstGeom>
        </p:spPr>
        <p:txBody>
          <a:bodyPr wrap="square" lIns="121876" tIns="60937" rIns="121876" bIns="60937">
            <a:spAutoFit/>
          </a:bodyPr>
          <a:lstStyle/>
          <a:p>
            <a:pPr algn="just">
              <a:lnSpc>
                <a:spcPct val="150000"/>
              </a:lnSpc>
            </a:pPr>
            <a:r>
              <a:rPr lang="zh-CN" altLang="zh-CN" sz="2800" kern="100" dirty="0">
                <a:latin typeface="Times New Roman"/>
                <a:ea typeface="华文细黑"/>
                <a:cs typeface="Times New Roman"/>
              </a:rPr>
              <a:t>们到现在才信服。欧阳君的文章新奇，没有什么沿袭的东西，才能不曾乏困过。他精于事理，所以文章大多周密详尽；切合于感情，所以叙述事情非常详尽：应当让他职掌当下的文坛，来改变文风。他忽然去世了，上天多么无情啊！</a:t>
            </a:r>
            <a:endParaRPr lang="en-US" altLang="zh-CN" sz="2800" kern="100" dirty="0">
              <a:latin typeface="Times New Roman"/>
              <a:ea typeface="华文细黑"/>
              <a:cs typeface="Times New Roman"/>
            </a:endParaRPr>
          </a:p>
          <a:p>
            <a:pPr indent="711154" algn="just">
              <a:lnSpc>
                <a:spcPct val="150000"/>
              </a:lnSpc>
            </a:pPr>
            <a:r>
              <a:rPr lang="zh-CN" altLang="zh-CN" sz="2800" kern="100" dirty="0">
                <a:latin typeface="Times New Roman"/>
                <a:ea typeface="华文细黑"/>
                <a:cs typeface="Times New Roman"/>
              </a:rPr>
              <a:t>欧阳君对我说过亲朋故旧的情分，首推我的外祖父一家。所以他写的文章之中，为我的伯舅所写的有《南阳孝子传》，有《韩城县尉厅壁记》，有《与郑居方书》，皆可从文集里得到验证。所以我在幼年时，就在外祖父家拜见过欧阳君。大和年间，我做福建团练副使时，他的儿子欧阳价从南安来到福州，献上欧阳君的旧文一共十编，从头到尾有很多篇，哭泣叩拜请求我为他写一篇序言。我已经答应他的要</a:t>
            </a:r>
            <a:endParaRPr lang="zh-CN" altLang="zh-CN" sz="2800" kern="100" dirty="0">
              <a:latin typeface="宋体"/>
              <a:cs typeface="Courier New"/>
            </a:endParaRPr>
          </a:p>
        </p:txBody>
      </p:sp>
      <p:sp>
        <p:nvSpPr>
          <p:cNvPr id="3" name="Rectangle 21">
            <a:hlinkClick r:id="rId3"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4" name="Rectangle 21">
            <a:hlinkClick r:id="rId4"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5" name="Rectangle 21">
            <a:hlinkClick r:id="rId5"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6" name="Rectangle 21">
            <a:hlinkClick r:id="rId6"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7" name="Rectangle 21">
            <a:hlinkClick r:id="rId7"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8" name="Rectangle 21">
            <a:hlinkClick r:id="rId8"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9" name="Rectangle 21">
            <a:hlinkClick r:id="rId9"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10" name="Rectangle 21">
            <a:hlinkClick r:id="rId10"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11" name="Rectangle 21">
            <a:hlinkClick r:id="rId11"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12" name="Rectangle 21">
            <a:hlinkClick r:id="rId12"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13" name="Rectangle 21">
            <a:hlinkClick r:id="rId13"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14" name="Rectangle 21">
            <a:hlinkClick r:id="rId14"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15" name="Rectangle 21">
            <a:hlinkClick r:id="rId15"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16" name="Rectangle 21">
            <a:hlinkClick r:id="rId16"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17" name="Rectangle 21">
            <a:hlinkClick r:id="rId17"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18" name="Rectangle 21">
            <a:hlinkClick r:id="rId18"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19" name="Rectangle 21">
            <a:hlinkClick r:id="rId19"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20" name="Rectangle 21">
            <a:hlinkClick r:id="rId20"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35821430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8" name="矩形 27"/>
          <p:cNvSpPr/>
          <p:nvPr/>
        </p:nvSpPr>
        <p:spPr>
          <a:xfrm>
            <a:off x="766613" y="1189462"/>
            <a:ext cx="10469384" cy="2800720"/>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求了，但文章终究没写完。欧阳价没有文名，又早就死去。大中六年，我又做观察使，让人查访他的后人，于是找到了他的孙子欧阳</a:t>
            </a:r>
            <a:r>
              <a:rPr lang="zh-CN" altLang="zh-CN" sz="2900" kern="100" dirty="0">
                <a:latin typeface="宋体"/>
                <a:ea typeface="华文细黑"/>
                <a:cs typeface="宋体"/>
              </a:rPr>
              <a:t>澥</a:t>
            </a:r>
            <a:r>
              <a:rPr lang="zh-CN" altLang="zh-CN" sz="2900" kern="100" dirty="0">
                <a:latin typeface="楷体_GB2312"/>
                <a:ea typeface="华文细黑"/>
                <a:cs typeface="楷体_GB2312"/>
              </a:rPr>
              <a:t>。不能让欧阳君的文章就断绝在他的传人身上，于是为他的文集题写序言，也用来完成他后人的心愿。</a:t>
            </a:r>
            <a:endParaRPr lang="zh-CN" altLang="zh-CN" sz="1100" kern="100" dirty="0">
              <a:latin typeface="宋体"/>
              <a:cs typeface="Courier New"/>
            </a:endParaRPr>
          </a:p>
        </p:txBody>
      </p:sp>
      <p:pic>
        <p:nvPicPr>
          <p:cNvPr id="30" name="图片 29">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1" y="6256616"/>
            <a:ext cx="602974" cy="602973"/>
          </a:xfrm>
          <a:prstGeom prst="rect">
            <a:avLst/>
          </a:prstGeom>
        </p:spPr>
      </p:pic>
      <p:sp>
        <p:nvSpPr>
          <p:cNvPr id="4" name="Rectangle 21">
            <a:hlinkClick r:id="rId5" action="ppaction://hlinksldjump"/>
          </p:cNvPr>
          <p:cNvSpPr>
            <a:spLocks noChangeArrowheads="1"/>
          </p:cNvSpPr>
          <p:nvPr/>
        </p:nvSpPr>
        <p:spPr bwMode="auto">
          <a:xfrm>
            <a:off x="83862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a:t>
            </a:r>
          </a:p>
        </p:txBody>
      </p:sp>
      <p:sp>
        <p:nvSpPr>
          <p:cNvPr id="5" name="Rectangle 21">
            <a:hlinkClick r:id="rId6" action="ppaction://hlinksldjump"/>
          </p:cNvPr>
          <p:cNvSpPr>
            <a:spLocks noChangeArrowheads="1"/>
          </p:cNvSpPr>
          <p:nvPr/>
        </p:nvSpPr>
        <p:spPr bwMode="auto">
          <a:xfrm>
            <a:off x="119597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2</a:t>
            </a:r>
          </a:p>
        </p:txBody>
      </p:sp>
      <p:sp>
        <p:nvSpPr>
          <p:cNvPr id="6" name="Rectangle 21">
            <a:hlinkClick r:id="rId7" action="ppaction://hlinksldjump"/>
          </p:cNvPr>
          <p:cNvSpPr>
            <a:spLocks noChangeArrowheads="1"/>
          </p:cNvSpPr>
          <p:nvPr/>
        </p:nvSpPr>
        <p:spPr bwMode="auto">
          <a:xfrm>
            <a:off x="155333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3</a:t>
            </a:r>
          </a:p>
        </p:txBody>
      </p:sp>
      <p:sp>
        <p:nvSpPr>
          <p:cNvPr id="7" name="Rectangle 21">
            <a:hlinkClick r:id="rId8" action="ppaction://hlinksldjump"/>
          </p:cNvPr>
          <p:cNvSpPr>
            <a:spLocks noChangeArrowheads="1"/>
          </p:cNvSpPr>
          <p:nvPr/>
        </p:nvSpPr>
        <p:spPr bwMode="auto">
          <a:xfrm>
            <a:off x="191068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4</a:t>
            </a:r>
          </a:p>
        </p:txBody>
      </p:sp>
      <p:sp>
        <p:nvSpPr>
          <p:cNvPr id="8" name="Rectangle 21">
            <a:hlinkClick r:id="rId9" action="ppaction://hlinksldjump"/>
          </p:cNvPr>
          <p:cNvSpPr>
            <a:spLocks noChangeArrowheads="1"/>
          </p:cNvSpPr>
          <p:nvPr/>
        </p:nvSpPr>
        <p:spPr bwMode="auto">
          <a:xfrm>
            <a:off x="226804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5</a:t>
            </a:r>
          </a:p>
        </p:txBody>
      </p:sp>
      <p:sp>
        <p:nvSpPr>
          <p:cNvPr id="9" name="Rectangle 21">
            <a:hlinkClick r:id="rId10" action="ppaction://hlinksldjump"/>
          </p:cNvPr>
          <p:cNvSpPr>
            <a:spLocks noChangeArrowheads="1"/>
          </p:cNvSpPr>
          <p:nvPr/>
        </p:nvSpPr>
        <p:spPr bwMode="auto">
          <a:xfrm>
            <a:off x="262539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6</a:t>
            </a:r>
          </a:p>
        </p:txBody>
      </p:sp>
      <p:sp>
        <p:nvSpPr>
          <p:cNvPr id="10" name="Rectangle 21">
            <a:hlinkClick r:id="rId11" action="ppaction://hlinksldjump"/>
          </p:cNvPr>
          <p:cNvSpPr>
            <a:spLocks noChangeArrowheads="1"/>
          </p:cNvSpPr>
          <p:nvPr/>
        </p:nvSpPr>
        <p:spPr bwMode="auto">
          <a:xfrm>
            <a:off x="298275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7</a:t>
            </a:r>
          </a:p>
        </p:txBody>
      </p:sp>
      <p:sp>
        <p:nvSpPr>
          <p:cNvPr id="11" name="Rectangle 21">
            <a:hlinkClick r:id="rId12" action="ppaction://hlinksldjump"/>
          </p:cNvPr>
          <p:cNvSpPr>
            <a:spLocks noChangeArrowheads="1"/>
          </p:cNvSpPr>
          <p:nvPr/>
        </p:nvSpPr>
        <p:spPr bwMode="auto">
          <a:xfrm>
            <a:off x="334010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8</a:t>
            </a:r>
          </a:p>
        </p:txBody>
      </p:sp>
      <p:sp>
        <p:nvSpPr>
          <p:cNvPr id="12" name="Rectangle 21">
            <a:hlinkClick r:id="rId13" action="ppaction://hlinksldjump"/>
          </p:cNvPr>
          <p:cNvSpPr>
            <a:spLocks noChangeArrowheads="1"/>
          </p:cNvSpPr>
          <p:nvPr/>
        </p:nvSpPr>
        <p:spPr bwMode="auto">
          <a:xfrm>
            <a:off x="3697466"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9</a:t>
            </a:r>
          </a:p>
        </p:txBody>
      </p:sp>
      <p:sp>
        <p:nvSpPr>
          <p:cNvPr id="13" name="Rectangle 21">
            <a:hlinkClick r:id="rId14" action="ppaction://hlinksldjump"/>
          </p:cNvPr>
          <p:cNvSpPr>
            <a:spLocks noChangeArrowheads="1"/>
          </p:cNvSpPr>
          <p:nvPr/>
        </p:nvSpPr>
        <p:spPr bwMode="auto">
          <a:xfrm>
            <a:off x="4070299" y="6332763"/>
            <a:ext cx="360000" cy="56423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10</a:t>
            </a:r>
          </a:p>
        </p:txBody>
      </p:sp>
      <p:sp>
        <p:nvSpPr>
          <p:cNvPr id="14" name="Rectangle 21">
            <a:hlinkClick r:id="rId15" action="ppaction://hlinksldjump"/>
          </p:cNvPr>
          <p:cNvSpPr>
            <a:spLocks noChangeArrowheads="1"/>
          </p:cNvSpPr>
          <p:nvPr/>
        </p:nvSpPr>
        <p:spPr bwMode="auto">
          <a:xfrm>
            <a:off x="4495771"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11</a:t>
            </a:r>
          </a:p>
        </p:txBody>
      </p:sp>
      <p:sp>
        <p:nvSpPr>
          <p:cNvPr id="15" name="Rectangle 21">
            <a:hlinkClick r:id="rId16" action="ppaction://hlinksldjump"/>
          </p:cNvPr>
          <p:cNvSpPr>
            <a:spLocks noChangeArrowheads="1"/>
          </p:cNvSpPr>
          <p:nvPr/>
        </p:nvSpPr>
        <p:spPr bwMode="auto">
          <a:xfrm>
            <a:off x="4921245"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12</a:t>
            </a:r>
          </a:p>
        </p:txBody>
      </p:sp>
      <p:sp>
        <p:nvSpPr>
          <p:cNvPr id="16" name="Rectangle 21">
            <a:hlinkClick r:id="rId17" action="ppaction://hlinksldjump"/>
          </p:cNvPr>
          <p:cNvSpPr>
            <a:spLocks noChangeArrowheads="1"/>
          </p:cNvSpPr>
          <p:nvPr/>
        </p:nvSpPr>
        <p:spPr bwMode="auto">
          <a:xfrm>
            <a:off x="5346718"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13</a:t>
            </a:r>
          </a:p>
        </p:txBody>
      </p:sp>
      <p:sp>
        <p:nvSpPr>
          <p:cNvPr id="17" name="Rectangle 21">
            <a:hlinkClick r:id="rId18" action="ppaction://hlinksldjump"/>
          </p:cNvPr>
          <p:cNvSpPr>
            <a:spLocks noChangeArrowheads="1"/>
          </p:cNvSpPr>
          <p:nvPr/>
        </p:nvSpPr>
        <p:spPr bwMode="auto">
          <a:xfrm>
            <a:off x="577219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14</a:t>
            </a:r>
          </a:p>
        </p:txBody>
      </p:sp>
      <p:sp>
        <p:nvSpPr>
          <p:cNvPr id="18" name="Rectangle 21">
            <a:hlinkClick r:id="rId19" action="ppaction://hlinksldjump"/>
          </p:cNvPr>
          <p:cNvSpPr>
            <a:spLocks noChangeArrowheads="1"/>
          </p:cNvSpPr>
          <p:nvPr/>
        </p:nvSpPr>
        <p:spPr bwMode="auto">
          <a:xfrm>
            <a:off x="6197663"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15</a:t>
            </a:r>
          </a:p>
        </p:txBody>
      </p:sp>
      <p:sp>
        <p:nvSpPr>
          <p:cNvPr id="19" name="Rectangle 21">
            <a:hlinkClick r:id="rId20" action="ppaction://hlinksldjump"/>
          </p:cNvPr>
          <p:cNvSpPr>
            <a:spLocks noChangeArrowheads="1"/>
          </p:cNvSpPr>
          <p:nvPr/>
        </p:nvSpPr>
        <p:spPr bwMode="auto">
          <a:xfrm>
            <a:off x="6623137"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16</a:t>
            </a:r>
          </a:p>
        </p:txBody>
      </p:sp>
      <p:sp>
        <p:nvSpPr>
          <p:cNvPr id="20" name="Rectangle 21">
            <a:hlinkClick r:id="rId21" action="ppaction://hlinksldjump"/>
          </p:cNvPr>
          <p:cNvSpPr>
            <a:spLocks noChangeArrowheads="1"/>
          </p:cNvSpPr>
          <p:nvPr/>
        </p:nvSpPr>
        <p:spPr bwMode="auto">
          <a:xfrm>
            <a:off x="7048610"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chemeClr val="tx1">
                    <a:lumMod val="65000"/>
                    <a:lumOff val="35000"/>
                  </a:schemeClr>
                </a:solidFill>
                <a:latin typeface="Times New Roman" pitchFamily="18" charset="0"/>
                <a:ea typeface="楷体" pitchFamily="49" charset="-122"/>
                <a:cs typeface="Times New Roman" pitchFamily="18" charset="0"/>
              </a:rPr>
              <a:t>17</a:t>
            </a:r>
          </a:p>
        </p:txBody>
      </p:sp>
      <p:sp>
        <p:nvSpPr>
          <p:cNvPr id="21" name="Rectangle 21">
            <a:hlinkClick r:id="rId22" action="ppaction://hlinksldjump"/>
          </p:cNvPr>
          <p:cNvSpPr>
            <a:spLocks noChangeArrowheads="1"/>
          </p:cNvSpPr>
          <p:nvPr/>
        </p:nvSpPr>
        <p:spPr bwMode="auto">
          <a:xfrm>
            <a:off x="7474082" y="632113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2000" b="1" dirty="0">
                <a:solidFill>
                  <a:srgbClr val="0000FF"/>
                </a:solidFill>
                <a:latin typeface="Times New Roman" pitchFamily="18" charset="0"/>
                <a:ea typeface="楷体" pitchFamily="49" charset="-122"/>
                <a:cs typeface="Times New Roman" pitchFamily="18" charset="0"/>
              </a:rPr>
              <a:t>18</a:t>
            </a:r>
          </a:p>
        </p:txBody>
      </p:sp>
    </p:spTree>
    <p:extLst>
      <p:ext uri="{BB962C8B-B14F-4D97-AF65-F5344CB8AC3E}">
        <p14:creationId xmlns:p14="http://schemas.microsoft.com/office/powerpoint/2010/main" xmlns="" val="10133610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893052" y="802231"/>
            <a:ext cx="10098699" cy="413954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虽</a:t>
            </a:r>
            <a:r>
              <a:rPr lang="zh-CN" altLang="zh-CN" sz="2900" kern="100" dirty="0">
                <a:solidFill>
                  <a:srgbClr val="0000FF"/>
                </a:solidFill>
                <a:latin typeface="Times New Roman"/>
                <a:ea typeface="华文细黑"/>
                <a:cs typeface="Times New Roman"/>
              </a:rPr>
              <a:t>受气</a:t>
            </a:r>
            <a:r>
              <a:rPr lang="zh-CN" altLang="zh-CN" sz="2900" kern="100" dirty="0">
                <a:latin typeface="Times New Roman"/>
                <a:ea typeface="华文细黑"/>
                <a:cs typeface="Times New Roman"/>
              </a:rPr>
              <a:t>于震方。</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其珍可以</a:t>
            </a:r>
            <a:r>
              <a:rPr lang="zh-CN" altLang="zh-CN" sz="2900" kern="100" dirty="0">
                <a:solidFill>
                  <a:srgbClr val="0000FF"/>
                </a:solidFill>
                <a:latin typeface="Times New Roman"/>
                <a:ea typeface="华文细黑"/>
                <a:cs typeface="Times New Roman"/>
              </a:rPr>
              <a:t>羞</a:t>
            </a:r>
            <a:r>
              <a:rPr lang="zh-CN" altLang="zh-CN" sz="2900" kern="100" dirty="0">
                <a:latin typeface="Times New Roman"/>
                <a:ea typeface="华文细黑"/>
                <a:cs typeface="Times New Roman"/>
              </a:rPr>
              <a:t>王公。</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2062758" y="1538422"/>
            <a:ext cx="278790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吸纳天地之气。</a:t>
            </a:r>
            <a:endParaRPr lang="zh-CN" altLang="en-US" sz="2900" kern="100" dirty="0">
              <a:solidFill>
                <a:srgbClr val="C00000"/>
              </a:solidFill>
              <a:latin typeface="宋体"/>
              <a:ea typeface="华文细黑"/>
              <a:cs typeface="Times New Roman"/>
            </a:endParaRPr>
          </a:p>
        </p:txBody>
      </p:sp>
      <p:sp>
        <p:nvSpPr>
          <p:cNvPr id="3" name="矩形 2"/>
          <p:cNvSpPr/>
          <p:nvPr/>
        </p:nvSpPr>
        <p:spPr>
          <a:xfrm>
            <a:off x="2043287" y="2133650"/>
            <a:ext cx="204411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遭受欺侮。</a:t>
            </a:r>
            <a:endParaRPr lang="zh-CN" altLang="en-US" sz="2900" kern="100" dirty="0">
              <a:solidFill>
                <a:srgbClr val="C00000"/>
              </a:solidFill>
              <a:latin typeface="宋体"/>
              <a:ea typeface="华文细黑"/>
              <a:cs typeface="Times New Roman"/>
            </a:endParaRPr>
          </a:p>
        </p:txBody>
      </p:sp>
      <p:sp>
        <p:nvSpPr>
          <p:cNvPr id="4" name="矩形 3"/>
          <p:cNvSpPr/>
          <p:nvPr/>
        </p:nvSpPr>
        <p:spPr>
          <a:xfrm>
            <a:off x="2029849" y="3429794"/>
            <a:ext cx="315980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进贡</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给人进食</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1990750" y="4077866"/>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羞耻。</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13460415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3" grpId="0"/>
      <p:bldP spid="3" grpId="1"/>
      <p:bldP spid="4" grpId="0"/>
      <p:bldP spid="4" grpId="1"/>
      <p:bldP spid="5" grpId="0"/>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9" name="矩形 28"/>
          <p:cNvSpPr/>
          <p:nvPr/>
        </p:nvSpPr>
        <p:spPr>
          <a:xfrm>
            <a:off x="478584" y="140098"/>
            <a:ext cx="11621944" cy="792478"/>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3.</a:t>
            </a:r>
            <a:r>
              <a:rPr lang="zh-CN" altLang="zh-CN" sz="2900" b="1" kern="100" dirty="0">
                <a:latin typeface="Times New Roman"/>
                <a:ea typeface="华文细黑"/>
                <a:cs typeface="Times New Roman"/>
              </a:rPr>
              <a:t>一词多义</a:t>
            </a:r>
            <a:endParaRPr lang="zh-CN" altLang="zh-CN" sz="1100" kern="100" dirty="0">
              <a:latin typeface="宋体"/>
              <a:cs typeface="Courier New"/>
            </a:endParaRPr>
          </a:p>
        </p:txBody>
      </p:sp>
      <p:sp>
        <p:nvSpPr>
          <p:cNvPr id="15" name="矩形 14"/>
          <p:cNvSpPr/>
          <p:nvPr/>
        </p:nvSpPr>
        <p:spPr>
          <a:xfrm>
            <a:off x="694608" y="2906575"/>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(1)</a:t>
            </a:r>
            <a:r>
              <a:rPr lang="zh-CN" altLang="zh-CN" sz="2900" kern="100" dirty="0">
                <a:latin typeface="Times New Roman"/>
                <a:ea typeface="华文细黑"/>
                <a:cs typeface="Times New Roman"/>
              </a:rPr>
              <a:t>信</a:t>
            </a:r>
            <a:endParaRPr lang="zh-CN" altLang="en-US" sz="2900" dirty="0"/>
          </a:p>
        </p:txBody>
      </p:sp>
      <p:sp>
        <p:nvSpPr>
          <p:cNvPr id="16" name="左大括号 15"/>
          <p:cNvSpPr/>
          <p:nvPr/>
        </p:nvSpPr>
        <p:spPr>
          <a:xfrm>
            <a:off x="1588769" y="1392959"/>
            <a:ext cx="185958" cy="3693019"/>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7" name="矩形 16"/>
          <p:cNvSpPr/>
          <p:nvPr/>
        </p:nvSpPr>
        <p:spPr>
          <a:xfrm>
            <a:off x="1702028" y="1178010"/>
            <a:ext cx="10341258" cy="4108799"/>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诸公莫之知，而固未之</a:t>
            </a:r>
            <a:r>
              <a:rPr lang="zh-CN" altLang="zh-CN" sz="2900" kern="100" dirty="0">
                <a:solidFill>
                  <a:srgbClr val="0000FF"/>
                </a:solidFill>
                <a:latin typeface="Times New Roman"/>
                <a:ea typeface="华文细黑"/>
                <a:cs typeface="Times New Roman"/>
              </a:rPr>
              <a:t>信</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solidFill>
                  <a:srgbClr val="0000FF"/>
                </a:solidFill>
                <a:latin typeface="Times New Roman"/>
                <a:ea typeface="华文细黑"/>
                <a:cs typeface="Times New Roman"/>
              </a:rPr>
              <a:t>信</a:t>
            </a:r>
            <a:r>
              <a:rPr lang="zh-CN" altLang="zh-CN" sz="2900" kern="100" dirty="0">
                <a:latin typeface="Times New Roman"/>
                <a:ea typeface="华文细黑"/>
                <a:cs typeface="Times New Roman"/>
              </a:rPr>
              <a:t>雕盘之仙液：</a:t>
            </a:r>
            <a:r>
              <a:rPr lang="en-US" altLang="zh-CN" sz="2900" kern="100" dirty="0">
                <a:latin typeface="Times New Roman"/>
                <a:ea typeface="华文细黑"/>
                <a:cs typeface="Times New Roman"/>
              </a:rPr>
              <a:t>__________</a:t>
            </a:r>
            <a:endParaRPr lang="zh-CN" altLang="zh-CN" sz="1100" kern="100" dirty="0">
              <a:latin typeface="宋体"/>
              <a:cs typeface="Courier New"/>
            </a:endParaRPr>
          </a:p>
          <a:p>
            <a:pPr algn="just">
              <a:lnSpc>
                <a:spcPct val="150000"/>
              </a:lnSpc>
            </a:pPr>
            <a:r>
              <a:rPr lang="zh-CN" altLang="zh-CN" sz="2900" kern="100" dirty="0">
                <a:solidFill>
                  <a:srgbClr val="0000FF"/>
                </a:solidFill>
                <a:latin typeface="Times New Roman"/>
                <a:ea typeface="华文细黑"/>
                <a:cs typeface="Times New Roman"/>
              </a:rPr>
              <a:t>信</a:t>
            </a:r>
            <a:r>
              <a:rPr lang="zh-CN" altLang="zh-CN" sz="2900" kern="100" dirty="0">
                <a:latin typeface="Times New Roman"/>
                <a:ea typeface="华文细黑"/>
                <a:cs typeface="Times New Roman"/>
              </a:rPr>
              <a:t>臣精卒陈利兵而谁何：</a:t>
            </a:r>
            <a:r>
              <a:rPr lang="en-US" altLang="zh-CN" sz="2900" kern="100" dirty="0">
                <a:latin typeface="Times New Roman"/>
                <a:ea typeface="华文细黑"/>
                <a:cs typeface="Times New Roman"/>
              </a:rPr>
              <a:t>______________</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牺牲玉帛，弗敢加也，必以</a:t>
            </a:r>
            <a:r>
              <a:rPr lang="zh-CN" altLang="zh-CN" sz="2900" kern="100" dirty="0">
                <a:solidFill>
                  <a:srgbClr val="0000FF"/>
                </a:solidFill>
                <a:latin typeface="Times New Roman"/>
                <a:ea typeface="华文细黑"/>
                <a:cs typeface="Times New Roman"/>
              </a:rPr>
              <a:t>信</a:t>
            </a:r>
            <a:r>
              <a:rPr lang="zh-CN" altLang="zh-CN" sz="2900" kern="100" dirty="0">
                <a:latin typeface="Times New Roman"/>
                <a:ea typeface="华文细黑"/>
                <a:cs typeface="Times New Roman"/>
              </a:rPr>
              <a:t>：</a:t>
            </a:r>
            <a:r>
              <a:rPr lang="en-US" altLang="zh-CN" sz="2900" kern="100" dirty="0">
                <a:latin typeface="Times New Roman"/>
                <a:ea typeface="华文细黑"/>
                <a:cs typeface="Times New Roman"/>
              </a:rPr>
              <a:t>_________</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孤不度德量力，欲</a:t>
            </a:r>
            <a:r>
              <a:rPr lang="zh-CN" altLang="zh-CN" sz="2900" kern="100" dirty="0">
                <a:solidFill>
                  <a:srgbClr val="0000FF"/>
                </a:solidFill>
                <a:latin typeface="Times New Roman"/>
                <a:ea typeface="华文细黑"/>
                <a:cs typeface="Times New Roman"/>
              </a:rPr>
              <a:t>信</a:t>
            </a:r>
            <a:r>
              <a:rPr lang="zh-CN" altLang="zh-CN" sz="2900" kern="100" dirty="0">
                <a:latin typeface="Times New Roman"/>
                <a:ea typeface="华文细黑"/>
                <a:cs typeface="Times New Roman"/>
              </a:rPr>
              <a:t>大义于天下：</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latin typeface="Times New Roman"/>
                <a:ea typeface="华文细黑"/>
                <a:cs typeface="Times New Roman"/>
              </a:rPr>
              <a:t>低眉</a:t>
            </a:r>
            <a:r>
              <a:rPr lang="zh-CN" altLang="zh-CN" sz="2900" kern="100" dirty="0">
                <a:solidFill>
                  <a:srgbClr val="0000FF"/>
                </a:solidFill>
                <a:latin typeface="Times New Roman"/>
                <a:ea typeface="华文细黑"/>
                <a:cs typeface="Times New Roman"/>
              </a:rPr>
              <a:t>信</a:t>
            </a:r>
            <a:r>
              <a:rPr lang="zh-CN" altLang="zh-CN" sz="2900" kern="100" dirty="0">
                <a:latin typeface="Times New Roman"/>
                <a:ea typeface="华文细黑"/>
                <a:cs typeface="Times New Roman"/>
              </a:rPr>
              <a:t>手续续弹：</a:t>
            </a:r>
            <a:r>
              <a:rPr lang="en-US" altLang="zh-CN" sz="2900" u="sng" kern="100" dirty="0">
                <a:latin typeface="Times New Roman"/>
                <a:ea typeface="华文细黑"/>
                <a:cs typeface="Times New Roman"/>
              </a:rPr>
              <a:t>			</a:t>
            </a:r>
            <a:endParaRPr lang="zh-CN" altLang="en-US" sz="2900" u="sng" dirty="0"/>
          </a:p>
        </p:txBody>
      </p:sp>
      <p:sp>
        <p:nvSpPr>
          <p:cNvPr id="2" name="矩形 1"/>
          <p:cNvSpPr/>
          <p:nvPr/>
        </p:nvSpPr>
        <p:spPr>
          <a:xfrm>
            <a:off x="6259642" y="1281168"/>
            <a:ext cx="1851755" cy="492424"/>
          </a:xfrm>
          <a:prstGeom prst="rect">
            <a:avLst/>
          </a:prstGeom>
        </p:spPr>
        <p:txBody>
          <a:bodyPr wrap="none" lIns="91423" tIns="45711" rIns="91423" bIns="45711">
            <a:spAutoFit/>
          </a:bodyPr>
          <a:lstStyle/>
          <a:p>
            <a:r>
              <a:rPr lang="zh-CN" altLang="zh-CN" sz="2600" kern="100" dirty="0">
                <a:solidFill>
                  <a:srgbClr val="C00000"/>
                </a:solidFill>
                <a:latin typeface="Times New Roman"/>
                <a:ea typeface="华文细黑"/>
                <a:cs typeface="Times New Roman"/>
              </a:rPr>
              <a:t>动词，相信</a:t>
            </a:r>
            <a:endParaRPr lang="zh-CN" altLang="en-US" sz="2600" kern="100" dirty="0">
              <a:solidFill>
                <a:srgbClr val="C00000"/>
              </a:solidFill>
              <a:latin typeface="Times New Roman"/>
              <a:ea typeface="华文细黑"/>
              <a:cs typeface="Times New Roman"/>
            </a:endParaRPr>
          </a:p>
        </p:txBody>
      </p:sp>
      <p:sp>
        <p:nvSpPr>
          <p:cNvPr id="3" name="矩形 2"/>
          <p:cNvSpPr/>
          <p:nvPr/>
        </p:nvSpPr>
        <p:spPr>
          <a:xfrm>
            <a:off x="4295007" y="1917627"/>
            <a:ext cx="1851755" cy="492424"/>
          </a:xfrm>
          <a:prstGeom prst="rect">
            <a:avLst/>
          </a:prstGeom>
        </p:spPr>
        <p:txBody>
          <a:bodyPr wrap="none" lIns="91423" tIns="45711" rIns="91423" bIns="45711">
            <a:spAutoFit/>
          </a:bodyPr>
          <a:lstStyle/>
          <a:p>
            <a:r>
              <a:rPr lang="zh-CN" altLang="zh-CN" sz="2600" kern="100" dirty="0">
                <a:solidFill>
                  <a:srgbClr val="C00000"/>
                </a:solidFill>
                <a:latin typeface="Times New Roman"/>
                <a:ea typeface="华文细黑"/>
                <a:cs typeface="Times New Roman"/>
              </a:rPr>
              <a:t>副词，确实</a:t>
            </a:r>
            <a:endParaRPr lang="zh-CN" altLang="en-US" sz="2600" kern="100" dirty="0">
              <a:solidFill>
                <a:srgbClr val="C00000"/>
              </a:solidFill>
              <a:latin typeface="Times New Roman"/>
              <a:ea typeface="华文细黑"/>
              <a:cs typeface="Times New Roman"/>
            </a:endParaRPr>
          </a:p>
        </p:txBody>
      </p:sp>
      <p:sp>
        <p:nvSpPr>
          <p:cNvPr id="4" name="矩形 3"/>
          <p:cNvSpPr/>
          <p:nvPr/>
        </p:nvSpPr>
        <p:spPr>
          <a:xfrm>
            <a:off x="5735167" y="2565699"/>
            <a:ext cx="2518604" cy="492424"/>
          </a:xfrm>
          <a:prstGeom prst="rect">
            <a:avLst/>
          </a:prstGeom>
        </p:spPr>
        <p:txBody>
          <a:bodyPr wrap="none" lIns="91423" tIns="45711" rIns="91423" bIns="45711">
            <a:spAutoFit/>
          </a:bodyPr>
          <a:lstStyle/>
          <a:p>
            <a:r>
              <a:rPr lang="zh-CN" altLang="zh-CN" sz="2600" kern="100" dirty="0">
                <a:solidFill>
                  <a:srgbClr val="C00000"/>
                </a:solidFill>
                <a:latin typeface="Times New Roman"/>
                <a:ea typeface="华文细黑"/>
                <a:cs typeface="Times New Roman"/>
              </a:rPr>
              <a:t>形容词，可靠的</a:t>
            </a:r>
            <a:endParaRPr lang="zh-CN" altLang="en-US" sz="2600" kern="100" dirty="0">
              <a:solidFill>
                <a:srgbClr val="C00000"/>
              </a:solidFill>
              <a:latin typeface="Times New Roman"/>
              <a:ea typeface="华文细黑"/>
              <a:cs typeface="Times New Roman"/>
            </a:endParaRPr>
          </a:p>
        </p:txBody>
      </p:sp>
      <p:sp>
        <p:nvSpPr>
          <p:cNvPr id="5" name="矩形 4"/>
          <p:cNvSpPr/>
          <p:nvPr/>
        </p:nvSpPr>
        <p:spPr>
          <a:xfrm>
            <a:off x="6527255" y="3228946"/>
            <a:ext cx="1851755" cy="492424"/>
          </a:xfrm>
          <a:prstGeom prst="rect">
            <a:avLst/>
          </a:prstGeom>
        </p:spPr>
        <p:txBody>
          <a:bodyPr wrap="none" lIns="91423" tIns="45711" rIns="91423" bIns="45711">
            <a:spAutoFit/>
          </a:bodyPr>
          <a:lstStyle/>
          <a:p>
            <a:r>
              <a:rPr lang="zh-CN" altLang="zh-CN" sz="2600" kern="100" dirty="0">
                <a:solidFill>
                  <a:srgbClr val="C00000"/>
                </a:solidFill>
                <a:latin typeface="Times New Roman"/>
                <a:ea typeface="华文细黑"/>
                <a:cs typeface="Times New Roman"/>
              </a:rPr>
              <a:t>名词，实情</a:t>
            </a:r>
            <a:endParaRPr lang="zh-CN" altLang="en-US" sz="2600" kern="100" dirty="0">
              <a:solidFill>
                <a:srgbClr val="C00000"/>
              </a:solidFill>
              <a:latin typeface="Times New Roman"/>
              <a:ea typeface="华文细黑"/>
              <a:cs typeface="Times New Roman"/>
            </a:endParaRPr>
          </a:p>
        </p:txBody>
      </p:sp>
      <p:sp>
        <p:nvSpPr>
          <p:cNvPr id="21" name="矩形 20"/>
          <p:cNvSpPr/>
          <p:nvPr/>
        </p:nvSpPr>
        <p:spPr>
          <a:xfrm>
            <a:off x="7216358" y="3770670"/>
            <a:ext cx="390359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动词，同</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伸</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，伸张</a:t>
            </a:r>
            <a:endParaRPr lang="zh-CN" altLang="en-US" dirty="0">
              <a:solidFill>
                <a:srgbClr val="C00000"/>
              </a:solidFill>
            </a:endParaRPr>
          </a:p>
        </p:txBody>
      </p:sp>
      <p:sp>
        <p:nvSpPr>
          <p:cNvPr id="22" name="矩形 21"/>
          <p:cNvSpPr/>
          <p:nvPr/>
        </p:nvSpPr>
        <p:spPr>
          <a:xfrm>
            <a:off x="4406113" y="4293890"/>
            <a:ext cx="3159805" cy="761729"/>
          </a:xfrm>
          <a:prstGeom prst="rect">
            <a:avLst/>
          </a:prstGeom>
        </p:spPr>
        <p:txBody>
          <a:bodyPr wrap="none" lIns="91423" tIns="45711" rIns="91423" bIns="45711">
            <a:spAutoFit/>
          </a:bodyPr>
          <a:lstStyle/>
          <a:p>
            <a:pPr>
              <a:lnSpc>
                <a:spcPct val="150000"/>
              </a:lnSpc>
            </a:pPr>
            <a:r>
              <a:rPr lang="zh-CN" altLang="zh-CN" sz="2900" kern="100" dirty="0">
                <a:solidFill>
                  <a:srgbClr val="C00000"/>
                </a:solidFill>
                <a:latin typeface="Times New Roman"/>
                <a:ea typeface="华文细黑"/>
                <a:cs typeface="Times New Roman"/>
              </a:rPr>
              <a:t>副词，随便，随意</a:t>
            </a:r>
            <a:endParaRPr lang="zh-CN" altLang="en-US"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212563519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linds(horizontal)">
                                      <p:cBhvr>
                                        <p:cTn id="19" dur="500"/>
                                        <p:tgtEl>
                                          <p:spTgt spid="2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4"/>
                                        </p:tgtEl>
                                      </p:cBhvr>
                                    </p:animEffect>
                                    <p:set>
                                      <p:cBhvr>
                                        <p:cTn id="33" dur="1" fill="hold">
                                          <p:stCondLst>
                                            <p:cond delay="499"/>
                                          </p:stCondLst>
                                        </p:cTn>
                                        <p:tgtEl>
                                          <p:spTgt spid="4"/>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21"/>
                                        </p:tgtEl>
                                      </p:cBhvr>
                                    </p:animEffect>
                                    <p:set>
                                      <p:cBhvr>
                                        <p:cTn id="39" dur="1" fill="hold">
                                          <p:stCondLst>
                                            <p:cond delay="499"/>
                                          </p:stCondLst>
                                        </p:cTn>
                                        <p:tgtEl>
                                          <p:spTgt spid="21"/>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P spid="5" grpId="0"/>
      <p:bldP spid="5" grpId="1"/>
      <p:bldP spid="21" grpId="0"/>
      <p:bldP spid="21" grpId="1"/>
      <p:bldP spid="22" grpId="0"/>
      <p:bldP spid="22" grpId="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910632" y="1597846"/>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(2)</a:t>
            </a:r>
            <a:r>
              <a:rPr lang="zh-CN" altLang="zh-CN" sz="2900" kern="100" dirty="0">
                <a:latin typeface="Times New Roman"/>
                <a:ea typeface="华文细黑"/>
                <a:cs typeface="Times New Roman"/>
              </a:rPr>
              <a:t>就</a:t>
            </a:r>
            <a:endParaRPr lang="zh-CN" altLang="en-US" sz="2900" dirty="0"/>
          </a:p>
        </p:txBody>
      </p:sp>
      <p:sp>
        <p:nvSpPr>
          <p:cNvPr id="16" name="左大括号 15"/>
          <p:cNvSpPr/>
          <p:nvPr/>
        </p:nvSpPr>
        <p:spPr>
          <a:xfrm>
            <a:off x="1804793" y="256884"/>
            <a:ext cx="185958" cy="3244918"/>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7" name="矩形 16"/>
          <p:cNvSpPr/>
          <p:nvPr/>
        </p:nvSpPr>
        <p:spPr>
          <a:xfrm>
            <a:off x="1946343" y="117427"/>
            <a:ext cx="6009944" cy="3439385"/>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而世务卒卒，此志莫</a:t>
            </a:r>
            <a:r>
              <a:rPr lang="zh-CN" altLang="zh-CN" sz="2900" kern="100" dirty="0">
                <a:solidFill>
                  <a:srgbClr val="0000FF"/>
                </a:solidFill>
                <a:latin typeface="Times New Roman"/>
                <a:ea typeface="华文细黑"/>
                <a:cs typeface="Times New Roman"/>
              </a:rPr>
              <a:t>就</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乃谢客</a:t>
            </a:r>
            <a:r>
              <a:rPr lang="zh-CN" altLang="zh-CN" sz="2900" kern="100" dirty="0">
                <a:solidFill>
                  <a:srgbClr val="0000FF"/>
                </a:solidFill>
                <a:latin typeface="Times New Roman"/>
                <a:ea typeface="华文细黑"/>
                <a:cs typeface="Times New Roman"/>
              </a:rPr>
              <a:t>就</a:t>
            </a:r>
            <a:r>
              <a:rPr lang="zh-CN" altLang="zh-CN" sz="2900" kern="100" dirty="0">
                <a:latin typeface="Times New Roman"/>
                <a:ea typeface="华文细黑"/>
                <a:cs typeface="Times New Roman"/>
              </a:rPr>
              <a:t>车：</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然嬴欲</a:t>
            </a:r>
            <a:r>
              <a:rPr lang="zh-CN" altLang="zh-CN" sz="2900" kern="100" dirty="0">
                <a:solidFill>
                  <a:srgbClr val="0000FF"/>
                </a:solidFill>
                <a:latin typeface="Times New Roman"/>
                <a:ea typeface="华文细黑"/>
                <a:cs typeface="Times New Roman"/>
              </a:rPr>
              <a:t>就</a:t>
            </a:r>
            <a:r>
              <a:rPr lang="zh-CN" altLang="zh-CN" sz="2900" kern="100" dirty="0">
                <a:latin typeface="Times New Roman"/>
                <a:ea typeface="华文细黑"/>
                <a:cs typeface="Times New Roman"/>
              </a:rPr>
              <a:t>公子之名：</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金</a:t>
            </a:r>
            <a:r>
              <a:rPr lang="zh-CN" altLang="zh-CN" sz="2900" kern="100" dirty="0">
                <a:solidFill>
                  <a:srgbClr val="0000FF"/>
                </a:solidFill>
                <a:latin typeface="Times New Roman"/>
                <a:ea typeface="华文细黑"/>
                <a:cs typeface="Times New Roman"/>
              </a:rPr>
              <a:t>就</a:t>
            </a:r>
            <a:r>
              <a:rPr lang="zh-CN" altLang="zh-CN" sz="2900" kern="100" dirty="0">
                <a:latin typeface="Times New Roman"/>
                <a:ea typeface="华文细黑"/>
                <a:cs typeface="Times New Roman"/>
              </a:rPr>
              <a:t>砺则利：</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latin typeface="Times New Roman"/>
                <a:ea typeface="华文细黑"/>
                <a:cs typeface="Times New Roman"/>
              </a:rPr>
              <a:t>使归</a:t>
            </a:r>
            <a:r>
              <a:rPr lang="zh-CN" altLang="zh-CN" sz="2900" kern="100" dirty="0">
                <a:solidFill>
                  <a:srgbClr val="0000FF"/>
                </a:solidFill>
                <a:latin typeface="Times New Roman"/>
                <a:ea typeface="华文细黑"/>
                <a:cs typeface="Times New Roman"/>
              </a:rPr>
              <a:t>就</a:t>
            </a:r>
            <a:r>
              <a:rPr lang="zh-CN" altLang="zh-CN" sz="2900" kern="100" dirty="0">
                <a:latin typeface="Times New Roman"/>
                <a:ea typeface="华文细黑"/>
                <a:cs typeface="Times New Roman"/>
              </a:rPr>
              <a:t>戮于秦：</a:t>
            </a:r>
            <a:r>
              <a:rPr lang="en-US" altLang="zh-CN" sz="2900" u="sng" kern="100" dirty="0">
                <a:latin typeface="Times New Roman"/>
                <a:ea typeface="华文细黑"/>
                <a:cs typeface="Times New Roman"/>
              </a:rPr>
              <a:t>			</a:t>
            </a:r>
            <a:endParaRPr lang="zh-CN" altLang="en-US" sz="2900" u="sng" dirty="0"/>
          </a:p>
        </p:txBody>
      </p:sp>
      <p:sp>
        <p:nvSpPr>
          <p:cNvPr id="7" name="矩形 6"/>
          <p:cNvSpPr/>
          <p:nvPr/>
        </p:nvSpPr>
        <p:spPr>
          <a:xfrm>
            <a:off x="910632" y="4838206"/>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(3)</a:t>
            </a:r>
            <a:r>
              <a:rPr lang="zh-CN" altLang="zh-CN" sz="2900" kern="100" dirty="0">
                <a:latin typeface="Times New Roman"/>
                <a:ea typeface="华文细黑"/>
                <a:cs typeface="Times New Roman"/>
              </a:rPr>
              <a:t>殆</a:t>
            </a:r>
            <a:endParaRPr lang="zh-CN" altLang="en-US" sz="2900" dirty="0"/>
          </a:p>
        </p:txBody>
      </p:sp>
      <p:sp>
        <p:nvSpPr>
          <p:cNvPr id="8" name="左大括号 7"/>
          <p:cNvSpPr/>
          <p:nvPr/>
        </p:nvSpPr>
        <p:spPr>
          <a:xfrm>
            <a:off x="1804793" y="3560552"/>
            <a:ext cx="185958" cy="3118302"/>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9" name="矩形 8"/>
          <p:cNvSpPr/>
          <p:nvPr/>
        </p:nvSpPr>
        <p:spPr>
          <a:xfrm>
            <a:off x="1885534" y="3415481"/>
            <a:ext cx="8680547" cy="3439385"/>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未玉齿而</a:t>
            </a:r>
            <a:r>
              <a:rPr lang="zh-CN" altLang="zh-CN" sz="2900" kern="100" dirty="0">
                <a:solidFill>
                  <a:srgbClr val="0000FF"/>
                </a:solidFill>
                <a:latin typeface="Times New Roman"/>
                <a:ea typeface="华文细黑"/>
                <a:cs typeface="Times New Roman"/>
              </a:rPr>
              <a:t>殆</a:t>
            </a:r>
            <a:r>
              <a:rPr lang="zh-CN" altLang="zh-CN" sz="2900" kern="100" dirty="0">
                <a:latin typeface="Times New Roman"/>
                <a:ea typeface="华文细黑"/>
                <a:cs typeface="Times New Roman"/>
              </a:rPr>
              <a:t>销：副词，</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知己知彼，百战不</a:t>
            </a:r>
            <a:r>
              <a:rPr lang="zh-CN" altLang="zh-CN" sz="2900" kern="100" dirty="0">
                <a:solidFill>
                  <a:srgbClr val="0000FF"/>
                </a:solidFill>
                <a:latin typeface="Times New Roman"/>
                <a:ea typeface="华文细黑"/>
                <a:cs typeface="Times New Roman"/>
              </a:rPr>
              <a:t>殆</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争为奇状者，</a:t>
            </a:r>
            <a:r>
              <a:rPr lang="zh-CN" altLang="zh-CN" sz="2900" kern="100" dirty="0">
                <a:solidFill>
                  <a:srgbClr val="0000FF"/>
                </a:solidFill>
                <a:latin typeface="Times New Roman"/>
                <a:ea typeface="华文细黑"/>
                <a:cs typeface="Times New Roman"/>
              </a:rPr>
              <a:t>殆</a:t>
            </a:r>
            <a:r>
              <a:rPr lang="zh-CN" altLang="zh-CN" sz="2900" kern="100" dirty="0">
                <a:latin typeface="Times New Roman"/>
                <a:ea typeface="华文细黑"/>
                <a:cs typeface="Times New Roman"/>
              </a:rPr>
              <a:t>不可数：</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郦元之所见闻，</a:t>
            </a:r>
            <a:r>
              <a:rPr lang="zh-CN" altLang="zh-CN" sz="2900" kern="100" dirty="0">
                <a:solidFill>
                  <a:srgbClr val="0000FF"/>
                </a:solidFill>
                <a:latin typeface="Times New Roman"/>
                <a:ea typeface="华文细黑"/>
                <a:cs typeface="Times New Roman"/>
              </a:rPr>
              <a:t>殆</a:t>
            </a:r>
            <a:r>
              <a:rPr lang="zh-CN" altLang="zh-CN" sz="2900" kern="100" dirty="0">
                <a:latin typeface="Times New Roman"/>
                <a:ea typeface="华文细黑"/>
                <a:cs typeface="Times New Roman"/>
              </a:rPr>
              <a:t>与余同：</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latin typeface="Times New Roman"/>
                <a:ea typeface="华文细黑"/>
                <a:cs typeface="Times New Roman"/>
              </a:rPr>
              <a:t>思而不学则</a:t>
            </a:r>
            <a:r>
              <a:rPr lang="zh-CN" altLang="zh-CN" sz="2900" kern="100" dirty="0">
                <a:solidFill>
                  <a:srgbClr val="0000FF"/>
                </a:solidFill>
                <a:latin typeface="Times New Roman"/>
                <a:ea typeface="华文细黑"/>
                <a:cs typeface="Times New Roman"/>
              </a:rPr>
              <a:t>殆</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zh-CN" altLang="en-US" sz="2900" u="sng" dirty="0"/>
          </a:p>
        </p:txBody>
      </p:sp>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5879183" y="189434"/>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动词，实现</a:t>
            </a:r>
            <a:endParaRPr lang="zh-CN" altLang="en-US" sz="2900" kern="100" dirty="0">
              <a:solidFill>
                <a:srgbClr val="C00000"/>
              </a:solidFill>
              <a:latin typeface="Times New Roman"/>
              <a:ea typeface="华文细黑"/>
              <a:cs typeface="Times New Roman"/>
            </a:endParaRPr>
          </a:p>
        </p:txBody>
      </p:sp>
      <p:sp>
        <p:nvSpPr>
          <p:cNvPr id="3" name="矩形 2"/>
          <p:cNvSpPr/>
          <p:nvPr/>
        </p:nvSpPr>
        <p:spPr>
          <a:xfrm>
            <a:off x="4078983" y="837506"/>
            <a:ext cx="278790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动词，上，登上</a:t>
            </a:r>
            <a:endParaRPr lang="zh-CN" altLang="en-US" sz="2900" kern="100" dirty="0">
              <a:solidFill>
                <a:srgbClr val="C00000"/>
              </a:solidFill>
              <a:latin typeface="Times New Roman"/>
              <a:ea typeface="华文细黑"/>
              <a:cs typeface="Times New Roman"/>
            </a:endParaRPr>
          </a:p>
        </p:txBody>
      </p:sp>
      <p:sp>
        <p:nvSpPr>
          <p:cNvPr id="4" name="矩形 3"/>
          <p:cNvSpPr/>
          <p:nvPr/>
        </p:nvSpPr>
        <p:spPr>
          <a:xfrm>
            <a:off x="5360879" y="1485578"/>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动词，成就</a:t>
            </a:r>
            <a:endParaRPr lang="zh-CN" altLang="en-US" sz="2900" kern="100" dirty="0">
              <a:solidFill>
                <a:srgbClr val="C00000"/>
              </a:solidFill>
              <a:latin typeface="Times New Roman"/>
              <a:ea typeface="华文细黑"/>
              <a:cs typeface="Times New Roman"/>
            </a:endParaRPr>
          </a:p>
        </p:txBody>
      </p:sp>
      <p:sp>
        <p:nvSpPr>
          <p:cNvPr id="5" name="矩形 4"/>
          <p:cNvSpPr/>
          <p:nvPr/>
        </p:nvSpPr>
        <p:spPr>
          <a:xfrm>
            <a:off x="4006975" y="2121036"/>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动词，靠近</a:t>
            </a:r>
            <a:endParaRPr lang="zh-CN" altLang="en-US" sz="2900" kern="100" dirty="0">
              <a:solidFill>
                <a:srgbClr val="C00000"/>
              </a:solidFill>
              <a:latin typeface="Times New Roman"/>
              <a:ea typeface="华文细黑"/>
              <a:cs typeface="Times New Roman"/>
            </a:endParaRPr>
          </a:p>
        </p:txBody>
      </p:sp>
      <p:sp>
        <p:nvSpPr>
          <p:cNvPr id="6" name="矩形 5"/>
          <p:cNvSpPr/>
          <p:nvPr/>
        </p:nvSpPr>
        <p:spPr>
          <a:xfrm>
            <a:off x="4547226" y="2762558"/>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动词，接受</a:t>
            </a:r>
            <a:endParaRPr lang="zh-CN" altLang="en-US" sz="2900" kern="100" dirty="0">
              <a:solidFill>
                <a:srgbClr val="C00000"/>
              </a:solidFill>
              <a:latin typeface="Times New Roman"/>
              <a:ea typeface="华文细黑"/>
              <a:cs typeface="Times New Roman"/>
            </a:endParaRPr>
          </a:p>
        </p:txBody>
      </p:sp>
      <p:sp>
        <p:nvSpPr>
          <p:cNvPr id="11" name="矩形 10"/>
          <p:cNvSpPr/>
          <p:nvPr/>
        </p:nvSpPr>
        <p:spPr>
          <a:xfrm>
            <a:off x="5375128" y="3482638"/>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几乎，近于</a:t>
            </a:r>
            <a:endParaRPr lang="zh-CN" altLang="en-US" sz="2900" kern="100" dirty="0">
              <a:solidFill>
                <a:srgbClr val="C00000"/>
              </a:solidFill>
              <a:latin typeface="Times New Roman"/>
              <a:ea typeface="华文细黑"/>
              <a:cs typeface="Times New Roman"/>
            </a:endParaRPr>
          </a:p>
        </p:txBody>
      </p:sp>
      <p:sp>
        <p:nvSpPr>
          <p:cNvPr id="12" name="矩形 11"/>
          <p:cNvSpPr/>
          <p:nvPr/>
        </p:nvSpPr>
        <p:spPr>
          <a:xfrm>
            <a:off x="5447136" y="4149874"/>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名词，危险</a:t>
            </a:r>
            <a:endParaRPr lang="zh-CN" altLang="en-US" sz="2900" kern="100" dirty="0">
              <a:solidFill>
                <a:srgbClr val="C00000"/>
              </a:solidFill>
              <a:latin typeface="Times New Roman"/>
              <a:ea typeface="华文细黑"/>
              <a:cs typeface="Times New Roman"/>
            </a:endParaRPr>
          </a:p>
        </p:txBody>
      </p:sp>
      <p:sp>
        <p:nvSpPr>
          <p:cNvPr id="13" name="矩形 12"/>
          <p:cNvSpPr/>
          <p:nvPr/>
        </p:nvSpPr>
        <p:spPr>
          <a:xfrm>
            <a:off x="5807176" y="4797946"/>
            <a:ext cx="464739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副词，几乎，近乎，差不多</a:t>
            </a:r>
            <a:endParaRPr lang="zh-CN" altLang="en-US" sz="2900" kern="100" dirty="0">
              <a:solidFill>
                <a:srgbClr val="C00000"/>
              </a:solidFill>
              <a:latin typeface="Times New Roman"/>
              <a:ea typeface="华文细黑"/>
              <a:cs typeface="Times New Roman"/>
            </a:endParaRPr>
          </a:p>
        </p:txBody>
      </p:sp>
      <p:sp>
        <p:nvSpPr>
          <p:cNvPr id="18" name="矩形 17"/>
          <p:cNvSpPr/>
          <p:nvPr/>
        </p:nvSpPr>
        <p:spPr>
          <a:xfrm>
            <a:off x="6278321" y="5426855"/>
            <a:ext cx="315980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副词，大概，恐怕</a:t>
            </a:r>
            <a:endParaRPr lang="zh-CN" altLang="en-US" sz="2900" kern="100" dirty="0">
              <a:solidFill>
                <a:srgbClr val="C00000"/>
              </a:solidFill>
              <a:latin typeface="Times New Roman"/>
              <a:ea typeface="华文细黑"/>
              <a:cs typeface="Times New Roman"/>
            </a:endParaRPr>
          </a:p>
        </p:txBody>
      </p:sp>
      <p:sp>
        <p:nvSpPr>
          <p:cNvPr id="19" name="矩形 18"/>
          <p:cNvSpPr/>
          <p:nvPr/>
        </p:nvSpPr>
        <p:spPr>
          <a:xfrm>
            <a:off x="4369917" y="6002918"/>
            <a:ext cx="315980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形容词，疑惑不解</a:t>
            </a:r>
            <a:endParaRPr lang="zh-CN" altLang="en-US"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62470591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linds(horizontal)">
                                      <p:cBhvr>
                                        <p:cTn id="30" dur="500"/>
                                        <p:tgtEl>
                                          <p:spTgt spid="13"/>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linds(horizontal)">
                                      <p:cBhvr>
                                        <p:cTn id="33" dur="500"/>
                                        <p:tgtEl>
                                          <p:spTgt spid="18"/>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linds(horizontal)">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4"/>
                                        </p:tgtEl>
                                      </p:cBhvr>
                                    </p:animEffect>
                                    <p:set>
                                      <p:cBhvr>
                                        <p:cTn id="47" dur="1" fill="hold">
                                          <p:stCondLst>
                                            <p:cond delay="499"/>
                                          </p:stCondLst>
                                        </p:cTn>
                                        <p:tgtEl>
                                          <p:spTgt spid="4"/>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5"/>
                                        </p:tgtEl>
                                      </p:cBhvr>
                                    </p:animEffect>
                                    <p:set>
                                      <p:cBhvr>
                                        <p:cTn id="50" dur="1" fill="hold">
                                          <p:stCondLst>
                                            <p:cond delay="499"/>
                                          </p:stCondLst>
                                        </p:cTn>
                                        <p:tgtEl>
                                          <p:spTgt spid="5"/>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6"/>
                                        </p:tgtEl>
                                      </p:cBhvr>
                                    </p:animEffect>
                                    <p:set>
                                      <p:cBhvr>
                                        <p:cTn id="53" dur="1" fill="hold">
                                          <p:stCondLst>
                                            <p:cond delay="499"/>
                                          </p:stCondLst>
                                        </p:cTn>
                                        <p:tgtEl>
                                          <p:spTgt spid="6"/>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1"/>
                                        </p:tgtEl>
                                      </p:cBhvr>
                                    </p:animEffect>
                                    <p:set>
                                      <p:cBhvr>
                                        <p:cTn id="56" dur="1" fill="hold">
                                          <p:stCondLst>
                                            <p:cond delay="499"/>
                                          </p:stCondLst>
                                        </p:cTn>
                                        <p:tgtEl>
                                          <p:spTgt spid="11"/>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2"/>
                                        </p:tgtEl>
                                      </p:cBhvr>
                                    </p:animEffect>
                                    <p:set>
                                      <p:cBhvr>
                                        <p:cTn id="59" dur="1" fill="hold">
                                          <p:stCondLst>
                                            <p:cond delay="499"/>
                                          </p:stCondLst>
                                        </p:cTn>
                                        <p:tgtEl>
                                          <p:spTgt spid="12"/>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3"/>
                                        </p:tgtEl>
                                      </p:cBhvr>
                                    </p:animEffect>
                                    <p:set>
                                      <p:cBhvr>
                                        <p:cTn id="62" dur="1" fill="hold">
                                          <p:stCondLst>
                                            <p:cond delay="499"/>
                                          </p:stCondLst>
                                        </p:cTn>
                                        <p:tgtEl>
                                          <p:spTgt spid="13"/>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8"/>
                                        </p:tgtEl>
                                      </p:cBhvr>
                                    </p:animEffect>
                                    <p:set>
                                      <p:cBhvr>
                                        <p:cTn id="65" dur="1" fill="hold">
                                          <p:stCondLst>
                                            <p:cond delay="499"/>
                                          </p:stCondLst>
                                        </p:cTn>
                                        <p:tgtEl>
                                          <p:spTgt spid="18"/>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9"/>
                                        </p:tgtEl>
                                      </p:cBhvr>
                                    </p:animEffect>
                                    <p:set>
                                      <p:cBhvr>
                                        <p:cTn id="68"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3" grpId="0"/>
      <p:bldP spid="3" grpId="1"/>
      <p:bldP spid="4" grpId="0"/>
      <p:bldP spid="4" grpId="1"/>
      <p:bldP spid="5" grpId="0"/>
      <p:bldP spid="5" grpId="1"/>
      <p:bldP spid="6" grpId="0"/>
      <p:bldP spid="6" grpId="1"/>
      <p:bldP spid="11" grpId="0"/>
      <p:bldP spid="11" grpId="1"/>
      <p:bldP spid="12" grpId="0"/>
      <p:bldP spid="12" grpId="1"/>
      <p:bldP spid="13" grpId="0"/>
      <p:bldP spid="13" grpId="1"/>
      <p:bldP spid="18" grpId="0"/>
      <p:bldP spid="18" grpId="1"/>
      <p:bldP spid="19" grpId="0"/>
      <p:bldP spid="19" grpId="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15" name="矩形 14"/>
          <p:cNvSpPr/>
          <p:nvPr/>
        </p:nvSpPr>
        <p:spPr>
          <a:xfrm>
            <a:off x="1028170" y="2091997"/>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(4)</a:t>
            </a:r>
            <a:r>
              <a:rPr lang="zh-CN" altLang="zh-CN" sz="2900" kern="100" dirty="0">
                <a:latin typeface="Times New Roman"/>
                <a:ea typeface="华文细黑"/>
                <a:cs typeface="Times New Roman"/>
              </a:rPr>
              <a:t>实</a:t>
            </a:r>
            <a:endParaRPr lang="zh-CN" altLang="en-US" sz="2900" dirty="0"/>
          </a:p>
        </p:txBody>
      </p:sp>
      <p:sp>
        <p:nvSpPr>
          <p:cNvPr id="17" name="矩形 16"/>
          <p:cNvSpPr/>
          <p:nvPr/>
        </p:nvSpPr>
        <p:spPr>
          <a:xfrm>
            <a:off x="2159465" y="1319073"/>
            <a:ext cx="4894254" cy="2100557"/>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其</a:t>
            </a:r>
            <a:r>
              <a:rPr lang="zh-CN" altLang="zh-CN" sz="2900" kern="100" dirty="0">
                <a:solidFill>
                  <a:srgbClr val="0000FF"/>
                </a:solidFill>
                <a:latin typeface="Times New Roman"/>
                <a:ea typeface="华文细黑"/>
                <a:cs typeface="Times New Roman"/>
              </a:rPr>
              <a:t>实</a:t>
            </a:r>
            <a:r>
              <a:rPr lang="zh-CN" altLang="zh-CN" sz="2900" kern="100" dirty="0">
                <a:latin typeface="Times New Roman"/>
                <a:ea typeface="华文细黑"/>
                <a:cs typeface="Times New Roman"/>
              </a:rPr>
              <a:t>乃熟：</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因道扬其</a:t>
            </a:r>
            <a:r>
              <a:rPr lang="zh-CN" altLang="zh-CN" sz="2900" kern="100" dirty="0">
                <a:solidFill>
                  <a:srgbClr val="0000FF"/>
                </a:solidFill>
                <a:latin typeface="Times New Roman"/>
                <a:ea typeface="华文细黑"/>
                <a:cs typeface="Times New Roman"/>
              </a:rPr>
              <a:t>实</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solidFill>
                  <a:srgbClr val="0000FF"/>
                </a:solidFill>
                <a:latin typeface="Times New Roman"/>
                <a:ea typeface="华文细黑"/>
                <a:cs typeface="Times New Roman"/>
              </a:rPr>
              <a:t>实</a:t>
            </a:r>
            <a:r>
              <a:rPr lang="zh-CN" altLang="zh-CN" sz="2900" kern="100" dirty="0">
                <a:latin typeface="Times New Roman"/>
                <a:ea typeface="华文细黑"/>
                <a:cs typeface="Times New Roman"/>
              </a:rPr>
              <a:t>玳筵之绮缋：</a:t>
            </a:r>
            <a:r>
              <a:rPr lang="en-US" altLang="zh-CN" sz="2900" u="sng" kern="100" dirty="0">
                <a:latin typeface="Times New Roman"/>
                <a:ea typeface="华文细黑"/>
                <a:cs typeface="Times New Roman"/>
              </a:rPr>
              <a:t>		       </a:t>
            </a:r>
            <a:endParaRPr lang="zh-CN" altLang="en-US" sz="2900" u="sng" dirty="0"/>
          </a:p>
        </p:txBody>
      </p:sp>
      <p:sp>
        <p:nvSpPr>
          <p:cNvPr id="7" name="左大括号 6"/>
          <p:cNvSpPr/>
          <p:nvPr/>
        </p:nvSpPr>
        <p:spPr>
          <a:xfrm>
            <a:off x="2020816" y="1499124"/>
            <a:ext cx="113950" cy="1786655"/>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 name="矩形 1"/>
          <p:cNvSpPr/>
          <p:nvPr/>
        </p:nvSpPr>
        <p:spPr>
          <a:xfrm>
            <a:off x="3934967" y="1394406"/>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名词，果实</a:t>
            </a:r>
            <a:endParaRPr lang="zh-CN" altLang="en-US" sz="2900" kern="100" dirty="0">
              <a:solidFill>
                <a:srgbClr val="C00000"/>
              </a:solidFill>
              <a:latin typeface="Times New Roman"/>
              <a:ea typeface="华文细黑"/>
              <a:cs typeface="Times New Roman"/>
            </a:endParaRPr>
          </a:p>
        </p:txBody>
      </p:sp>
      <p:sp>
        <p:nvSpPr>
          <p:cNvPr id="3" name="矩形 2"/>
          <p:cNvSpPr/>
          <p:nvPr/>
        </p:nvSpPr>
        <p:spPr>
          <a:xfrm>
            <a:off x="4261128" y="2042478"/>
            <a:ext cx="278790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名词，实际情况</a:t>
            </a:r>
            <a:endParaRPr lang="zh-CN" altLang="en-US" sz="2900" kern="100" dirty="0">
              <a:solidFill>
                <a:srgbClr val="C00000"/>
              </a:solidFill>
              <a:latin typeface="Times New Roman"/>
              <a:ea typeface="华文细黑"/>
              <a:cs typeface="Times New Roman"/>
            </a:endParaRPr>
          </a:p>
        </p:txBody>
      </p:sp>
      <p:sp>
        <p:nvSpPr>
          <p:cNvPr id="4" name="矩形 3"/>
          <p:cNvSpPr/>
          <p:nvPr/>
        </p:nvSpPr>
        <p:spPr>
          <a:xfrm>
            <a:off x="4655047" y="2690550"/>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副词，确实</a:t>
            </a:r>
            <a:endParaRPr lang="zh-CN" altLang="en-US"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8555461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emplate>
  <TotalTime>8342</TotalTime>
  <Words>7593</Words>
  <Application>Microsoft Office PowerPoint</Application>
  <PresentationFormat>Custom</PresentationFormat>
  <Paragraphs>1180</Paragraphs>
  <Slides>58</Slides>
  <Notes>54</Notes>
  <HiddenSlides>14</HiddenSlides>
  <MMClips>0</MMClip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vector>
  </TitlesOfParts>
  <Manager> </Manager>
  <Company> </Company>
  <LinksUpToDate>false</LinksUpToDate>
  <SharedDoc>false</SharedDoc>
  <HyperlinkBase>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xbany</cp:lastModifiedBy>
  <cp:revision>3</cp:revision>
  <dcterms:modified xsi:type="dcterms:W3CDTF">2019-07-12T05:14:30Z</dcterms:modified>
  <cp:category> </cp:category>
</cp:coreProperties>
</file>